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39" r:id="rId2"/>
    <p:sldId id="575" r:id="rId3"/>
    <p:sldId id="581" r:id="rId4"/>
    <p:sldId id="598" r:id="rId5"/>
    <p:sldId id="611" r:id="rId6"/>
    <p:sldId id="632" r:id="rId7"/>
    <p:sldId id="540" r:id="rId8"/>
    <p:sldId id="641" r:id="rId9"/>
    <p:sldId id="568" r:id="rId10"/>
    <p:sldId id="541" r:id="rId11"/>
    <p:sldId id="633" r:id="rId12"/>
    <p:sldId id="640" r:id="rId13"/>
    <p:sldId id="635" r:id="rId14"/>
    <p:sldId id="636" r:id="rId15"/>
    <p:sldId id="637" r:id="rId16"/>
    <p:sldId id="638" r:id="rId17"/>
    <p:sldId id="562" r:id="rId18"/>
    <p:sldId id="639" r:id="rId19"/>
    <p:sldId id="612" r:id="rId20"/>
    <p:sldId id="627" r:id="rId21"/>
    <p:sldId id="613" r:id="rId22"/>
    <p:sldId id="614" r:id="rId23"/>
    <p:sldId id="615" r:id="rId24"/>
    <p:sldId id="599" r:id="rId25"/>
    <p:sldId id="549" r:id="rId26"/>
    <p:sldId id="550" r:id="rId27"/>
    <p:sldId id="552" r:id="rId28"/>
    <p:sldId id="553" r:id="rId29"/>
    <p:sldId id="600" r:id="rId30"/>
    <p:sldId id="578" r:id="rId31"/>
    <p:sldId id="579" r:id="rId32"/>
    <p:sldId id="619" r:id="rId33"/>
    <p:sldId id="616" r:id="rId34"/>
    <p:sldId id="620" r:id="rId35"/>
    <p:sldId id="621" r:id="rId36"/>
    <p:sldId id="622" r:id="rId37"/>
    <p:sldId id="631" r:id="rId38"/>
    <p:sldId id="618" r:id="rId39"/>
    <p:sldId id="601" r:id="rId40"/>
    <p:sldId id="592" r:id="rId41"/>
    <p:sldId id="554" r:id="rId42"/>
    <p:sldId id="593" r:id="rId43"/>
    <p:sldId id="594" r:id="rId44"/>
    <p:sldId id="595" r:id="rId45"/>
    <p:sldId id="602" r:id="rId46"/>
    <p:sldId id="623" r:id="rId47"/>
    <p:sldId id="606" r:id="rId48"/>
    <p:sldId id="629" r:id="rId49"/>
    <p:sldId id="587" r:id="rId50"/>
    <p:sldId id="603" r:id="rId51"/>
    <p:sldId id="588" r:id="rId52"/>
    <p:sldId id="624" r:id="rId53"/>
    <p:sldId id="586" r:id="rId54"/>
    <p:sldId id="625" r:id="rId55"/>
    <p:sldId id="626" r:id="rId56"/>
    <p:sldId id="583" r:id="rId57"/>
    <p:sldId id="628" r:id="rId58"/>
    <p:sldId id="604" r:id="rId59"/>
    <p:sldId id="561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mudez, John" initials="BJ" lastIdx="12" clrIdx="0"/>
  <p:cmAuthor id="1" name="Valdes, Mario" initials="V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A51149"/>
    <a:srgbClr val="FFFFFF"/>
    <a:srgbClr val="840E3B"/>
    <a:srgbClr val="8CC0BC"/>
    <a:srgbClr val="DCECEB"/>
    <a:srgbClr val="7FB787"/>
    <a:srgbClr val="97E7E5"/>
    <a:srgbClr val="69AB72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3640" autoAdjust="0"/>
  </p:normalViewPr>
  <p:slideViewPr>
    <p:cSldViewPr>
      <p:cViewPr>
        <p:scale>
          <a:sx n="52" d="100"/>
          <a:sy n="52" d="100"/>
        </p:scale>
        <p:origin x="-216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60" d="100"/>
          <a:sy n="60" d="100"/>
        </p:scale>
        <p:origin x="-3462" y="-24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5:24:29.241" idx="1">
    <p:pos x="4635" y="1715"/>
    <p:text>Cambiado.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5:33:59.357" idx="2">
    <p:pos x="5928" y="929"/>
    <p:text>imagen pixelada
Listo.
</p:text>
  </p:cm>
  <p:cm authorId="0" dt="2015-08-04T12:31:16.824" idx="7">
    <p:pos x="6147" y="2125"/>
    <p:text>Para chile debemos cabiarlo a partir de C13 es de 25% sobre cualquier pedido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6:38:37.673" idx="10">
    <p:pos x="6114" y="1255"/>
    <p:text>Poner el nuyevo programa de bienvenida
Listo</p:text>
  </p:cm>
  <p:cm authorId="1" dt="2015-08-05T08:45:50.903" idx="11">
    <p:pos x="6017" y="2582"/>
    <p:text>Insertar la grafica q esta en el Handout, pidelas a Daniel
Listo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6:38:37.673" idx="3">
    <p:pos x="6114" y="1255"/>
    <p:text>Poner el nuyevo programa de bienvenida
Listo</p:text>
  </p:cm>
  <p:cm authorId="1" dt="2015-08-05T08:45:50.903" idx="6">
    <p:pos x="6017" y="2582"/>
    <p:text>Insertar la grafica q esta en el Handout, pidelas a Daniel
Listo
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5T09:18:25.214" idx="7">
    <p:pos x="6032" y="1152"/>
    <p:text>esta imagen esta desporporcionada
Listo!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7:07:03.931" idx="4">
    <p:pos x="6029" y="1355"/>
    <p:text>imagen despropocionada
Listo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5T09:24:38.222" idx="8">
    <p:pos x="-610" y="2206"/>
    <p:text>cambiar imagen, q no aparezca fe de erratas
Listo!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7:11:43.418" idx="5">
    <p:pos x="5844" y="2947"/>
    <p:text>poner derecho esto
Listo
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5T09:34:36.519" idx="9">
    <p:pos x="-368" y="1316"/>
    <p:text>INstrucciones de compartir el catálogo
Listo!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C308-B263-4D87-8AFB-D665D32DF2A4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44E9-4321-4653-8339-D8C9FED1F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8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0ABB-0B6C-FE4D-8797-7931A8E3ACF5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377825"/>
            <a:ext cx="3622675" cy="2716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547" y="3326563"/>
            <a:ext cx="6478103" cy="58961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7855-9C4D-C24F-B5FE-5F6D3D446E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3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381000"/>
            <a:ext cx="3616325" cy="2713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659D-27FA-43DE-9E54-3622BB208016}" type="datetime1">
              <a:rPr lang="es-CL" noProof="0" smtClean="0"/>
              <a:t>30-08-2015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  <p:sp>
        <p:nvSpPr>
          <p:cNvPr id="8" name="Freeform 3"/>
          <p:cNvSpPr/>
          <p:nvPr userDrawn="1"/>
        </p:nvSpPr>
        <p:spPr>
          <a:xfrm>
            <a:off x="447249" y="64579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Gill Sans for Oriflame"/>
              </a:defRPr>
            </a:lvl1pPr>
            <a:lvl2pPr marL="457200" indent="0">
              <a:buNone/>
              <a:defRPr sz="2600">
                <a:latin typeface="Gill Sans for Oriflame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smtClean="0"/>
              <a:t>Click to edit Master text styles</a:t>
            </a:r>
          </a:p>
          <a:p>
            <a:pPr lvl="1"/>
            <a:endParaRPr lang="es-CL" noProof="0" smtClean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7169615" y="6550968"/>
            <a:ext cx="159338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200" dirty="0" smtClean="0">
                <a:solidFill>
                  <a:schemeClr val="tx2"/>
                </a:solidFill>
                <a:latin typeface="Gill Sans for Oriflame Light"/>
                <a:cs typeface="Gill Sans for Oriflame Light"/>
              </a:rPr>
              <a:t>Capacitación Operativa</a:t>
            </a:r>
            <a:endParaRPr lang="es-CL" altLang="zh-CN" sz="800" b="1" dirty="0" smtClean="0">
              <a:solidFill>
                <a:schemeClr val="tx2"/>
              </a:solidFill>
              <a:latin typeface="Gill Sans for Oriflame Light"/>
              <a:cs typeface="Gill Sans for Oriflam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AEF5-DCC2-43F1-84AC-C869D441FEB3}" type="datetime1">
              <a:rPr lang="es-CL" smtClean="0"/>
              <a:t>30-08-2015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456D-3C3C-495B-B82C-FE1BF46270CC}" type="datetime1">
              <a:rPr lang="es-CL" smtClean="0"/>
              <a:t>30-08-2015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B05D-6AF0-4E0A-97D7-8BE36325C287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4D72-6F86-4884-9829-E7D64F0AEA8F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33400" y="6221731"/>
            <a:ext cx="8080299" cy="45719"/>
          </a:xfrm>
          <a:custGeom>
            <a:avLst/>
            <a:gdLst>
              <a:gd name="connsiteX0" fmla="*/ 6350 w 8232699"/>
              <a:gd name="connsiteY0" fmla="*/ 6350 h 19050"/>
              <a:gd name="connsiteX1" fmla="*/ 8226348 w 8232699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32699" h="19050">
                <a:moveTo>
                  <a:pt x="6350" y="6350"/>
                </a:moveTo>
                <a:lnTo>
                  <a:pt x="8226348" y="6350"/>
                </a:lnTo>
              </a:path>
            </a:pathLst>
          </a:custGeom>
          <a:ln w="9525">
            <a:solidFill>
              <a:srgbClr val="411D6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114800" y="6248400"/>
            <a:ext cx="4572000" cy="347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000"/>
              </a:lnSpc>
              <a:tabLst/>
            </a:pPr>
            <a:r>
              <a:rPr lang="es-CL" altLang="zh-CN" sz="1400" b="0" noProof="0" dirty="0" smtClean="0">
                <a:solidFill>
                  <a:srgbClr val="5B4897"/>
                </a:solidFill>
                <a:latin typeface="Gill Sans for Oriflame Light"/>
                <a:cs typeface="Gill Sans for Oriflame Light"/>
              </a:rPr>
              <a:t>¿Cómo empezar a construir tu negocio hoy?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972030" y="6432987"/>
            <a:ext cx="633507" cy="334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zh-CN" sz="1100" b="1" noProof="0" dirty="0" smtClean="0">
                <a:solidFill>
                  <a:schemeClr val="accent1"/>
                </a:solidFill>
                <a:latin typeface="Gill Sans for Oriflame Light"/>
                <a:cs typeface="Gill Sans for Oriflame"/>
              </a:rPr>
              <a:t>Curso</a:t>
            </a:r>
            <a:r>
              <a:rPr lang="es-CL" altLang="zh-CN" sz="1100" b="1" baseline="0" noProof="0" dirty="0" smtClean="0">
                <a:solidFill>
                  <a:schemeClr val="accent1"/>
                </a:solidFill>
                <a:latin typeface="Gill Sans for Oriflame Light"/>
                <a:cs typeface="Gill Sans for Oriflame"/>
              </a:rPr>
              <a:t> 2</a:t>
            </a:r>
            <a:endParaRPr lang="es-CL" altLang="zh-CN" sz="1100" b="1" noProof="0" dirty="0" smtClean="0">
              <a:solidFill>
                <a:schemeClr val="accent1"/>
              </a:solidFill>
              <a:latin typeface="Gill Sans for Oriflame Light"/>
              <a:cs typeface="Gill Sans for Oriflame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9900"/>
            <a:ext cx="1257300" cy="25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20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097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‹Nº›</a:t>
            </a:fld>
            <a:endParaRPr lang="sv-S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BCA70545-76A2-41B5-B728-5E26F1940A54}" type="datetime1">
              <a:rPr lang="es-CL" smtClean="0"/>
              <a:t>30-08-2015</a:t>
            </a:fld>
            <a:endParaRPr lang="sv-S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6856" y="348314"/>
            <a:ext cx="6463970" cy="560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Gill Alt One MT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 smtClean="0"/>
          </a:p>
        </p:txBody>
      </p:sp>
      <p:pic>
        <p:nvPicPr>
          <p:cNvPr id="8" name="Picture 8" descr="ORI_LOGO_SML_RGB_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40" y="83750"/>
            <a:ext cx="1428456" cy="5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8840"/>
            <a:ext cx="690697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852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57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A80-A4F3-4260-BA8A-31800C6CB2D1}" type="datetime1">
              <a:rPr lang="es-CL" noProof="0" smtClean="0"/>
              <a:t>30-08-2015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sp>
        <p:nvSpPr>
          <p:cNvPr id="8" name="Freeform 3"/>
          <p:cNvSpPr/>
          <p:nvPr userDrawn="1"/>
        </p:nvSpPr>
        <p:spPr>
          <a:xfrm>
            <a:off x="447249" y="63055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Gill Sans for Oriflame"/>
              </a:defRPr>
            </a:lvl1pPr>
            <a:lvl2pPr marL="457200" indent="0">
              <a:buNone/>
              <a:defRPr sz="2600">
                <a:latin typeface="Gill Sans for Oriflame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smtClean="0"/>
              <a:t>Click to edit Master text styles</a:t>
            </a:r>
          </a:p>
          <a:p>
            <a:pPr lvl="1"/>
            <a:endParaRPr lang="es-CL" noProof="0" smtClean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6136308" y="6458635"/>
            <a:ext cx="239809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800" dirty="0" smtClean="0">
                <a:solidFill>
                  <a:schemeClr val="tx2"/>
                </a:solidFill>
                <a:latin typeface="Gill Sans for Oriflame Light"/>
                <a:cs typeface="Gill Sans for Oriflame Light"/>
              </a:rPr>
              <a:t>Capacitación Operativa</a:t>
            </a:r>
            <a:endParaRPr lang="es-CL" altLang="zh-CN" sz="1050" b="1" dirty="0" smtClean="0">
              <a:solidFill>
                <a:schemeClr val="tx2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49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13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57CD-C62D-42C8-AB2C-8F4DD5427392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60F3-C8CE-4F96-B86F-748598309620}" type="datetime1">
              <a:rPr lang="es-CL" smtClean="0"/>
              <a:t>30-08-2015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C415-CE60-4C2A-8C80-91BE77960A63}" type="datetime1">
              <a:rPr lang="es-CL" smtClean="0"/>
              <a:t>30-08-2015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5DD-D141-4D3D-BC3E-3435E46878C0}" type="datetime1">
              <a:rPr lang="es-CL" smtClean="0"/>
              <a:t>30-08-2015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0B54-8261-465D-8AE9-70E1447F356A}" type="datetime1">
              <a:rPr lang="es-CL" smtClean="0"/>
              <a:t>30-08-2015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04DE-7BD7-443A-813C-49E0DEF2618D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2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9" r:id="rId14"/>
    <p:sldLayoutId id="2147483671" r:id="rId15"/>
    <p:sldLayoutId id="2147483722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hyperlink" Target="mailto:Depositos@oriflame.cl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53197" y="1034568"/>
            <a:ext cx="462118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9" y="990600"/>
            <a:ext cx="4305691" cy="7020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4262" dirty="0" smtClean="0">
                <a:solidFill>
                  <a:srgbClr val="1F497D"/>
                </a:solidFill>
                <a:latin typeface="Gill Sans for Oriflame Light"/>
                <a:cs typeface="Gill Sans for Oriflame Light"/>
              </a:rPr>
              <a:t>ABC de Oriflame</a:t>
            </a:r>
            <a:endParaRPr lang="es-CL" altLang="zh-CN" sz="2400" b="1" dirty="0" smtClean="0">
              <a:solidFill>
                <a:srgbClr val="1F497D"/>
              </a:solidFill>
              <a:latin typeface="Gill Sans for Oriflame Light"/>
              <a:cs typeface="Gill Sans for Oriflame Ligh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761608" y="1598180"/>
            <a:ext cx="1412776" cy="1412776"/>
            <a:chOff x="7399372" y="203272"/>
            <a:chExt cx="1412776" cy="1412776"/>
          </a:xfrm>
        </p:grpSpPr>
        <p:sp>
          <p:nvSpPr>
            <p:cNvPr id="10" name="9 Rectángulo"/>
            <p:cNvSpPr/>
            <p:nvPr/>
          </p:nvSpPr>
          <p:spPr>
            <a:xfrm>
              <a:off x="7764641" y="635233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996808" y="908720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372" y="203272"/>
              <a:ext cx="1412776" cy="1412776"/>
            </a:xfrm>
            <a:prstGeom prst="rect">
              <a:avLst/>
            </a:prstGeom>
          </p:spPr>
        </p:pic>
      </p:grpSp>
      <p:sp>
        <p:nvSpPr>
          <p:cNvPr id="14" name="TextBox 1"/>
          <p:cNvSpPr txBox="1"/>
          <p:nvPr/>
        </p:nvSpPr>
        <p:spPr>
          <a:xfrm>
            <a:off x="4553197" y="1600200"/>
            <a:ext cx="4305691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2000" dirty="0" smtClean="0">
                <a:solidFill>
                  <a:srgbClr val="1F497D"/>
                </a:solidFill>
                <a:latin typeface="Gill Sans for Oriflame Light"/>
                <a:cs typeface="Gill Sans for Oriflame Light"/>
              </a:rPr>
              <a:t>Capacitación Operativa</a:t>
            </a:r>
            <a:endParaRPr lang="es-CL" altLang="zh-CN" sz="1100" b="1" dirty="0" smtClean="0">
              <a:solidFill>
                <a:srgbClr val="1F497D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744496" y="4572000"/>
            <a:ext cx="394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ABC de </a:t>
            </a:r>
            <a:r>
              <a:rPr lang="en-US" sz="3600" b="1" dirty="0" err="1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Oriflame</a:t>
            </a:r>
            <a:endParaRPr lang="en-US" sz="3600" b="1" dirty="0">
              <a:solidFill>
                <a:schemeClr val="bg1"/>
              </a:solidFill>
              <a:latin typeface="Gill Sans for Oriflame" panose="020B05020201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62137" y="504086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Capacitación</a:t>
            </a:r>
            <a:r>
              <a:rPr lang="en-US" dirty="0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Operativa</a:t>
            </a:r>
            <a:endParaRPr lang="en-US" dirty="0">
              <a:solidFill>
                <a:schemeClr val="bg1"/>
              </a:solidFill>
              <a:latin typeface="Gill Sans for Oriflame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Haz un pedido rápido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2" y="1282700"/>
            <a:ext cx="7073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19800" y="1689100"/>
            <a:ext cx="6096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6477000" y="1955800"/>
            <a:ext cx="918270" cy="304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6705600" y="2314823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66294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Da clic en la opción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PEDIDO RÁPIDO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45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Pedido rápido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600200" y="3505200"/>
            <a:ext cx="300930" cy="558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914400" y="3034258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38200" y="30054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Digita los códigos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de productos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218544" y="3860810"/>
            <a:ext cx="667657" cy="2401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3975100" y="3733800"/>
            <a:ext cx="1379338" cy="44896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3886200" y="3721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Digita la cantidad deseada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62000" y="6248400"/>
            <a:ext cx="79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Gill Sans for Oriflame Light"/>
              </a:rPr>
              <a:t>** </a:t>
            </a:r>
            <a:r>
              <a:rPr lang="es-CL" sz="1400" i="1" dirty="0">
                <a:latin typeface="Gill Sans for Oriflame Light"/>
              </a:rPr>
              <a:t>En caso de </a:t>
            </a:r>
            <a:r>
              <a:rPr lang="es-CL" sz="1400" i="1" dirty="0" smtClean="0">
                <a:latin typeface="Gill Sans for Oriflame Light"/>
              </a:rPr>
              <a:t>que estén agotados, consulta los reemplazos </a:t>
            </a:r>
            <a:r>
              <a:rPr lang="es-CL" sz="1400" i="1" dirty="0">
                <a:latin typeface="Gill Sans for Oriflame Light"/>
              </a:rPr>
              <a:t>en la ruta: </a:t>
            </a:r>
            <a:r>
              <a:rPr lang="es-CL" sz="1400" i="1" dirty="0" smtClean="0">
                <a:latin typeface="Gill Sans for Oriflame Light"/>
              </a:rPr>
              <a:t>Pedidos </a:t>
            </a:r>
            <a:r>
              <a:rPr lang="es-CL" sz="1400" i="1" dirty="0">
                <a:latin typeface="Gill Sans for Oriflame Light"/>
              </a:rPr>
              <a:t>&gt; Reporte de productos </a:t>
            </a:r>
            <a:r>
              <a:rPr lang="es-CL" sz="1400" i="1" dirty="0" smtClean="0">
                <a:latin typeface="Gill Sans for Oriflame Light"/>
              </a:rPr>
              <a:t>agotados.</a:t>
            </a:r>
            <a:endParaRPr lang="es-CL" sz="1400" i="1" dirty="0"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9235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1130300" y="1652620"/>
            <a:ext cx="7010400" cy="3452780"/>
            <a:chOff x="251520" y="1099810"/>
            <a:chExt cx="8557962" cy="452948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49"/>
            <a:stretch/>
          </p:blipFill>
          <p:spPr bwMode="auto">
            <a:xfrm>
              <a:off x="251520" y="1099810"/>
              <a:ext cx="8557962" cy="452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3051448" y="4607496"/>
              <a:ext cx="2815952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11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*SET PROGRAMA DE BIENVENIDA</a:t>
              </a:r>
              <a:endParaRPr lang="es-CL" sz="11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Agrega el Programa de Bienvenida a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505200"/>
            <a:ext cx="300930" cy="82129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870648"/>
            <a:ext cx="1676400" cy="961894"/>
          </a:xfrm>
          <a:prstGeom prst="roundRect">
            <a:avLst>
              <a:gd name="adj" fmla="val 8278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74700" y="2878434"/>
            <a:ext cx="162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Digita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código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del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set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elegido del Programa de Bienvenida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657600" y="3968750"/>
            <a:ext cx="883556" cy="35774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2469245" cy="46990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30057" y="3695700"/>
            <a:ext cx="245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 no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un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set, se agregará el más elegido por los Socios</a:t>
            </a:r>
            <a:br>
              <a:rPr lang="es-CL" sz="140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 set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más elegido por los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socios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62000" y="5635823"/>
            <a:ext cx="723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Gill Sans for Oriflame Light"/>
              </a:rPr>
              <a:t>** </a:t>
            </a:r>
            <a:r>
              <a:rPr lang="es-CL" sz="1400" i="1" dirty="0">
                <a:latin typeface="Gill Sans for Oriflame Light"/>
              </a:rPr>
              <a:t>En caso de </a:t>
            </a:r>
            <a:r>
              <a:rPr lang="es-CL" sz="1400" i="1" dirty="0" smtClean="0">
                <a:latin typeface="Gill Sans for Oriflame Light"/>
              </a:rPr>
              <a:t>que estén agotados, consulta los reemplazos </a:t>
            </a:r>
            <a:r>
              <a:rPr lang="es-CL" sz="1400" i="1" dirty="0">
                <a:latin typeface="Gill Sans for Oriflame Light"/>
              </a:rPr>
              <a:t>en la ruta: </a:t>
            </a:r>
            <a:r>
              <a:rPr lang="es-CL" sz="1400" i="1" dirty="0" smtClean="0">
                <a:latin typeface="Gill Sans for Oriflame Light"/>
              </a:rPr>
              <a:t>Pedidos </a:t>
            </a:r>
            <a:r>
              <a:rPr lang="es-CL" sz="1400" i="1" dirty="0">
                <a:latin typeface="Gill Sans for Oriflame Light"/>
              </a:rPr>
              <a:t>&gt; Reporte de productos </a:t>
            </a:r>
            <a:r>
              <a:rPr lang="es-CL" sz="1400" i="1" dirty="0" smtClean="0">
                <a:latin typeface="Gill Sans for Oriflame Light"/>
              </a:rPr>
              <a:t>agotados.</a:t>
            </a:r>
            <a:endParaRPr lang="es-CL" sz="1400" i="1" dirty="0">
              <a:latin typeface="Gill Sans for Oriflame Ligh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95400" y="4714966"/>
            <a:ext cx="6705601" cy="390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3313" y="4794859"/>
            <a:ext cx="1517687" cy="2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5 Conector recto de flecha"/>
          <p:cNvCxnSpPr/>
          <p:nvPr/>
        </p:nvCxnSpPr>
        <p:spPr>
          <a:xfrm>
            <a:off x="7683934" y="2960318"/>
            <a:ext cx="0" cy="179122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6470612" y="2171700"/>
            <a:ext cx="2469245" cy="70673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6502052" y="2146126"/>
            <a:ext cx="245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Una vez elegido el set, da clic en el botón de agregar al carro de compras.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05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Tu carro de compras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752600" y="4775200"/>
            <a:ext cx="504130" cy="8107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57200" y="5611336"/>
            <a:ext cx="1676400" cy="1144151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69900" y="5585936"/>
            <a:ext cx="1625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Si necesitas agregar</a:t>
            </a:r>
          </a:p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más productos, haz clic aquí. Volverás al formulario de Pedido Rápido.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5041900" y="4495800"/>
            <a:ext cx="596900" cy="109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3746500" y="5611336"/>
            <a:ext cx="1676400" cy="6927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3759200" y="5585936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Si necesitas eliminar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un producto, da clic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Gill Sans for Oriflame Light"/>
              </a:rPr>
              <a:t>e</a:t>
            </a:r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n la X.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7239000" y="4876800"/>
            <a:ext cx="838200" cy="709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6235700" y="5611336"/>
            <a:ext cx="2222500" cy="6927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6324600" y="5585936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Tu descuento y puntos definitivos se aplican en el siguiente paso.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36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las ofertas especiales para ti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505200"/>
            <a:ext cx="685800" cy="9906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870647"/>
            <a:ext cx="1676400" cy="5583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74700" y="2878434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Revisa más ofertas que tenemos para ti.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5181600" y="2971800"/>
            <a:ext cx="304800" cy="723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3155044" cy="1131451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30056" y="3695700"/>
            <a:ext cx="314234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Si te interesa una oferta especial, agrega el código de la misma. </a:t>
            </a:r>
          </a:p>
          <a:p>
            <a:pPr algn="ctr"/>
            <a:endParaRPr lang="es-CL" sz="1250" dirty="0">
              <a:solidFill>
                <a:schemeClr val="bg1"/>
              </a:solidFill>
              <a:latin typeface="Gill Sans for Oriflame Light"/>
            </a:endParaRPr>
          </a:p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Para agregarlo, ve al formulario </a:t>
            </a:r>
            <a:br>
              <a:rPr lang="es-CL" sz="125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de Pedido Rápido.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las ofertas especiales para ti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5328557" y="3048000"/>
            <a:ext cx="1077686" cy="952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3810000" y="4051747"/>
            <a:ext cx="1905000" cy="76109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3822700" y="4074180"/>
            <a:ext cx="189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Ingresa la cantidad de los productos que quieres agregar.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6705600" y="4235450"/>
            <a:ext cx="529770" cy="5397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7273471" y="4000500"/>
            <a:ext cx="1260929" cy="50482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7248070" y="3962400"/>
            <a:ext cx="1389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Agrega al carro</a:t>
            </a: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de compras.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03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3181"/>
            <a:ext cx="7086600" cy="38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tu lista de productos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3200400" y="2087890"/>
            <a:ext cx="762000" cy="2743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038600" y="1803847"/>
            <a:ext cx="1219200" cy="5583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051300" y="182628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Productos que solicitaste.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886200" y="4418796"/>
            <a:ext cx="2286000" cy="381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6248400" y="3960793"/>
            <a:ext cx="2046515" cy="916007"/>
          </a:xfrm>
          <a:prstGeom prst="roundRect">
            <a:avLst>
              <a:gd name="adj" fmla="val 5727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6284861" y="3922693"/>
            <a:ext cx="2008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Productos promocionales o regalos sin costo que han sido agregados a pedido.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44326" y="3583224"/>
            <a:ext cx="2349873" cy="276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40 Grupo"/>
          <p:cNvGrpSpPr/>
          <p:nvPr/>
        </p:nvGrpSpPr>
        <p:grpSpPr>
          <a:xfrm>
            <a:off x="1905000" y="3580696"/>
            <a:ext cx="444127" cy="243828"/>
            <a:chOff x="7509071" y="4317599"/>
            <a:chExt cx="1563491" cy="1103735"/>
          </a:xfrm>
        </p:grpSpPr>
        <p:pic>
          <p:nvPicPr>
            <p:cNvPr id="22" name="Picture 45" descr="Crema Antienvejecimiento North For M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414" y="4675369"/>
              <a:ext cx="741533" cy="74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7" descr="Bálsamo Aftershave para Piel Sensible North For Me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9071" y="4602827"/>
              <a:ext cx="360686" cy="8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9" descr="Espuma de Afeitar para Piel Sensible North For Me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94247" y="4317599"/>
              <a:ext cx="378315" cy="110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Jabón Limpiador en Barra North For M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612" y="4816665"/>
              <a:ext cx="604669" cy="60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Rectángulo"/>
          <p:cNvSpPr/>
          <p:nvPr/>
        </p:nvSpPr>
        <p:spPr>
          <a:xfrm>
            <a:off x="2350171" y="3593926"/>
            <a:ext cx="2297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*SET PROGRAMA DE BIENVENIDA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3886200" y="2971800"/>
            <a:ext cx="1600200" cy="62212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5549900" y="2667000"/>
            <a:ext cx="2451101" cy="1027434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5562600" y="2667000"/>
            <a:ext cx="2451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Si quieres cambiar el set del Programa de Bienvenida, vuelve al paso 1 y cambia el código del set.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5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2700"/>
            <a:ext cx="7073900" cy="38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Verifica las cifras totales de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2257"/>
            <a:ext cx="7073900" cy="33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 flipV="1">
            <a:off x="1595437" y="4953000"/>
            <a:ext cx="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8286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790574" y="5737880"/>
            <a:ext cx="228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Si necesitas modificar tu pedido, haz clic aquí.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4610100" y="4800600"/>
            <a:ext cx="2324100" cy="8382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4448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3406774" y="5737880"/>
            <a:ext cx="228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Antes de grabar revisa el monto total de tu pedido.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7213600" y="5029200"/>
            <a:ext cx="71120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60483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6010274" y="5737880"/>
            <a:ext cx="228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Verifica el puntaje acumulado de tu pedido.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9302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0652"/>
            <a:ext cx="7048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Elige el método de entrega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3429000" y="1981200"/>
            <a:ext cx="676503" cy="2805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4154714" y="1219200"/>
            <a:ext cx="4521200" cy="128385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4180114" y="1257995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- Elige cómo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quieres recibir el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pedido</a:t>
            </a: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  (difieren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los costos del flete):</a:t>
            </a:r>
          </a:p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- Para retirar en algún centro de servicio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o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puntos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de entrega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.</a:t>
            </a:r>
          </a:p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-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Domicilio.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*Si compras los 3 últimos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días,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el costo del flete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aumenta.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3276600" y="3364469"/>
            <a:ext cx="1430338" cy="342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4852987" y="3153143"/>
            <a:ext cx="3224214" cy="40182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4859495" y="3173969"/>
            <a:ext cx="3255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Elige </a:t>
            </a:r>
            <a:r>
              <a:rPr lang="es-CL" sz="1200" dirty="0">
                <a:solidFill>
                  <a:schemeClr val="bg1"/>
                </a:solidFill>
                <a:latin typeface="Gill Sans for Oriflame Light"/>
              </a:rPr>
              <a:t>si quieres pagar con tu crédito </a:t>
            </a:r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directo.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1508126" y="4495800"/>
            <a:ext cx="549274" cy="10439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342900" y="5567174"/>
            <a:ext cx="2219326" cy="73409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304800" y="5562600"/>
            <a:ext cx="22828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Elije modo de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facturación: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-Para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vender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elige factura.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-Para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consumir elige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boleta.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4" y="4169568"/>
            <a:ext cx="1161962" cy="10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24 Conector recto de flecha"/>
          <p:cNvCxnSpPr/>
          <p:nvPr/>
        </p:nvCxnSpPr>
        <p:spPr>
          <a:xfrm flipV="1">
            <a:off x="5241926" y="4876800"/>
            <a:ext cx="1539874" cy="6629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4076699" y="5567173"/>
            <a:ext cx="2817813" cy="94953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4065586" y="5562600"/>
            <a:ext cx="2855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Al apretar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el botón comprar,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/>
            </a:r>
            <a:br>
              <a:rPr lang="es-CL" sz="130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tu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pedido queda grabado en el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sistema y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r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ecibirás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un correo de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confirmación.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852987" y="3875554"/>
            <a:ext cx="3224214" cy="5440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uadroTexto"/>
          <p:cNvSpPr txBox="1"/>
          <p:nvPr/>
        </p:nvSpPr>
        <p:spPr>
          <a:xfrm>
            <a:off x="4834095" y="3896380"/>
            <a:ext cx="3255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 quieres pagar con tu cuenta bancaria 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comercial.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3276600" y="4202669"/>
            <a:ext cx="1430338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1017"/>
            <a:ext cx="7086600" cy="39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Confirmación de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4114800" y="3390900"/>
            <a:ext cx="723899" cy="571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914899" y="2478787"/>
            <a:ext cx="4000501" cy="2474214"/>
          </a:xfrm>
          <a:prstGeom prst="roundRect">
            <a:avLst>
              <a:gd name="adj" fmla="val 7617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979986" y="2550413"/>
            <a:ext cx="3935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En la confirmación puedes ver el detalle del pedido y el número de factura,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éste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mismo llegará a tu correo.</a:t>
            </a: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 te equivocaste, en este paso puedes anular tu pedido y volver 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facturarlo.</a:t>
            </a: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b="1" dirty="0">
                <a:solidFill>
                  <a:schemeClr val="bg1"/>
                </a:solidFill>
                <a:latin typeface="Gill Sans for Oriflame Light"/>
              </a:rPr>
              <a:t>Puedes anularlo mientras el pedido no </a:t>
            </a:r>
            <a:r>
              <a:rPr lang="es-CL" sz="1400" b="1" dirty="0" smtClean="0">
                <a:solidFill>
                  <a:schemeClr val="bg1"/>
                </a:solidFill>
                <a:latin typeface="Gill Sans for Oriflame Light"/>
              </a:rPr>
              <a:t>haya sido enviado</a:t>
            </a:r>
            <a:r>
              <a:rPr lang="es-CL" sz="1400" b="1" dirty="0">
                <a:solidFill>
                  <a:schemeClr val="bg1"/>
                </a:solidFill>
                <a:latin typeface="Gill Sans for Oriflame Light"/>
              </a:rPr>
              <a:t>, </a:t>
            </a:r>
            <a:r>
              <a:rPr lang="es-CL" sz="1400" b="1" dirty="0" smtClean="0">
                <a:solidFill>
                  <a:schemeClr val="bg1"/>
                </a:solidFill>
                <a:latin typeface="Gill Sans for Oriflame Light"/>
              </a:rPr>
              <a:t>ten en cuneta que durante la </a:t>
            </a:r>
            <a:r>
              <a:rPr lang="es-CL" sz="1400" b="1" dirty="0">
                <a:solidFill>
                  <a:schemeClr val="bg1"/>
                </a:solidFill>
                <a:latin typeface="Gill Sans for Oriflame Light"/>
              </a:rPr>
              <a:t>última semana </a:t>
            </a:r>
            <a:r>
              <a:rPr lang="es-CL" sz="1400" b="1" dirty="0" smtClean="0">
                <a:solidFill>
                  <a:schemeClr val="bg1"/>
                </a:solidFill>
                <a:latin typeface="Gill Sans for Oriflame Light"/>
              </a:rPr>
              <a:t>de cada catálogo, la opción de cancelación no estará disponible.</a:t>
            </a:r>
            <a:endParaRPr lang="es-CL" sz="1400" b="1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11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algn="r"/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Bienvenida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7400" y="2383810"/>
            <a:ext cx="6629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Este curso te ayudará a conocer los primeros pasos para operar con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nosotros vía online.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Nuestras herramientas tecnológicas de clase mundial están a tu disposición para ayudarte y facilitarte el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proceso.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Siempre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tendrás a tu patrocinador, a tu líder y a la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compañía,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 través de Servicio al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cliente,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para ayudarte en tus consultas.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8207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2. CÓMO ANULAR EL PEDIDO REALIZADO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97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9268"/>
            <a:ext cx="7086600" cy="38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Anulación de un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29314" y="2514601"/>
            <a:ext cx="874486" cy="533400"/>
          </a:xfrm>
          <a:prstGeom prst="roundRect">
            <a:avLst>
              <a:gd name="adj" fmla="val 7764"/>
            </a:avLst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5119914" y="2895600"/>
            <a:ext cx="976086" cy="61211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4997292" y="3583912"/>
            <a:ext cx="2394109" cy="40182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029201" y="3617438"/>
            <a:ext cx="23876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Entra a la sección de pedidos.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85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86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Anulación de un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187654" y="3288930"/>
            <a:ext cx="1393746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990600" y="2667000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022509" y="2700526"/>
            <a:ext cx="23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la factura del pedido 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que quieres anular.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5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" y="1279831"/>
            <a:ext cx="7122954" cy="384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2187654" y="3288930"/>
            <a:ext cx="3298746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990600" y="2386552"/>
            <a:ext cx="2394109" cy="119484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990600" y="2411849"/>
            <a:ext cx="238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Elige cancelar orden y verifica el mensaje de que la cancelación fue realizada. Si esta opción no esta disponible, significa que el pedido ya fue enviado.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446" y="3962400"/>
            <a:ext cx="2371725" cy="63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Confirmación de anulación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08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3. COMPRAR USANDO EL CATÁLOGO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54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5" y="1280391"/>
            <a:ext cx="7101395" cy="39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Z:\2014\Imagenes Shutter2014\toqu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89672" cy="7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Busca el catálogo actual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2590800" y="2524263"/>
            <a:ext cx="1295401" cy="295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930491" y="2524263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3962400" y="2557789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Busca el catálogo actual en la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parte superior izquierda del sitio.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0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9939"/>
            <a:ext cx="7099300" cy="38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Mira el detalle de los productos del catálogo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191000" y="3680947"/>
            <a:ext cx="1578054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572000" y="3009244"/>
            <a:ext cx="2394109" cy="87695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4603909" y="3092543"/>
            <a:ext cx="238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Navega por el catálogo y selecciona los productos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que quieres comprar.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95600" y="4012173"/>
            <a:ext cx="1143000" cy="940827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9" y="1283822"/>
            <a:ext cx="7083675" cy="38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Agrégalos a tu carro de compra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6788600" y="2558673"/>
            <a:ext cx="126720" cy="1251327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5718266" y="1936743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750175" y="1970269"/>
            <a:ext cx="238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Da clic aquí para agregarlos</a:t>
            </a: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 tu carro de compra.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7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5" descr="Z:\2014\Imagenes Shutter2014\toqu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30" y="5743353"/>
            <a:ext cx="489672" cy="7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tu carro de compra y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6840566" y="1815737"/>
            <a:ext cx="122418" cy="9705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4951200" y="2799320"/>
            <a:ext cx="2394109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4983109" y="2803582"/>
            <a:ext cx="238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Revisa tu carro de compra.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518594" y="3770004"/>
            <a:ext cx="1077136" cy="85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3474616" y="3599353"/>
            <a:ext cx="2011784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3416300" y="3603615"/>
            <a:ext cx="2102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50" dirty="0" smtClean="0">
                <a:solidFill>
                  <a:schemeClr val="bg1"/>
                </a:solidFill>
                <a:latin typeface="Gill Sans for Oriflame Light"/>
              </a:rPr>
              <a:t>Continúa con el proceso.</a:t>
            </a:r>
            <a:endParaRPr lang="es-CL" sz="135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16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4. TUS FACTURAS Y BOLETAS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8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43000" y="1371600"/>
            <a:ext cx="36575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Cómo hacer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Para anular un pedido realizado.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Comprar usando el catálogo online.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Tus facturas y boletas.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Cómo pagar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Recibe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Potencia tu negocio.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Compartir el catálogo.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Ingresar a un nuevo Socio.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Invitar a incorporarse.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Capacítate.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76800" y="1371600"/>
            <a:ext cx="419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8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.  Otros </a:t>
            </a: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procedimientos 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importantes.</a:t>
            </a:r>
            <a:endParaRPr lang="es-CL" b="1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Solicitar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crédito.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Cómo  pagar tu crédito directo </a:t>
            </a:r>
            <a:r>
              <a:rPr lang="es-CL" sz="1600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Oriflame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Solicitud de servicios para solución de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problemas.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Qué hacer cundo hay un producto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faltante.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Cómo devolver el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producto.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9. 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Tutoriales para operar en online.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7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algn="r"/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Temas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29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5217084" y="1796281"/>
            <a:ext cx="3677352" cy="69559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64" y="2126776"/>
            <a:ext cx="2676236" cy="33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9648709" y="24884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272348" y="1219200"/>
            <a:ext cx="838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>
                <a:latin typeface="Gill Sans for Oriflame Light"/>
              </a:rPr>
              <a:t>Precio con descuento a Socio</a:t>
            </a:r>
            <a:endParaRPr lang="es-CL" sz="1050" dirty="0">
              <a:latin typeface="Gill Sans for Oriflame Ligh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255484" y="1424805"/>
            <a:ext cx="1019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dirty="0" smtClean="0">
                <a:latin typeface="Gill Sans for Oriflame Light"/>
              </a:rPr>
              <a:t>Precio sin IVA</a:t>
            </a:r>
            <a:endParaRPr lang="es-CL" sz="1050" dirty="0">
              <a:latin typeface="Gill Sans for Oriflame Light"/>
            </a:endParaRPr>
          </a:p>
        </p:txBody>
      </p:sp>
      <p:sp>
        <p:nvSpPr>
          <p:cNvPr id="37" name="36 CuadroTexto"/>
          <p:cNvSpPr txBox="1"/>
          <p:nvPr/>
        </p:nvSpPr>
        <p:spPr>
          <a:xfrm rot="21295511">
            <a:off x="8032338" y="2785565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>
                <a:latin typeface="Gill Sans for Oriflame Light"/>
              </a:rPr>
              <a:t>Glosa con detalles de descuentos</a:t>
            </a:r>
          </a:p>
          <a:p>
            <a:r>
              <a:rPr lang="es-CL" sz="1050" dirty="0" smtClean="0">
                <a:latin typeface="Gill Sans for Oriflame Light"/>
              </a:rPr>
              <a:t>e impuestos.</a:t>
            </a:r>
            <a:endParaRPr lang="es-CL" sz="1050" dirty="0">
              <a:latin typeface="Gill Sans for Oriflame Light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800600" y="5943600"/>
            <a:ext cx="3348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>
                <a:latin typeface="Gill Sans for Oriflame Light"/>
              </a:rPr>
              <a:t>Resumen de puntos y descuento de tu pedido.</a:t>
            </a:r>
          </a:p>
        </p:txBody>
      </p:sp>
      <p:sp>
        <p:nvSpPr>
          <p:cNvPr id="13" name="12 CuadroTexto"/>
          <p:cNvSpPr txBox="1"/>
          <p:nvPr/>
        </p:nvSpPr>
        <p:spPr>
          <a:xfrm rot="21312860">
            <a:off x="5384824" y="4245104"/>
            <a:ext cx="2737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latin typeface="Gill Sans for Oriflame Light"/>
              </a:rPr>
              <a:t>El Monto Total </a:t>
            </a:r>
            <a:r>
              <a:rPr lang="es-CL" sz="1050" dirty="0" smtClean="0">
                <a:latin typeface="Gill Sans for Oriflame Light"/>
              </a:rPr>
              <a:t>corresponde a la </a:t>
            </a:r>
            <a:r>
              <a:rPr lang="es-CL" sz="1050" dirty="0">
                <a:latin typeface="Gill Sans for Oriflame Light"/>
              </a:rPr>
              <a:t>suma de productos Precio </a:t>
            </a:r>
            <a:r>
              <a:rPr lang="es-CL" sz="1050" dirty="0" smtClean="0">
                <a:latin typeface="Gill Sans for Oriflame Light"/>
              </a:rPr>
              <a:t>Socio, después de haber restado </a:t>
            </a:r>
            <a:r>
              <a:rPr lang="es-CL" sz="1050" dirty="0">
                <a:latin typeface="Gill Sans for Oriflame Light"/>
              </a:rPr>
              <a:t>los descuentos y </a:t>
            </a:r>
            <a:r>
              <a:rPr lang="es-CL" sz="1050" dirty="0" smtClean="0">
                <a:latin typeface="Gill Sans for Oriflame Light"/>
              </a:rPr>
              <a:t>sumado </a:t>
            </a:r>
            <a:r>
              <a:rPr lang="es-CL" sz="1050" dirty="0">
                <a:latin typeface="Gill Sans for Oriflame Light"/>
              </a:rPr>
              <a:t>los </a:t>
            </a:r>
            <a:r>
              <a:rPr lang="es-CL" sz="1050" dirty="0" smtClean="0">
                <a:latin typeface="Gill Sans for Oriflame Light"/>
              </a:rPr>
              <a:t>impuestos.</a:t>
            </a:r>
            <a:endParaRPr lang="es-CL" sz="1050" dirty="0">
              <a:latin typeface="Gill Sans for Oriflame Light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257800" y="1806074"/>
            <a:ext cx="3581400" cy="707886"/>
            <a:chOff x="472828" y="2971800"/>
            <a:chExt cx="3581400" cy="707886"/>
          </a:xfrm>
        </p:grpSpPr>
        <p:sp>
          <p:nvSpPr>
            <p:cNvPr id="30" name="29 CuadroTexto"/>
            <p:cNvSpPr txBox="1"/>
            <p:nvPr/>
          </p:nvSpPr>
          <p:spPr>
            <a:xfrm>
              <a:off x="472828" y="29718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PRECIO CATÁLOGO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UNITARIO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26.990</a:t>
              </a:r>
              <a:endParaRPr lang="es-CL" sz="1000" dirty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1373703" y="2975427"/>
              <a:ext cx="1066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PRECIO SOCIO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UNITARIO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26.990</a:t>
              </a:r>
              <a:endParaRPr lang="es-CL" sz="1000" dirty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440502" y="2975427"/>
              <a:ext cx="10491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PRECIO NETO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UNITARIO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22.681</a:t>
              </a:r>
              <a:endParaRPr lang="es-CL" sz="1000" dirty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431102" y="2971800"/>
              <a:ext cx="623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TOTAL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22.681</a:t>
              </a:r>
              <a:endParaRPr lang="es-CL" sz="1000" dirty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1 Marcador de contenido"/>
          <p:cNvSpPr txBox="1">
            <a:spLocks/>
          </p:cNvSpPr>
          <p:nvPr/>
        </p:nvSpPr>
        <p:spPr>
          <a:xfrm>
            <a:off x="1981200" y="209550"/>
            <a:ext cx="6694714" cy="98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Factura</a:t>
            </a:r>
          </a:p>
          <a:p>
            <a:pPr marL="0" indent="0" algn="r">
              <a:buNone/>
            </a:pPr>
            <a:r>
              <a:rPr lang="es-CL" sz="20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(para personas que venden los productos)</a:t>
            </a:r>
            <a:endParaRPr lang="es-CL" sz="20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 flipH="1">
            <a:off x="4495800" y="2243990"/>
            <a:ext cx="661008" cy="1265057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4495800" y="3962400"/>
            <a:ext cx="685800" cy="9848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03" y="2885907"/>
            <a:ext cx="2600346" cy="1246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9" name="48 Rectángulo redondeado"/>
          <p:cNvSpPr/>
          <p:nvPr/>
        </p:nvSpPr>
        <p:spPr>
          <a:xfrm>
            <a:off x="4838700" y="5205688"/>
            <a:ext cx="4055736" cy="73866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838700" y="5205687"/>
            <a:ext cx="400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En este pedido obtienes: Puntos 114, Volumen de Negocio $43.249 y un descuento del 22%.</a:t>
            </a: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Tus descuentos totales son: $12.712 Crédito 57.738</a:t>
            </a:r>
            <a:endParaRPr lang="es-CL" sz="1400" dirty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49 Conector recto de flecha"/>
          <p:cNvCxnSpPr/>
          <p:nvPr/>
        </p:nvCxnSpPr>
        <p:spPr>
          <a:xfrm flipH="1" flipV="1">
            <a:off x="4355796" y="5175811"/>
            <a:ext cx="444804" cy="23258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49" y="3276600"/>
            <a:ext cx="2317985" cy="823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4078"/>
            <a:ext cx="2676772" cy="33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523410" y="2504001"/>
            <a:ext cx="27476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>
                <a:latin typeface="Gill Sans for Oriflame Light"/>
              </a:rPr>
              <a:t>Precio con descuento a Socio y sin  IVA incluido.</a:t>
            </a:r>
            <a:endParaRPr lang="es-CL" sz="1050" dirty="0">
              <a:latin typeface="Gill Sans for Oriflame Light"/>
            </a:endParaRPr>
          </a:p>
        </p:txBody>
      </p:sp>
      <p:sp>
        <p:nvSpPr>
          <p:cNvPr id="37" name="36 CuadroTexto"/>
          <p:cNvSpPr txBox="1"/>
          <p:nvPr/>
        </p:nvSpPr>
        <p:spPr>
          <a:xfrm rot="21211265">
            <a:off x="8043317" y="3127507"/>
            <a:ext cx="10349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latin typeface="Gill Sans for Oriflame Light"/>
              </a:rPr>
              <a:t>En el monto total se incluye el IVA</a:t>
            </a:r>
            <a:endParaRPr lang="es-CL" sz="1050" b="1" dirty="0">
              <a:latin typeface="Gill Sans for Oriflame Ligh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750526" y="5744147"/>
            <a:ext cx="3348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>
                <a:latin typeface="Gill Sans for Oriflame Light"/>
              </a:rPr>
              <a:t>Resumen de puntos y descuento de tu pedido.</a:t>
            </a:r>
          </a:p>
        </p:txBody>
      </p:sp>
      <p:sp>
        <p:nvSpPr>
          <p:cNvPr id="41" name="40 CuadroTexto"/>
          <p:cNvSpPr txBox="1"/>
          <p:nvPr/>
        </p:nvSpPr>
        <p:spPr>
          <a:xfrm rot="21302827">
            <a:off x="5654349" y="4182612"/>
            <a:ext cx="27377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>
                <a:latin typeface="Gill Sans for Oriflame Light"/>
              </a:rPr>
              <a:t>El Monto Total </a:t>
            </a:r>
            <a:r>
              <a:rPr lang="es-CL" sz="1050" b="1" dirty="0" smtClean="0">
                <a:latin typeface="Gill Sans for Oriflame Light"/>
              </a:rPr>
              <a:t>corresponde a la </a:t>
            </a:r>
            <a:r>
              <a:rPr lang="es-CL" sz="1050" b="1" dirty="0">
                <a:latin typeface="Gill Sans for Oriflame Light"/>
              </a:rPr>
              <a:t>suma de productos Precio Socio después restado los descuentos y sumados los impuestos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9448800" y="1017649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45" name="1 Marcador de contenido"/>
          <p:cNvSpPr txBox="1">
            <a:spLocks/>
          </p:cNvSpPr>
          <p:nvPr/>
        </p:nvSpPr>
        <p:spPr>
          <a:xfrm>
            <a:off x="1981200" y="209550"/>
            <a:ext cx="6694714" cy="98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Boleta</a:t>
            </a:r>
          </a:p>
          <a:p>
            <a:pPr marL="0" indent="0" algn="r">
              <a:buNone/>
            </a:pPr>
            <a:r>
              <a:rPr lang="es-CL" sz="20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(para personas que consumen los productos)</a:t>
            </a:r>
            <a:endParaRPr lang="es-CL" sz="20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626303" y="1796281"/>
            <a:ext cx="1917497" cy="69559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47 Grupo"/>
          <p:cNvGrpSpPr/>
          <p:nvPr/>
        </p:nvGrpSpPr>
        <p:grpSpPr>
          <a:xfrm>
            <a:off x="5667019" y="1806074"/>
            <a:ext cx="1769449" cy="707886"/>
            <a:chOff x="472828" y="2971800"/>
            <a:chExt cx="1769449" cy="707886"/>
          </a:xfrm>
        </p:grpSpPr>
        <p:sp>
          <p:nvSpPr>
            <p:cNvPr id="49" name="48 CuadroTexto"/>
            <p:cNvSpPr txBox="1"/>
            <p:nvPr/>
          </p:nvSpPr>
          <p:spPr>
            <a:xfrm>
              <a:off x="472828" y="29718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PRECIO CATÁLOGO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UNITARIO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1.308</a:t>
              </a:r>
              <a:endParaRPr lang="es-CL" sz="1000" dirty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619151" y="2978470"/>
              <a:ext cx="623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TOTAL</a:t>
              </a:r>
            </a:p>
            <a:p>
              <a:pPr algn="ctr"/>
              <a:r>
                <a:rPr lang="es-CL" sz="1000" dirty="0" smtClean="0">
                  <a:solidFill>
                    <a:schemeClr val="bg1"/>
                  </a:solidFill>
                  <a:latin typeface="Gill Sans for Oriflame" panose="020B0502020104020203" pitchFamily="34" charset="0"/>
                  <a:cs typeface="Calibri" panose="020F0502020204030204" pitchFamily="34" charset="0"/>
                </a:rPr>
                <a:t>1.308</a:t>
              </a:r>
              <a:endParaRPr lang="es-CL" sz="1000" dirty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3" name="52 Conector recto de flecha"/>
          <p:cNvCxnSpPr/>
          <p:nvPr/>
        </p:nvCxnSpPr>
        <p:spPr>
          <a:xfrm flipH="1">
            <a:off x="4495801" y="2116927"/>
            <a:ext cx="1054302" cy="115967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flipH="1">
            <a:off x="4495801" y="3762847"/>
            <a:ext cx="1054302" cy="115967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Rectángulo redondeado"/>
          <p:cNvSpPr/>
          <p:nvPr/>
        </p:nvSpPr>
        <p:spPr>
          <a:xfrm>
            <a:off x="4838700" y="5205688"/>
            <a:ext cx="4055736" cy="52321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CuadroTexto"/>
          <p:cNvSpPr txBox="1"/>
          <p:nvPr/>
        </p:nvSpPr>
        <p:spPr>
          <a:xfrm>
            <a:off x="4838700" y="5205687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En este pedido obtienes: Puntos 60, Volumen de Negocio $23.142 y un descuento del 22%.</a:t>
            </a:r>
          </a:p>
        </p:txBody>
      </p:sp>
      <p:cxnSp>
        <p:nvCxnSpPr>
          <p:cNvPr id="57" name="56 Conector recto de flecha"/>
          <p:cNvCxnSpPr/>
          <p:nvPr/>
        </p:nvCxnSpPr>
        <p:spPr>
          <a:xfrm flipH="1" flipV="1">
            <a:off x="4355796" y="5175811"/>
            <a:ext cx="444804" cy="23258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9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5. CÓMO PAGAR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35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286000" y="990600"/>
            <a:ext cx="66294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Crédito </a:t>
            </a:r>
            <a:r>
              <a:rPr lang="es-C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Directo Oriflame:  21 días </a:t>
            </a:r>
            <a:r>
              <a:rPr lang="es-C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de plazo.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Botón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de Pago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On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-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Line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(excepto Banco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Santander).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Sencillito: usando tu número de RUT.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Servi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Estado.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Caja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Vecina.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Servipag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: pagos</a:t>
            </a:r>
            <a:r>
              <a:rPr lang="es-C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 al contado cargado a tu cuenta bancaria o </a:t>
            </a:r>
            <a:r>
              <a:rPr lang="es-C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comercial.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Banco BCI: Cuenta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N°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11710161.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Banco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Estado: Cuenta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N°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5530849.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Transferencias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Bancarias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(todos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los 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bancos) </a:t>
            </a:r>
            <a:r>
              <a:rPr lang="es-MX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s</a:t>
            </a:r>
            <a:r>
              <a:rPr lang="es-C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e </a:t>
            </a:r>
            <a:r>
              <a:rPr lang="es-C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abona </a:t>
            </a:r>
            <a:r>
              <a:rPr lang="es-C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en 1 </a:t>
            </a:r>
            <a:r>
              <a:rPr lang="es-C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hora. En días </a:t>
            </a:r>
            <a:r>
              <a:rPr lang="es-C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de </a:t>
            </a:r>
            <a:r>
              <a:rPr lang="es-C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</a:rPr>
              <a:t>cierre, se abona en 2 horas.</a:t>
            </a:r>
            <a:endParaRPr lang="es-CL" sz="170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601200" y="392668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Detalle de las opciones de pago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10000" y="5181600"/>
            <a:ext cx="3657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nombre</a:t>
            </a:r>
            <a:r>
              <a:rPr lang="en-US" dirty="0" smtClean="0"/>
              <a:t> de</a:t>
            </a:r>
            <a:r>
              <a:rPr lang="es-MX" dirty="0" smtClean="0"/>
              <a:t>: Oriflame de Chile, S.A. </a:t>
            </a:r>
          </a:p>
          <a:p>
            <a:r>
              <a:rPr lang="es-MX" dirty="0" smtClean="0"/>
              <a:t>RUT: 96.541.470-3</a:t>
            </a:r>
          </a:p>
          <a:p>
            <a:r>
              <a:rPr lang="es-MX" dirty="0" smtClean="0"/>
              <a:t>Mail: </a:t>
            </a:r>
            <a:r>
              <a:rPr lang="es-MX" dirty="0" smtClean="0">
                <a:hlinkClick r:id="rId2"/>
              </a:rPr>
              <a:t>Depositos@oriflame.cl</a:t>
            </a:r>
            <a:endParaRPr lang="es-MX" dirty="0" smtClean="0"/>
          </a:p>
          <a:p>
            <a:r>
              <a:rPr lang="es-MX" dirty="0" smtClean="0"/>
              <a:t>Coloca: Nombre y código de socio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pagar tu crédito en la página de Oriflame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2438400" y="2922494"/>
            <a:ext cx="939552" cy="21253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411116" y="2859097"/>
            <a:ext cx="2456284" cy="72798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3428999" y="2848418"/>
            <a:ext cx="24384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Elige la opción “Tus Facturas”</a:t>
            </a: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y a continuación, la factura </a:t>
            </a:r>
            <a:br>
              <a:rPr lang="es-CL" sz="130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que deseas pagar.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85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3117" y="4730083"/>
            <a:ext cx="5932083" cy="45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5080"/>
            <a:ext cx="7099300" cy="34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16" y="3429000"/>
            <a:ext cx="260118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724093" y="-184666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2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Selecciona tu método de pago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H="1">
            <a:off x="4267201" y="2930517"/>
            <a:ext cx="964611" cy="425068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5316117" y="2759867"/>
            <a:ext cx="2456284" cy="51673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CuadroTexto"/>
          <p:cNvSpPr txBox="1"/>
          <p:nvPr/>
        </p:nvSpPr>
        <p:spPr>
          <a:xfrm>
            <a:off x="5334000" y="2743200"/>
            <a:ext cx="2438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Paga usando tu cuenta bancaria o de casa comercial.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14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6. RECIBE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2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36604"/>
              </p:ext>
            </p:extLst>
          </p:nvPr>
        </p:nvGraphicFramePr>
        <p:xfrm>
          <a:off x="2362200" y="914400"/>
          <a:ext cx="6553200" cy="2501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4400"/>
                <a:gridCol w="2184400"/>
                <a:gridCol w="2184400"/>
              </a:tblGrid>
              <a:tr h="329787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Gill Sans for Oriflame" panose="020B0502020104020203" pitchFamily="34" charset="0"/>
                        </a:rPr>
                        <a:t>Entrega</a:t>
                      </a:r>
                      <a:r>
                        <a:rPr lang="en-US" b="0" dirty="0" smtClean="0">
                          <a:latin typeface="Gill Sans for Oriflame" panose="020B0502020104020203" pitchFamily="34" charset="0"/>
                        </a:rPr>
                        <a:t> normal</a:t>
                      </a:r>
                      <a:r>
                        <a:rPr lang="en-US" b="0" baseline="0" dirty="0" smtClean="0">
                          <a:latin typeface="Gill Sans for Oriflame" panose="020B0502020104020203" pitchFamily="34" charset="0"/>
                        </a:rPr>
                        <a:t> en </a:t>
                      </a:r>
                      <a:r>
                        <a:rPr lang="en-US" b="0" baseline="0" dirty="0" err="1" smtClean="0">
                          <a:latin typeface="Gill Sans for Oriflame" panose="020B0502020104020203" pitchFamily="34" charset="0"/>
                        </a:rPr>
                        <a:t>tu</a:t>
                      </a:r>
                      <a:r>
                        <a:rPr lang="en-US" b="0" baseline="0" dirty="0" smtClean="0">
                          <a:latin typeface="Gill Sans for Oriflame" panose="020B0502020104020203" pitchFamily="34" charset="0"/>
                        </a:rPr>
                        <a:t> Centro de </a:t>
                      </a:r>
                      <a:r>
                        <a:rPr lang="en-US" b="0" baseline="0" dirty="0" err="1" smtClean="0">
                          <a:latin typeface="Gill Sans for Oriflame" panose="020B0502020104020203" pitchFamily="34" charset="0"/>
                        </a:rPr>
                        <a:t>Servicios</a:t>
                      </a:r>
                      <a:r>
                        <a:rPr lang="en-US" b="0" baseline="0" dirty="0" smtClean="0">
                          <a:latin typeface="Gill Sans for Oriflame" panose="020B0502020104020203" pitchFamily="34" charset="0"/>
                        </a:rPr>
                        <a:t>: GRATIS.</a:t>
                      </a:r>
                      <a:endParaRPr lang="en-US" b="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22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REALIZA </a:t>
                      </a:r>
                      <a:r>
                        <a:rPr lang="en-US" sz="1200" b="1" baseline="0" dirty="0" smtClean="0">
                          <a:latin typeface="Gill Sans for Oriflame" panose="020B0502020104020203" pitchFamily="34" charset="0"/>
                        </a:rPr>
                        <a:t>TU PEDIDO ENTRE</a:t>
                      </a:r>
                      <a:endParaRPr lang="en-US" sz="1200" b="1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PRIMERA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ENTREGA</a:t>
                      </a:r>
                      <a:endParaRPr lang="en-US" sz="1200" b="1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SEGUNDA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ENTREGA</a:t>
                      </a:r>
                      <a:endParaRPr lang="en-US" sz="1200" b="1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</a:tr>
              <a:tr h="329787">
                <a:tc>
                  <a:txBody>
                    <a:bodyPr/>
                    <a:lstStyle/>
                    <a:p>
                      <a:endParaRPr lang="en-US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El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Viernes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desde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las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13 hrs.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El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Martes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desde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las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13 hrs.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</a:tr>
              <a:tr h="329787">
                <a:tc>
                  <a:txBody>
                    <a:bodyPr/>
                    <a:lstStyle/>
                    <a:p>
                      <a:endParaRPr lang="en-US" dirty="0" smtClean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El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Martes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hasta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las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13 hrs.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El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viernes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hasta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las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13 hrs.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</a:tr>
              <a:tr h="2473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RECÍBELO</a:t>
                      </a:r>
                      <a:endParaRPr lang="en-US" sz="1200" b="1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Jueves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siguiente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Martes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siguiente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</a:tr>
              <a:tr h="329787">
                <a:tc gridSpan="3">
                  <a:txBody>
                    <a:bodyPr/>
                    <a:lstStyle/>
                    <a:p>
                      <a:endParaRPr lang="en-US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72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 smtClean="0">
                          <a:effectLst/>
                          <a:latin typeface="Gill Sans for Oriflame" panose="020B0502020104020203" pitchFamily="34" charset="0"/>
                        </a:rPr>
                        <a:t>*Desde Miércoles (día 19) hasta el viernes (día 21) de la semana de cierre, el costo de entrega es de $1,100.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00241"/>
              </p:ext>
            </p:extLst>
          </p:nvPr>
        </p:nvGraphicFramePr>
        <p:xfrm>
          <a:off x="2362200" y="3653859"/>
          <a:ext cx="6567360" cy="2700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7066"/>
                <a:gridCol w="659066"/>
                <a:gridCol w="825500"/>
                <a:gridCol w="825500"/>
                <a:gridCol w="682942"/>
                <a:gridCol w="682942"/>
                <a:gridCol w="693992"/>
                <a:gridCol w="780352"/>
              </a:tblGrid>
              <a:tr h="336527">
                <a:tc gridSpan="8"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Gill Sans for Oriflame" panose="020B0502020104020203" pitchFamily="34" charset="0"/>
                        </a:rPr>
                        <a:t>Entrega</a:t>
                      </a:r>
                      <a:r>
                        <a:rPr lang="en-US" b="0" dirty="0" smtClean="0">
                          <a:latin typeface="Gill Sans for Oriflame" panose="020B0502020104020203" pitchFamily="34" charset="0"/>
                        </a:rPr>
                        <a:t> Express en</a:t>
                      </a:r>
                      <a:r>
                        <a:rPr lang="en-US" b="0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Gill Sans for Oriflame" panose="020B0502020104020203" pitchFamily="34" charset="0"/>
                        </a:rPr>
                        <a:t>tu</a:t>
                      </a:r>
                      <a:r>
                        <a:rPr lang="en-US" b="0" baseline="0" dirty="0" smtClean="0">
                          <a:latin typeface="Gill Sans for Oriflame" panose="020B0502020104020203" pitchFamily="34" charset="0"/>
                        </a:rPr>
                        <a:t> Centro de </a:t>
                      </a:r>
                      <a:r>
                        <a:rPr lang="en-US" b="0" baseline="0" dirty="0" err="1" smtClean="0">
                          <a:latin typeface="Gill Sans for Oriflame" panose="020B0502020104020203" pitchFamily="34" charset="0"/>
                        </a:rPr>
                        <a:t>Servicios</a:t>
                      </a:r>
                      <a:r>
                        <a:rPr lang="en-US" b="0" baseline="0" dirty="0" smtClean="0">
                          <a:latin typeface="Gill Sans for Oriflame" panose="020B0502020104020203" pitchFamily="34" charset="0"/>
                        </a:rPr>
                        <a:t>: $1,750.</a:t>
                      </a:r>
                      <a:endParaRPr lang="en-US" b="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897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Realiza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tu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pedido</a:t>
                      </a:r>
                      <a:endParaRPr lang="en-US" sz="1200" dirty="0" smtClean="0">
                        <a:latin typeface="Gill Sans for Oriflame" panose="020B0502020104020203" pitchFamily="34" charset="0"/>
                      </a:endParaRPr>
                    </a:p>
                    <a:p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antes de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las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13 hrs.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Lunes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Martes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Miércoles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Jueves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Viernes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Sábado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Domingo</a:t>
                      </a:r>
                      <a:endParaRPr lang="en-US" sz="1200" dirty="0"/>
                    </a:p>
                  </a:txBody>
                  <a:tcPr anchor="ctr"/>
                </a:tc>
              </a:tr>
              <a:tr h="171381">
                <a:tc gridSpan="8">
                  <a:txBody>
                    <a:bodyPr/>
                    <a:lstStyle/>
                    <a:p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414897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Recíbelo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a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partir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de </a:t>
                      </a:r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las</a:t>
                      </a:r>
                      <a:r>
                        <a:rPr lang="en-US" sz="1200" dirty="0" smtClean="0">
                          <a:latin typeface="Gill Sans for Oriflame" panose="020B0502020104020203" pitchFamily="34" charset="0"/>
                        </a:rPr>
                        <a:t> 13 hrs. el…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Martes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Miércoles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Jueves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Viernes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Lunes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Gill Sans for Oriflame" panose="020B0502020104020203" pitchFamily="34" charset="0"/>
                        </a:rPr>
                        <a:t>Martes</a:t>
                      </a:r>
                      <a:r>
                        <a:rPr lang="en-US" sz="1200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Martes</a:t>
                      </a:r>
                      <a:endParaRPr lang="en-US" sz="1200" dirty="0"/>
                    </a:p>
                  </a:txBody>
                  <a:tcPr anchor="ctr"/>
                </a:tc>
              </a:tr>
              <a:tr h="125661">
                <a:tc gridSpan="8">
                  <a:txBody>
                    <a:bodyPr/>
                    <a:lstStyle/>
                    <a:p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ill Sans for Oriflame" panose="020B05020201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6527">
                <a:tc gridSpan="8"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Los 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pedidos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realizados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después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de 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las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13 hrs.,</a:t>
                      </a:r>
                      <a:r>
                        <a:rPr lang="en-US" sz="1200" b="1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Gill Sans for Oriflame" panose="020B0502020104020203" pitchFamily="34" charset="0"/>
                        </a:rPr>
                        <a:t>d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eben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Gill Sans for Oriflame" panose="020B0502020104020203" pitchFamily="34" charset="0"/>
                        </a:rPr>
                        <a:t>considerar</a:t>
                      </a:r>
                      <a:r>
                        <a:rPr lang="en-US" sz="1200" b="1" dirty="0" smtClean="0">
                          <a:latin typeface="Gill Sans for Oriflame" panose="020B0502020104020203" pitchFamily="34" charset="0"/>
                        </a:rPr>
                        <a:t> 1</a:t>
                      </a:r>
                      <a:r>
                        <a:rPr lang="en-US" sz="1200" b="1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Gill Sans for Oriflame" panose="020B0502020104020203" pitchFamily="34" charset="0"/>
                        </a:rPr>
                        <a:t>día</a:t>
                      </a:r>
                      <a:r>
                        <a:rPr lang="en-US" sz="1200" b="1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Gill Sans for Oriflame" panose="020B0502020104020203" pitchFamily="34" charset="0"/>
                        </a:rPr>
                        <a:t>hábil</a:t>
                      </a:r>
                      <a:r>
                        <a:rPr lang="en-US" sz="1200" b="1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Gill Sans for Oriflame" panose="020B0502020104020203" pitchFamily="34" charset="0"/>
                        </a:rPr>
                        <a:t>adicional</a:t>
                      </a:r>
                      <a:r>
                        <a:rPr lang="en-US" sz="1200" b="1" baseline="0" dirty="0" smtClean="0">
                          <a:latin typeface="Gill Sans for Oriflame" panose="020B0502020104020203" pitchFamily="34" charset="0"/>
                        </a:rPr>
                        <a:t> de </a:t>
                      </a:r>
                      <a:r>
                        <a:rPr lang="en-US" sz="1200" b="1" baseline="0" dirty="0" err="1" smtClean="0">
                          <a:latin typeface="Gill Sans for Oriflame" panose="020B0502020104020203" pitchFamily="34" charset="0"/>
                        </a:rPr>
                        <a:t>entrega</a:t>
                      </a:r>
                      <a:r>
                        <a:rPr lang="en-US" sz="1200" b="1" baseline="0" dirty="0" smtClean="0">
                          <a:latin typeface="Gill Sans for Oriflame" panose="020B0502020104020203" pitchFamily="34" charset="0"/>
                        </a:rPr>
                        <a:t>.</a:t>
                      </a:r>
                      <a:endParaRPr lang="en-US" sz="1200" b="1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414897">
                <a:tc gridSpan="8">
                  <a:txBody>
                    <a:bodyPr/>
                    <a:lstStyle/>
                    <a:p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*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Desde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Miércoles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(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día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19) hasta el 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viernes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(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día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21) de la 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semana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de 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cierre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de 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catálogo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, se </a:t>
                      </a:r>
                      <a:r>
                        <a:rPr lang="en-US" sz="1000" dirty="0" err="1" smtClean="0">
                          <a:latin typeface="Gill Sans for Oriflame" panose="020B0502020104020203" pitchFamily="34" charset="0"/>
                        </a:rPr>
                        <a:t>agregará</a:t>
                      </a:r>
                      <a:r>
                        <a:rPr lang="en-US" sz="100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1 </a:t>
                      </a:r>
                      <a:r>
                        <a:rPr lang="en-US" sz="1000" baseline="0" dirty="0" err="1" smtClean="0">
                          <a:latin typeface="Gill Sans for Oriflame" panose="020B0502020104020203" pitchFamily="34" charset="0"/>
                        </a:rPr>
                        <a:t>día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Gill Sans for Oriflame" panose="020B0502020104020203" pitchFamily="34" charset="0"/>
                        </a:rPr>
                        <a:t>hábil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Gill Sans for Oriflame" panose="020B0502020104020203" pitchFamily="34" charset="0"/>
                        </a:rPr>
                        <a:t>adicional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 de </a:t>
                      </a:r>
                      <a:r>
                        <a:rPr lang="en-US" sz="1000" baseline="0" dirty="0" err="1" smtClean="0">
                          <a:latin typeface="Gill Sans for Oriflame" panose="020B0502020104020203" pitchFamily="34" charset="0"/>
                        </a:rPr>
                        <a:t>entrega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 y el </a:t>
                      </a:r>
                      <a:r>
                        <a:rPr lang="en-US" sz="1000" baseline="0" dirty="0" err="1" smtClean="0">
                          <a:latin typeface="Gill Sans for Oriflame" panose="020B0502020104020203" pitchFamily="34" charset="0"/>
                        </a:rPr>
                        <a:t>costo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 de </a:t>
                      </a:r>
                      <a:r>
                        <a:rPr lang="en-US" sz="1000" baseline="0" dirty="0" err="1" smtClean="0">
                          <a:latin typeface="Gill Sans for Oriflame" panose="020B0502020104020203" pitchFamily="34" charset="0"/>
                        </a:rPr>
                        <a:t>entrega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Gill Sans for Oriflame" panose="020B0502020104020203" pitchFamily="34" charset="0"/>
                        </a:rPr>
                        <a:t>es</a:t>
                      </a:r>
                      <a:r>
                        <a:rPr lang="en-US" sz="1000" baseline="0" dirty="0" smtClean="0">
                          <a:latin typeface="Gill Sans for Oriflame" panose="020B0502020104020203" pitchFamily="34" charset="0"/>
                        </a:rPr>
                        <a:t> de $2,600.</a:t>
                      </a:r>
                      <a:endParaRPr lang="en-US" sz="1000" dirty="0">
                        <a:latin typeface="Gill Sans for Oriflame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Tiempos de entrega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98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5752879" y="1439619"/>
            <a:ext cx="3042436" cy="1297206"/>
            <a:chOff x="5257800" y="4572000"/>
            <a:chExt cx="3581399" cy="1519466"/>
          </a:xfrm>
        </p:grpSpPr>
        <p:grpSp>
          <p:nvGrpSpPr>
            <p:cNvPr id="18" name="Group 10"/>
            <p:cNvGrpSpPr/>
            <p:nvPr/>
          </p:nvGrpSpPr>
          <p:grpSpPr>
            <a:xfrm>
              <a:off x="5257800" y="4572000"/>
              <a:ext cx="3581399" cy="1519466"/>
              <a:chOff x="4724400" y="4427794"/>
              <a:chExt cx="3985137" cy="1662556"/>
            </a:xfrm>
          </p:grpSpPr>
          <p:sp>
            <p:nvSpPr>
              <p:cNvPr id="20" name="Freeform 11"/>
              <p:cNvSpPr/>
              <p:nvPr/>
            </p:nvSpPr>
            <p:spPr>
              <a:xfrm>
                <a:off x="4927859" y="4670984"/>
                <a:ext cx="3775328" cy="1412976"/>
              </a:xfrm>
              <a:custGeom>
                <a:avLst/>
                <a:gdLst>
                  <a:gd name="connsiteX0" fmla="*/ 3775328 w 3775328"/>
                  <a:gd name="connsiteY0" fmla="*/ 1304963 h 1412976"/>
                  <a:gd name="connsiteX1" fmla="*/ 3775328 w 3775328"/>
                  <a:gd name="connsiteY1" fmla="*/ 573328 h 1412976"/>
                  <a:gd name="connsiteX2" fmla="*/ 3667315 w 3775328"/>
                  <a:gd name="connsiteY2" fmla="*/ 465315 h 1412976"/>
                  <a:gd name="connsiteX3" fmla="*/ 603046 w 3775328"/>
                  <a:gd name="connsiteY3" fmla="*/ 465315 h 1412976"/>
                  <a:gd name="connsiteX4" fmla="*/ 648880 w 3775328"/>
                  <a:gd name="connsiteY4" fmla="*/ 305066 h 1412976"/>
                  <a:gd name="connsiteX5" fmla="*/ 343814 w 3775328"/>
                  <a:gd name="connsiteY5" fmla="*/ 0 h 1412976"/>
                  <a:gd name="connsiteX6" fmla="*/ 38633 w 3775328"/>
                  <a:gd name="connsiteY6" fmla="*/ 305066 h 1412976"/>
                  <a:gd name="connsiteX7" fmla="*/ 86067 w 3775328"/>
                  <a:gd name="connsiteY7" fmla="*/ 468058 h 1412976"/>
                  <a:gd name="connsiteX8" fmla="*/ 0 w 3775328"/>
                  <a:gd name="connsiteY8" fmla="*/ 573328 h 1412976"/>
                  <a:gd name="connsiteX9" fmla="*/ 0 w 3775328"/>
                  <a:gd name="connsiteY9" fmla="*/ 1304963 h 1412976"/>
                  <a:gd name="connsiteX10" fmla="*/ 108013 w 3775328"/>
                  <a:gd name="connsiteY10" fmla="*/ 1412976 h 1412976"/>
                  <a:gd name="connsiteX11" fmla="*/ 3667315 w 3775328"/>
                  <a:gd name="connsiteY11" fmla="*/ 1412976 h 1412976"/>
                  <a:gd name="connsiteX12" fmla="*/ 3775328 w 3775328"/>
                  <a:gd name="connsiteY12" fmla="*/ 1304963 h 141297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75328" h="1412976">
                    <a:moveTo>
                      <a:pt x="3775328" y="1304963"/>
                    </a:moveTo>
                    <a:lnTo>
                      <a:pt x="3775328" y="573328"/>
                    </a:lnTo>
                    <a:cubicBezTo>
                      <a:pt x="3775328" y="573328"/>
                      <a:pt x="3775328" y="465315"/>
                      <a:pt x="3667315" y="465315"/>
                    </a:cubicBezTo>
                    <a:lnTo>
                      <a:pt x="603046" y="465315"/>
                    </a:lnTo>
                    <a:cubicBezTo>
                      <a:pt x="631964" y="418680"/>
                      <a:pt x="648880" y="363931"/>
                      <a:pt x="648880" y="305066"/>
                    </a:cubicBezTo>
                    <a:cubicBezTo>
                      <a:pt x="648880" y="136588"/>
                      <a:pt x="512292" y="0"/>
                      <a:pt x="343814" y="0"/>
                    </a:cubicBezTo>
                    <a:cubicBezTo>
                      <a:pt x="175221" y="0"/>
                      <a:pt x="38633" y="136588"/>
                      <a:pt x="38633" y="305066"/>
                    </a:cubicBezTo>
                    <a:cubicBezTo>
                      <a:pt x="38633" y="365074"/>
                      <a:pt x="56235" y="420852"/>
                      <a:pt x="86067" y="468058"/>
                    </a:cubicBezTo>
                    <a:cubicBezTo>
                      <a:pt x="54521" y="474345"/>
                      <a:pt x="0" y="496519"/>
                      <a:pt x="0" y="573328"/>
                    </a:cubicBezTo>
                    <a:lnTo>
                      <a:pt x="0" y="1304963"/>
                    </a:lnTo>
                    <a:cubicBezTo>
                      <a:pt x="0" y="1304963"/>
                      <a:pt x="0" y="1412976"/>
                      <a:pt x="108013" y="1412976"/>
                    </a:cubicBezTo>
                    <a:lnTo>
                      <a:pt x="3667315" y="1412976"/>
                    </a:lnTo>
                    <a:cubicBezTo>
                      <a:pt x="3667315" y="1412976"/>
                      <a:pt x="3775328" y="1412976"/>
                      <a:pt x="3775328" y="1304963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Gill Sans for Oriflame Light"/>
                </a:endParaRPr>
              </a:p>
            </p:txBody>
          </p:sp>
          <p:pic>
            <p:nvPicPr>
              <p:cNvPr id="21" name="Picture 12" descr="Tips_imag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4427794"/>
                <a:ext cx="1078992" cy="1078992"/>
              </a:xfrm>
              <a:prstGeom prst="rect">
                <a:avLst/>
              </a:prstGeom>
            </p:spPr>
          </p:pic>
          <p:sp>
            <p:nvSpPr>
              <p:cNvPr id="22" name="Freeform 3"/>
              <p:cNvSpPr/>
              <p:nvPr/>
            </p:nvSpPr>
            <p:spPr>
              <a:xfrm>
                <a:off x="4921520" y="4664636"/>
                <a:ext cx="3788017" cy="1425714"/>
              </a:xfrm>
              <a:custGeom>
                <a:avLst/>
                <a:gdLst>
                  <a:gd name="connsiteX0" fmla="*/ 3781666 w 3788016"/>
                  <a:gd name="connsiteY0" fmla="*/ 1311364 h 1425714"/>
                  <a:gd name="connsiteX1" fmla="*/ 3781666 w 3788016"/>
                  <a:gd name="connsiteY1" fmla="*/ 579678 h 1425714"/>
                  <a:gd name="connsiteX2" fmla="*/ 3673665 w 3788016"/>
                  <a:gd name="connsiteY2" fmla="*/ 471678 h 1425714"/>
                  <a:gd name="connsiteX3" fmla="*/ 609396 w 3788016"/>
                  <a:gd name="connsiteY3" fmla="*/ 471678 h 1425714"/>
                  <a:gd name="connsiteX4" fmla="*/ 655218 w 3788016"/>
                  <a:gd name="connsiteY4" fmla="*/ 311442 h 1425714"/>
                  <a:gd name="connsiteX5" fmla="*/ 350113 w 3788016"/>
                  <a:gd name="connsiteY5" fmla="*/ 6350 h 1425714"/>
                  <a:gd name="connsiteX6" fmla="*/ 45021 w 3788016"/>
                  <a:gd name="connsiteY6" fmla="*/ 311442 h 1425714"/>
                  <a:gd name="connsiteX7" fmla="*/ 92455 w 3788016"/>
                  <a:gd name="connsiteY7" fmla="*/ 474357 h 1425714"/>
                  <a:gd name="connsiteX8" fmla="*/ 6350 w 3788016"/>
                  <a:gd name="connsiteY8" fmla="*/ 579678 h 1425714"/>
                  <a:gd name="connsiteX9" fmla="*/ 6350 w 3788016"/>
                  <a:gd name="connsiteY9" fmla="*/ 1311364 h 1425714"/>
                  <a:gd name="connsiteX10" fmla="*/ 114350 w 3788016"/>
                  <a:gd name="connsiteY10" fmla="*/ 1419364 h 1425714"/>
                  <a:gd name="connsiteX11" fmla="*/ 3673665 w 3788016"/>
                  <a:gd name="connsiteY11" fmla="*/ 1419364 h 1425714"/>
                  <a:gd name="connsiteX12" fmla="*/ 3781666 w 3788016"/>
                  <a:gd name="connsiteY12" fmla="*/ 1311364 h 142571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88016" h="1425714">
                    <a:moveTo>
                      <a:pt x="3781666" y="1311364"/>
                    </a:moveTo>
                    <a:lnTo>
                      <a:pt x="3781666" y="579678"/>
                    </a:lnTo>
                    <a:cubicBezTo>
                      <a:pt x="3781666" y="579678"/>
                      <a:pt x="3781666" y="471678"/>
                      <a:pt x="3673665" y="471678"/>
                    </a:cubicBezTo>
                    <a:lnTo>
                      <a:pt x="609396" y="471678"/>
                    </a:lnTo>
                    <a:cubicBezTo>
                      <a:pt x="638264" y="425069"/>
                      <a:pt x="655218" y="370294"/>
                      <a:pt x="655218" y="311442"/>
                    </a:cubicBezTo>
                    <a:cubicBezTo>
                      <a:pt x="655218" y="142938"/>
                      <a:pt x="518617" y="6350"/>
                      <a:pt x="350113" y="6350"/>
                    </a:cubicBezTo>
                    <a:cubicBezTo>
                      <a:pt x="181610" y="6350"/>
                      <a:pt x="45021" y="142938"/>
                      <a:pt x="45021" y="311442"/>
                    </a:cubicBezTo>
                    <a:cubicBezTo>
                      <a:pt x="45021" y="371424"/>
                      <a:pt x="62572" y="427177"/>
                      <a:pt x="92455" y="474357"/>
                    </a:cubicBezTo>
                    <a:cubicBezTo>
                      <a:pt x="60909" y="480745"/>
                      <a:pt x="6350" y="502818"/>
                      <a:pt x="6350" y="579678"/>
                    </a:cubicBezTo>
                    <a:lnTo>
                      <a:pt x="6350" y="1311364"/>
                    </a:lnTo>
                    <a:cubicBezTo>
                      <a:pt x="6350" y="1311364"/>
                      <a:pt x="6350" y="1419364"/>
                      <a:pt x="114350" y="1419364"/>
                    </a:cubicBezTo>
                    <a:lnTo>
                      <a:pt x="3673665" y="1419364"/>
                    </a:lnTo>
                    <a:cubicBezTo>
                      <a:pt x="3673665" y="1419364"/>
                      <a:pt x="3781666" y="1419364"/>
                      <a:pt x="3781666" y="1311364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7FBBC7">
                    <a:alpha val="10000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Gill Sans for Oriflame Light"/>
                </a:endParaRPr>
              </a:p>
            </p:txBody>
          </p:sp>
          <p:sp>
            <p:nvSpPr>
              <p:cNvPr id="28" name="TextBox 14"/>
              <p:cNvSpPr txBox="1"/>
              <p:nvPr/>
            </p:nvSpPr>
            <p:spPr>
              <a:xfrm rot="21192930">
                <a:off x="5095522" y="4984792"/>
                <a:ext cx="457200" cy="23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prstClr val="white"/>
                    </a:solidFill>
                    <a:latin typeface="Gill Sans for Oriflame Light"/>
                    <a:cs typeface="Arial"/>
                  </a:rPr>
                  <a:t>Tip!</a:t>
                </a:r>
                <a:endParaRPr lang="en-US" sz="800" dirty="0">
                  <a:solidFill>
                    <a:prstClr val="white"/>
                  </a:solidFill>
                  <a:latin typeface="Gill Sans for Oriflame Light"/>
                  <a:cs typeface="Arial"/>
                </a:endParaRPr>
              </a:p>
            </p:txBody>
          </p:sp>
        </p:grpSp>
        <p:sp>
          <p:nvSpPr>
            <p:cNvPr id="19" name="18 CuadroTexto"/>
            <p:cNvSpPr txBox="1"/>
            <p:nvPr/>
          </p:nvSpPr>
          <p:spPr>
            <a:xfrm>
              <a:off x="5468355" y="5410200"/>
              <a:ext cx="3218973" cy="61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  <a:latin typeface="Gill Sans for Oriflame Light"/>
                </a:rPr>
                <a:t>Cobro Extra Flete los 3 últimos días del catálogo $4,900</a:t>
              </a:r>
              <a:endParaRPr lang="es-CL" sz="1400" dirty="0">
                <a:solidFill>
                  <a:prstClr val="black"/>
                </a:solidFill>
                <a:latin typeface="Gill Sans for Oriflame Light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239254" y="1462338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2000" b="1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Costo Flete: $3,250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239254" y="2057400"/>
            <a:ext cx="375615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Región </a:t>
            </a: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Metropolitana: 48 horas.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Provincia: 48 – 96 horas.</a:t>
            </a:r>
          </a:p>
        </p:txBody>
      </p:sp>
      <p:grpSp>
        <p:nvGrpSpPr>
          <p:cNvPr id="33" name="32 Grupo"/>
          <p:cNvGrpSpPr/>
          <p:nvPr/>
        </p:nvGrpSpPr>
        <p:grpSpPr>
          <a:xfrm>
            <a:off x="5562600" y="4572000"/>
            <a:ext cx="2749038" cy="1209998"/>
            <a:chOff x="5257800" y="4571996"/>
            <a:chExt cx="3581399" cy="1513627"/>
          </a:xfrm>
        </p:grpSpPr>
        <p:grpSp>
          <p:nvGrpSpPr>
            <p:cNvPr id="34" name="Group 10"/>
            <p:cNvGrpSpPr/>
            <p:nvPr/>
          </p:nvGrpSpPr>
          <p:grpSpPr>
            <a:xfrm>
              <a:off x="5257800" y="4571996"/>
              <a:ext cx="3581399" cy="1513627"/>
              <a:chOff x="4724400" y="4427792"/>
              <a:chExt cx="3985137" cy="1656168"/>
            </a:xfrm>
          </p:grpSpPr>
          <p:sp>
            <p:nvSpPr>
              <p:cNvPr id="36" name="Freeform 11"/>
              <p:cNvSpPr/>
              <p:nvPr/>
            </p:nvSpPr>
            <p:spPr>
              <a:xfrm>
                <a:off x="4927859" y="4670984"/>
                <a:ext cx="3775328" cy="1412976"/>
              </a:xfrm>
              <a:custGeom>
                <a:avLst/>
                <a:gdLst>
                  <a:gd name="connsiteX0" fmla="*/ 3775328 w 3775328"/>
                  <a:gd name="connsiteY0" fmla="*/ 1304963 h 1412976"/>
                  <a:gd name="connsiteX1" fmla="*/ 3775328 w 3775328"/>
                  <a:gd name="connsiteY1" fmla="*/ 573328 h 1412976"/>
                  <a:gd name="connsiteX2" fmla="*/ 3667315 w 3775328"/>
                  <a:gd name="connsiteY2" fmla="*/ 465315 h 1412976"/>
                  <a:gd name="connsiteX3" fmla="*/ 603046 w 3775328"/>
                  <a:gd name="connsiteY3" fmla="*/ 465315 h 1412976"/>
                  <a:gd name="connsiteX4" fmla="*/ 648880 w 3775328"/>
                  <a:gd name="connsiteY4" fmla="*/ 305066 h 1412976"/>
                  <a:gd name="connsiteX5" fmla="*/ 343814 w 3775328"/>
                  <a:gd name="connsiteY5" fmla="*/ 0 h 1412976"/>
                  <a:gd name="connsiteX6" fmla="*/ 38633 w 3775328"/>
                  <a:gd name="connsiteY6" fmla="*/ 305066 h 1412976"/>
                  <a:gd name="connsiteX7" fmla="*/ 86067 w 3775328"/>
                  <a:gd name="connsiteY7" fmla="*/ 468058 h 1412976"/>
                  <a:gd name="connsiteX8" fmla="*/ 0 w 3775328"/>
                  <a:gd name="connsiteY8" fmla="*/ 573328 h 1412976"/>
                  <a:gd name="connsiteX9" fmla="*/ 0 w 3775328"/>
                  <a:gd name="connsiteY9" fmla="*/ 1304963 h 1412976"/>
                  <a:gd name="connsiteX10" fmla="*/ 108013 w 3775328"/>
                  <a:gd name="connsiteY10" fmla="*/ 1412976 h 1412976"/>
                  <a:gd name="connsiteX11" fmla="*/ 3667315 w 3775328"/>
                  <a:gd name="connsiteY11" fmla="*/ 1412976 h 1412976"/>
                  <a:gd name="connsiteX12" fmla="*/ 3775328 w 3775328"/>
                  <a:gd name="connsiteY12" fmla="*/ 1304963 h 141297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75328" h="1412976">
                    <a:moveTo>
                      <a:pt x="3775328" y="1304963"/>
                    </a:moveTo>
                    <a:lnTo>
                      <a:pt x="3775328" y="573328"/>
                    </a:lnTo>
                    <a:cubicBezTo>
                      <a:pt x="3775328" y="573328"/>
                      <a:pt x="3775328" y="465315"/>
                      <a:pt x="3667315" y="465315"/>
                    </a:cubicBezTo>
                    <a:lnTo>
                      <a:pt x="603046" y="465315"/>
                    </a:lnTo>
                    <a:cubicBezTo>
                      <a:pt x="631964" y="418680"/>
                      <a:pt x="648880" y="363931"/>
                      <a:pt x="648880" y="305066"/>
                    </a:cubicBezTo>
                    <a:cubicBezTo>
                      <a:pt x="648880" y="136588"/>
                      <a:pt x="512292" y="0"/>
                      <a:pt x="343814" y="0"/>
                    </a:cubicBezTo>
                    <a:cubicBezTo>
                      <a:pt x="175221" y="0"/>
                      <a:pt x="38633" y="136588"/>
                      <a:pt x="38633" y="305066"/>
                    </a:cubicBezTo>
                    <a:cubicBezTo>
                      <a:pt x="38633" y="365074"/>
                      <a:pt x="56235" y="420852"/>
                      <a:pt x="86067" y="468058"/>
                    </a:cubicBezTo>
                    <a:cubicBezTo>
                      <a:pt x="54521" y="474345"/>
                      <a:pt x="0" y="496519"/>
                      <a:pt x="0" y="573328"/>
                    </a:cubicBezTo>
                    <a:lnTo>
                      <a:pt x="0" y="1304963"/>
                    </a:lnTo>
                    <a:cubicBezTo>
                      <a:pt x="0" y="1304963"/>
                      <a:pt x="0" y="1412976"/>
                      <a:pt x="108013" y="1412976"/>
                    </a:cubicBezTo>
                    <a:lnTo>
                      <a:pt x="3667315" y="1412976"/>
                    </a:lnTo>
                    <a:cubicBezTo>
                      <a:pt x="3667315" y="1412976"/>
                      <a:pt x="3775328" y="1412976"/>
                      <a:pt x="3775328" y="1304963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Gill Sans for Oriflame Light"/>
                </a:endParaRPr>
              </a:p>
            </p:txBody>
          </p:sp>
          <p:pic>
            <p:nvPicPr>
              <p:cNvPr id="37" name="Picture 12" descr="Tips_imag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4427792"/>
                <a:ext cx="1078990" cy="1078991"/>
              </a:xfrm>
              <a:prstGeom prst="rect">
                <a:avLst/>
              </a:prstGeom>
            </p:spPr>
          </p:pic>
          <p:sp>
            <p:nvSpPr>
              <p:cNvPr id="38" name="Freeform 3"/>
              <p:cNvSpPr/>
              <p:nvPr/>
            </p:nvSpPr>
            <p:spPr>
              <a:xfrm>
                <a:off x="4921523" y="4670984"/>
                <a:ext cx="3788014" cy="1412976"/>
              </a:xfrm>
              <a:custGeom>
                <a:avLst/>
                <a:gdLst>
                  <a:gd name="connsiteX0" fmla="*/ 3781666 w 3788016"/>
                  <a:gd name="connsiteY0" fmla="*/ 1311364 h 1425714"/>
                  <a:gd name="connsiteX1" fmla="*/ 3781666 w 3788016"/>
                  <a:gd name="connsiteY1" fmla="*/ 579678 h 1425714"/>
                  <a:gd name="connsiteX2" fmla="*/ 3673665 w 3788016"/>
                  <a:gd name="connsiteY2" fmla="*/ 471678 h 1425714"/>
                  <a:gd name="connsiteX3" fmla="*/ 609396 w 3788016"/>
                  <a:gd name="connsiteY3" fmla="*/ 471678 h 1425714"/>
                  <a:gd name="connsiteX4" fmla="*/ 655218 w 3788016"/>
                  <a:gd name="connsiteY4" fmla="*/ 311442 h 1425714"/>
                  <a:gd name="connsiteX5" fmla="*/ 350113 w 3788016"/>
                  <a:gd name="connsiteY5" fmla="*/ 6350 h 1425714"/>
                  <a:gd name="connsiteX6" fmla="*/ 45021 w 3788016"/>
                  <a:gd name="connsiteY6" fmla="*/ 311442 h 1425714"/>
                  <a:gd name="connsiteX7" fmla="*/ 92455 w 3788016"/>
                  <a:gd name="connsiteY7" fmla="*/ 474357 h 1425714"/>
                  <a:gd name="connsiteX8" fmla="*/ 6350 w 3788016"/>
                  <a:gd name="connsiteY8" fmla="*/ 579678 h 1425714"/>
                  <a:gd name="connsiteX9" fmla="*/ 6350 w 3788016"/>
                  <a:gd name="connsiteY9" fmla="*/ 1311364 h 1425714"/>
                  <a:gd name="connsiteX10" fmla="*/ 114350 w 3788016"/>
                  <a:gd name="connsiteY10" fmla="*/ 1419364 h 1425714"/>
                  <a:gd name="connsiteX11" fmla="*/ 3673665 w 3788016"/>
                  <a:gd name="connsiteY11" fmla="*/ 1419364 h 1425714"/>
                  <a:gd name="connsiteX12" fmla="*/ 3781666 w 3788016"/>
                  <a:gd name="connsiteY12" fmla="*/ 1311364 h 142571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88016" h="1425714">
                    <a:moveTo>
                      <a:pt x="3781666" y="1311364"/>
                    </a:moveTo>
                    <a:lnTo>
                      <a:pt x="3781666" y="579678"/>
                    </a:lnTo>
                    <a:cubicBezTo>
                      <a:pt x="3781666" y="579678"/>
                      <a:pt x="3781666" y="471678"/>
                      <a:pt x="3673665" y="471678"/>
                    </a:cubicBezTo>
                    <a:lnTo>
                      <a:pt x="609396" y="471678"/>
                    </a:lnTo>
                    <a:cubicBezTo>
                      <a:pt x="638264" y="425069"/>
                      <a:pt x="655218" y="370294"/>
                      <a:pt x="655218" y="311442"/>
                    </a:cubicBezTo>
                    <a:cubicBezTo>
                      <a:pt x="655218" y="142938"/>
                      <a:pt x="518617" y="6350"/>
                      <a:pt x="350113" y="6350"/>
                    </a:cubicBezTo>
                    <a:cubicBezTo>
                      <a:pt x="181610" y="6350"/>
                      <a:pt x="45021" y="142938"/>
                      <a:pt x="45021" y="311442"/>
                    </a:cubicBezTo>
                    <a:cubicBezTo>
                      <a:pt x="45021" y="371424"/>
                      <a:pt x="62572" y="427177"/>
                      <a:pt x="92455" y="474357"/>
                    </a:cubicBezTo>
                    <a:cubicBezTo>
                      <a:pt x="60909" y="480745"/>
                      <a:pt x="6350" y="502818"/>
                      <a:pt x="6350" y="579678"/>
                    </a:cubicBezTo>
                    <a:lnTo>
                      <a:pt x="6350" y="1311364"/>
                    </a:lnTo>
                    <a:cubicBezTo>
                      <a:pt x="6350" y="1311364"/>
                      <a:pt x="6350" y="1419364"/>
                      <a:pt x="114350" y="1419364"/>
                    </a:cubicBezTo>
                    <a:lnTo>
                      <a:pt x="3673665" y="1419364"/>
                    </a:lnTo>
                    <a:cubicBezTo>
                      <a:pt x="3673665" y="1419364"/>
                      <a:pt x="3781666" y="1419364"/>
                      <a:pt x="3781666" y="1311364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7FBBC7">
                    <a:alpha val="10000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Gill Sans for Oriflame Light"/>
                </a:endParaRPr>
              </a:p>
            </p:txBody>
          </p:sp>
          <p:sp>
            <p:nvSpPr>
              <p:cNvPr id="39" name="TextBox 14"/>
              <p:cNvSpPr txBox="1"/>
              <p:nvPr/>
            </p:nvSpPr>
            <p:spPr>
              <a:xfrm rot="21192930">
                <a:off x="5095521" y="4956020"/>
                <a:ext cx="457200" cy="214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prstClr val="white"/>
                    </a:solidFill>
                    <a:latin typeface="Gill Sans for Oriflame Light"/>
                    <a:cs typeface="Arial"/>
                  </a:rPr>
                  <a:t>Tip!</a:t>
                </a:r>
                <a:endParaRPr lang="en-US" sz="800" dirty="0">
                  <a:solidFill>
                    <a:prstClr val="white"/>
                  </a:solidFill>
                  <a:latin typeface="Gill Sans for Oriflame Light"/>
                  <a:cs typeface="Arial"/>
                </a:endParaRPr>
              </a:p>
            </p:txBody>
          </p:sp>
        </p:grpSp>
        <p:sp>
          <p:nvSpPr>
            <p:cNvPr id="35" name="34 CuadroTexto"/>
            <p:cNvSpPr txBox="1"/>
            <p:nvPr/>
          </p:nvSpPr>
          <p:spPr>
            <a:xfrm>
              <a:off x="5468354" y="5381142"/>
              <a:ext cx="3365137" cy="616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300" dirty="0" smtClean="0">
                  <a:solidFill>
                    <a:prstClr val="black"/>
                  </a:solidFill>
                  <a:latin typeface="Gill Sans for Oriflame Light"/>
                </a:rPr>
                <a:t>Cobro Extra Flete los 3 últimos días del catálogo $2,600</a:t>
              </a:r>
              <a:endParaRPr lang="es-CL" sz="1300" dirty="0">
                <a:solidFill>
                  <a:prstClr val="black"/>
                </a:solidFill>
                <a:latin typeface="Gill Sans for Oriflame Light"/>
              </a:endParaRP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2239254" y="4919479"/>
            <a:ext cx="287610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2000" b="1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Costo del Flete $1,750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000" kern="0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48 – </a:t>
            </a:r>
            <a:r>
              <a:rPr lang="es-CL" sz="2000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96 horas.</a:t>
            </a:r>
            <a:endParaRPr lang="es-CL" sz="2000" b="1" kern="0" dirty="0" smtClean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156405" y="1017649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26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Recibe tu pedido en tu domicilio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29" name="1 Marcador de contenido"/>
          <p:cNvSpPr txBox="1">
            <a:spLocks/>
          </p:cNvSpPr>
          <p:nvPr/>
        </p:nvSpPr>
        <p:spPr>
          <a:xfrm>
            <a:off x="1295400" y="3733800"/>
            <a:ext cx="6923314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400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Retira City box, Blue </a:t>
            </a:r>
            <a:r>
              <a:rPr lang="es-CL" sz="2400" dirty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E</a:t>
            </a:r>
            <a:r>
              <a:rPr lang="es-CL" sz="2400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xpress, Tour Bus, Chile Express.</a:t>
            </a:r>
            <a:endParaRPr lang="es-CL" sz="2400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1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7. POTENCIA TU NEGOCIO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49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1981200" y="3308350"/>
            <a:ext cx="5003800" cy="501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1. CÓMO </a:t>
            </a:r>
            <a:r>
              <a:rPr lang="es-CL" sz="2800" b="1" dirty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HACER TU PEDIDO</a:t>
            </a:r>
          </a:p>
        </p:txBody>
      </p:sp>
    </p:spTree>
    <p:extLst>
      <p:ext uri="{BB962C8B-B14F-4D97-AF65-F5344CB8AC3E}">
        <p14:creationId xmlns:p14="http://schemas.microsoft.com/office/powerpoint/2010/main" val="12218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1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Comparte el catálogo con tus amigos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4" y="1285240"/>
            <a:ext cx="7102076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975124" y="2044700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975124" y="2015877"/>
            <a:ext cx="2758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latin typeface="Gill Sans for Oriflame Light"/>
              </a:rPr>
              <a:t>Ingresa a tu página con tu código de Socio o Correo electrónico y contraseña.</a:t>
            </a:r>
            <a:endParaRPr lang="es-CL" sz="11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4414"/>
            <a:ext cx="7086600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Comparte el catálogo con tus amigos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147482" y="2414022"/>
            <a:ext cx="2758676" cy="61750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203724" y="2385199"/>
            <a:ext cx="27586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chemeClr val="bg1"/>
                </a:solidFill>
                <a:latin typeface="Gill Sans for Oriflame Light"/>
              </a:rPr>
              <a:t>Aumenta la cantidad de clientes, evita tener que comprar catálogos y </a:t>
            </a:r>
            <a:r>
              <a:rPr lang="es-CL" sz="1050" dirty="0" smtClean="0">
                <a:solidFill>
                  <a:schemeClr val="bg1"/>
                </a:solidFill>
                <a:latin typeface="Gill Sans for Oriflame Light"/>
              </a:rPr>
              <a:t>repartirlos.</a:t>
            </a:r>
            <a:endParaRPr lang="es-CL" sz="105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050" dirty="0">
                <a:solidFill>
                  <a:schemeClr val="bg1"/>
                </a:solidFill>
                <a:latin typeface="Gill Sans for Oriflame Light"/>
              </a:rPr>
              <a:t>Es mas rápido, fácil </a:t>
            </a:r>
            <a:r>
              <a:rPr lang="es-CL" sz="1050" dirty="0" smtClean="0">
                <a:solidFill>
                  <a:schemeClr val="bg1"/>
                </a:solidFill>
                <a:latin typeface="Gill Sans for Oriflame Light"/>
              </a:rPr>
              <a:t>¡</a:t>
            </a:r>
            <a:r>
              <a:rPr lang="es-CL" sz="1050" dirty="0">
                <a:solidFill>
                  <a:schemeClr val="bg1"/>
                </a:solidFill>
                <a:latin typeface="Gill Sans for Oriflame Light"/>
              </a:rPr>
              <a:t>y es gratis</a:t>
            </a:r>
            <a:r>
              <a:rPr lang="es-CL" sz="1050" dirty="0" smtClean="0">
                <a:solidFill>
                  <a:schemeClr val="bg1"/>
                </a:solidFill>
                <a:latin typeface="Gill Sans for Oriflame Light"/>
              </a:rPr>
              <a:t>!</a:t>
            </a:r>
            <a:endParaRPr lang="es-CL" sz="105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3962400" y="1955940"/>
            <a:ext cx="2895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311900" y="2146301"/>
            <a:ext cx="914400" cy="139769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6794"/>
            <a:ext cx="7098827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Registra a un nuevo Socio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3962400" y="1955940"/>
            <a:ext cx="2895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358" y="1727900"/>
            <a:ext cx="7078041" cy="34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1600200" y="5715001"/>
            <a:ext cx="2667000" cy="80620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CuadroTexto"/>
          <p:cNvSpPr txBox="1"/>
          <p:nvPr/>
        </p:nvSpPr>
        <p:spPr>
          <a:xfrm>
            <a:off x="1573306" y="5715000"/>
            <a:ext cx="2743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Haz clic en </a:t>
            </a:r>
            <a:br>
              <a:rPr lang="es-CL" sz="125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“Registra e Invita a un Nuevo Socio”</a:t>
            </a:r>
          </a:p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Elige la opción “Registro Online”</a:t>
            </a:r>
            <a:r>
              <a:rPr lang="es-CL" sz="1250" dirty="0">
                <a:solidFill>
                  <a:schemeClr val="bg1"/>
                </a:solidFill>
                <a:latin typeface="Gill Sans for Oriflame Light"/>
              </a:rPr>
              <a:t>.</a:t>
            </a:r>
            <a:endParaRPr lang="es-CL" sz="1250" dirty="0" smtClean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6858000" y="4670300"/>
            <a:ext cx="2061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334000" y="5513294"/>
            <a:ext cx="3054723" cy="100790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416924" y="5530601"/>
            <a:ext cx="2971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Completa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todos los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datos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de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la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cuenta. Tu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nuevo Socio recibirá un correo con su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código, contraseña y una liga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para 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activar su cuenta.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H="1" flipV="1">
            <a:off x="2003612" y="4885452"/>
            <a:ext cx="7395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1344"/>
            <a:ext cx="7086600" cy="38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Z:\2014\Imagenes Shutter2014\toqu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6120045"/>
            <a:ext cx="397236" cy="62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2014\Imagenes Shutter2014\toqu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700445"/>
            <a:ext cx="38587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Invita por correo a personas a incorporarse a tu red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788459" y="5715001"/>
            <a:ext cx="1981200" cy="52321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1573306" y="5715000"/>
            <a:ext cx="23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la opción de Invitar nuevas personas.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6019800" y="2758249"/>
            <a:ext cx="1325654" cy="1813751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5818093" y="1683138"/>
            <a:ext cx="3054723" cy="128866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867400" y="1700445"/>
            <a:ext cx="29717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Completa los datos, envía un mensaje y tu invitado recibirá un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correo.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 </a:t>
            </a:r>
            <a:endParaRPr lang="es-CL" sz="1300" dirty="0" smtClean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Si tu invitado se registra siguiendo la liga que recibió vía e-mail, quedará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registrado en tu red de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inmediato.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 flipV="1">
            <a:off x="2743200" y="4504795"/>
            <a:ext cx="685800" cy="1210205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3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¡</a:t>
            </a: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Capacítate! – Aprende con Oriflame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1281489"/>
            <a:ext cx="7099300" cy="386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H="1" flipV="1">
            <a:off x="2552699" y="3352800"/>
            <a:ext cx="571501" cy="12501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983876" y="4630893"/>
            <a:ext cx="3054723" cy="140230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1066800" y="4648200"/>
            <a:ext cx="29717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50" dirty="0">
                <a:solidFill>
                  <a:schemeClr val="bg1"/>
                </a:solidFill>
                <a:latin typeface="Gill Sans for Oriflame Light"/>
              </a:rPr>
              <a:t>Es recomendable que un nuevo Socio se informe y </a:t>
            </a: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aprenda sobre Oriflame, sus productos y sus oportunidades. 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  <a:p>
            <a:endParaRPr lang="es-CL" sz="125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250" dirty="0">
                <a:solidFill>
                  <a:schemeClr val="bg1"/>
                </a:solidFill>
                <a:latin typeface="Gill Sans for Oriflame Light"/>
              </a:rPr>
              <a:t>Realiza </a:t>
            </a: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Cursos Online disponibles en el sitio. 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400800" y="2082579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8. OTROS PROCEDIMIENTOS IMPORTANTES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54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" y="1277086"/>
            <a:ext cx="7091681" cy="38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solicitar crédito vía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2819400" y="3810000"/>
            <a:ext cx="1981200" cy="16785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887045" y="3923662"/>
            <a:ext cx="3054723" cy="5405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4969969" y="3940969"/>
            <a:ext cx="310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Ingresa a “Pedidos” y luego a</a:t>
            </a: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“Solicitud de Crédito Online”.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23657" y="2514600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3447"/>
            <a:ext cx="7086600" cy="38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3810000" y="3289705"/>
            <a:ext cx="2019300" cy="14541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860676" y="2421094"/>
            <a:ext cx="3054723" cy="203132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5943600" y="2421094"/>
            <a:ext cx="2895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Sigue las instrucciones. </a:t>
            </a:r>
            <a:endParaRPr lang="es-CL" sz="1400" dirty="0" smtClean="0">
              <a:solidFill>
                <a:schemeClr val="bg1"/>
              </a:solidFill>
              <a:latin typeface="Gill Sans for Oriflame Light"/>
            </a:endParaRP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Debes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tener escaneados con anticipación los documentos. </a:t>
            </a:r>
            <a:endParaRPr lang="es-CL" sz="1400" dirty="0" smtClean="0">
              <a:solidFill>
                <a:schemeClr val="bg1"/>
              </a:solidFill>
              <a:latin typeface="Gill Sans for Oriflame Light"/>
            </a:endParaRP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Si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tu crédito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es aprobado en este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proceso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online, debes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enviar los documentos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físicos para continuar con el proceso normal. 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solicitar crédito vía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22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95600" y="838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2000" b="1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Exclusivo para personas con buen comportamiento de pago.</a:t>
            </a:r>
            <a:endParaRPr lang="es-CL" sz="2000" b="1" kern="0" dirty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32525"/>
            <a:ext cx="2590800" cy="363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35286" y="1510873"/>
            <a:ext cx="402771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Llenar convenio con todos los datos solicitados.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No llenes el pagaré, solo fírmalo.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Firmar el frente y el reverso igual al CI Adjuntar: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CI vigente, copia por ambos lados.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Boleta servicio básico domicilio cancela del ultimo mes.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Entrega los Documentos originales en Nuestros Centros de Servicio.</a:t>
            </a:r>
          </a:p>
          <a:p>
            <a:pPr lvl="1">
              <a:spcAft>
                <a:spcPts val="600"/>
              </a:spcAft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Envíalos por correo a nuestra bodega: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Lo Boza 120 módulo D Pudahuel.</a:t>
            </a:r>
            <a:endParaRPr lang="es-CL" kern="0" dirty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448800" y="999874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solicitar crédito directo Oriflame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96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 flipV="1">
            <a:off x="5029200" y="2514600"/>
            <a:ext cx="1447800" cy="86971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708276" y="3444705"/>
            <a:ext cx="2521324" cy="75785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715000" y="3435117"/>
            <a:ext cx="2514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Ingresa a la sección de pedidos </a:t>
            </a: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y selecciona la opción “Solicitudes de servicio Online”.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152400" y="209550"/>
            <a:ext cx="8523514" cy="123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Solicitudes de servicio Online para solución de problemas</a:t>
            </a:r>
            <a:endParaRPr lang="es-CL" sz="23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2895600" y="3384315"/>
            <a:ext cx="2747682" cy="43030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215813" y="2057400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Ingresa a www.oriflame.cl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6" y="1271336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975124" y="2044700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975124" y="2015877"/>
            <a:ext cx="275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Ingresa a la página con tu código de Socio o Correo electrónico y contraseña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791200" y="3810000"/>
            <a:ext cx="439110" cy="57177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4850971" y="4419275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4850970" y="4381770"/>
            <a:ext cx="275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Si olvidaste tu contraseña, da clic aquí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y te será enviada al correo registrado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99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3447"/>
            <a:ext cx="7103484" cy="38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5638800" y="2905188"/>
            <a:ext cx="2521324" cy="72907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5645524" y="2895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en el menú desplegable, la opción relacionada con tu solicitud.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76200" y="209550"/>
            <a:ext cx="85997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Solicitudes de servicio Online para solución de problemas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638800" y="4034741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5645524" y="4025153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Puedes escribir un comentario o agregar documentos.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4724400" y="4331898"/>
            <a:ext cx="8382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1" y="1283802"/>
            <a:ext cx="7086600" cy="38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Seguimiento a solicitudes de servicio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089276" y="2447988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6096000" y="24384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Digita el número de tu solicitud o encuéntrala en el listado.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6553200" y="3021524"/>
            <a:ext cx="1066800" cy="86467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78366"/>
            <a:ext cx="7113644" cy="38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2103120"/>
            <a:ext cx="7113644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638800" y="2905188"/>
            <a:ext cx="2521324" cy="928011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715000" y="288215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la opción “Crear una solicitud de servicio”.</a:t>
            </a: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Selecciona el Subtipo y sigue los pasos para reportarlo.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14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038600" y="3162004"/>
            <a:ext cx="1524000" cy="140999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5638800" y="2905188"/>
            <a:ext cx="2209800" cy="529929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5638800" y="2899837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Elige la factura que tiene el</a:t>
            </a: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o los productos.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40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0160"/>
            <a:ext cx="710184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62866"/>
            <a:ext cx="7101839" cy="33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172200" y="1887694"/>
            <a:ext cx="1828800" cy="37141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6248400" y="190719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Sigue el proceso indicado.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34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9622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737360"/>
            <a:ext cx="708779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1346" y="2219960"/>
            <a:ext cx="2057400" cy="542717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796280" y="2250440"/>
            <a:ext cx="20024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Confirma y obtén las instrucciones para el envío.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3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228600" y="209550"/>
            <a:ext cx="84473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Encuentra más información comercial y ayudas de venta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154680" y="1984931"/>
            <a:ext cx="9144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9. TUTORIALES PARA OPERAR EN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0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2384612" y="911198"/>
            <a:ext cx="3025588" cy="455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Revisa los </a:t>
            </a: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tutoriales.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4612" y="13348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Una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manera fácil y didáctica de conocer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cómo operar</a:t>
            </a:r>
          </a:p>
          <a:p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t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u página Oriflame.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89094" y="2200394"/>
            <a:ext cx="79147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kern="0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Encuéntralos en el mini </a:t>
            </a: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sitio:  </a:t>
            </a:r>
            <a:r>
              <a:rPr lang="es-CL" kern="0" dirty="0" err="1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xxxxxx</a:t>
            </a:r>
            <a:r>
              <a:rPr lang="es-CL" kern="0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 (por definir sitio)</a:t>
            </a:r>
          </a:p>
          <a:p>
            <a:pPr>
              <a:spcAft>
                <a:spcPts val="600"/>
              </a:spcAft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Siguiendo los siguientes Links:</a:t>
            </a:r>
          </a:p>
          <a:p>
            <a:pPr font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1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. Pedido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Rápido :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xxxxxx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2. Pedido por el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catálogo: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xxxxxxx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3. Compartir el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catálogo: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xxxxxx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4. Solicitar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crédito.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5. Pagar el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crédito.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6. Inscripción de un nuevo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Socio.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7. Invitar a unirse a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Oriflame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8. Hacer una solicitud de servicio y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darle seguimiento.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9.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Cómo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encontrar información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comercial.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10. Resumen de las pestañas en mis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páginas.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11. Online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Diplomas.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>
              <a:spcAft>
                <a:spcPts val="600"/>
              </a:spcAft>
            </a:pPr>
            <a:endParaRPr lang="es-CL" kern="0" dirty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91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2" y="1271336"/>
            <a:ext cx="7086600" cy="39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Para cambiar tu contraseña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81601" y="3483543"/>
            <a:ext cx="2758676" cy="1294626"/>
          </a:xfrm>
          <a:prstGeom prst="roundRect">
            <a:avLst>
              <a:gd name="adj" fmla="val 6125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5181600" y="3458737"/>
            <a:ext cx="2758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Después de ingresar, puedes cambiar tu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Contraseña poniendo el puntero del ratón sobre el ícono en la barra superior  y dando clic en: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“Configuración de tu perfil“.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Luego en la opción: Contraseña. 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4114800" y="3962400"/>
            <a:ext cx="9906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5105400" y="1828800"/>
            <a:ext cx="1600200" cy="1534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4572000" y="2453640"/>
            <a:ext cx="7620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371600" y="1257830"/>
            <a:ext cx="730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Realízalo en la 1ra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o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 2da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semana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de catálogo en curso, así tendrás mayor disponibilidad de productos y evitarás los cobros extras por flete en los últimos días.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993903" y="2362200"/>
            <a:ext cx="6007097" cy="2569548"/>
            <a:chOff x="4866167" y="1164252"/>
            <a:chExt cx="3771900" cy="161343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167" y="1164252"/>
              <a:ext cx="3771900" cy="161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Forma en L"/>
            <p:cNvSpPr/>
            <p:nvPr/>
          </p:nvSpPr>
          <p:spPr>
            <a:xfrm flipH="1">
              <a:off x="4968908" y="1610833"/>
              <a:ext cx="1683856" cy="408384"/>
            </a:xfrm>
            <a:prstGeom prst="corner">
              <a:avLst>
                <a:gd name="adj1" fmla="val 52033"/>
                <a:gd name="adj2" fmla="val 116801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066800" y="5257800"/>
            <a:ext cx="724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" panose="020B0502020104020203" pitchFamily="34" charset="0"/>
              </a:rPr>
              <a:t>Recuerda que cuentas con un 25% de desc. sobre cualquier pedido.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" panose="020B0502020104020203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96400" y="230520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Recomendaciones para hacer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95400" y="6016823"/>
            <a:ext cx="723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Gill Sans for Oriflame Light"/>
              </a:rPr>
              <a:t>** Si </a:t>
            </a:r>
            <a:r>
              <a:rPr lang="es-CL" sz="1400" i="1" dirty="0">
                <a:solidFill>
                  <a:prstClr val="black"/>
                </a:solidFill>
                <a:latin typeface="Gill Sans for Oriflame Light"/>
              </a:rPr>
              <a:t>quieres usar catálogos impresos, pídelos junto a tu </a:t>
            </a:r>
            <a:r>
              <a:rPr lang="es-CL" sz="1400" i="1" dirty="0" smtClean="0">
                <a:solidFill>
                  <a:prstClr val="black"/>
                </a:solidFill>
                <a:latin typeface="Gill Sans for Oriflame Light"/>
              </a:rPr>
              <a:t>pedido.</a:t>
            </a:r>
            <a:endParaRPr lang="es-CL" sz="1400" i="1" dirty="0">
              <a:solidFill>
                <a:prstClr val="black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2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19464" y="10668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Adquiere el Programa de Bienvenida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.</a:t>
            </a: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/>
            </a:r>
            <a:b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</a:b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Acumula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75 Puntos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en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tus 4 primeros pedidos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/>
            </a:r>
            <a:b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</a:b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en cada uno de tus primeros 4 catálogos para poder adquirirlo.</a:t>
            </a:r>
            <a:endParaRPr lang="es-CL" b="1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372600" y="752598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Cuántos puntos acumular en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2" name="Picture 2" descr="D:\Users\MValdes\Desktop\WP2_CH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74867"/>
            <a:ext cx="5791200" cy="38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383004" y="1066800"/>
            <a:ext cx="7151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Gana un Incentivo Monetario </a:t>
            </a:r>
            <a:b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</a:b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por el consumo de tu red.</a:t>
            </a:r>
          </a:p>
          <a:p>
            <a:pPr algn="ctr"/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Acumula 100 Puntos personales  en cada catálogo.</a:t>
            </a:r>
            <a:endParaRPr lang="es-CL" b="1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372600" y="752598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Cuántos puntos acumular en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1027" name="Picture 3" descr="D:\Users\MValdes\Documents\Mis archivos recibidos\co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09800"/>
            <a:ext cx="452973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35197</TotalTime>
  <Words>2171</Words>
  <Application>Microsoft Office PowerPoint</Application>
  <PresentationFormat>Presentación en pantalla (4:3)</PresentationFormat>
  <Paragraphs>306</Paragraphs>
  <Slides>59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Kravchenko, Elena</dc:creator>
  <cp:lastModifiedBy>Valdes, Mario</cp:lastModifiedBy>
  <cp:revision>1348</cp:revision>
  <cp:lastPrinted>2015-05-06T20:43:49Z</cp:lastPrinted>
  <dcterms:created xsi:type="dcterms:W3CDTF">2006-08-16T00:00:00Z</dcterms:created>
  <dcterms:modified xsi:type="dcterms:W3CDTF">2015-08-31T02:48:27Z</dcterms:modified>
</cp:coreProperties>
</file>