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6" r:id="rId2"/>
    <p:sldId id="259" r:id="rId3"/>
    <p:sldId id="258" r:id="rId4"/>
    <p:sldId id="346" r:id="rId5"/>
    <p:sldId id="353" r:id="rId6"/>
    <p:sldId id="263" r:id="rId7"/>
    <p:sldId id="264" r:id="rId8"/>
    <p:sldId id="265" r:id="rId9"/>
    <p:sldId id="266" r:id="rId10"/>
    <p:sldId id="267" r:id="rId11"/>
    <p:sldId id="268" r:id="rId12"/>
    <p:sldId id="350" r:id="rId13"/>
    <p:sldId id="270" r:id="rId14"/>
    <p:sldId id="338" r:id="rId15"/>
    <p:sldId id="273" r:id="rId16"/>
    <p:sldId id="274" r:id="rId17"/>
    <p:sldId id="277" r:id="rId18"/>
    <p:sldId id="278" r:id="rId19"/>
    <p:sldId id="280" r:id="rId20"/>
    <p:sldId id="281" r:id="rId21"/>
    <p:sldId id="283" r:id="rId22"/>
    <p:sldId id="284" r:id="rId23"/>
    <p:sldId id="285" r:id="rId24"/>
    <p:sldId id="286" r:id="rId25"/>
    <p:sldId id="340" r:id="rId26"/>
    <p:sldId id="287" r:id="rId27"/>
    <p:sldId id="289" r:id="rId28"/>
    <p:sldId id="291" r:id="rId29"/>
    <p:sldId id="342" r:id="rId30"/>
    <p:sldId id="355" r:id="rId31"/>
    <p:sldId id="362" r:id="rId32"/>
    <p:sldId id="356" r:id="rId33"/>
    <p:sldId id="357" r:id="rId34"/>
    <p:sldId id="359" r:id="rId35"/>
    <p:sldId id="358" r:id="rId36"/>
    <p:sldId id="296" r:id="rId37"/>
    <p:sldId id="293" r:id="rId38"/>
    <p:sldId id="297" r:id="rId39"/>
    <p:sldId id="298" r:id="rId40"/>
    <p:sldId id="299" r:id="rId41"/>
    <p:sldId id="301" r:id="rId42"/>
    <p:sldId id="364" r:id="rId43"/>
    <p:sldId id="302" r:id="rId44"/>
    <p:sldId id="348" r:id="rId45"/>
    <p:sldId id="303" r:id="rId46"/>
    <p:sldId id="349" r:id="rId47"/>
    <p:sldId id="304" r:id="rId48"/>
    <p:sldId id="305" r:id="rId49"/>
    <p:sldId id="306" r:id="rId50"/>
    <p:sldId id="307" r:id="rId51"/>
    <p:sldId id="344" r:id="rId52"/>
    <p:sldId id="308" r:id="rId53"/>
    <p:sldId id="363" r:id="rId54"/>
    <p:sldId id="310" r:id="rId55"/>
    <p:sldId id="351" r:id="rId56"/>
    <p:sldId id="311" r:id="rId57"/>
    <p:sldId id="312" r:id="rId58"/>
    <p:sldId id="316" r:id="rId59"/>
    <p:sldId id="320" r:id="rId60"/>
    <p:sldId id="321" r:id="rId61"/>
    <p:sldId id="331" r:id="rId62"/>
    <p:sldId id="360" r:id="rId63"/>
    <p:sldId id="332" r:id="rId64"/>
    <p:sldId id="333" r:id="rId65"/>
    <p:sldId id="341" r:id="rId66"/>
    <p:sldId id="361" r:id="rId67"/>
    <p:sldId id="345" r:id="rId6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149"/>
    <a:srgbClr val="69AB72"/>
    <a:srgbClr val="005ADE"/>
    <a:srgbClr val="840E3B"/>
    <a:srgbClr val="C90751"/>
    <a:srgbClr val="FFFFFF"/>
    <a:srgbClr val="A4CCAA"/>
    <a:srgbClr val="7BB583"/>
    <a:srgbClr val="7FB787"/>
    <a:srgbClr val="3735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79" autoAdjust="0"/>
    <p:restoredTop sz="84293" autoAdjust="0"/>
  </p:normalViewPr>
  <p:slideViewPr>
    <p:cSldViewPr>
      <p:cViewPr>
        <p:scale>
          <a:sx n="80" d="100"/>
          <a:sy n="80" d="100"/>
        </p:scale>
        <p:origin x="-1074" y="-24"/>
      </p:cViewPr>
      <p:guideLst>
        <p:guide orient="horz" pos="4031"/>
        <p:guide pos="2880"/>
      </p:guideLst>
    </p:cSldViewPr>
  </p:slideViewPr>
  <p:outlineViewPr>
    <p:cViewPr>
      <p:scale>
        <a:sx n="33" d="100"/>
        <a:sy n="33" d="100"/>
      </p:scale>
      <p:origin x="0" y="9090"/>
    </p:cViewPr>
  </p:outlineViewPr>
  <p:notesTextViewPr>
    <p:cViewPr>
      <p:scale>
        <a:sx n="100" d="100"/>
        <a:sy n="100" d="100"/>
      </p:scale>
      <p:origin x="0" y="0"/>
    </p:cViewPr>
  </p:notesTextViewPr>
  <p:sorterViewPr>
    <p:cViewPr>
      <p:scale>
        <a:sx n="100" d="100"/>
        <a:sy n="100" d="100"/>
      </p:scale>
      <p:origin x="0" y="13308"/>
    </p:cViewPr>
  </p:sorterViewPr>
  <p:notesViewPr>
    <p:cSldViewPr>
      <p:cViewPr>
        <p:scale>
          <a:sx n="80" d="100"/>
          <a:sy n="80" d="100"/>
        </p:scale>
        <p:origin x="-2076" y="78"/>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D77C308-B263-4D87-8AFB-D665D32DF2A4}" type="datetimeFigureOut">
              <a:rPr lang="en-US" smtClean="0"/>
              <a:t>10/24/2014</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4E344E9-4321-4653-8339-D8C9FED1F034}" type="slidenum">
              <a:rPr lang="en-US" smtClean="0"/>
              <a:t>‹Nº›</a:t>
            </a:fld>
            <a:endParaRPr lang="en-US"/>
          </a:p>
        </p:txBody>
      </p:sp>
    </p:spTree>
    <p:extLst>
      <p:ext uri="{BB962C8B-B14F-4D97-AF65-F5344CB8AC3E}">
        <p14:creationId xmlns:p14="http://schemas.microsoft.com/office/powerpoint/2010/main" val="919448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26E0ABB-0B6C-FE4D-8797-7931A8E3ACF5}" type="datetimeFigureOut">
              <a:rPr lang="en-US" smtClean="0"/>
              <a:t>10/24/2014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0767855-9C4D-C24F-B5FE-5F6D3D446EA4}" type="slidenum">
              <a:rPr lang="en-US" smtClean="0"/>
              <a:t>‹Nº›</a:t>
            </a:fld>
            <a:endParaRPr lang="en-US"/>
          </a:p>
        </p:txBody>
      </p:sp>
    </p:spTree>
    <p:extLst>
      <p:ext uri="{BB962C8B-B14F-4D97-AF65-F5344CB8AC3E}">
        <p14:creationId xmlns:p14="http://schemas.microsoft.com/office/powerpoint/2010/main" val="9023930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1</a:t>
            </a:fld>
            <a:endParaRPr lang="en-US" dirty="0"/>
          </a:p>
        </p:txBody>
      </p:sp>
    </p:spTree>
    <p:extLst>
      <p:ext uri="{BB962C8B-B14F-4D97-AF65-F5344CB8AC3E}">
        <p14:creationId xmlns:p14="http://schemas.microsoft.com/office/powerpoint/2010/main" val="138758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Ético: </a:t>
            </a:r>
            <a:r>
              <a:rPr lang="es-ES_tradnl" sz="1200" b="0" kern="1200" dirty="0" smtClean="0">
                <a:solidFill>
                  <a:schemeClr val="tx1"/>
                </a:solidFill>
                <a:effectLst/>
                <a:latin typeface="+mn-lt"/>
                <a:ea typeface="+mn-ea"/>
                <a:cs typeface="+mn-cs"/>
              </a:rPr>
              <a:t>Desde los ingredientes de origen, a través de la forma en que empaquetamos, fabricamos y distribuimos nuestros productos, nosotros tratamos de proteger el medio ambiente en todas las etapas. Buscamos</a:t>
            </a:r>
            <a:r>
              <a:rPr lang="es-ES_tradnl" sz="1200" b="0" kern="1200" baseline="0" dirty="0" smtClean="0">
                <a:solidFill>
                  <a:schemeClr val="tx1"/>
                </a:solidFill>
                <a:effectLst/>
                <a:latin typeface="+mn-lt"/>
                <a:ea typeface="+mn-ea"/>
                <a:cs typeface="+mn-cs"/>
              </a:rPr>
              <a:t> </a:t>
            </a:r>
            <a:r>
              <a:rPr lang="es-ES_tradnl" sz="1200" b="0" kern="1200" dirty="0" smtClean="0">
                <a:solidFill>
                  <a:schemeClr val="tx1"/>
                </a:solidFill>
                <a:effectLst/>
                <a:latin typeface="+mn-lt"/>
                <a:ea typeface="+mn-ea"/>
                <a:cs typeface="+mn-cs"/>
              </a:rPr>
              <a:t>ingredientes naturales de fuentes renovables y éticas. También nos esforzamos continuamente para reducir nuestra huella de carbono, el consumo de agua y reducir la contaminación. Como compañía global también reconocemos nuestra responsabilidad con las comunidades locales en las áreas que operamos y hemos elegido específicamente fundaciones para apoyar a niños necesitados y jóvenes a través de muchos programas de causa social en el área de la educación.</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t>10</a:t>
            </a:fld>
            <a:endParaRPr lang="en-US"/>
          </a:p>
        </p:txBody>
      </p:sp>
    </p:spTree>
    <p:extLst>
      <p:ext uri="{BB962C8B-B14F-4D97-AF65-F5344CB8AC3E}">
        <p14:creationId xmlns:p14="http://schemas.microsoft.com/office/powerpoint/2010/main" val="833876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kern="1200" dirty="0" smtClean="0">
                <a:solidFill>
                  <a:schemeClr val="tx1"/>
                </a:solidFill>
                <a:effectLst/>
                <a:latin typeface="+mn-lt"/>
                <a:ea typeface="+mn-ea"/>
                <a:cs typeface="+mn-cs"/>
              </a:rPr>
              <a:t>Creemos en los sueños</a:t>
            </a:r>
          </a:p>
          <a:p>
            <a:r>
              <a:rPr lang="es-ES_tradnl" sz="1200" b="0" kern="1200" dirty="0" smtClean="0">
                <a:solidFill>
                  <a:schemeClr val="tx1"/>
                </a:solidFill>
                <a:effectLst/>
                <a:latin typeface="+mn-lt"/>
                <a:ea typeface="+mn-ea"/>
                <a:cs typeface="+mn-cs"/>
              </a:rPr>
              <a:t>Creemos en la belleza</a:t>
            </a:r>
          </a:p>
          <a:p>
            <a:r>
              <a:rPr lang="es-ES_tradnl" sz="1200" b="0" kern="1200" dirty="0" smtClean="0">
                <a:solidFill>
                  <a:schemeClr val="tx1"/>
                </a:solidFill>
                <a:effectLst/>
                <a:latin typeface="+mn-lt"/>
                <a:ea typeface="+mn-ea"/>
                <a:cs typeface="+mn-cs"/>
              </a:rPr>
              <a:t>Creemos en ti</a:t>
            </a:r>
          </a:p>
          <a:p>
            <a:endParaRPr lang="es-ES_tradnl" sz="1200" b="0" kern="1200" dirty="0" smtClean="0">
              <a:solidFill>
                <a:schemeClr val="tx1"/>
              </a:solidFill>
              <a:effectLst/>
              <a:latin typeface="+mn-lt"/>
              <a:ea typeface="+mn-ea"/>
              <a:cs typeface="+mn-cs"/>
            </a:endParaRPr>
          </a:p>
          <a:p>
            <a:r>
              <a:rPr lang="es-ES_tradnl" sz="1200" b="0" kern="1200" dirty="0" smtClean="0">
                <a:solidFill>
                  <a:schemeClr val="tx1"/>
                </a:solidFill>
                <a:effectLst/>
                <a:latin typeface="+mn-lt"/>
                <a:ea typeface="+mn-ea"/>
                <a:cs typeface="+mn-cs"/>
              </a:rPr>
              <a:t>Tu belleza es tan personal como tus sueños. A través de nuestros productos de belleza únicos, creados en Suecia, hemos dado a millones de personas la oportunidad de cambiar sus vidas para mejor. Si te ves bien, te sientes bien. Y cuando te sientes bien, estás listo para alcanzar tus sueños.</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t>11</a:t>
            </a:fld>
            <a:endParaRPr lang="en-US"/>
          </a:p>
        </p:txBody>
      </p:sp>
    </p:spTree>
    <p:extLst>
      <p:ext uri="{BB962C8B-B14F-4D97-AF65-F5344CB8AC3E}">
        <p14:creationId xmlns:p14="http://schemas.microsoft.com/office/powerpoint/2010/main" val="722657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29040B-59ED-4F7A-AF36-941E8B2D535B}" type="slidenum">
              <a:rPr lang="es-ES"/>
              <a:pPr/>
              <a:t>12</a:t>
            </a:fld>
            <a:endParaRPr lang="es-ES"/>
          </a:p>
        </p:txBody>
      </p:sp>
      <p:sp>
        <p:nvSpPr>
          <p:cNvPr id="40963" name="Rectangle 3"/>
          <p:cNvSpPr>
            <a:spLocks noGrp="1" noChangeArrowheads="1"/>
          </p:cNvSpPr>
          <p:nvPr>
            <p:ph type="body" idx="1"/>
          </p:nvPr>
        </p:nvSpPr>
        <p:spPr>
          <a:xfrm>
            <a:off x="427037" y="315119"/>
            <a:ext cx="6019800" cy="94488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i="0" dirty="0" smtClean="0"/>
              <a:t>Cuidado de la piel</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i="0" dirty="0" smtClean="0"/>
              <a:t>La línea de productos de cuidado de la piel ayuda a generar clientes fieles que valoran nuestra experiencia y logros tecnológicos.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i="0" dirty="0" smtClean="0"/>
              <a:t>Los productos del cuidado de la piel Oriflame se dirigen a los consumidores de distintos grupos de edad y expectativas de precios. Nuestra oferta  va desde los primeros pasos de la limpieza,</a:t>
            </a:r>
            <a:r>
              <a:rPr lang="es-ES_tradnl" i="0" baseline="0" dirty="0" smtClean="0"/>
              <a:t> hasta</a:t>
            </a:r>
            <a:r>
              <a:rPr lang="es-ES_tradnl" i="0" dirty="0" smtClean="0"/>
              <a:t> una rutina especial anti- envejecimiento.</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i="0" dirty="0" smtClean="0"/>
          </a:p>
          <a:p>
            <a:endParaRPr lang="en-US" i="0" dirty="0" smtClean="0"/>
          </a:p>
          <a:p>
            <a:r>
              <a:rPr lang="es-ES" b="1" dirty="0" smtClean="0"/>
              <a:t> </a:t>
            </a:r>
            <a:r>
              <a:rPr lang="es-ES" b="1" dirty="0"/>
              <a:t>Aprende acerca de Tratamiento Facial</a:t>
            </a:r>
          </a:p>
          <a:p>
            <a:endParaRPr lang="es-ES" b="1" dirty="0"/>
          </a:p>
          <a:p>
            <a:r>
              <a:rPr lang="es-ES" b="1" dirty="0"/>
              <a:t>¿Por qué usamos productos para el Cuidado de la Piel?</a:t>
            </a:r>
          </a:p>
          <a:p>
            <a:r>
              <a:rPr lang="es-ES" dirty="0" smtClean="0"/>
              <a:t>El </a:t>
            </a:r>
            <a:r>
              <a:rPr lang="es-ES" dirty="0"/>
              <a:t>Tratamiento Facial apunta a ayudar a combatir los efectos negativos del sol, el estrés y otros factores dañinos.</a:t>
            </a:r>
          </a:p>
          <a:p>
            <a:endParaRPr lang="es-ES" dirty="0"/>
          </a:p>
          <a:p>
            <a:r>
              <a:rPr lang="es-ES" b="1" dirty="0"/>
              <a:t>¿Cómo evitar el envejecimiento de la piel?</a:t>
            </a:r>
          </a:p>
          <a:p>
            <a:r>
              <a:rPr lang="es-ES" dirty="0"/>
              <a:t>Biológicamente comenzamos a envejecer aproximadamente a los 25 años, del cuidado OPORTUNO que demos a nuestra piel dependerá que este proceso natural, agravado por los efectos negativos del medio ambiente, no cause los efectos inesperados, y logremos que nuestra piel se mantenga bella, saludable y joven por mucho más tiempo.</a:t>
            </a:r>
          </a:p>
          <a:p>
            <a:endParaRPr lang="es-ES" dirty="0"/>
          </a:p>
          <a:p>
            <a:r>
              <a:rPr lang="es-ES" dirty="0"/>
              <a:t>Para lograrlo debemos cuidarla entregándole lo que necesita, este cuidado comienza con </a:t>
            </a:r>
            <a:r>
              <a:rPr lang="es-ES" dirty="0" smtClean="0"/>
              <a:t>una rutina diaria de belleza…</a:t>
            </a:r>
          </a:p>
          <a:p>
            <a:endParaRPr lang="es-ES" dirty="0" smtClean="0"/>
          </a:p>
          <a:p>
            <a:pPr>
              <a:lnSpc>
                <a:spcPct val="80000"/>
              </a:lnSpc>
            </a:pPr>
            <a:r>
              <a:rPr lang="es-ES" b="1" dirty="0" smtClean="0"/>
              <a:t>1. </a:t>
            </a:r>
            <a:r>
              <a:rPr lang="es-ES" b="1" dirty="0"/>
              <a:t>Limpiar</a:t>
            </a:r>
          </a:p>
          <a:p>
            <a:pPr>
              <a:lnSpc>
                <a:spcPct val="80000"/>
              </a:lnSpc>
            </a:pPr>
            <a:r>
              <a:rPr lang="es-ES" dirty="0"/>
              <a:t>El primer paso es esencial para que los productos de tratamiento puedan penetrar en tu </a:t>
            </a:r>
            <a:r>
              <a:rPr lang="es-ES" dirty="0" smtClean="0"/>
              <a:t>piel.</a:t>
            </a:r>
          </a:p>
          <a:p>
            <a:pPr marL="0" indent="0">
              <a:spcBef>
                <a:spcPts val="0"/>
              </a:spcBef>
              <a:spcAft>
                <a:spcPts val="0"/>
              </a:spcAft>
              <a:buClr>
                <a:srgbClr val="388DD4"/>
              </a:buClr>
              <a:buNone/>
            </a:pPr>
            <a:r>
              <a:rPr lang="es-CL" sz="1200" dirty="0" smtClean="0"/>
              <a:t>Remueve impurezas, exceso de grasa, células muertas y residuos de maquillaje</a:t>
            </a:r>
          </a:p>
          <a:p>
            <a:pPr marL="0" indent="0">
              <a:spcBef>
                <a:spcPts val="0"/>
              </a:spcBef>
              <a:spcAft>
                <a:spcPts val="0"/>
              </a:spcAft>
              <a:buClr>
                <a:srgbClr val="388DD4"/>
              </a:buClr>
              <a:buNone/>
            </a:pPr>
            <a:r>
              <a:rPr lang="es-CL" sz="1200" dirty="0" smtClean="0"/>
              <a:t>Combate manchas e imperfecciones </a:t>
            </a:r>
          </a:p>
          <a:p>
            <a:pPr>
              <a:lnSpc>
                <a:spcPct val="80000"/>
              </a:lnSpc>
            </a:pPr>
            <a:endParaRPr lang="es-ES" dirty="0"/>
          </a:p>
          <a:p>
            <a:pPr>
              <a:lnSpc>
                <a:spcPct val="80000"/>
              </a:lnSpc>
            </a:pPr>
            <a:r>
              <a:rPr lang="es-ES" b="1" dirty="0" smtClean="0"/>
              <a:t>2</a:t>
            </a:r>
            <a:r>
              <a:rPr lang="es-ES" b="1" dirty="0"/>
              <a:t>. Tonificar</a:t>
            </a:r>
          </a:p>
          <a:p>
            <a:pPr>
              <a:lnSpc>
                <a:spcPct val="80000"/>
              </a:lnSpc>
            </a:pPr>
            <a:r>
              <a:rPr lang="es-ES" dirty="0"/>
              <a:t>El tónico completa la limpieza y prepara tu </a:t>
            </a:r>
            <a:r>
              <a:rPr lang="es-ES" dirty="0" smtClean="0"/>
              <a:t>piel.</a:t>
            </a:r>
            <a:r>
              <a:rPr lang="es-CL" sz="1200" dirty="0" smtClean="0"/>
              <a:t>Deja la piel más tersa y con los poros menos visibles</a:t>
            </a:r>
          </a:p>
          <a:p>
            <a:pPr>
              <a:lnSpc>
                <a:spcPct val="80000"/>
              </a:lnSpc>
            </a:pPr>
            <a:endParaRPr lang="es-ES" dirty="0"/>
          </a:p>
          <a:p>
            <a:pPr>
              <a:lnSpc>
                <a:spcPct val="80000"/>
              </a:lnSpc>
            </a:pPr>
            <a:r>
              <a:rPr lang="es-ES" b="1" dirty="0" smtClean="0"/>
              <a:t>3</a:t>
            </a:r>
            <a:r>
              <a:rPr lang="es-ES" b="1" dirty="0"/>
              <a:t>. Hidratar (día)</a:t>
            </a:r>
          </a:p>
          <a:p>
            <a:pPr marL="0" indent="0">
              <a:spcBef>
                <a:spcPts val="0"/>
              </a:spcBef>
              <a:spcAft>
                <a:spcPts val="0"/>
              </a:spcAft>
              <a:buClr>
                <a:srgbClr val="388DD4"/>
              </a:buClr>
              <a:buNone/>
            </a:pPr>
            <a:r>
              <a:rPr lang="es-CL" sz="1200" dirty="0" smtClean="0"/>
              <a:t>Suaviza y protege la piel contra las agresiones ambientales, previene la deshidratación</a:t>
            </a:r>
          </a:p>
          <a:p>
            <a:pPr marL="0" indent="0">
              <a:spcBef>
                <a:spcPts val="0"/>
              </a:spcBef>
              <a:spcAft>
                <a:spcPts val="0"/>
              </a:spcAft>
              <a:buClr>
                <a:srgbClr val="388DD4"/>
              </a:buClr>
              <a:buNone/>
            </a:pPr>
            <a:r>
              <a:rPr lang="es-CL" sz="1200" dirty="0" smtClean="0"/>
              <a:t>Mantiene la piel suave y elástica</a:t>
            </a:r>
          </a:p>
          <a:p>
            <a:pPr>
              <a:lnSpc>
                <a:spcPct val="80000"/>
              </a:lnSpc>
            </a:pPr>
            <a:endParaRPr lang="es-ES" dirty="0"/>
          </a:p>
          <a:p>
            <a:pPr>
              <a:lnSpc>
                <a:spcPct val="80000"/>
              </a:lnSpc>
            </a:pPr>
            <a:r>
              <a:rPr lang="es-ES" b="1" dirty="0" smtClean="0"/>
              <a:t>4</a:t>
            </a:r>
            <a:r>
              <a:rPr lang="es-ES" b="1" dirty="0"/>
              <a:t>. Nutrir (noche)</a:t>
            </a:r>
          </a:p>
          <a:p>
            <a:pPr marL="0" indent="0">
              <a:buNone/>
            </a:pPr>
            <a:r>
              <a:rPr lang="es-CL" sz="1200" dirty="0" smtClean="0"/>
              <a:t>Durante la noche, la piel se repara, nutre. Restaura la piel y  promueve la regeneración celular mientras duermes. Otorga componentes vitales que humectan y reparan la piel.</a:t>
            </a:r>
          </a:p>
          <a:p>
            <a:pPr>
              <a:lnSpc>
                <a:spcPct val="80000"/>
              </a:lnSpc>
            </a:pPr>
            <a:endParaRPr lang="es-ES" dirty="0" smtClean="0"/>
          </a:p>
          <a:p>
            <a:pPr>
              <a:lnSpc>
                <a:spcPct val="80000"/>
              </a:lnSpc>
            </a:pPr>
            <a:endParaRPr lang="es-ES" dirty="0" smtClean="0"/>
          </a:p>
          <a:p>
            <a:r>
              <a:rPr lang="es-ES" sz="1200" b="1" dirty="0" smtClean="0"/>
              <a:t>El contorno de ojos necesita un cuidado especial</a:t>
            </a:r>
          </a:p>
          <a:p>
            <a:r>
              <a:rPr lang="es-ES" sz="1200" dirty="0" smtClean="0"/>
              <a:t>• Es una de las primeras zonas que muestra los signos de envejecimiento debido a que es mucho más fina y delicada que la del resto del rostro y, por lo tanto, necesita de un cuidado especializado.</a:t>
            </a:r>
          </a:p>
          <a:p>
            <a:r>
              <a:rPr lang="es-ES" sz="1200" dirty="0" smtClean="0"/>
              <a:t>• Elige una crema para el contorno de ojos dependiendo de tu edad y necesidad específica: hinchazón, ojeras, arrugas, etc.</a:t>
            </a:r>
          </a:p>
          <a:p>
            <a:r>
              <a:rPr lang="es-ES" sz="1200" dirty="0" smtClean="0"/>
              <a:t>• Para lograr los mejores resultados, aplicar en el día y/o noche sobre el contorno de ojos limpio. Para su aplicación usa movimientos suaves con el dedo anular y evita presión innecesaria que puede soltar la frágil piel del contorno de los ojos.</a:t>
            </a:r>
            <a:endParaRPr lang="es-E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s-ES_tradnl" sz="1200" dirty="0" smtClean="0"/>
              <a:t>Siempre con el consumidor en mente, el desarrollo de productos para el cuidado de la piel garantiza</a:t>
            </a:r>
            <a:r>
              <a:rPr lang="es-ES_tradnl" sz="1200" baseline="0" dirty="0" smtClean="0"/>
              <a:t> fórmulas </a:t>
            </a:r>
            <a:r>
              <a:rPr lang="es-ES_tradnl" sz="1200" dirty="0" smtClean="0"/>
              <a:t>innovadoras que marcan la diferencia en el</a:t>
            </a:r>
            <a:r>
              <a:rPr lang="es-ES_tradnl" sz="1200" baseline="0" dirty="0" smtClean="0"/>
              <a:t> día a </a:t>
            </a:r>
            <a:r>
              <a:rPr lang="es-ES_tradnl" sz="1200" dirty="0" smtClean="0"/>
              <a:t>día.</a:t>
            </a:r>
          </a:p>
          <a:p>
            <a:pPr>
              <a:buNone/>
            </a:pPr>
            <a:endParaRPr lang="es-ES_tradnl" sz="1200" dirty="0" smtClean="0"/>
          </a:p>
          <a:p>
            <a:pPr>
              <a:buNone/>
            </a:pPr>
            <a:r>
              <a:rPr lang="es-ES_tradnl" sz="1200" dirty="0" smtClean="0"/>
              <a:t>Oriflame cuenta con un Centro de Investigación y Desarrollo propio</a:t>
            </a:r>
            <a:r>
              <a:rPr lang="es-ES_tradnl" sz="1200" baseline="0" dirty="0" smtClean="0"/>
              <a:t> </a:t>
            </a:r>
            <a:r>
              <a:rPr lang="es-ES_tradnl" sz="1200" dirty="0" smtClean="0"/>
              <a:t>en Estocolmo, donde se</a:t>
            </a:r>
            <a:r>
              <a:rPr lang="es-ES_tradnl" sz="1200" baseline="0" dirty="0" smtClean="0"/>
              <a:t> </a:t>
            </a:r>
            <a:r>
              <a:rPr lang="es-ES_tradnl" sz="1200" dirty="0" smtClean="0"/>
              <a:t>desarrollan</a:t>
            </a:r>
            <a:r>
              <a:rPr lang="es-ES_tradnl" sz="1200" baseline="0" dirty="0" smtClean="0"/>
              <a:t> permanentemente</a:t>
            </a:r>
            <a:r>
              <a:rPr lang="es-ES_tradnl" sz="1200" dirty="0" smtClean="0"/>
              <a:t> las futuras innovaciones para el cuidado de la piel.</a:t>
            </a:r>
            <a:r>
              <a:rPr lang="es-ES_tradnl" sz="1200" baseline="0" dirty="0" smtClean="0"/>
              <a:t> </a:t>
            </a:r>
          </a:p>
          <a:p>
            <a:pPr>
              <a:buNone/>
            </a:pPr>
            <a:endParaRPr lang="es-ES_tradnl" sz="1200" baseline="0" dirty="0" smtClean="0"/>
          </a:p>
          <a:p>
            <a:pPr>
              <a:buNone/>
            </a:pPr>
            <a:r>
              <a:rPr lang="es-ES_tradnl" sz="1200" dirty="0" smtClean="0"/>
              <a:t>Oriflame es líder en la investigación contra el envejecimiento.</a:t>
            </a:r>
            <a:r>
              <a:rPr lang="es-ES_tradnl" sz="1200" baseline="0" dirty="0" smtClean="0"/>
              <a:t> </a:t>
            </a:r>
            <a:endParaRPr lang="es-ES_tradnl" sz="1200" dirty="0" smtClean="0"/>
          </a:p>
          <a:p>
            <a:pPr>
              <a:buNone/>
            </a:pPr>
            <a:endParaRPr lang="es-ES_tradnl" sz="1200" dirty="0" smtClean="0"/>
          </a:p>
          <a:p>
            <a:pPr>
              <a:buNone/>
            </a:pPr>
            <a:r>
              <a:rPr lang="es-ES_tradnl" sz="1200" dirty="0" smtClean="0"/>
              <a:t>Contamos con una</a:t>
            </a:r>
            <a:r>
              <a:rPr lang="es-ES_tradnl" sz="1200" baseline="0" dirty="0" smtClean="0"/>
              <a:t> </a:t>
            </a:r>
            <a:r>
              <a:rPr lang="es-ES_tradnl" sz="1200" dirty="0" smtClean="0"/>
              <a:t>Amplia gama de líneas, en todos los niveles con precios dirigidos a diferentes necesidades de los consumidores.</a:t>
            </a:r>
          </a:p>
          <a:p>
            <a:pPr>
              <a:buNone/>
            </a:pPr>
            <a:endParaRPr lang="es-ES_tradnl" sz="1200" dirty="0" smtClean="0"/>
          </a:p>
          <a:p>
            <a:pPr>
              <a:buNone/>
            </a:pPr>
            <a:r>
              <a:rPr lang="es-ES_tradnl" sz="1200" dirty="0" smtClean="0"/>
              <a:t>Lanzamos,</a:t>
            </a:r>
            <a:r>
              <a:rPr lang="es-ES_tradnl" sz="1200" baseline="0" dirty="0" smtClean="0"/>
              <a:t> aproximadamente, 400</a:t>
            </a:r>
            <a:r>
              <a:rPr lang="es-ES_tradnl" sz="1200" dirty="0" smtClean="0"/>
              <a:t> productos por año, en todos los segmentos a precios dirigidos a todas las mujeres.</a:t>
            </a:r>
          </a:p>
          <a:p>
            <a:pPr>
              <a:buNone/>
            </a:pPr>
            <a:endParaRPr lang="es-ES_tradnl" sz="1200" dirty="0" smtClean="0"/>
          </a:p>
          <a:p>
            <a:pPr>
              <a:buNone/>
            </a:pPr>
            <a:r>
              <a:rPr lang="es-ES_tradnl" sz="1200" dirty="0" smtClean="0"/>
              <a:t>La recomendación de nuestros productos para el cuidado de la piel ayuda</a:t>
            </a:r>
            <a:r>
              <a:rPr lang="es-ES_tradnl" sz="1200" baseline="0" dirty="0" smtClean="0"/>
              <a:t> a conseguir</a:t>
            </a:r>
            <a:r>
              <a:rPr lang="es-ES_tradnl" sz="1200" dirty="0" smtClean="0"/>
              <a:t> consumidores leales y te</a:t>
            </a:r>
            <a:r>
              <a:rPr lang="es-ES_tradnl" sz="1200" baseline="0" dirty="0" smtClean="0"/>
              <a:t> brinda ganancias </a:t>
            </a:r>
            <a:r>
              <a:rPr lang="es-ES_tradnl" sz="1200" dirty="0" smtClean="0"/>
              <a:t>inmediatas.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13</a:t>
            </a:fld>
            <a:endParaRPr lang="en-US"/>
          </a:p>
        </p:txBody>
      </p:sp>
    </p:spTree>
    <p:extLst>
      <p:ext uri="{BB962C8B-B14F-4D97-AF65-F5344CB8AC3E}">
        <p14:creationId xmlns:p14="http://schemas.microsoft.com/office/powerpoint/2010/main" val="29572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tabLst/>
            </a:pPr>
            <a:r>
              <a:rPr lang="es-ES_tradnl" altLang="zh-CN" dirty="0"/>
              <a:t>Inspirada en la medicina estética, esta marca revolucionaria proporciona atención precisa para cada tipo de piel.  Soluciones para graves problemas derivados de una causa grave, deficiencias de la piel con </a:t>
            </a:r>
            <a:r>
              <a:rPr lang="es-ES_tradnl" altLang="zh-CN" dirty="0" err="1"/>
              <a:t>bio</a:t>
            </a:r>
            <a:r>
              <a:rPr lang="es-ES_tradnl" altLang="zh-CN" dirty="0"/>
              <a:t>- mecanismos de defensa. </a:t>
            </a:r>
          </a:p>
          <a:p>
            <a:pPr>
              <a:lnSpc>
                <a:spcPts val="1500"/>
              </a:lnSpc>
              <a:tabLst/>
            </a:pPr>
            <a:endParaRPr lang="es-ES_tradnl" altLang="zh-CN" dirty="0"/>
          </a:p>
          <a:p>
            <a:pPr>
              <a:lnSpc>
                <a:spcPts val="1500"/>
              </a:lnSpc>
              <a:tabLst/>
            </a:pPr>
            <a:r>
              <a:rPr lang="es-ES_tradnl" altLang="zh-CN" dirty="0"/>
              <a:t>La investigación muestra que la baja defensa de la </a:t>
            </a:r>
            <a:r>
              <a:rPr lang="es-ES_tradnl" altLang="zh-CN" dirty="0" smtClean="0"/>
              <a:t> piel </a:t>
            </a:r>
            <a:r>
              <a:rPr lang="es-ES_tradnl" altLang="zh-CN" dirty="0"/>
              <a:t>es la causa común de varios problemas, tales como flacidez de la piel, acné, manchas oscuras, etc. Las innovaciones </a:t>
            </a:r>
            <a:r>
              <a:rPr lang="es-ES_tradnl" altLang="zh-CN" dirty="0" err="1"/>
              <a:t>Bioclinic</a:t>
            </a:r>
            <a:r>
              <a:rPr lang="es-ES_tradnl" altLang="zh-CN" dirty="0"/>
              <a:t> trabajan a nivel celular para calmar cualquier signo de este proceso mediante el refuerzo de defensas cutáneas en la piel y proporcionan soluciones concretas a los problemas de la piel como la flacidez, capilares dilatados, acné en adultos y manchas oscuras. </a:t>
            </a:r>
          </a:p>
          <a:p>
            <a:pPr>
              <a:lnSpc>
                <a:spcPts val="1500"/>
              </a:lnSpc>
              <a:tabLst/>
            </a:pPr>
            <a:endParaRPr lang="es-ES_tradnl" altLang="zh-CN" dirty="0"/>
          </a:p>
          <a:p>
            <a:pPr>
              <a:lnSpc>
                <a:spcPts val="1500"/>
              </a:lnSpc>
              <a:tabLst/>
            </a:pPr>
            <a:r>
              <a:rPr lang="es-ES_tradnl" altLang="zh-CN" dirty="0"/>
              <a:t>Todas las innovaciones </a:t>
            </a:r>
            <a:r>
              <a:rPr lang="es-ES_tradnl" altLang="zh-CN" dirty="0" err="1"/>
              <a:t>Bioclinic</a:t>
            </a:r>
            <a:r>
              <a:rPr lang="es-ES_tradnl" altLang="zh-CN" dirty="0"/>
              <a:t> son desarrolladas en el </a:t>
            </a:r>
            <a:r>
              <a:rPr lang="es-ES_tradnl" dirty="0"/>
              <a:t>Centro de Investigación, Desarrollo y Cuidado de la Piel </a:t>
            </a:r>
            <a:r>
              <a:rPr lang="es-ES_tradnl" altLang="zh-CN" dirty="0"/>
              <a:t>en Estocolmo bajo el control de un panel de expertos </a:t>
            </a:r>
            <a:r>
              <a:rPr lang="es-ES_tradnl" altLang="zh-CN" dirty="0" err="1"/>
              <a:t>Bioclinic</a:t>
            </a:r>
            <a:r>
              <a:rPr lang="es-ES_tradnl" altLang="zh-CN" dirty="0"/>
              <a:t>. Un equipo internacional de científicos con una amplia área de especialización en biología de la piel</a:t>
            </a:r>
            <a:r>
              <a:rPr lang="es-ES_tradnl" altLang="zh-CN" sz="1200" dirty="0" smtClean="0">
                <a:solidFill>
                  <a:srgbClr val="231F20"/>
                </a:solidFill>
                <a:latin typeface="Gill Alt One MT Light" pitchFamily="34" charset="0"/>
                <a:cs typeface="Times New Roman" pitchFamily="18" charset="0"/>
              </a:rPr>
              <a:t>.</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14</a:t>
            </a:fld>
            <a:endParaRPr lang="en-US"/>
          </a:p>
        </p:txBody>
      </p:sp>
    </p:spTree>
    <p:extLst>
      <p:ext uri="{BB962C8B-B14F-4D97-AF65-F5344CB8AC3E}">
        <p14:creationId xmlns:p14="http://schemas.microsoft.com/office/powerpoint/2010/main" val="3019223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spcBef>
                <a:spcPts val="400"/>
              </a:spcBef>
              <a:spcAft>
                <a:spcPts val="400"/>
              </a:spcAft>
              <a:buFont typeface="Arial" charset="0"/>
              <a:buChar char="•"/>
            </a:pPr>
            <a:r>
              <a:rPr lang="es-ES_tradnl" dirty="0" smtClean="0">
                <a:solidFill>
                  <a:prstClr val="black"/>
                </a:solidFill>
              </a:rPr>
              <a:t>150 nuevos productos por año</a:t>
            </a:r>
          </a:p>
          <a:p>
            <a:pPr marL="342900" indent="-342900" fontAlgn="base">
              <a:spcBef>
                <a:spcPts val="400"/>
              </a:spcBef>
              <a:spcAft>
                <a:spcPts val="400"/>
              </a:spcAft>
              <a:buFont typeface="Arial" charset="0"/>
              <a:buChar char="•"/>
            </a:pPr>
            <a:r>
              <a:rPr lang="es-ES_tradnl" dirty="0" smtClean="0">
                <a:solidFill>
                  <a:prstClr val="black"/>
                </a:solidFill>
              </a:rPr>
              <a:t>Incluyendo más de 10 Lanzamientos</a:t>
            </a:r>
            <a:r>
              <a:rPr lang="es-ES_tradnl" baseline="0" dirty="0" smtClean="0">
                <a:solidFill>
                  <a:prstClr val="black"/>
                </a:solidFill>
              </a:rPr>
              <a:t> de</a:t>
            </a:r>
            <a:r>
              <a:rPr lang="es-ES_tradnl" dirty="0" smtClean="0">
                <a:solidFill>
                  <a:prstClr val="black"/>
                </a:solidFill>
              </a:rPr>
              <a:t> colecciones por año</a:t>
            </a:r>
          </a:p>
          <a:p>
            <a:pPr marL="342900" indent="-342900" fontAlgn="base">
              <a:spcBef>
                <a:spcPts val="400"/>
              </a:spcBef>
              <a:spcAft>
                <a:spcPts val="400"/>
              </a:spcAft>
              <a:buFont typeface="Arial" charset="0"/>
              <a:buChar char="•"/>
            </a:pPr>
            <a:r>
              <a:rPr lang="es-ES_tradnl" dirty="0" smtClean="0">
                <a:solidFill>
                  <a:prstClr val="black"/>
                </a:solidFill>
              </a:rPr>
              <a:t>El enfoque de Oriflame en relación con el maquillaje: el mundo del maquillaje Oriflame, no sólo es</a:t>
            </a:r>
            <a:r>
              <a:rPr lang="es-ES_tradnl" baseline="0" dirty="0" smtClean="0">
                <a:solidFill>
                  <a:prstClr val="black"/>
                </a:solidFill>
              </a:rPr>
              <a:t> </a:t>
            </a:r>
            <a:r>
              <a:rPr lang="es-ES_tradnl" dirty="0" smtClean="0">
                <a:solidFill>
                  <a:prstClr val="black"/>
                </a:solidFill>
              </a:rPr>
              <a:t>acerca de los colores. Nuestro enfoque consiste en mejorar su belleza natural, respetando el equilibrio natural de la piel. Nuestra cartera de cosméticos de color ofrece una amplia gama de productos para satisfacer las necesidades de cualquier mujer.</a:t>
            </a:r>
          </a:p>
          <a:p>
            <a:pPr marL="171450" indent="-171450" fontAlgn="base">
              <a:spcBef>
                <a:spcPts val="400"/>
              </a:spcBef>
              <a:spcAft>
                <a:spcPts val="400"/>
              </a:spcAft>
              <a:buFont typeface="Arial"/>
              <a:buChar char="•"/>
            </a:pPr>
            <a:r>
              <a:rPr lang="es-ES_tradnl" baseline="0" dirty="0" smtClean="0">
                <a:solidFill>
                  <a:prstClr val="black"/>
                </a:solidFill>
              </a:rPr>
              <a:t>    </a:t>
            </a:r>
            <a:r>
              <a:rPr lang="es-ES_tradnl" dirty="0" smtClean="0">
                <a:solidFill>
                  <a:prstClr val="black"/>
                </a:solidFill>
              </a:rPr>
              <a:t>El maquillaje es un factor clave en cuanto</a:t>
            </a:r>
            <a:r>
              <a:rPr lang="es-ES_tradnl" baseline="0" dirty="0" smtClean="0">
                <a:solidFill>
                  <a:prstClr val="black"/>
                </a:solidFill>
              </a:rPr>
              <a:t> a novedades</a:t>
            </a:r>
            <a:r>
              <a:rPr lang="es-ES_tradnl" dirty="0" smtClean="0">
                <a:solidFill>
                  <a:prstClr val="black"/>
                </a:solidFill>
              </a:rPr>
              <a:t> y tendencias:</a:t>
            </a:r>
          </a:p>
          <a:p>
            <a:pPr marL="342900" indent="-342900" fontAlgn="base">
              <a:spcBef>
                <a:spcPts val="400"/>
              </a:spcBef>
              <a:spcAft>
                <a:spcPts val="400"/>
              </a:spcAft>
              <a:buFont typeface="Arial" charset="0"/>
              <a:buChar char="•"/>
            </a:pPr>
            <a:r>
              <a:rPr lang="es-ES_tradnl" dirty="0" smtClean="0">
                <a:solidFill>
                  <a:prstClr val="black"/>
                </a:solidFill>
              </a:rPr>
              <a:t>Abre puertas: la compra de una nueva barra de labios es una herramienta fácil de</a:t>
            </a:r>
            <a:r>
              <a:rPr lang="es-ES_tradnl" baseline="0" dirty="0" smtClean="0">
                <a:solidFill>
                  <a:prstClr val="black"/>
                </a:solidFill>
              </a:rPr>
              <a:t> derivar en otras compras</a:t>
            </a:r>
            <a:endParaRPr lang="es-ES_tradnl" dirty="0" smtClean="0">
              <a:solidFill>
                <a:prstClr val="black"/>
              </a:solidFill>
            </a:endParaRPr>
          </a:p>
          <a:p>
            <a:pPr marL="342900" indent="-342900" fontAlgn="base">
              <a:spcBef>
                <a:spcPts val="400"/>
              </a:spcBef>
              <a:spcAft>
                <a:spcPts val="400"/>
              </a:spcAft>
              <a:buFont typeface="Arial" charset="0"/>
              <a:buChar char="•"/>
            </a:pPr>
            <a:r>
              <a:rPr lang="es-ES_tradnl" dirty="0" smtClean="0">
                <a:solidFill>
                  <a:prstClr val="black"/>
                </a:solidFill>
              </a:rPr>
              <a:t>Compra por impulso. (Cuando se habla de maquillaje a menudo es la primera opción en la mente de todos.)</a:t>
            </a:r>
          </a:p>
          <a:p>
            <a:pPr marL="342900" indent="-342900" fontAlgn="base">
              <a:spcBef>
                <a:spcPts val="400"/>
              </a:spcBef>
              <a:spcAft>
                <a:spcPts val="400"/>
              </a:spcAft>
              <a:buFont typeface="Arial" charset="0"/>
              <a:buChar char="•"/>
            </a:pPr>
            <a:r>
              <a:rPr lang="es-ES_tradnl" dirty="0" smtClean="0">
                <a:solidFill>
                  <a:prstClr val="black"/>
                </a:solidFill>
              </a:rPr>
              <a:t>Colecciones de temporada y regalos</a:t>
            </a:r>
          </a:p>
          <a:p>
            <a:pPr marL="342900" indent="-342900" fontAlgn="base">
              <a:spcBef>
                <a:spcPts val="400"/>
              </a:spcBef>
              <a:spcAft>
                <a:spcPts val="400"/>
              </a:spcAft>
              <a:buFont typeface="Arial" charset="0"/>
              <a:buChar char="•"/>
            </a:pPr>
            <a:r>
              <a:rPr lang="es-ES_tradnl" dirty="0" smtClean="0">
                <a:solidFill>
                  <a:prstClr val="black"/>
                </a:solidFill>
              </a:rPr>
              <a:t>Últimas tendencias representadas en colecciones de edición limitada</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15</a:t>
            </a:fld>
            <a:endParaRPr lang="en-US"/>
          </a:p>
        </p:txBody>
      </p:sp>
    </p:spTree>
    <p:extLst>
      <p:ext uri="{BB962C8B-B14F-4D97-AF65-F5344CB8AC3E}">
        <p14:creationId xmlns:p14="http://schemas.microsoft.com/office/powerpoint/2010/main" val="2868338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eaLnBrk="1" hangingPunct="1">
              <a:buNone/>
            </a:pPr>
            <a:r>
              <a:rPr lang="es-ES_tradnl" b="0" dirty="0" smtClean="0">
                <a:cs typeface="Aharoni" pitchFamily="2" charset="-79"/>
              </a:rPr>
              <a:t>Perlas bronceadoras </a:t>
            </a:r>
            <a:r>
              <a:rPr lang="es-ES_tradnl" b="0" dirty="0" err="1" smtClean="0">
                <a:cs typeface="Aharoni" pitchFamily="2" charset="-79"/>
              </a:rPr>
              <a:t>Giordani</a:t>
            </a:r>
            <a:r>
              <a:rPr lang="es-ES_tradnl" b="0" dirty="0" smtClean="0">
                <a:cs typeface="Aharoni" pitchFamily="2" charset="-79"/>
              </a:rPr>
              <a:t> Gold</a:t>
            </a:r>
          </a:p>
          <a:p>
            <a:pPr marL="0" indent="0" algn="l" eaLnBrk="1" hangingPunct="1">
              <a:buNone/>
            </a:pPr>
            <a:endParaRPr lang="es-ES_tradnl" b="0" dirty="0" smtClean="0">
              <a:cs typeface="Aharoni" pitchFamily="2" charset="-79"/>
            </a:endParaRPr>
          </a:p>
          <a:p>
            <a:pPr marL="0" indent="0" algn="l" eaLnBrk="1" hangingPunct="1">
              <a:buNone/>
            </a:pPr>
            <a:r>
              <a:rPr lang="es-ES_tradnl" b="0" dirty="0" smtClean="0">
                <a:cs typeface="Aharoni" pitchFamily="2" charset="-79"/>
              </a:rPr>
              <a:t>En nuestro</a:t>
            </a:r>
            <a:r>
              <a:rPr lang="es-ES_tradnl" b="0" baseline="0" dirty="0" smtClean="0">
                <a:cs typeface="Aharoni" pitchFamily="2" charset="-79"/>
              </a:rPr>
              <a:t> portafolio</a:t>
            </a:r>
            <a:r>
              <a:rPr lang="es-ES_tradnl" b="0" dirty="0" smtClean="0">
                <a:cs typeface="Aharoni" pitchFamily="2" charset="-79"/>
              </a:rPr>
              <a:t> desde 1980,</a:t>
            </a:r>
            <a:r>
              <a:rPr lang="es-ES_tradnl" b="0" baseline="0" dirty="0" smtClean="0">
                <a:cs typeface="Aharoni" pitchFamily="2" charset="-79"/>
              </a:rPr>
              <a:t> </a:t>
            </a:r>
            <a:r>
              <a:rPr lang="es-ES_tradnl" b="0" dirty="0" smtClean="0">
                <a:cs typeface="Aharoni" pitchFamily="2" charset="-79"/>
              </a:rPr>
              <a:t>siguen siendo de nuestros productos más vendidos y el producto GG más querido en todo el mundo.</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t>16</a:t>
            </a:fld>
            <a:endParaRPr lang="en-US"/>
          </a:p>
        </p:txBody>
      </p:sp>
    </p:spTree>
    <p:extLst>
      <p:ext uri="{BB962C8B-B14F-4D97-AF65-F5344CB8AC3E}">
        <p14:creationId xmlns:p14="http://schemas.microsoft.com/office/powerpoint/2010/main" val="622754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s-ES_tradnl" dirty="0" smtClean="0"/>
              <a:t>Ofrece productos que satisfagan las necesidades de cuidado personal e higiene diaria de los consumidores, productos que ayudan a las personas verse y sentirse bien.</a:t>
            </a:r>
            <a:endParaRPr lang="en-US" dirty="0" smtClean="0"/>
          </a:p>
          <a:p>
            <a:pPr>
              <a:buFont typeface="Arial" charset="0"/>
              <a:buNone/>
              <a:defRPr/>
            </a:pPr>
            <a:endParaRPr lang="es-CL" i="0" dirty="0" smtClean="0">
              <a:solidFill>
                <a:prstClr val="black"/>
              </a:solidFill>
            </a:endParaRPr>
          </a:p>
          <a:p>
            <a:pPr>
              <a:buFont typeface="Arial" charset="0"/>
              <a:buChar char="•"/>
              <a:defRPr/>
            </a:pPr>
            <a:r>
              <a:rPr lang="es-CL" i="0" dirty="0" smtClean="0">
                <a:solidFill>
                  <a:prstClr val="black"/>
                </a:solidFill>
              </a:rPr>
              <a:t> Estos productos</a:t>
            </a:r>
            <a:r>
              <a:rPr lang="es-CL" i="0" baseline="0" dirty="0" smtClean="0">
                <a:solidFill>
                  <a:prstClr val="black"/>
                </a:solidFill>
              </a:rPr>
              <a:t> son atractivos para el</a:t>
            </a:r>
            <a:r>
              <a:rPr lang="es-CL" i="0" dirty="0" smtClean="0">
                <a:solidFill>
                  <a:prstClr val="black"/>
                </a:solidFill>
              </a:rPr>
              <a:t> Catálogo</a:t>
            </a:r>
          </a:p>
          <a:p>
            <a:pPr>
              <a:buFont typeface="Arial" charset="0"/>
              <a:buChar char="•"/>
              <a:defRPr/>
            </a:pPr>
            <a:r>
              <a:rPr lang="es-CL" i="0" dirty="0" smtClean="0">
                <a:solidFill>
                  <a:prstClr val="black"/>
                </a:solidFill>
              </a:rPr>
              <a:t> Para Socios, estos productos actúan como</a:t>
            </a:r>
            <a:r>
              <a:rPr lang="es-CL" i="0" baseline="0" dirty="0" smtClean="0">
                <a:solidFill>
                  <a:prstClr val="black"/>
                </a:solidFill>
              </a:rPr>
              <a:t> </a:t>
            </a:r>
            <a:r>
              <a:rPr lang="es-CL" i="0" dirty="0" smtClean="0">
                <a:solidFill>
                  <a:prstClr val="black"/>
                </a:solidFill>
              </a:rPr>
              <a:t>“abre puertas”, son fáciles de vender y ayudan</a:t>
            </a:r>
            <a:r>
              <a:rPr lang="es-CL" i="0" baseline="0" dirty="0" smtClean="0">
                <a:solidFill>
                  <a:prstClr val="black"/>
                </a:solidFill>
              </a:rPr>
              <a:t> a </a:t>
            </a:r>
            <a:r>
              <a:rPr lang="es-CL" i="0" dirty="0" smtClean="0">
                <a:solidFill>
                  <a:prstClr val="black"/>
                </a:solidFill>
              </a:rPr>
              <a:t>atraer a</a:t>
            </a:r>
            <a:r>
              <a:rPr lang="es-CL" i="0" baseline="0" dirty="0" smtClean="0">
                <a:solidFill>
                  <a:prstClr val="black"/>
                </a:solidFill>
              </a:rPr>
              <a:t> n</a:t>
            </a:r>
            <a:r>
              <a:rPr lang="es-CL" i="0" dirty="0" smtClean="0">
                <a:solidFill>
                  <a:prstClr val="black"/>
                </a:solidFill>
              </a:rPr>
              <a:t>uevos clientes:</a:t>
            </a:r>
          </a:p>
          <a:p>
            <a:pPr>
              <a:buFont typeface="Arial" charset="0"/>
              <a:buChar char="•"/>
              <a:defRPr/>
            </a:pPr>
            <a:r>
              <a:rPr lang="es-CL" i="0" dirty="0" smtClean="0">
                <a:solidFill>
                  <a:prstClr val="black"/>
                </a:solidFill>
              </a:rPr>
              <a:t> Son apropiados para toda la familia</a:t>
            </a:r>
            <a:r>
              <a:rPr lang="es-CL" i="0" baseline="0" dirty="0" smtClean="0">
                <a:solidFill>
                  <a:prstClr val="black"/>
                </a:solidFill>
              </a:rPr>
              <a:t> y sus</a:t>
            </a:r>
            <a:r>
              <a:rPr lang="es-CL" i="0" dirty="0" smtClean="0">
                <a:solidFill>
                  <a:prstClr val="black"/>
                </a:solidFill>
              </a:rPr>
              <a:t> necesidades de cuidado personal e </a:t>
            </a:r>
            <a:br>
              <a:rPr lang="es-CL" i="0" dirty="0" smtClean="0">
                <a:solidFill>
                  <a:prstClr val="black"/>
                </a:solidFill>
              </a:rPr>
            </a:br>
            <a:r>
              <a:rPr lang="es-CL" i="0" dirty="0" smtClean="0">
                <a:solidFill>
                  <a:prstClr val="black"/>
                </a:solidFill>
              </a:rPr>
              <a:t>   higiene diaria</a:t>
            </a:r>
          </a:p>
          <a:p>
            <a:pPr>
              <a:buFont typeface="Arial" charset="0"/>
              <a:buChar char="•"/>
              <a:defRPr/>
            </a:pPr>
            <a:r>
              <a:rPr lang="es-CL" i="0" dirty="0" smtClean="0">
                <a:solidFill>
                  <a:prstClr val="black"/>
                </a:solidFill>
              </a:rPr>
              <a:t> Recomendados</a:t>
            </a:r>
            <a:r>
              <a:rPr lang="es-CL" i="0" baseline="0" dirty="0" smtClean="0">
                <a:solidFill>
                  <a:prstClr val="black"/>
                </a:solidFill>
              </a:rPr>
              <a:t> por</a:t>
            </a:r>
            <a:r>
              <a:rPr lang="es-CL" i="0" dirty="0" smtClean="0">
                <a:solidFill>
                  <a:prstClr val="black"/>
                </a:solidFill>
              </a:rPr>
              <a:t> expertos</a:t>
            </a:r>
          </a:p>
          <a:p>
            <a:pPr>
              <a:buFont typeface="Arial" charset="0"/>
              <a:buChar char="•"/>
              <a:defRPr/>
            </a:pPr>
            <a:r>
              <a:rPr lang="es-CL" i="0" baseline="0" dirty="0" smtClean="0">
                <a:solidFill>
                  <a:prstClr val="black"/>
                </a:solidFill>
              </a:rPr>
              <a:t> Ideales c</a:t>
            </a:r>
            <a:r>
              <a:rPr lang="es-CL" i="0" dirty="0" smtClean="0">
                <a:solidFill>
                  <a:prstClr val="black"/>
                </a:solidFill>
              </a:rPr>
              <a:t>omo regalo</a:t>
            </a:r>
          </a:p>
          <a:p>
            <a:pPr>
              <a:buFont typeface="Arial" charset="0"/>
              <a:buChar char="•"/>
              <a:defRPr/>
            </a:pPr>
            <a:r>
              <a:rPr lang="es-CL" i="0" dirty="0" smtClean="0">
                <a:solidFill>
                  <a:prstClr val="black"/>
                </a:solidFill>
              </a:rPr>
              <a:t>   Más de 60 de nuevos productos lanzados cada año</a:t>
            </a:r>
          </a:p>
          <a:p>
            <a:pPr>
              <a:buFont typeface="Arial" charset="0"/>
              <a:buChar char="•"/>
              <a:defRPr/>
            </a:pPr>
            <a:r>
              <a:rPr lang="es-CL" i="0" dirty="0" smtClean="0">
                <a:solidFill>
                  <a:prstClr val="black"/>
                </a:solidFill>
              </a:rPr>
              <a:t>   Segmentos de cuidado personal:</a:t>
            </a:r>
          </a:p>
          <a:p>
            <a:pPr>
              <a:buFont typeface="Arial" charset="0"/>
              <a:buChar char="•"/>
              <a:defRPr/>
            </a:pPr>
            <a:r>
              <a:rPr lang="es-CL" i="0" dirty="0" smtClean="0">
                <a:solidFill>
                  <a:prstClr val="black"/>
                </a:solidFill>
              </a:rPr>
              <a:t>  </a:t>
            </a:r>
            <a:r>
              <a:rPr lang="es-CL" i="0" baseline="0" dirty="0" smtClean="0">
                <a:solidFill>
                  <a:prstClr val="black"/>
                </a:solidFill>
              </a:rPr>
              <a:t> </a:t>
            </a:r>
            <a:r>
              <a:rPr lang="es-CL" i="0" dirty="0" smtClean="0">
                <a:solidFill>
                  <a:prstClr val="black"/>
                </a:solidFill>
              </a:rPr>
              <a:t>Baño y Ducha</a:t>
            </a:r>
          </a:p>
          <a:p>
            <a:pPr>
              <a:buFont typeface="Arial" charset="0"/>
              <a:buChar char="•"/>
              <a:defRPr/>
            </a:pPr>
            <a:r>
              <a:rPr lang="es-CL" i="0" dirty="0" smtClean="0">
                <a:solidFill>
                  <a:prstClr val="black"/>
                </a:solidFill>
              </a:rPr>
              <a:t>  Cuidado del Cabello</a:t>
            </a:r>
          </a:p>
          <a:p>
            <a:pPr>
              <a:buFont typeface="Arial" charset="0"/>
              <a:buChar char="•"/>
              <a:defRPr/>
            </a:pPr>
            <a:r>
              <a:rPr lang="es-CL" i="0" dirty="0" smtClean="0">
                <a:solidFill>
                  <a:prstClr val="black"/>
                </a:solidFill>
              </a:rPr>
              <a:t>  Cuidado de las manos</a:t>
            </a:r>
          </a:p>
          <a:p>
            <a:pPr>
              <a:buFont typeface="Arial" charset="0"/>
              <a:buChar char="•"/>
              <a:defRPr/>
            </a:pPr>
            <a:r>
              <a:rPr lang="es-CL" i="0" dirty="0" smtClean="0">
                <a:solidFill>
                  <a:prstClr val="black"/>
                </a:solidFill>
              </a:rPr>
              <a:t>  Cuidado de los pies</a:t>
            </a:r>
          </a:p>
          <a:p>
            <a:pPr>
              <a:buFont typeface="Arial" charset="0"/>
              <a:buChar char="•"/>
              <a:defRPr/>
            </a:pPr>
            <a:r>
              <a:rPr lang="es-CL" i="0" dirty="0" smtClean="0">
                <a:solidFill>
                  <a:prstClr val="black"/>
                </a:solidFill>
              </a:rPr>
              <a:t>  Cuidado Bucal</a:t>
            </a:r>
          </a:p>
          <a:p>
            <a:pPr>
              <a:buFont typeface="Arial" charset="0"/>
              <a:buChar char="•"/>
              <a:defRPr/>
            </a:pPr>
            <a:r>
              <a:rPr lang="es-CL" i="0" dirty="0" smtClean="0">
                <a:solidFill>
                  <a:prstClr val="black"/>
                </a:solidFill>
              </a:rPr>
              <a:t>  </a:t>
            </a:r>
            <a:r>
              <a:rPr lang="es-CL" i="0" dirty="0" err="1" smtClean="0">
                <a:solidFill>
                  <a:prstClr val="black"/>
                </a:solidFill>
              </a:rPr>
              <a:t>Feminelle</a:t>
            </a:r>
            <a:r>
              <a:rPr lang="es-CL" i="0" dirty="0" smtClean="0">
                <a:solidFill>
                  <a:prstClr val="black"/>
                </a:solidFill>
              </a:rPr>
              <a:t> Higiene</a:t>
            </a:r>
          </a:p>
          <a:p>
            <a:pPr>
              <a:buFont typeface="Arial" charset="0"/>
              <a:buChar char="•"/>
              <a:defRPr/>
            </a:pPr>
            <a:r>
              <a:rPr lang="es-CL" i="0" dirty="0" smtClean="0">
                <a:solidFill>
                  <a:prstClr val="black"/>
                </a:solidFill>
              </a:rPr>
              <a:t>  Cuidado del cuerpo</a:t>
            </a:r>
          </a:p>
          <a:p>
            <a:pPr>
              <a:buFont typeface="Arial" charset="0"/>
              <a:buChar char="•"/>
              <a:defRPr/>
            </a:pPr>
            <a:r>
              <a:rPr lang="es-CL" i="0" dirty="0" smtClean="0">
                <a:solidFill>
                  <a:prstClr val="black"/>
                </a:solidFill>
              </a:rPr>
              <a:t>  Desodorantes</a:t>
            </a:r>
          </a:p>
          <a:p>
            <a:pPr>
              <a:buFont typeface="Arial" charset="0"/>
              <a:buChar char="•"/>
              <a:defRPr/>
            </a:pPr>
            <a:r>
              <a:rPr lang="es-CL" i="0" dirty="0" smtClean="0">
                <a:solidFill>
                  <a:prstClr val="black"/>
                </a:solidFill>
              </a:rPr>
              <a:t>  Cuidado del bebé</a:t>
            </a:r>
          </a:p>
          <a:p>
            <a:pPr>
              <a:buFont typeface="Arial" charset="0"/>
              <a:buChar char="•"/>
              <a:defRPr/>
            </a:pPr>
            <a:r>
              <a:rPr lang="es-CL" i="0" dirty="0" smtClean="0">
                <a:solidFill>
                  <a:prstClr val="black"/>
                </a:solidFill>
              </a:rPr>
              <a:t>  Depilatorios</a:t>
            </a:r>
          </a:p>
          <a:p>
            <a:pPr>
              <a:buFont typeface="Arial" charset="0"/>
              <a:buChar char="•"/>
              <a:defRPr/>
            </a:pPr>
            <a:r>
              <a:rPr lang="es-CL" i="0" dirty="0" smtClean="0">
                <a:solidFill>
                  <a:prstClr val="black"/>
                </a:solidFill>
              </a:rPr>
              <a:t>  La mayoría de los productos se basa en la "naturalidad" y "bienestar"</a:t>
            </a:r>
            <a:endParaRPr lang="es-CL" i="0" dirty="0"/>
          </a:p>
        </p:txBody>
      </p:sp>
      <p:sp>
        <p:nvSpPr>
          <p:cNvPr id="4" name="Slide Number Placeholder 3"/>
          <p:cNvSpPr>
            <a:spLocks noGrp="1"/>
          </p:cNvSpPr>
          <p:nvPr>
            <p:ph type="sldNum" sz="quarter" idx="10"/>
          </p:nvPr>
        </p:nvSpPr>
        <p:spPr/>
        <p:txBody>
          <a:bodyPr/>
          <a:lstStyle/>
          <a:p>
            <a:fld id="{A0767855-9C4D-C24F-B5FE-5F6D3D446EA4}" type="slidenum">
              <a:rPr lang="en-US" smtClean="0"/>
              <a:t>17</a:t>
            </a:fld>
            <a:endParaRPr lang="en-US"/>
          </a:p>
        </p:txBody>
      </p:sp>
    </p:spTree>
    <p:extLst>
      <p:ext uri="{BB962C8B-B14F-4D97-AF65-F5344CB8AC3E}">
        <p14:creationId xmlns:p14="http://schemas.microsoft.com/office/powerpoint/2010/main" val="3125531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tabLst/>
            </a:pPr>
            <a:r>
              <a:rPr lang="es-ES_tradnl" altLang="zh-CN" dirty="0">
                <a:solidFill>
                  <a:prstClr val="black"/>
                </a:solidFill>
              </a:rPr>
              <a:t>La leche de origen orgánico, nutritivo y suavizante tiene extractos de proteínas y miel para evitar la pérdida de agua por parte de la piel, dejándola más suave y lisa.</a:t>
            </a:r>
          </a:p>
          <a:p>
            <a:pPr>
              <a:lnSpc>
                <a:spcPts val="1500"/>
              </a:lnSpc>
              <a:tabLst/>
            </a:pPr>
            <a:r>
              <a:rPr lang="es-ES_tradnl" altLang="zh-CN" dirty="0">
                <a:solidFill>
                  <a:prstClr val="black"/>
                </a:solidFill>
              </a:rPr>
              <a:t>Experimenta una sensación de lujo y elegancia con su rica y noble textura.</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t>18</a:t>
            </a:fld>
            <a:endParaRPr lang="en-US"/>
          </a:p>
        </p:txBody>
      </p:sp>
    </p:spTree>
    <p:extLst>
      <p:ext uri="{BB962C8B-B14F-4D97-AF65-F5344CB8AC3E}">
        <p14:creationId xmlns:p14="http://schemas.microsoft.com/office/powerpoint/2010/main" val="3426123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1438" y="468313"/>
            <a:ext cx="4005262" cy="3003550"/>
          </a:xfrm>
        </p:spPr>
      </p:sp>
      <p:sp>
        <p:nvSpPr>
          <p:cNvPr id="3" name="Notes Placeholder 2"/>
          <p:cNvSpPr>
            <a:spLocks noGrp="1"/>
          </p:cNvSpPr>
          <p:nvPr>
            <p:ph type="body" idx="1"/>
          </p:nvPr>
        </p:nvSpPr>
        <p:spPr>
          <a:xfrm>
            <a:off x="579437" y="3591719"/>
            <a:ext cx="5715000" cy="6182519"/>
          </a:xfrm>
        </p:spPr>
        <p:txBody>
          <a:bodyPr/>
          <a:lstStyle/>
          <a:p>
            <a:pPr>
              <a:lnSpc>
                <a:spcPct val="90000"/>
              </a:lnSpc>
            </a:pPr>
            <a:r>
              <a:rPr lang="es-CL" dirty="0" smtClean="0">
                <a:cs typeface="Arial" pitchFamily="34" charset="0"/>
              </a:rPr>
              <a:t>Inspiradas en nuestra herencia sueca natural</a:t>
            </a:r>
          </a:p>
          <a:p>
            <a:pPr>
              <a:lnSpc>
                <a:spcPct val="90000"/>
              </a:lnSpc>
            </a:pPr>
            <a:r>
              <a:rPr lang="es-CL" dirty="0" smtClean="0">
                <a:cs typeface="Arial" pitchFamily="34" charset="0"/>
              </a:rPr>
              <a:t>• Oriflame tiene una firma olfativa única</a:t>
            </a:r>
          </a:p>
          <a:p>
            <a:pPr>
              <a:lnSpc>
                <a:spcPct val="90000"/>
              </a:lnSpc>
            </a:pPr>
            <a:r>
              <a:rPr lang="es-CL" dirty="0" smtClean="0">
                <a:cs typeface="Arial" pitchFamily="34" charset="0"/>
              </a:rPr>
              <a:t>• Oriflame ofrece un amplio portafolio de fragancias europeas de la más alta calidad para asegurar que cada persona se exprese a su manera en cada ocasión.</a:t>
            </a:r>
          </a:p>
          <a:p>
            <a:pPr>
              <a:lnSpc>
                <a:spcPct val="90000"/>
              </a:lnSpc>
            </a:pPr>
            <a:r>
              <a:rPr lang="es-CL" dirty="0" smtClean="0">
                <a:cs typeface="Arial" pitchFamily="34" charset="0"/>
              </a:rPr>
              <a:t>El toque final lo tiene Oriflame a través de sus fragancias que se presentan en tres formas según su concentración:</a:t>
            </a:r>
          </a:p>
          <a:p>
            <a:pPr>
              <a:lnSpc>
                <a:spcPct val="90000"/>
              </a:lnSpc>
            </a:pPr>
            <a:endParaRPr lang="es-CL" dirty="0" smtClean="0">
              <a:cs typeface="Arial" pitchFamily="34" charset="0"/>
            </a:endParaRPr>
          </a:p>
          <a:p>
            <a:pPr>
              <a:lnSpc>
                <a:spcPct val="90000"/>
              </a:lnSpc>
            </a:pPr>
            <a:r>
              <a:rPr lang="es-CL" dirty="0" smtClean="0">
                <a:cs typeface="Arial" pitchFamily="34" charset="0"/>
              </a:rPr>
              <a:t>• </a:t>
            </a:r>
            <a:r>
              <a:rPr lang="es-CL" dirty="0" err="1" smtClean="0">
                <a:cs typeface="Arial" pitchFamily="34" charset="0"/>
              </a:rPr>
              <a:t>Parfum</a:t>
            </a:r>
            <a:r>
              <a:rPr lang="es-CL" dirty="0" smtClean="0">
                <a:cs typeface="Arial" pitchFamily="34" charset="0"/>
              </a:rPr>
              <a:t>: Alta concentración</a:t>
            </a:r>
          </a:p>
          <a:p>
            <a:pPr>
              <a:lnSpc>
                <a:spcPct val="90000"/>
              </a:lnSpc>
            </a:pPr>
            <a:r>
              <a:rPr lang="es-CL" dirty="0" smtClean="0">
                <a:cs typeface="Arial" pitchFamily="34" charset="0"/>
              </a:rPr>
              <a:t>• Eau de </a:t>
            </a:r>
            <a:r>
              <a:rPr lang="es-CL" dirty="0" err="1" smtClean="0">
                <a:cs typeface="Arial" pitchFamily="34" charset="0"/>
              </a:rPr>
              <a:t>Parfum</a:t>
            </a:r>
            <a:r>
              <a:rPr lang="es-CL" dirty="0" smtClean="0">
                <a:cs typeface="Arial" pitchFamily="34" charset="0"/>
              </a:rPr>
              <a:t>: Media concentración</a:t>
            </a:r>
          </a:p>
          <a:p>
            <a:pPr>
              <a:lnSpc>
                <a:spcPct val="90000"/>
              </a:lnSpc>
            </a:pPr>
            <a:r>
              <a:rPr lang="es-CL" dirty="0" smtClean="0">
                <a:cs typeface="Arial" pitchFamily="34" charset="0"/>
              </a:rPr>
              <a:t>• Eau de Toilette: Baja concentración</a:t>
            </a:r>
          </a:p>
          <a:p>
            <a:pPr>
              <a:lnSpc>
                <a:spcPct val="90000"/>
              </a:lnSpc>
            </a:pPr>
            <a:r>
              <a:rPr lang="es-CL" dirty="0" smtClean="0">
                <a:cs typeface="Arial" pitchFamily="34" charset="0"/>
              </a:rPr>
              <a:t>La duración del perfume en nuestra piel depende de cada persona, el pH determina cuánto tiempo dura la fragancia en cada uno.</a:t>
            </a:r>
          </a:p>
          <a:p>
            <a:pPr>
              <a:lnSpc>
                <a:spcPct val="90000"/>
              </a:lnSpc>
            </a:pPr>
            <a:endParaRPr lang="es-CL" dirty="0" smtClean="0">
              <a:cs typeface="Arial" pitchFamily="34" charset="0"/>
            </a:endParaRPr>
          </a:p>
          <a:p>
            <a:pPr>
              <a:lnSpc>
                <a:spcPct val="90000"/>
              </a:lnSpc>
            </a:pPr>
            <a:r>
              <a:rPr lang="es-CL" dirty="0" err="1" smtClean="0">
                <a:cs typeface="Arial" pitchFamily="34" charset="0"/>
              </a:rPr>
              <a:t>Tip</a:t>
            </a:r>
            <a:r>
              <a:rPr lang="es-CL" dirty="0" smtClean="0">
                <a:cs typeface="Arial" pitchFamily="34" charset="0"/>
              </a:rPr>
              <a:t>:</a:t>
            </a:r>
          </a:p>
          <a:p>
            <a:pPr>
              <a:lnSpc>
                <a:spcPct val="90000"/>
              </a:lnSpc>
            </a:pPr>
            <a:r>
              <a:rPr lang="es-CL" dirty="0" smtClean="0">
                <a:cs typeface="Arial" pitchFamily="34" charset="0"/>
              </a:rPr>
              <a:t>Las fragancias deben aplicarse en la zona más cálida de la piel o donde haya buena circulación de sangre, ya que el calor ayuda a difundir y magnificar el aroma de la fragancia.</a:t>
            </a:r>
          </a:p>
          <a:p>
            <a:pPr>
              <a:lnSpc>
                <a:spcPct val="90000"/>
              </a:lnSpc>
            </a:pPr>
            <a:r>
              <a:rPr lang="es-CL" dirty="0" smtClean="0">
                <a:cs typeface="Arial" pitchFamily="34" charset="0"/>
              </a:rPr>
              <a:t>No debes frotarte la piel una vez aplicado el perfume, porque se alteran las notas y afecta su desarrollo.</a:t>
            </a:r>
          </a:p>
          <a:p>
            <a:pPr>
              <a:lnSpc>
                <a:spcPct val="90000"/>
              </a:lnSpc>
            </a:pPr>
            <a:r>
              <a:rPr lang="es-CL" dirty="0" smtClean="0">
                <a:cs typeface="Arial" pitchFamily="34" charset="0"/>
              </a:rPr>
              <a:t>Recuerda, no rociar la fragancia directamente sobre la ropa o las joyas, ya que pueden mancharse y se evapora más fácilmente.</a:t>
            </a:r>
          </a:p>
          <a:p>
            <a:endParaRPr lang="es-CL" dirty="0" smtClean="0"/>
          </a:p>
          <a:p>
            <a:pPr eaLnBrk="1" hangingPunct="1"/>
            <a:r>
              <a:rPr lang="es-ES_tradnl" b="1" dirty="0" smtClean="0"/>
              <a:t>Para todas las edades</a:t>
            </a:r>
          </a:p>
          <a:p>
            <a:pPr eaLnBrk="1" hangingPunct="1"/>
            <a:r>
              <a:rPr lang="es-ES_tradnl" dirty="0" smtClean="0"/>
              <a:t>Amplia gama de marcas para mujeres y hombres. Cada marca corresponde a un tipo específico de mujer u hombre con un beneficio emocional único:</a:t>
            </a:r>
          </a:p>
          <a:p>
            <a:pPr eaLnBrk="1" hangingPunct="1"/>
            <a:r>
              <a:rPr lang="es-ES_tradnl" dirty="0" smtClean="0"/>
              <a:t>Marcas de mujeres: sensuales, elegantes, románticas y naturales</a:t>
            </a:r>
          </a:p>
          <a:p>
            <a:pPr eaLnBrk="1" hangingPunct="1"/>
            <a:r>
              <a:rPr lang="es-ES_tradnl" dirty="0" smtClean="0"/>
              <a:t>Marcas masculinas: para hombres sofisticados, poderosos y atléticos </a:t>
            </a:r>
          </a:p>
          <a:p>
            <a:pPr eaLnBrk="1" hangingPunct="1"/>
            <a:r>
              <a:rPr lang="es-ES_tradnl" dirty="0" smtClean="0"/>
              <a:t>30 nuevos productos cada año</a:t>
            </a:r>
          </a:p>
          <a:p>
            <a:pPr eaLnBrk="1" hangingPunct="1"/>
            <a:r>
              <a:rPr lang="es-ES_tradnl" dirty="0" smtClean="0"/>
              <a:t>Para todas las marcas de perfumes desarrollamos fragancias y sus extensiones,  como cremas corporales, desodorantes, bálsamos para después del afeitado</a:t>
            </a:r>
            <a:r>
              <a:rPr lang="es-ES_tradnl" baseline="0" dirty="0" smtClean="0"/>
              <a:t> y</a:t>
            </a:r>
            <a:r>
              <a:rPr lang="es-ES_tradnl" dirty="0" smtClean="0"/>
              <a:t> geles de ducha.</a:t>
            </a:r>
          </a:p>
          <a:p>
            <a:pPr eaLnBrk="1" hangingPunct="1"/>
            <a:endParaRPr lang="es-ES_tradnl" dirty="0" smtClean="0"/>
          </a:p>
          <a:p>
            <a:pPr eaLnBrk="1" hangingPunct="1"/>
            <a:r>
              <a:rPr lang="es-ES_tradnl" dirty="0" smtClean="0"/>
              <a:t>Trabajamos con fabricantes de perfumes con fama mundial e</a:t>
            </a:r>
            <a:r>
              <a:rPr lang="es-ES_tradnl" baseline="0" dirty="0" smtClean="0"/>
              <a:t> invitamos </a:t>
            </a:r>
            <a:r>
              <a:rPr lang="es-ES_tradnl" dirty="0" smtClean="0"/>
              <a:t>a algunas celebridades para presentar nuestras fragancias (Natalia </a:t>
            </a:r>
            <a:r>
              <a:rPr lang="es-ES_tradnl" dirty="0" err="1" smtClean="0"/>
              <a:t>Vodyanova</a:t>
            </a:r>
            <a:r>
              <a:rPr lang="es-ES_tradnl" dirty="0" smtClean="0"/>
              <a:t>, Eva </a:t>
            </a:r>
            <a:r>
              <a:rPr lang="es-ES_tradnl" dirty="0" err="1" smtClean="0"/>
              <a:t>Hercigova</a:t>
            </a:r>
            <a:r>
              <a:rPr lang="es-ES_tradnl" dirty="0" smtClean="0"/>
              <a:t>)</a:t>
            </a:r>
          </a:p>
          <a:p>
            <a:pPr eaLnBrk="1" hangingPunct="1"/>
            <a:r>
              <a:rPr lang="es-ES_tradnl" dirty="0" smtClean="0"/>
              <a:t>Recomendando fragancias podrás ganar más  dinero y más cantidad de puntos</a:t>
            </a:r>
            <a:endParaRPr lang="en-US"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t>19</a:t>
            </a:fld>
            <a:endParaRPr lang="en-US"/>
          </a:p>
        </p:txBody>
      </p:sp>
    </p:spTree>
    <p:extLst>
      <p:ext uri="{BB962C8B-B14F-4D97-AF65-F5344CB8AC3E}">
        <p14:creationId xmlns:p14="http://schemas.microsoft.com/office/powerpoint/2010/main" val="6052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Como</a:t>
            </a:r>
            <a:r>
              <a:rPr lang="es-ES" baseline="0" dirty="0" smtClean="0"/>
              <a:t> Socio</a:t>
            </a:r>
            <a:r>
              <a:rPr lang="es-ES_tradnl" dirty="0" smtClean="0"/>
              <a:t> de Oriflame:</a:t>
            </a:r>
          </a:p>
          <a:p>
            <a:r>
              <a:rPr lang="es-ES_tradnl" dirty="0" smtClean="0"/>
              <a:t>Tendrás un rápido crecimiento</a:t>
            </a:r>
            <a:r>
              <a:rPr lang="es-ES_tradnl" baseline="0" dirty="0" smtClean="0"/>
              <a:t>  en una compañía de la industria</a:t>
            </a:r>
            <a:r>
              <a:rPr lang="es-ES_tradnl" dirty="0" smtClean="0"/>
              <a:t> de venta directa</a:t>
            </a:r>
          </a:p>
          <a:p>
            <a:r>
              <a:rPr lang="es-ES_tradnl" dirty="0" smtClean="0"/>
              <a:t>Puedes comprar productos de gran calidad a precios accesibles</a:t>
            </a:r>
          </a:p>
          <a:p>
            <a:r>
              <a:rPr lang="es-ES_tradnl" dirty="0" smtClean="0"/>
              <a:t>Podrás usar nuestros productos de</a:t>
            </a:r>
            <a:r>
              <a:rPr lang="es-ES_tradnl" baseline="0" dirty="0" smtClean="0"/>
              <a:t> belleza</a:t>
            </a:r>
            <a:r>
              <a:rPr lang="es-ES_tradnl" dirty="0" smtClean="0"/>
              <a:t> y Wellness para verte y sentirte bien</a:t>
            </a:r>
          </a:p>
          <a:p>
            <a:r>
              <a:rPr lang="es-ES_tradnl" dirty="0" smtClean="0"/>
              <a:t>Puedes recomendar nuestros productos y ganar dinero rápidamente</a:t>
            </a:r>
          </a:p>
          <a:p>
            <a:r>
              <a:rPr lang="es-ES_tradnl" dirty="0" smtClean="0"/>
              <a:t>Puedes construir tu red y cumplir tus sueños</a:t>
            </a:r>
          </a:p>
          <a:p>
            <a:r>
              <a:rPr lang="es-ES_tradnl" dirty="0" smtClean="0"/>
              <a:t>Puedes divertirte: conocer nuevos amigos</a:t>
            </a:r>
            <a:r>
              <a:rPr lang="es-ES_tradnl" baseline="0" dirty="0" smtClean="0"/>
              <a:t> y</a:t>
            </a:r>
            <a:r>
              <a:rPr lang="es-ES_tradnl" dirty="0" smtClean="0"/>
              <a:t> viajar por todo el mundo</a:t>
            </a:r>
            <a:endParaRPr lang="en-GB"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t>2</a:t>
            </a:fld>
            <a:endParaRPr lang="en-US" dirty="0"/>
          </a:p>
        </p:txBody>
      </p:sp>
    </p:spTree>
    <p:extLst>
      <p:ext uri="{BB962C8B-B14F-4D97-AF65-F5344CB8AC3E}">
        <p14:creationId xmlns:p14="http://schemas.microsoft.com/office/powerpoint/2010/main" val="3618875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tabLst/>
            </a:pPr>
            <a:r>
              <a:rPr lang="es-ES_tradnl" altLang="zh-CN" sz="1200" dirty="0" smtClean="0">
                <a:solidFill>
                  <a:srgbClr val="231F20"/>
                </a:solidFill>
                <a:cs typeface="Times New Roman" pitchFamily="18" charset="0"/>
              </a:rPr>
              <a:t>Floral:</a:t>
            </a:r>
            <a:r>
              <a:rPr lang="es-ES_tradnl" altLang="zh-CN" sz="1200" baseline="0" dirty="0" smtClean="0">
                <a:solidFill>
                  <a:srgbClr val="231F20"/>
                </a:solidFill>
                <a:cs typeface="Times New Roman" pitchFamily="18" charset="0"/>
              </a:rPr>
              <a:t> </a:t>
            </a:r>
            <a:r>
              <a:rPr lang="es-ES_tradnl" altLang="zh-CN" sz="1200" baseline="0" dirty="0" err="1" smtClean="0">
                <a:solidFill>
                  <a:srgbClr val="231F20"/>
                </a:solidFill>
                <a:cs typeface="Times New Roman" pitchFamily="18" charset="0"/>
              </a:rPr>
              <a:t>amaderada</a:t>
            </a:r>
            <a:r>
              <a:rPr lang="es-ES_tradnl" altLang="zh-CN" sz="1200" baseline="0" dirty="0" smtClean="0">
                <a:solidFill>
                  <a:srgbClr val="231F20"/>
                </a:solidFill>
                <a:cs typeface="Times New Roman" pitchFamily="18" charset="0"/>
              </a:rPr>
              <a:t>,</a:t>
            </a:r>
            <a:r>
              <a:rPr lang="es-ES_tradnl" altLang="zh-CN" sz="1200" dirty="0" smtClean="0">
                <a:solidFill>
                  <a:srgbClr val="231F20"/>
                </a:solidFill>
                <a:cs typeface="Times New Roman" pitchFamily="18" charset="0"/>
              </a:rPr>
              <a:t> flor blanca</a:t>
            </a:r>
          </a:p>
          <a:p>
            <a:pPr>
              <a:lnSpc>
                <a:spcPts val="1600"/>
              </a:lnSpc>
              <a:tabLst/>
            </a:pPr>
            <a:endParaRPr lang="es-ES_tradnl" altLang="zh-CN" sz="1200" dirty="0" smtClean="0">
              <a:solidFill>
                <a:srgbClr val="231F20"/>
              </a:solidFill>
              <a:cs typeface="Times New Roman" pitchFamily="18" charset="0"/>
            </a:endParaRPr>
          </a:p>
          <a:p>
            <a:pPr>
              <a:lnSpc>
                <a:spcPts val="1600"/>
              </a:lnSpc>
              <a:tabLst/>
            </a:pPr>
            <a:r>
              <a:rPr lang="es-ES_tradnl" altLang="zh-CN" sz="1200" dirty="0" smtClean="0">
                <a:solidFill>
                  <a:srgbClr val="231F20"/>
                </a:solidFill>
                <a:cs typeface="Times New Roman" pitchFamily="18" charset="0"/>
              </a:rPr>
              <a:t>La nueva versión de </a:t>
            </a:r>
            <a:r>
              <a:rPr lang="es-ES_tradnl" altLang="zh-CN" sz="1200" dirty="0" err="1" smtClean="0">
                <a:solidFill>
                  <a:srgbClr val="231F20"/>
                </a:solidFill>
                <a:cs typeface="Times New Roman" pitchFamily="18" charset="0"/>
              </a:rPr>
              <a:t>Giordani</a:t>
            </a:r>
            <a:r>
              <a:rPr lang="es-ES_tradnl" altLang="zh-CN" sz="1200" dirty="0" smtClean="0">
                <a:solidFill>
                  <a:srgbClr val="231F20"/>
                </a:solidFill>
                <a:cs typeface="Times New Roman" pitchFamily="18" charset="0"/>
              </a:rPr>
              <a:t> Gold Agua de</a:t>
            </a:r>
            <a:r>
              <a:rPr lang="es-ES_tradnl" altLang="zh-CN" sz="1200" baseline="0" dirty="0" smtClean="0">
                <a:solidFill>
                  <a:srgbClr val="231F20"/>
                </a:solidFill>
                <a:cs typeface="Times New Roman" pitchFamily="18" charset="0"/>
              </a:rPr>
              <a:t> perfume</a:t>
            </a:r>
            <a:r>
              <a:rPr lang="es-ES_tradnl" altLang="zh-CN" sz="1200" dirty="0" smtClean="0">
                <a:solidFill>
                  <a:srgbClr val="231F20"/>
                </a:solidFill>
                <a:cs typeface="Times New Roman" pitchFamily="18" charset="0"/>
              </a:rPr>
              <a:t>. </a:t>
            </a:r>
          </a:p>
          <a:p>
            <a:pPr>
              <a:lnSpc>
                <a:spcPts val="1600"/>
              </a:lnSpc>
              <a:tabLst/>
            </a:pPr>
            <a:r>
              <a:rPr lang="es-ES_tradnl" altLang="zh-CN" sz="1200" dirty="0" smtClean="0">
                <a:solidFill>
                  <a:srgbClr val="231F20"/>
                </a:solidFill>
                <a:cs typeface="Times New Roman" pitchFamily="18" charset="0"/>
              </a:rPr>
              <a:t>Luminosa mandarina, madurada al sol, se funde con</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divina Madonna- lirio y la sensualidad del pachuli, exudando resplandor puro y esplendor para la mujer moderna.</a:t>
            </a:r>
          </a:p>
          <a:p>
            <a:pPr>
              <a:lnSpc>
                <a:spcPts val="1600"/>
              </a:lnSpc>
              <a:tabLst/>
            </a:pPr>
            <a:endParaRPr lang="es-ES_tradnl" altLang="zh-CN" sz="1200" dirty="0" smtClean="0">
              <a:solidFill>
                <a:srgbClr val="231F20"/>
              </a:solidFill>
              <a:cs typeface="Times New Roman" pitchFamily="18" charset="0"/>
            </a:endParaRPr>
          </a:p>
          <a:p>
            <a:pPr>
              <a:lnSpc>
                <a:spcPts val="1600"/>
              </a:lnSpc>
              <a:tabLst/>
            </a:pPr>
            <a:r>
              <a:rPr lang="es-ES_tradnl" altLang="zh-CN" sz="1200" dirty="0" smtClean="0">
                <a:solidFill>
                  <a:srgbClr val="231F20"/>
                </a:solidFill>
                <a:cs typeface="Times New Roman" pitchFamily="18" charset="0"/>
              </a:rPr>
              <a:t>Botella: Una botella icónica rediseñada.</a:t>
            </a:r>
          </a:p>
          <a:p>
            <a:pPr>
              <a:lnSpc>
                <a:spcPts val="1600"/>
              </a:lnSpc>
              <a:tabLst/>
            </a:pPr>
            <a:r>
              <a:rPr lang="es-ES_tradnl" altLang="zh-CN" sz="1200" dirty="0" smtClean="0">
                <a:solidFill>
                  <a:srgbClr val="231F20"/>
                </a:solidFill>
                <a:cs typeface="Times New Roman" pitchFamily="18" charset="0"/>
              </a:rPr>
              <a:t>Un diseño más contemporáneo, elegante, lujoso y opulento</a:t>
            </a:r>
          </a:p>
          <a:p>
            <a:pPr>
              <a:lnSpc>
                <a:spcPts val="1600"/>
              </a:lnSpc>
              <a:tabLst/>
            </a:pPr>
            <a:r>
              <a:rPr lang="es-ES_tradnl" altLang="zh-CN" sz="1200" dirty="0" smtClean="0">
                <a:solidFill>
                  <a:srgbClr val="231F20"/>
                </a:solidFill>
                <a:cs typeface="Times New Roman" pitchFamily="18" charset="0"/>
              </a:rPr>
              <a:t>Tapa color</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oro de impactante brillo con</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grabado del nuevo logotipo GG.</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20</a:t>
            </a:fld>
            <a:endParaRPr lang="en-US"/>
          </a:p>
        </p:txBody>
      </p:sp>
    </p:spTree>
    <p:extLst>
      <p:ext uri="{BB962C8B-B14F-4D97-AF65-F5344CB8AC3E}">
        <p14:creationId xmlns:p14="http://schemas.microsoft.com/office/powerpoint/2010/main" val="3231688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493837" y="391319"/>
            <a:ext cx="3548063" cy="2661614"/>
          </a:xfrm>
        </p:spPr>
      </p:sp>
      <p:sp>
        <p:nvSpPr>
          <p:cNvPr id="3" name="Marcador de notas 2"/>
          <p:cNvSpPr>
            <a:spLocks noGrp="1"/>
          </p:cNvSpPr>
          <p:nvPr>
            <p:ph type="body" idx="1"/>
          </p:nvPr>
        </p:nvSpPr>
        <p:spPr>
          <a:xfrm>
            <a:off x="503237" y="3210719"/>
            <a:ext cx="5742940" cy="6411119"/>
          </a:xfrm>
        </p:spPr>
        <p:txBody>
          <a:bodyPr/>
          <a:lstStyle/>
          <a:p>
            <a:pPr>
              <a:tabLst/>
            </a:pPr>
            <a:r>
              <a:rPr lang="es-ES_tradnl" altLang="zh-CN" b="1" dirty="0" smtClean="0">
                <a:solidFill>
                  <a:srgbClr val="231F20"/>
                </a:solidFill>
                <a:cs typeface="Times New Roman" pitchFamily="18" charset="0"/>
              </a:rPr>
              <a:t>Oriflame tiene</a:t>
            </a:r>
            <a:r>
              <a:rPr lang="es-ES_tradnl" altLang="zh-CN" b="1" baseline="0" dirty="0" smtClean="0">
                <a:solidFill>
                  <a:srgbClr val="231F20"/>
                </a:solidFill>
                <a:cs typeface="Times New Roman" pitchFamily="18" charset="0"/>
              </a:rPr>
              <a:t> una g</a:t>
            </a:r>
            <a:r>
              <a:rPr lang="es-ES_tradnl" altLang="zh-CN" b="1" dirty="0" smtClean="0">
                <a:solidFill>
                  <a:srgbClr val="231F20"/>
                </a:solidFill>
                <a:cs typeface="Times New Roman" pitchFamily="18" charset="0"/>
              </a:rPr>
              <a:t>ama de productos Wellness</a:t>
            </a:r>
            <a:r>
              <a:rPr lang="es-ES_tradnl" altLang="zh-CN" b="1" baseline="0" dirty="0" smtClean="0">
                <a:solidFill>
                  <a:srgbClr val="231F20"/>
                </a:solidFill>
                <a:cs typeface="Times New Roman" pitchFamily="18" charset="0"/>
              </a:rPr>
              <a:t> con los más altos estándares de calidad</a:t>
            </a:r>
            <a:endParaRPr lang="es-ES_tradnl" altLang="zh-CN" b="1" dirty="0" smtClean="0">
              <a:solidFill>
                <a:srgbClr val="231F20"/>
              </a:solidFill>
              <a:cs typeface="Times New Roman" pitchFamily="18" charset="0"/>
            </a:endParaRPr>
          </a:p>
          <a:p>
            <a:pPr>
              <a:tabLst/>
            </a:pPr>
            <a:r>
              <a:rPr lang="es-ES_tradnl" altLang="zh-CN" b="0" dirty="0" smtClean="0">
                <a:solidFill>
                  <a:srgbClr val="231F20"/>
                </a:solidFill>
                <a:cs typeface="Times New Roman" pitchFamily="18" charset="0"/>
              </a:rPr>
              <a:t>Ingredientes eficaces y fórmulas innovadoras inspiradas en la naturaleza.</a:t>
            </a:r>
          </a:p>
          <a:p>
            <a:pPr>
              <a:tabLst/>
            </a:pPr>
            <a:r>
              <a:rPr lang="es-ES_tradnl" altLang="zh-CN" b="0" dirty="0" smtClean="0">
                <a:solidFill>
                  <a:srgbClr val="231F20"/>
                </a:solidFill>
                <a:cs typeface="Times New Roman" pitchFamily="18" charset="0"/>
              </a:rPr>
              <a:t>Al igual que la naturaleza tiene que estar en equilibrio con el fin de prosperar y florecer,</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creemos en la entrega de productos de alta calidad que respeten el bienestar del cuerpo, el</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equilibrio y acción natural en la mejora de sus funciones naturales; por lo tanto,</a:t>
            </a:r>
          </a:p>
          <a:p>
            <a:pPr>
              <a:tabLst/>
            </a:pPr>
            <a:r>
              <a:rPr lang="es-ES_tradnl" altLang="zh-CN" b="0" dirty="0" smtClean="0">
                <a:solidFill>
                  <a:srgbClr val="231F20"/>
                </a:solidFill>
                <a:cs typeface="Times New Roman" pitchFamily="18" charset="0"/>
              </a:rPr>
              <a:t>hemos hecho hincapié en el uso de ingredientes naturales para alcanzar una eficacia óptima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y complementar</a:t>
            </a:r>
            <a:r>
              <a:rPr lang="es-ES_tradnl" altLang="zh-CN" b="0" baseline="0" dirty="0" smtClean="0">
                <a:solidFill>
                  <a:srgbClr val="231F20"/>
                </a:solidFill>
                <a:cs typeface="Times New Roman" pitchFamily="18" charset="0"/>
              </a:rPr>
              <a:t> las necesidades </a:t>
            </a:r>
            <a:r>
              <a:rPr lang="es-ES_tradnl" altLang="zh-CN" b="0" dirty="0" smtClean="0">
                <a:solidFill>
                  <a:srgbClr val="231F20"/>
                </a:solidFill>
                <a:cs typeface="Times New Roman" pitchFamily="18" charset="0"/>
              </a:rPr>
              <a:t>el cuerpo.</a:t>
            </a:r>
          </a:p>
          <a:p>
            <a:pPr>
              <a:tabLst/>
            </a:pPr>
            <a:endParaRPr lang="es-ES_tradnl" altLang="zh-CN" b="0" dirty="0" smtClean="0">
              <a:solidFill>
                <a:srgbClr val="231F20"/>
              </a:solidFill>
              <a:cs typeface="Times New Roman" pitchFamily="18" charset="0"/>
            </a:endParaRPr>
          </a:p>
          <a:p>
            <a:pPr>
              <a:tabLst/>
            </a:pPr>
            <a:r>
              <a:rPr lang="es-ES_tradnl" altLang="zh-CN" b="1" dirty="0" smtClean="0">
                <a:solidFill>
                  <a:srgbClr val="231F20"/>
                </a:solidFill>
                <a:cs typeface="Times New Roman" pitchFamily="18" charset="0"/>
              </a:rPr>
              <a:t>Altos estándares de calidad y pruebas rigurosas</a:t>
            </a:r>
          </a:p>
          <a:p>
            <a:pPr>
              <a:tabLst/>
            </a:pPr>
            <a:r>
              <a:rPr lang="es-ES_tradnl" altLang="zh-CN" b="0" dirty="0" smtClean="0">
                <a:solidFill>
                  <a:srgbClr val="231F20"/>
                </a:solidFill>
                <a:cs typeface="Times New Roman" pitchFamily="18" charset="0"/>
              </a:rPr>
              <a:t>Los productos Wellness son desarrollados y formulados en Suecia, fruto de los últimos avances científicos y el conocimiento basado en la experimentación para cumplir con los más altos estándares de calidad.</a:t>
            </a:r>
          </a:p>
          <a:p>
            <a:pPr>
              <a:tabLst/>
            </a:pPr>
            <a:r>
              <a:rPr lang="es-ES_tradnl" altLang="zh-CN" b="0" dirty="0" smtClean="0">
                <a:solidFill>
                  <a:srgbClr val="231F20"/>
                </a:solidFill>
                <a:cs typeface="Times New Roman" pitchFamily="18" charset="0"/>
              </a:rPr>
              <a:t>Están garantizados por</a:t>
            </a:r>
            <a:r>
              <a:rPr lang="es-ES_tradnl" altLang="zh-CN" b="0" baseline="0" dirty="0" smtClean="0">
                <a:solidFill>
                  <a:srgbClr val="231F20"/>
                </a:solidFill>
                <a:cs typeface="Times New Roman" pitchFamily="18" charset="0"/>
              </a:rPr>
              <a:t> su</a:t>
            </a:r>
            <a:r>
              <a:rPr lang="es-ES_tradnl" altLang="zh-CN" b="0" dirty="0" smtClean="0">
                <a:solidFill>
                  <a:srgbClr val="231F20"/>
                </a:solidFill>
                <a:cs typeface="Times New Roman" pitchFamily="18" charset="0"/>
              </a:rPr>
              <a:t> pureza</a:t>
            </a:r>
            <a:r>
              <a:rPr lang="es-ES_tradnl" altLang="zh-CN" b="0" baseline="0" dirty="0" smtClean="0">
                <a:solidFill>
                  <a:srgbClr val="231F20"/>
                </a:solidFill>
                <a:cs typeface="Times New Roman" pitchFamily="18" charset="0"/>
              </a:rPr>
              <a:t> y</a:t>
            </a:r>
            <a:r>
              <a:rPr lang="es-ES_tradnl" altLang="zh-CN" b="0" dirty="0" smtClean="0">
                <a:solidFill>
                  <a:srgbClr val="231F20"/>
                </a:solidFill>
                <a:cs typeface="Times New Roman" pitchFamily="18" charset="0"/>
              </a:rPr>
              <a:t> alta calidad.</a:t>
            </a:r>
            <a:r>
              <a:rPr lang="es-ES_tradnl" altLang="zh-CN" b="0" baseline="0" dirty="0" smtClean="0">
                <a:solidFill>
                  <a:srgbClr val="231F20"/>
                </a:solidFill>
                <a:cs typeface="Times New Roman" pitchFamily="18" charset="0"/>
              </a:rPr>
              <a:t> </a:t>
            </a:r>
            <a:r>
              <a:rPr lang="es-ES" altLang="zh-CN" b="0" dirty="0" smtClean="0">
                <a:solidFill>
                  <a:srgbClr val="231F20"/>
                </a:solidFill>
                <a:cs typeface="Times New Roman" pitchFamily="18" charset="0"/>
              </a:rPr>
              <a:t>S</a:t>
            </a:r>
            <a:r>
              <a:rPr lang="es-ES_tradnl" altLang="zh-CN" b="0" dirty="0" err="1" smtClean="0">
                <a:solidFill>
                  <a:srgbClr val="231F20"/>
                </a:solidFill>
                <a:cs typeface="Times New Roman" pitchFamily="18" charset="0"/>
              </a:rPr>
              <a:t>on</a:t>
            </a:r>
            <a:r>
              <a:rPr lang="es-ES_tradnl" altLang="zh-CN" b="0" baseline="0" dirty="0" smtClean="0">
                <a:solidFill>
                  <a:srgbClr val="231F20"/>
                </a:solidFill>
                <a:cs typeface="Times New Roman" pitchFamily="18" charset="0"/>
              </a:rPr>
              <a:t> desarrollados en </a:t>
            </a:r>
            <a:r>
              <a:rPr lang="es-ES_tradnl" altLang="zh-CN" b="0" dirty="0" smtClean="0">
                <a:solidFill>
                  <a:srgbClr val="231F20"/>
                </a:solidFill>
                <a:cs typeface="Times New Roman" pitchFamily="18" charset="0"/>
              </a:rPr>
              <a:t>fábricas de equipamiento moderno y bajo un estricto</a:t>
            </a:r>
            <a:r>
              <a:rPr lang="es-ES_tradnl" altLang="zh-CN" b="0" baseline="0" dirty="0" smtClean="0">
                <a:solidFill>
                  <a:srgbClr val="231F20"/>
                </a:solidFill>
                <a:cs typeface="Times New Roman" pitchFamily="18" charset="0"/>
              </a:rPr>
              <a:t> control de condiciones ambientales. </a:t>
            </a:r>
            <a:endParaRPr lang="es-ES_tradnl" altLang="zh-CN" b="0" dirty="0" smtClean="0">
              <a:solidFill>
                <a:srgbClr val="231F20"/>
              </a:solidFill>
              <a:cs typeface="Times New Roman" pitchFamily="18" charset="0"/>
            </a:endParaRPr>
          </a:p>
          <a:p>
            <a:pPr>
              <a:tabLst/>
            </a:pPr>
            <a:r>
              <a:rPr lang="es-ES_tradnl" altLang="zh-CN" b="0" dirty="0" smtClean="0">
                <a:solidFill>
                  <a:srgbClr val="231F20"/>
                </a:solidFill>
                <a:cs typeface="Times New Roman" pitchFamily="18" charset="0"/>
              </a:rPr>
              <a:t>Los productos Wellness son seguros y han sido</a:t>
            </a:r>
            <a:r>
              <a:rPr lang="es-ES_tradnl" altLang="zh-CN" b="0" baseline="0" dirty="0" smtClean="0">
                <a:solidFill>
                  <a:srgbClr val="231F20"/>
                </a:solidFill>
                <a:cs typeface="Times New Roman" pitchFamily="18" charset="0"/>
              </a:rPr>
              <a:t> elaborados tras </a:t>
            </a:r>
            <a:r>
              <a:rPr lang="es-ES_tradnl" altLang="zh-CN" b="0" dirty="0" smtClean="0">
                <a:solidFill>
                  <a:srgbClr val="231F20"/>
                </a:solidFill>
                <a:cs typeface="Times New Roman" pitchFamily="18" charset="0"/>
              </a:rPr>
              <a:t>estudios y</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pruebas de largo plazo</a:t>
            </a:r>
            <a:r>
              <a:rPr lang="es-ES_tradnl" altLang="zh-CN" b="0" baseline="0" dirty="0" smtClean="0">
                <a:solidFill>
                  <a:srgbClr val="231F20"/>
                </a:solidFill>
                <a:cs typeface="Times New Roman" pitchFamily="18" charset="0"/>
              </a:rPr>
              <a:t> p</a:t>
            </a:r>
            <a:r>
              <a:rPr lang="es-ES_tradnl" altLang="zh-CN" b="0" dirty="0" smtClean="0">
                <a:solidFill>
                  <a:srgbClr val="231F20"/>
                </a:solidFill>
                <a:cs typeface="Times New Roman" pitchFamily="18" charset="0"/>
              </a:rPr>
              <a:t>ara garantizar la más alta calidad y funcionalidad de nuestra gama de productos.</a:t>
            </a:r>
          </a:p>
          <a:p>
            <a:pPr>
              <a:tabLst/>
            </a:pPr>
            <a:r>
              <a:rPr lang="es-ES_tradnl" altLang="zh-CN" b="0" dirty="0" smtClean="0">
                <a:solidFill>
                  <a:srgbClr val="231F20"/>
                </a:solidFill>
                <a:cs typeface="Times New Roman" pitchFamily="18" charset="0"/>
              </a:rPr>
              <a:t>La</a:t>
            </a:r>
            <a:r>
              <a:rPr lang="es-ES_tradnl" altLang="zh-CN" b="0" baseline="0" dirty="0" smtClean="0">
                <a:solidFill>
                  <a:srgbClr val="231F20"/>
                </a:solidFill>
                <a:cs typeface="Times New Roman" pitchFamily="18" charset="0"/>
              </a:rPr>
              <a:t> línea de productos Wellness</a:t>
            </a:r>
            <a:r>
              <a:rPr lang="es-ES_tradnl" altLang="zh-CN" b="0" dirty="0" smtClean="0">
                <a:solidFill>
                  <a:srgbClr val="231F20"/>
                </a:solidFill>
                <a:cs typeface="Times New Roman" pitchFamily="18" charset="0"/>
              </a:rPr>
              <a:t> es el</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resultado de</a:t>
            </a:r>
            <a:r>
              <a:rPr lang="es-ES_tradnl" altLang="zh-CN" b="0" baseline="0" dirty="0" smtClean="0">
                <a:solidFill>
                  <a:srgbClr val="231F20"/>
                </a:solidFill>
                <a:cs typeface="Times New Roman" pitchFamily="18" charset="0"/>
              </a:rPr>
              <a:t> investigación científica </a:t>
            </a:r>
            <a:r>
              <a:rPr lang="es-ES_tradnl" altLang="zh-CN" b="0" dirty="0" smtClean="0">
                <a:solidFill>
                  <a:srgbClr val="231F20"/>
                </a:solidFill>
                <a:cs typeface="Times New Roman" pitchFamily="18" charset="0"/>
              </a:rPr>
              <a:t>basada en la evidencia.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Los asesores científicos y médicos de Wellness de Oriflame son autoridades reconocidas internacionalmente dentro de sus campos de investigación.</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Todos ellos cuentan con años de experiencia en salud y bienestar. Son</a:t>
            </a:r>
            <a:r>
              <a:rPr lang="es-ES_tradnl" altLang="zh-CN" b="0" baseline="0" dirty="0" smtClean="0">
                <a:solidFill>
                  <a:srgbClr val="231F20"/>
                </a:solidFill>
                <a:cs typeface="Times New Roman" pitchFamily="18" charset="0"/>
              </a:rPr>
              <a:t> parte de la vanguardia en investigación </a:t>
            </a:r>
            <a:r>
              <a:rPr lang="es-ES_tradnl" altLang="zh-CN" b="0" dirty="0" smtClean="0">
                <a:solidFill>
                  <a:srgbClr val="231F20"/>
                </a:solidFill>
                <a:cs typeface="Times New Roman" pitchFamily="18" charset="0"/>
              </a:rPr>
              <a:t>científica más reciente y proporcionan los</a:t>
            </a:r>
            <a:r>
              <a:rPr lang="es-ES_tradnl" altLang="zh-CN" b="0" baseline="0" dirty="0" smtClean="0">
                <a:solidFill>
                  <a:srgbClr val="231F20"/>
                </a:solidFill>
                <a:cs typeface="Times New Roman" pitchFamily="18" charset="0"/>
              </a:rPr>
              <a:t> avances</a:t>
            </a:r>
            <a:r>
              <a:rPr lang="es-ES_tradnl" altLang="zh-CN" b="0" dirty="0" smtClean="0">
                <a:solidFill>
                  <a:srgbClr val="231F20"/>
                </a:solidFill>
                <a:cs typeface="Times New Roman" pitchFamily="18" charset="0"/>
              </a:rPr>
              <a:t> más relevantes acerca de cómo nuestros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cuerpos funcionan y qué se necesita para que podamos mantenernos saludables y lucir lo mejor posible.</a:t>
            </a:r>
            <a:endParaRPr lang="en-US" altLang="zh-CN" b="0" dirty="0" smtClean="0">
              <a:solidFill>
                <a:srgbClr val="231F20"/>
              </a:solidFill>
              <a:cs typeface="Times New Roman" pitchFamily="18" charset="0"/>
            </a:endParaRPr>
          </a:p>
          <a:p>
            <a:pPr>
              <a:tabLst/>
            </a:pP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CL" b="1" dirty="0" smtClean="0"/>
              <a:t>Llevar una dieta y vivir un estilo de vida saludable.</a:t>
            </a:r>
          </a:p>
          <a:p>
            <a:r>
              <a:rPr lang="es-CL" dirty="0" smtClean="0"/>
              <a:t>Mejora tu calidad de vida.</a:t>
            </a:r>
          </a:p>
          <a:p>
            <a:r>
              <a:rPr lang="es-CL" dirty="0" smtClean="0"/>
              <a:t>Puedes prevenir la aparición de enfermedades. Mejorar tu salud.</a:t>
            </a:r>
          </a:p>
          <a:p>
            <a:r>
              <a:rPr lang="es-CL" dirty="0" smtClean="0"/>
              <a:t>Aumentar tus expectativas de vida. </a:t>
            </a:r>
          </a:p>
          <a:p>
            <a:endParaRPr lang="es-ES" dirty="0" smtClean="0"/>
          </a:p>
          <a:p>
            <a:r>
              <a:rPr lang="es-ES" dirty="0" smtClean="0"/>
              <a:t>Sin embargo </a:t>
            </a:r>
            <a:r>
              <a:rPr lang="es-CL" dirty="0" smtClean="0"/>
              <a:t>estudios nutricionales confirman que el 90% de las personas no consumen el mínimo recomendado (500 – 1.000 g) de frutas y verduras al día.</a:t>
            </a:r>
          </a:p>
          <a:p>
            <a:endParaRPr lang="es-C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CL" dirty="0" smtClean="0"/>
              <a:t>LA SOLUCIÓN ES CONSUMIR </a:t>
            </a:r>
            <a:r>
              <a:rPr lang="es-CL" b="1" dirty="0" smtClean="0"/>
              <a:t>SUPLEMENTOS NUTRICIONALES WELLNESS DE ORIFLAME.</a:t>
            </a:r>
            <a:endParaRPr lang="es-CL"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CL"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CL" b="1" dirty="0" smtClean="0"/>
          </a:p>
          <a:p>
            <a:endParaRPr lang="es-CL" dirty="0" smtClean="0"/>
          </a:p>
          <a:p>
            <a:endParaRPr lang="es-ES" dirty="0"/>
          </a:p>
        </p:txBody>
      </p:sp>
      <p:sp>
        <p:nvSpPr>
          <p:cNvPr id="4" name="Marcador de número de diapositiva 3"/>
          <p:cNvSpPr>
            <a:spLocks noGrp="1"/>
          </p:cNvSpPr>
          <p:nvPr>
            <p:ph type="sldNum" sz="quarter" idx="10"/>
          </p:nvPr>
        </p:nvSpPr>
        <p:spPr/>
        <p:txBody>
          <a:bodyPr/>
          <a:lstStyle/>
          <a:p>
            <a:fld id="{A0767855-9C4D-C24F-B5FE-5F6D3D446EA4}" type="slidenum">
              <a:rPr lang="en-US" smtClean="0"/>
              <a:t>21</a:t>
            </a:fld>
            <a:endParaRPr lang="en-US"/>
          </a:p>
        </p:txBody>
      </p:sp>
    </p:spTree>
    <p:extLst>
      <p:ext uri="{BB962C8B-B14F-4D97-AF65-F5344CB8AC3E}">
        <p14:creationId xmlns:p14="http://schemas.microsoft.com/office/powerpoint/2010/main" val="3372782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468313"/>
            <a:ext cx="3776662" cy="2832100"/>
          </a:xfrm>
        </p:spPr>
      </p:sp>
      <p:sp>
        <p:nvSpPr>
          <p:cNvPr id="3" name="Notes Placeholder 2"/>
          <p:cNvSpPr>
            <a:spLocks noGrp="1"/>
          </p:cNvSpPr>
          <p:nvPr>
            <p:ph type="body" idx="1"/>
          </p:nvPr>
        </p:nvSpPr>
        <p:spPr>
          <a:xfrm>
            <a:off x="579437" y="3439319"/>
            <a:ext cx="5943600" cy="6400800"/>
          </a:xfrm>
        </p:spPr>
        <p:txBody>
          <a:bodyPr/>
          <a:lstStyle/>
          <a:p>
            <a:pPr>
              <a:tabLst/>
            </a:pPr>
            <a:r>
              <a:rPr lang="es-ES_tradnl" altLang="zh-CN" b="1" dirty="0" smtClean="0">
                <a:solidFill>
                  <a:srgbClr val="231F20"/>
                </a:solidFill>
                <a:cs typeface="Times New Roman" pitchFamily="18" charset="0"/>
              </a:rPr>
              <a:t>Batido Natural Balance</a:t>
            </a:r>
          </a:p>
          <a:p>
            <a:pPr>
              <a:tabLst/>
            </a:pPr>
            <a:r>
              <a:rPr lang="es-ES_tradnl" altLang="zh-CN" b="0" dirty="0" smtClean="0">
                <a:solidFill>
                  <a:srgbClr val="231F20"/>
                </a:solidFill>
                <a:cs typeface="Times New Roman" pitchFamily="18" charset="0"/>
              </a:rPr>
              <a:t>Las</a:t>
            </a:r>
            <a:r>
              <a:rPr lang="es-ES_tradnl" altLang="zh-CN" b="0" baseline="0" dirty="0" smtClean="0">
                <a:solidFill>
                  <a:srgbClr val="231F20"/>
                </a:solidFill>
                <a:cs typeface="Times New Roman" pitchFamily="18" charset="0"/>
              </a:rPr>
              <a:t> ventajas</a:t>
            </a:r>
            <a:r>
              <a:rPr lang="es-ES_tradnl" altLang="zh-CN" b="0" dirty="0" smtClean="0">
                <a:solidFill>
                  <a:srgbClr val="231F20"/>
                </a:solidFill>
                <a:cs typeface="Times New Roman" pitchFamily="18" charset="0"/>
              </a:rPr>
              <a:t> en comparación con los competidores para el Batido Natural Balance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son las siguientes:</a:t>
            </a:r>
          </a:p>
          <a:p>
            <a:pPr>
              <a:tabLst/>
            </a:pPr>
            <a:r>
              <a:rPr lang="es-ES_tradnl" altLang="zh-CN" b="0" dirty="0" smtClean="0">
                <a:solidFill>
                  <a:srgbClr val="231F20"/>
                </a:solidFill>
                <a:cs typeface="Times New Roman" pitchFamily="18" charset="0"/>
              </a:rPr>
              <a:t>• El batido Natural Balance contiene ingredientes nutricionales puros y naturales en</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equilibrio óptimo para mantener el azúcar en la sangre estable y proporcionar a tu cuerpo los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nutrientes esenciales.</a:t>
            </a:r>
          </a:p>
          <a:p>
            <a:pPr>
              <a:tabLst/>
            </a:pPr>
            <a:endParaRPr lang="es-ES_tradnl" altLang="zh-CN" b="0" dirty="0" smtClean="0">
              <a:solidFill>
                <a:srgbClr val="231F20"/>
              </a:solidFill>
              <a:cs typeface="Times New Roman" pitchFamily="18" charset="0"/>
            </a:endParaRPr>
          </a:p>
          <a:p>
            <a:pPr>
              <a:tabLst/>
            </a:pPr>
            <a:r>
              <a:rPr lang="es-ES_tradnl" altLang="zh-CN" b="0" dirty="0" smtClean="0">
                <a:solidFill>
                  <a:srgbClr val="231F20"/>
                </a:solidFill>
                <a:cs typeface="Times New Roman" pitchFamily="18" charset="0"/>
              </a:rPr>
              <a:t>• El Batido Natural Balance ha estado en investigación y desarrollo durante 8</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años y clínicamente probado por 3 años por científicos suecos líderes en el mundo. Es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producido de acuerdo a</a:t>
            </a:r>
            <a:r>
              <a:rPr lang="es-ES_tradnl" altLang="zh-CN" b="0" baseline="0" dirty="0" smtClean="0">
                <a:solidFill>
                  <a:srgbClr val="231F20"/>
                </a:solidFill>
                <a:cs typeface="Times New Roman" pitchFamily="18" charset="0"/>
              </a:rPr>
              <a:t> los</a:t>
            </a:r>
            <a:r>
              <a:rPr lang="es-ES_tradnl" altLang="zh-CN" b="0" dirty="0" smtClean="0">
                <a:solidFill>
                  <a:srgbClr val="231F20"/>
                </a:solidFill>
                <a:cs typeface="Times New Roman" pitchFamily="18" charset="0"/>
              </a:rPr>
              <a:t> estándares más altos de los alimentos ( HACCP ) y su seguridad y eficacia probada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en ensayos clínicos.</a:t>
            </a:r>
          </a:p>
          <a:p>
            <a:pPr>
              <a:tabLst/>
            </a:pPr>
            <a:endParaRPr lang="es-ES_tradnl" altLang="zh-CN" b="1" dirty="0" smtClean="0">
              <a:solidFill>
                <a:srgbClr val="231F20"/>
              </a:solidFill>
              <a:cs typeface="Times New Roman" pitchFamily="18" charset="0"/>
            </a:endParaRPr>
          </a:p>
          <a:p>
            <a:pPr>
              <a:tabLst/>
            </a:pPr>
            <a:r>
              <a:rPr lang="es-ES_tradnl" altLang="zh-CN" b="1" dirty="0" smtClean="0">
                <a:solidFill>
                  <a:srgbClr val="231F20"/>
                </a:solidFill>
                <a:cs typeface="Times New Roman" pitchFamily="18" charset="0"/>
              </a:rPr>
              <a:t>Wellness Pack</a:t>
            </a:r>
          </a:p>
          <a:p>
            <a:pPr>
              <a:tabLst/>
            </a:pPr>
            <a:r>
              <a:rPr lang="es-ES_tradnl" altLang="zh-CN" b="0" dirty="0" smtClean="0">
                <a:solidFill>
                  <a:srgbClr val="231F20"/>
                </a:solidFill>
                <a:cs typeface="Times New Roman" pitchFamily="18" charset="0"/>
              </a:rPr>
              <a:t>Los principales beneficios del </a:t>
            </a:r>
            <a:r>
              <a:rPr lang="es-ES_tradnl" altLang="zh-CN" b="0" dirty="0" err="1" smtClean="0">
                <a:solidFill>
                  <a:srgbClr val="231F20"/>
                </a:solidFill>
                <a:cs typeface="Times New Roman" pitchFamily="18" charset="0"/>
              </a:rPr>
              <a:t>Wellness</a:t>
            </a:r>
            <a:r>
              <a:rPr lang="es-ES_tradnl" altLang="zh-CN" b="0" dirty="0" smtClean="0">
                <a:solidFill>
                  <a:srgbClr val="231F20"/>
                </a:solidFill>
                <a:cs typeface="Times New Roman" pitchFamily="18" charset="0"/>
              </a:rPr>
              <a:t> Pack son:</a:t>
            </a:r>
          </a:p>
          <a:p>
            <a:pPr marL="228600" indent="-228600">
              <a:buFont typeface="+mj-lt"/>
              <a:buAutoNum type="arabicPeriod"/>
              <a:tabLst/>
            </a:pPr>
            <a:r>
              <a:rPr lang="es-ES_tradnl" altLang="zh-CN" b="0" baseline="0" dirty="0" smtClean="0">
                <a:solidFill>
                  <a:srgbClr val="231F20"/>
                </a:solidFill>
                <a:cs typeface="Times New Roman" pitchFamily="18" charset="0"/>
              </a:rPr>
              <a:t>Es un aporte</a:t>
            </a:r>
            <a:r>
              <a:rPr lang="es-ES_tradnl" altLang="zh-CN" b="0" dirty="0" smtClean="0">
                <a:solidFill>
                  <a:srgbClr val="231F20"/>
                </a:solidFill>
                <a:cs typeface="Times New Roman" pitchFamily="18" charset="0"/>
              </a:rPr>
              <a:t> nutricional diario</a:t>
            </a:r>
            <a:r>
              <a:rPr lang="es-ES_tradnl" altLang="zh-CN" b="0" baseline="0" dirty="0" smtClean="0">
                <a:solidFill>
                  <a:srgbClr val="231F20"/>
                </a:solidFill>
                <a:cs typeface="Times New Roman" pitchFamily="18" charset="0"/>
              </a:rPr>
              <a:t> para tu</a:t>
            </a:r>
            <a:r>
              <a:rPr lang="es-ES_tradnl" altLang="zh-CN" b="0" dirty="0" smtClean="0">
                <a:solidFill>
                  <a:srgbClr val="231F20"/>
                </a:solidFill>
                <a:cs typeface="Times New Roman" pitchFamily="18" charset="0"/>
              </a:rPr>
              <a:t> cuerpo para darle vitalidad y bienestar</a:t>
            </a:r>
          </a:p>
          <a:p>
            <a:pPr marL="228600" indent="-228600">
              <a:buFont typeface="+mj-lt"/>
              <a:buAutoNum type="arabicPeriod"/>
              <a:tabLst/>
            </a:pPr>
            <a:r>
              <a:rPr lang="es-ES_tradnl" altLang="zh-CN" b="0" dirty="0" smtClean="0">
                <a:solidFill>
                  <a:srgbClr val="231F20"/>
                </a:solidFill>
                <a:cs typeface="Times New Roman" pitchFamily="18" charset="0"/>
              </a:rPr>
              <a:t>Restaura </a:t>
            </a:r>
            <a:r>
              <a:rPr lang="es-ES_tradnl" altLang="zh-CN" b="0" baseline="0" dirty="0" smtClean="0">
                <a:solidFill>
                  <a:srgbClr val="231F20"/>
                </a:solidFill>
                <a:cs typeface="Times New Roman" pitchFamily="18" charset="0"/>
              </a:rPr>
              <a:t>y rejuvenece la piel </a:t>
            </a:r>
            <a:r>
              <a:rPr lang="es-ES_tradnl" altLang="zh-CN" b="0" dirty="0" smtClean="0">
                <a:solidFill>
                  <a:srgbClr val="231F20"/>
                </a:solidFill>
                <a:cs typeface="Times New Roman" pitchFamily="18" charset="0"/>
              </a:rPr>
              <a:t>al suavizar, nutrir 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hidratar la piel desde el interior</a:t>
            </a:r>
          </a:p>
          <a:p>
            <a:pPr marL="228600" indent="-228600">
              <a:buFont typeface="+mj-lt"/>
              <a:buAutoNum type="arabicPeriod"/>
              <a:tabLst/>
            </a:pPr>
            <a:r>
              <a:rPr lang="es-ES_tradnl" altLang="zh-CN" b="0" baseline="0" dirty="0" smtClean="0">
                <a:solidFill>
                  <a:srgbClr val="231F20"/>
                </a:solidFill>
                <a:cs typeface="Times New Roman" pitchFamily="18" charset="0"/>
              </a:rPr>
              <a:t>Mejora la r</a:t>
            </a:r>
            <a:r>
              <a:rPr lang="es-ES_tradnl" altLang="zh-CN" b="0" dirty="0" smtClean="0">
                <a:solidFill>
                  <a:srgbClr val="231F20"/>
                </a:solidFill>
                <a:cs typeface="Times New Roman" pitchFamily="18" charset="0"/>
              </a:rPr>
              <a:t>esistencia y el rendimiento muscular </a:t>
            </a:r>
          </a:p>
          <a:p>
            <a:pPr marL="228600" indent="-228600">
              <a:buFont typeface="+mj-lt"/>
              <a:buAutoNum type="arabicPeriod"/>
              <a:tabLst/>
            </a:pPr>
            <a:r>
              <a:rPr lang="es-ES_tradnl" altLang="zh-CN" b="0" baseline="0" dirty="0" smtClean="0">
                <a:solidFill>
                  <a:srgbClr val="231F20"/>
                </a:solidFill>
                <a:cs typeface="Times New Roman" pitchFamily="18" charset="0"/>
              </a:rPr>
              <a:t>Ayuda al funcionamiento d</a:t>
            </a:r>
            <a:r>
              <a:rPr lang="es-ES_tradnl" altLang="zh-CN" b="0" dirty="0" smtClean="0">
                <a:solidFill>
                  <a:srgbClr val="231F20"/>
                </a:solidFill>
                <a:cs typeface="Times New Roman" pitchFamily="18" charset="0"/>
              </a:rPr>
              <a:t>el cerebro y la salud cardiovascular</a:t>
            </a:r>
          </a:p>
          <a:p>
            <a:pPr marL="228600" indent="-228600">
              <a:buFont typeface="+mj-lt"/>
              <a:buAutoNum type="arabicPeriod"/>
              <a:tabLst/>
            </a:pPr>
            <a:r>
              <a:rPr lang="es-ES_tradnl" altLang="zh-CN" b="0" dirty="0" smtClean="0">
                <a:solidFill>
                  <a:srgbClr val="231F20"/>
                </a:solidFill>
                <a:cs typeface="Times New Roman" pitchFamily="18" charset="0"/>
              </a:rPr>
              <a:t>Apoya el sistema inmune a través de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nutrientes que necesita para su correcto funcionamiento,</a:t>
            </a:r>
            <a:r>
              <a:rPr lang="es-ES_tradnl" altLang="zh-CN" b="0" baseline="0" dirty="0" smtClean="0">
                <a:solidFill>
                  <a:srgbClr val="231F20"/>
                </a:solidFill>
                <a:cs typeface="Times New Roman" pitchFamily="18" charset="0"/>
              </a:rPr>
              <a:t> aporta</a:t>
            </a:r>
            <a:r>
              <a:rPr lang="es-ES_tradnl" altLang="zh-CN" b="0" dirty="0" smtClean="0">
                <a:solidFill>
                  <a:srgbClr val="231F20"/>
                </a:solidFill>
                <a:cs typeface="Times New Roman" pitchFamily="18" charset="0"/>
              </a:rPr>
              <a:t> defensas</a:t>
            </a:r>
            <a:r>
              <a:rPr lang="es-ES_tradnl" altLang="zh-CN" b="0" baseline="0" dirty="0" smtClean="0">
                <a:solidFill>
                  <a:srgbClr val="231F20"/>
                </a:solidFill>
                <a:cs typeface="Times New Roman" pitchFamily="18" charset="0"/>
              </a:rPr>
              <a:t> y ayuda a los </a:t>
            </a:r>
            <a:r>
              <a:rPr lang="es-ES_tradnl" altLang="zh-CN" b="0" dirty="0" smtClean="0">
                <a:solidFill>
                  <a:srgbClr val="231F20"/>
                </a:solidFill>
                <a:cs typeface="Times New Roman" pitchFamily="18" charset="0"/>
              </a:rPr>
              <a:t>procesos antiinflamatorios</a:t>
            </a:r>
          </a:p>
          <a:p>
            <a:pPr marL="228600" indent="-228600">
              <a:buFont typeface="+mj-lt"/>
              <a:buAutoNum type="arabicPeriod"/>
              <a:tabLst/>
            </a:pPr>
            <a:r>
              <a:rPr lang="es-ES_tradnl" altLang="zh-CN" b="0" dirty="0" smtClean="0">
                <a:solidFill>
                  <a:srgbClr val="231F20"/>
                </a:solidFill>
                <a:cs typeface="Times New Roman" pitchFamily="18" charset="0"/>
              </a:rPr>
              <a:t>Contiene todas tus necesidades diarias en un paquete diario conveniente.</a:t>
            </a:r>
          </a:p>
          <a:p>
            <a:pPr marL="228600" indent="-228600">
              <a:buFont typeface="+mj-lt"/>
              <a:buAutoNum type="arabicPeriod"/>
              <a:tabLst/>
            </a:pPr>
            <a:r>
              <a:rPr lang="es-ES_tradnl" altLang="zh-CN" b="0" dirty="0" smtClean="0">
                <a:solidFill>
                  <a:srgbClr val="231F20"/>
                </a:solidFill>
                <a:cs typeface="Times New Roman" pitchFamily="18" charset="0"/>
              </a:rPr>
              <a:t>Contiene la más alta calidad natural disponible de </a:t>
            </a:r>
            <a:r>
              <a:rPr lang="es-ES_tradnl" altLang="zh-CN" b="0" dirty="0" err="1" smtClean="0">
                <a:solidFill>
                  <a:srgbClr val="231F20"/>
                </a:solidFill>
                <a:cs typeface="Times New Roman" pitchFamily="18" charset="0"/>
              </a:rPr>
              <a:t>astaxantina</a:t>
            </a:r>
            <a:r>
              <a:rPr lang="es-ES_tradnl" altLang="zh-CN" b="0" dirty="0" smtClean="0">
                <a:solidFill>
                  <a:srgbClr val="231F20"/>
                </a:solidFill>
                <a:cs typeface="Times New Roman" pitchFamily="18" charset="0"/>
              </a:rPr>
              <a:t>, un</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antioxidante extremadamente potente con efectos anti-envejecimiento únicos de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el archipiélago sueco.</a:t>
            </a:r>
          </a:p>
          <a:p>
            <a:pPr marL="228600" indent="-228600">
              <a:buFont typeface="+mj-lt"/>
              <a:buAutoNum type="arabicPeriod"/>
              <a:tabLst/>
            </a:pPr>
            <a:r>
              <a:rPr lang="es-ES_tradnl" altLang="zh-CN" b="0" dirty="0" smtClean="0">
                <a:solidFill>
                  <a:srgbClr val="231F20"/>
                </a:solidFill>
                <a:cs typeface="Times New Roman" pitchFamily="18" charset="0"/>
              </a:rPr>
              <a:t>Contiene </a:t>
            </a:r>
            <a:r>
              <a:rPr lang="es-ES_tradnl" altLang="zh-CN" b="0" dirty="0" err="1" smtClean="0">
                <a:solidFill>
                  <a:srgbClr val="231F20"/>
                </a:solidFill>
                <a:cs typeface="Times New Roman" pitchFamily="18" charset="0"/>
              </a:rPr>
              <a:t>multivitaminas</a:t>
            </a:r>
            <a:r>
              <a:rPr lang="es-ES_tradnl" altLang="zh-CN" b="0" dirty="0" smtClean="0">
                <a:solidFill>
                  <a:srgbClr val="231F20"/>
                </a:solidFill>
                <a:cs typeface="Times New Roman" pitchFamily="18" charset="0"/>
              </a:rPr>
              <a:t> completas y minerales especialmente adaptados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a las mujeres y las necesidades cotidianas de los hombres y que proporciona el aceite de pescado de alta calidad:</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Los ácidos grasos omega 3 esenciales.</a:t>
            </a:r>
          </a:p>
          <a:p>
            <a:pPr marL="228600" indent="-228600">
              <a:buFont typeface="+mj-lt"/>
              <a:buAutoNum type="arabicPeriod"/>
              <a:tabLst/>
            </a:pPr>
            <a:r>
              <a:rPr lang="es-ES_tradnl" altLang="zh-CN" b="0" dirty="0" smtClean="0">
                <a:solidFill>
                  <a:srgbClr val="231F20"/>
                </a:solidFill>
                <a:cs typeface="Times New Roman" pitchFamily="18" charset="0"/>
              </a:rPr>
              <a:t>Investigado, desarrollado y probado por científicos suecos líderes en el mundo.</a:t>
            </a:r>
          </a:p>
          <a:p>
            <a:pPr marL="228600" indent="-228600">
              <a:buFont typeface="+mj-lt"/>
              <a:buAutoNum type="arabicPeriod"/>
              <a:tabLst/>
            </a:pPr>
            <a:r>
              <a:rPr lang="es-ES_tradnl" altLang="zh-CN" b="0" dirty="0" smtClean="0">
                <a:solidFill>
                  <a:srgbClr val="231F20"/>
                </a:solidFill>
                <a:cs typeface="Times New Roman" pitchFamily="18" charset="0"/>
              </a:rPr>
              <a:t>100 % libre de bovina y gelatina porcina.</a:t>
            </a:r>
          </a:p>
          <a:p>
            <a:pPr marL="228600" indent="-228600">
              <a:buFont typeface="+mj-lt"/>
              <a:buAutoNum type="arabicPeriod"/>
              <a:tabLst/>
            </a:pPr>
            <a:r>
              <a:rPr lang="es-ES_tradnl" altLang="zh-CN" b="0" dirty="0" smtClean="0">
                <a:solidFill>
                  <a:srgbClr val="231F20"/>
                </a:solidFill>
                <a:cs typeface="Times New Roman" pitchFamily="18" charset="0"/>
              </a:rPr>
              <a:t>100% libre de transgénicos.</a:t>
            </a:r>
          </a:p>
          <a:p>
            <a:pPr marL="228600" indent="-228600">
              <a:buFont typeface="+mj-lt"/>
              <a:buAutoNum type="arabicPeriod"/>
              <a:tabLst/>
            </a:pPr>
            <a:r>
              <a:rPr lang="es-ES_tradnl" altLang="zh-CN" b="0" baseline="0" dirty="0" smtClean="0">
                <a:solidFill>
                  <a:srgbClr val="231F20"/>
                </a:solidFill>
                <a:cs typeface="Times New Roman" pitchFamily="18" charset="0"/>
              </a:rPr>
              <a:t>Alto</a:t>
            </a:r>
            <a:r>
              <a:rPr lang="es-ES_tradnl" altLang="zh-CN" b="0" dirty="0" smtClean="0">
                <a:solidFill>
                  <a:srgbClr val="231F20"/>
                </a:solidFill>
                <a:cs typeface="Times New Roman" pitchFamily="18" charset="0"/>
              </a:rPr>
              <a:t> estándar de la producción farmacéutica (</a:t>
            </a:r>
            <a:r>
              <a:rPr lang="es-ES_tradnl" altLang="zh-CN" b="0" dirty="0" err="1" smtClean="0">
                <a:solidFill>
                  <a:srgbClr val="231F20"/>
                </a:solidFill>
                <a:cs typeface="Times New Roman" pitchFamily="18" charset="0"/>
              </a:rPr>
              <a:t>GMP</a:t>
            </a:r>
            <a:r>
              <a:rPr lang="es-ES_tradnl" altLang="zh-CN" b="0" dirty="0" smtClean="0">
                <a:solidFill>
                  <a:srgbClr val="231F20"/>
                </a:solidFill>
                <a:cs typeface="Times New Roman" pitchFamily="18" charset="0"/>
              </a:rPr>
              <a:t> ).</a:t>
            </a:r>
          </a:p>
          <a:p>
            <a:pPr>
              <a:tabLst/>
            </a:pPr>
            <a:endParaRPr lang="es-ES_tradnl" altLang="zh-CN" b="0" dirty="0" smtClean="0">
              <a:solidFill>
                <a:srgbClr val="231F20"/>
              </a:solidFill>
              <a:cs typeface="Times New Roman" pitchFamily="18" charset="0"/>
            </a:endParaRPr>
          </a:p>
          <a:p>
            <a:pPr>
              <a:tabLst/>
            </a:pPr>
            <a:r>
              <a:rPr lang="es-ES_tradnl" altLang="zh-CN" b="0" dirty="0" smtClean="0">
                <a:solidFill>
                  <a:srgbClr val="231F20"/>
                </a:solidFill>
                <a:cs typeface="Times New Roman" pitchFamily="18" charset="0"/>
              </a:rPr>
              <a:t>21 Dosis diarias convenientes en un paquete.</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t>22</a:t>
            </a:fld>
            <a:endParaRPr lang="en-US"/>
          </a:p>
        </p:txBody>
      </p:sp>
    </p:spTree>
    <p:extLst>
      <p:ext uri="{BB962C8B-B14F-4D97-AF65-F5344CB8AC3E}">
        <p14:creationId xmlns:p14="http://schemas.microsoft.com/office/powerpoint/2010/main" val="501810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Trabajando en Oriflame tienes</a:t>
            </a:r>
            <a:r>
              <a:rPr lang="es-ES_tradnl" baseline="0" dirty="0" smtClean="0"/>
              <a:t> </a:t>
            </a:r>
            <a:r>
              <a:rPr lang="es-ES_tradnl" dirty="0" smtClean="0"/>
              <a:t>la oportunidad de verte bien,  divertirte usando nuestros productos y disfrutar del estilo de vida que siempre has soñado al ser dueño de tu propio negocio. </a:t>
            </a:r>
          </a:p>
          <a:p>
            <a:r>
              <a:rPr lang="es-ES_tradnl" dirty="0" smtClean="0"/>
              <a:t>Puedes convertir la belleza en tu negocio recomendando productos a tu amigos y ganar hasta </a:t>
            </a:r>
            <a:r>
              <a:rPr lang="es-ES_tradnl" b="1" dirty="0" smtClean="0">
                <a:solidFill>
                  <a:srgbClr val="C00000"/>
                </a:solidFill>
              </a:rPr>
              <a:t>el xx% </a:t>
            </a:r>
            <a:r>
              <a:rPr lang="es-ES_tradnl" dirty="0" smtClean="0"/>
              <a:t>sobre los pedidos de tus clientes. </a:t>
            </a:r>
          </a:p>
          <a:p>
            <a:r>
              <a:rPr lang="es-ES_tradnl" dirty="0" smtClean="0"/>
              <a:t>Puedes ser dueño de un negocio exitoso y disfrutar de lujos adicionales.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23</a:t>
            </a:fld>
            <a:endParaRPr lang="en-US"/>
          </a:p>
        </p:txBody>
      </p:sp>
    </p:spTree>
    <p:extLst>
      <p:ext uri="{BB962C8B-B14F-4D97-AF65-F5344CB8AC3E}">
        <p14:creationId xmlns:p14="http://schemas.microsoft.com/office/powerpoint/2010/main" val="2792839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Insertar imágenes de programas locales para los Socios como el Programa de Bienvenida, Programa de Actividad/Lealtad, así como especificar información sobre los beneficios y</a:t>
            </a:r>
            <a:r>
              <a:rPr lang="es-ES_tradnl" baseline="0" dirty="0" smtClean="0"/>
              <a:t> ganancias inmediatas.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24</a:t>
            </a:fld>
            <a:endParaRPr lang="en-US"/>
          </a:p>
        </p:txBody>
      </p:sp>
    </p:spTree>
    <p:extLst>
      <p:ext uri="{BB962C8B-B14F-4D97-AF65-F5344CB8AC3E}">
        <p14:creationId xmlns:p14="http://schemas.microsoft.com/office/powerpoint/2010/main" val="1387455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Puedes descubrir con Oriflame el mundo de la belleza y obtener más información sobre nuestros productos asistiendo a la Academia de Belleza y Academia Wellness.</a:t>
            </a:r>
          </a:p>
          <a:p>
            <a:endParaRPr lang="es-ES_trad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CL" altLang="zh-CN" dirty="0" smtClean="0">
                <a:solidFill>
                  <a:srgbClr val="231F20"/>
                </a:solidFill>
                <a:latin typeface="Gill Sans for Oriflame Light"/>
                <a:cs typeface="Gill Sans for Oriflame Light"/>
              </a:rPr>
              <a:t>En nuestro sitio web encontrarás más información acerca de nuestros productos</a:t>
            </a:r>
            <a:endParaRPr lang="es-CL" altLang="zh-CN" sz="1200" dirty="0" smtClean="0">
              <a:solidFill>
                <a:srgbClr val="231F20"/>
              </a:solidFill>
              <a:latin typeface="Gill Sans for Oriflame Light"/>
              <a:cs typeface="Gill Sans for Oriflame Light"/>
            </a:endParaRPr>
          </a:p>
          <a:p>
            <a:endParaRPr lang="es-ES_tradnl" dirty="0" smtClean="0"/>
          </a:p>
          <a:p>
            <a:endParaRPr lang="es-ES_tradnl" dirty="0" smtClean="0"/>
          </a:p>
          <a:p>
            <a:r>
              <a:rPr lang="es-ES_tradnl" dirty="0" smtClean="0"/>
              <a:t>También tenemos para ti un entrenamiento de negocio para ayudarte a alcanzar</a:t>
            </a:r>
            <a:r>
              <a:rPr lang="es-ES_tradnl" baseline="0" dirty="0" smtClean="0"/>
              <a:t> el estilo de vida que sueñas y obtener ingresos sin limites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25</a:t>
            </a:fld>
            <a:endParaRPr lang="en-US"/>
          </a:p>
        </p:txBody>
      </p:sp>
    </p:spTree>
    <p:extLst>
      <p:ext uri="{BB962C8B-B14F-4D97-AF65-F5344CB8AC3E}">
        <p14:creationId xmlns:p14="http://schemas.microsoft.com/office/powerpoint/2010/main" val="3889740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0767855-9C4D-C24F-B5FE-5F6D3D446EA4}" type="slidenum">
              <a:rPr lang="en-US" smtClean="0"/>
              <a:t>26</a:t>
            </a:fld>
            <a:endParaRPr lang="en-US"/>
          </a:p>
        </p:txBody>
      </p:sp>
    </p:spTree>
    <p:extLst>
      <p:ext uri="{BB962C8B-B14F-4D97-AF65-F5344CB8AC3E}">
        <p14:creationId xmlns:p14="http://schemas.microsoft.com/office/powerpoint/2010/main" val="3973610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50837" y="238919"/>
            <a:ext cx="6096000" cy="10058400"/>
          </a:xfrm>
        </p:spPr>
        <p:txBody>
          <a:bodyPr/>
          <a:lstStyle/>
          <a:p>
            <a:r>
              <a:rPr lang="es-ES_tradnl" b="1" dirty="0" smtClean="0"/>
              <a:t>El Catálogo </a:t>
            </a:r>
            <a:r>
              <a:rPr lang="es-ES" b="1" dirty="0" smtClean="0"/>
              <a:t>–</a:t>
            </a:r>
            <a:r>
              <a:rPr lang="es-ES_tradnl" b="1" dirty="0" smtClean="0"/>
              <a:t> La vitrina de tu tienda.</a:t>
            </a:r>
          </a:p>
          <a:p>
            <a:pPr marL="285750" indent="-285750">
              <a:buFont typeface="Arial" pitchFamily="34" charset="0"/>
              <a:buChar char="•"/>
            </a:pPr>
            <a:r>
              <a:rPr lang="es-CL" dirty="0" smtClean="0">
                <a:latin typeface="Gill Sans for Oriflame Light"/>
              </a:rPr>
              <a:t>Cada 3 semanas un nuevo Catálogo</a:t>
            </a:r>
          </a:p>
          <a:p>
            <a:endParaRPr lang="es-ES_tradnl" b="1" dirty="0" smtClean="0"/>
          </a:p>
          <a:p>
            <a:r>
              <a:rPr lang="es-ES_tradnl" dirty="0" smtClean="0"/>
              <a:t>Cuando lo has recibido </a:t>
            </a:r>
            <a:r>
              <a:rPr lang="es-ES" dirty="0" smtClean="0"/>
              <a:t>–</a:t>
            </a:r>
            <a:r>
              <a:rPr lang="es-ES_tradnl" dirty="0" smtClean="0"/>
              <a:t> APRENDE</a:t>
            </a:r>
            <a:r>
              <a:rPr lang="es-ES_tradnl" baseline="0" dirty="0" smtClean="0"/>
              <a:t> DE</a:t>
            </a:r>
            <a:r>
              <a:rPr lang="es-ES_tradnl" dirty="0" smtClean="0"/>
              <a:t> LO “DESTACADOS DEL CATALOGO”</a:t>
            </a:r>
          </a:p>
          <a:p>
            <a:r>
              <a:rPr lang="es-ES_tradnl" dirty="0" smtClean="0"/>
              <a:t>- ¿Cuáles son los nuevos productos clave ?</a:t>
            </a:r>
          </a:p>
          <a:p>
            <a:r>
              <a:rPr lang="es-ES_tradnl" dirty="0" smtClean="0"/>
              <a:t>- ¿Cuáles son las ofertas clave ?</a:t>
            </a:r>
          </a:p>
          <a:p>
            <a:r>
              <a:rPr lang="es-ES_tradnl" dirty="0" smtClean="0"/>
              <a:t>- ¿Cuáles son los productos que te atraen más?</a:t>
            </a:r>
          </a:p>
          <a:p>
            <a:r>
              <a:rPr lang="es-ES_tradnl" dirty="0" smtClean="0"/>
              <a:t>- ¿Cuáles son los productos que la gente compra / necesita cada mes?</a:t>
            </a:r>
          </a:p>
          <a:p>
            <a:r>
              <a:rPr lang="es-ES_tradnl" dirty="0" smtClean="0"/>
              <a:t>Aprende nuevos testimonios de productos Wellness</a:t>
            </a:r>
          </a:p>
          <a:p>
            <a:endParaRPr lang="es-ES_tradnl" dirty="0" smtClean="0"/>
          </a:p>
          <a:p>
            <a:pPr marL="0" marR="0" indent="0" algn="l" defTabSz="457200" rtl="0" eaLnBrk="1" fontAlgn="auto" latinLnBrk="0" hangingPunct="1">
              <a:spcBef>
                <a:spcPts val="0"/>
              </a:spcBef>
              <a:spcAft>
                <a:spcPts val="0"/>
              </a:spcAft>
              <a:buClrTx/>
              <a:buSzTx/>
              <a:buFontTx/>
              <a:buNone/>
              <a:tabLst/>
              <a:defRPr/>
            </a:pPr>
            <a:r>
              <a:rPr lang="es-ES_tradnl" dirty="0" smtClean="0"/>
              <a:t>Usa las historias de productos. Todos nuestros productos tienen una poderosa fuente de inspiración y contienen ingredientes y fórmulas cuidadosamente seleccionadas que los hacen únicos. Para todos los productos Oriflame</a:t>
            </a:r>
            <a:r>
              <a:rPr lang="es-ES_tradnl" baseline="0" dirty="0" smtClean="0"/>
              <a:t> </a:t>
            </a:r>
            <a:r>
              <a:rPr lang="es-ES_tradnl" dirty="0" smtClean="0"/>
              <a:t>hay una "historia de producto" desarrollado.</a:t>
            </a:r>
          </a:p>
          <a:p>
            <a:endParaRPr lang="es-ES_tradnl" dirty="0" smtClean="0"/>
          </a:p>
          <a:p>
            <a:r>
              <a:rPr lang="es-ES_tradnl" dirty="0" smtClean="0"/>
              <a:t>En ella se explica:</a:t>
            </a:r>
          </a:p>
          <a:p>
            <a:pPr marL="171450" indent="-171450">
              <a:buFont typeface="Arial" pitchFamily="34" charset="0"/>
              <a:buChar char="•"/>
            </a:pPr>
            <a:r>
              <a:rPr lang="es-ES_tradnl" dirty="0" smtClean="0"/>
              <a:t>La fuente de inspiración</a:t>
            </a:r>
          </a:p>
          <a:p>
            <a:pPr marL="171450" indent="-171450">
              <a:buFont typeface="Arial" pitchFamily="34" charset="0"/>
              <a:buChar char="•"/>
            </a:pPr>
            <a:r>
              <a:rPr lang="es-ES_tradnl" dirty="0" smtClean="0"/>
              <a:t>Los ingredientes clave</a:t>
            </a:r>
          </a:p>
          <a:p>
            <a:pPr marL="171450" indent="-171450">
              <a:buFont typeface="Arial" pitchFamily="34" charset="0"/>
              <a:buChar char="•"/>
            </a:pPr>
            <a:r>
              <a:rPr lang="es-ES_tradnl" dirty="0" smtClean="0"/>
              <a:t>Los principales beneficios</a:t>
            </a:r>
          </a:p>
          <a:p>
            <a:endParaRPr lang="es-ES_tradnl" dirty="0" smtClean="0"/>
          </a:p>
          <a:p>
            <a:r>
              <a:rPr lang="es-ES_tradnl" dirty="0" smtClean="0"/>
              <a:t>Las historias de productos ayudan a aumentar tus ganancias. Tienes que</a:t>
            </a:r>
            <a:r>
              <a:rPr lang="es-ES_tradnl" baseline="0" dirty="0" smtClean="0"/>
              <a:t> </a:t>
            </a:r>
            <a:r>
              <a:rPr lang="es-ES_tradnl" dirty="0" smtClean="0"/>
              <a:t>conocer y creer en lo que estás vendiendo. Sólo tu puedes transmitirlo en</a:t>
            </a:r>
            <a:r>
              <a:rPr lang="es-ES_tradnl" baseline="0" dirty="0" smtClean="0"/>
              <a:t> </a:t>
            </a:r>
            <a:r>
              <a:rPr lang="es-ES_tradnl" dirty="0" smtClean="0"/>
              <a:t>forma entusiasta.</a:t>
            </a:r>
          </a:p>
          <a:p>
            <a:r>
              <a:rPr lang="es-ES_tradnl" dirty="0" smtClean="0"/>
              <a:t>Además, al aprender la historia del producto estarás preparado para vender,</a:t>
            </a:r>
            <a:r>
              <a:rPr lang="es-ES_tradnl" baseline="0" dirty="0" smtClean="0"/>
              <a:t> responder </a:t>
            </a:r>
            <a:r>
              <a:rPr lang="es-ES_tradnl" dirty="0" smtClean="0"/>
              <a:t>preguntas y contra-argumentos.</a:t>
            </a:r>
          </a:p>
          <a:p>
            <a:endParaRPr lang="es-ES_tradnl" dirty="0" smtClean="0"/>
          </a:p>
          <a:p>
            <a:r>
              <a:rPr lang="es-ES_tradnl" dirty="0" smtClean="0"/>
              <a:t>Obtén más información acerca de las historias únicas de productos de Oriflame al asistir a</a:t>
            </a:r>
            <a:r>
              <a:rPr lang="es-ES_tradnl" baseline="0" dirty="0" smtClean="0"/>
              <a:t> los </a:t>
            </a:r>
            <a:r>
              <a:rPr lang="es-ES_tradnl" dirty="0" smtClean="0"/>
              <a:t>Módulos de la Academia de Belleza que se dedican a cada categoría de producto.</a:t>
            </a:r>
            <a:r>
              <a:rPr lang="es-ES_tradnl" baseline="0" dirty="0" smtClean="0"/>
              <a:t> T</a:t>
            </a:r>
            <a:r>
              <a:rPr lang="es-ES_tradnl" dirty="0" smtClean="0"/>
              <a:t>ambién están disponibles en la Guía de la Belleza y en la pagina web.</a:t>
            </a:r>
          </a:p>
          <a:p>
            <a:pPr marL="0" indent="0">
              <a:buFontTx/>
              <a:buNone/>
              <a:tabLst/>
            </a:pPr>
            <a:endParaRPr lang="en-US" altLang="zh-CN" sz="1200" dirty="0" smtClean="0">
              <a:solidFill>
                <a:srgbClr val="231F20"/>
              </a:solidFill>
              <a:latin typeface="Gill Alt One MT" pitchFamily="34" charset="0"/>
              <a:cs typeface="Times New Roman" pitchFamily="18" charset="0"/>
            </a:endParaRPr>
          </a:p>
          <a:p>
            <a:r>
              <a:rPr lang="es-ES_tradnl" dirty="0" smtClean="0"/>
              <a:t>Utiliza nuestras secciones especiales en el Catálogo como “Concejo de Expertos”, “Lo Quiero”, “</a:t>
            </a:r>
            <a:r>
              <a:rPr lang="es-ES_tradnl" dirty="0"/>
              <a:t>N</a:t>
            </a:r>
            <a:r>
              <a:rPr lang="es-ES_tradnl" dirty="0" smtClean="0"/>
              <a:t>os encanta”</a:t>
            </a:r>
          </a:p>
          <a:p>
            <a:endParaRPr lang="es-ES_tradnl" dirty="0" smtClean="0"/>
          </a:p>
          <a:p>
            <a:r>
              <a:rPr lang="es-ES_tradnl" dirty="0" smtClean="0"/>
              <a:t>Ayuda a captar la atención de tus consumidores, darles recomendaciones profesionales y recomendar productos a</a:t>
            </a:r>
            <a:r>
              <a:rPr lang="es-ES_tradnl" baseline="0" dirty="0" smtClean="0"/>
              <a:t> </a:t>
            </a:r>
            <a:r>
              <a:rPr lang="es-ES_tradnl" dirty="0" smtClean="0"/>
              <a:t>precios atractivos.</a:t>
            </a:r>
          </a:p>
          <a:p>
            <a:endParaRPr lang="es-ES_tradnl" dirty="0" smtClean="0"/>
          </a:p>
          <a:p>
            <a:r>
              <a:rPr lang="es-ES_tradnl" b="1" dirty="0" smtClean="0"/>
              <a:t>“Consejo </a:t>
            </a:r>
            <a:r>
              <a:rPr lang="es-ES_tradnl" b="1" dirty="0"/>
              <a:t>de Expertos</a:t>
            </a:r>
            <a:r>
              <a:rPr lang="es-ES_tradnl" b="1" dirty="0" smtClean="0"/>
              <a:t>”</a:t>
            </a:r>
          </a:p>
          <a:p>
            <a:r>
              <a:rPr lang="es-ES_tradnl" dirty="0" smtClean="0"/>
              <a:t>Asesoría, tips y consejos de expertos.</a:t>
            </a:r>
            <a:r>
              <a:rPr lang="es-ES_tradnl" baseline="0" dirty="0" smtClean="0"/>
              <a:t> </a:t>
            </a:r>
            <a:r>
              <a:rPr lang="es-ES_tradnl" dirty="0" smtClean="0"/>
              <a:t>Fácil recomendar, comprender y realizar también</a:t>
            </a:r>
          </a:p>
          <a:p>
            <a:endParaRPr lang="es-ES_tradnl" dirty="0" smtClean="0"/>
          </a:p>
          <a:p>
            <a:r>
              <a:rPr lang="es-ES_tradnl" b="1" dirty="0" smtClean="0"/>
              <a:t>“Lo</a:t>
            </a:r>
            <a:r>
              <a:rPr lang="es-ES_tradnl" b="1" baseline="0" dirty="0" smtClean="0"/>
              <a:t> quiero”</a:t>
            </a:r>
          </a:p>
          <a:p>
            <a:r>
              <a:rPr lang="es-ES_tradnl" dirty="0" smtClean="0"/>
              <a:t>Ofertas con maravillosos productos esenciales cotidianos a precios irresistibles. Tu debes lograr la atención de tus consumidores sobre estos productos. ¡Es fácil de vender!</a:t>
            </a:r>
          </a:p>
          <a:p>
            <a:endParaRPr lang="es-ES_tradnl" dirty="0" smtClean="0"/>
          </a:p>
          <a:p>
            <a:r>
              <a:rPr lang="es-ES_tradnl" b="1" dirty="0" smtClean="0"/>
              <a:t>“Nos encanta” </a:t>
            </a:r>
          </a:p>
          <a:p>
            <a:r>
              <a:rPr lang="es-ES_tradnl" dirty="0" smtClean="0"/>
              <a:t>Productos de excepcional calidad, alto rendimiento y tecnología de punta</a:t>
            </a:r>
          </a:p>
          <a:p>
            <a:endParaRPr lang="es-ES_tradnl" dirty="0" smtClean="0"/>
          </a:p>
          <a:p>
            <a:r>
              <a:rPr lang="es-ES_tradnl" dirty="0" smtClean="0"/>
              <a:t>Cuando recibas un nuevo Catálogo, aprende sobre nuevos productos, ofertas especiales, consejos profesionales y tips. Utiliza nuestros productos y comparte tu experiencia propia</a:t>
            </a:r>
            <a:r>
              <a:rPr lang="es-ES_tradnl" baseline="0" dirty="0" smtClean="0"/>
              <a:t> y</a:t>
            </a:r>
            <a:r>
              <a:rPr lang="es-ES_tradnl" dirty="0" smtClean="0"/>
              <a:t> las emociones.</a:t>
            </a:r>
          </a:p>
          <a:p>
            <a:r>
              <a:rPr lang="es-ES_tradnl" dirty="0" smtClean="0"/>
              <a:t>Tu opinión y experiencia son la herramienta más útil para la venta de productos.</a:t>
            </a:r>
          </a:p>
          <a:p>
            <a:endParaRPr lang="es-ES_tradnl" dirty="0" smtClean="0"/>
          </a:p>
          <a:p>
            <a:r>
              <a:rPr lang="es-ES_tradnl" dirty="0" smtClean="0"/>
              <a:t>PARA EL LÍDER. </a:t>
            </a:r>
          </a:p>
          <a:p>
            <a:r>
              <a:rPr lang="es-ES_tradnl" dirty="0" smtClean="0"/>
              <a:t>Dedica un tiempo para hablar sobre el Catálogo actual. Investiga</a:t>
            </a:r>
            <a:r>
              <a:rPr lang="es-ES_tradnl" baseline="0" dirty="0" smtClean="0"/>
              <a:t> las</a:t>
            </a:r>
            <a:r>
              <a:rPr lang="es-ES_tradnl" dirty="0" smtClean="0"/>
              <a:t> ofertas especiales, nuevos productos, consejos profesionales</a:t>
            </a:r>
            <a:r>
              <a:rPr lang="es-ES_tradnl" baseline="0" dirty="0" smtClean="0"/>
              <a:t> y tip</a:t>
            </a:r>
            <a:r>
              <a:rPr lang="es-ES_tradnl" dirty="0" smtClean="0"/>
              <a:t>s.</a:t>
            </a:r>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27</a:t>
            </a:fld>
            <a:endParaRPr lang="en-US"/>
          </a:p>
        </p:txBody>
      </p:sp>
    </p:spTree>
    <p:extLst>
      <p:ext uri="{BB962C8B-B14F-4D97-AF65-F5344CB8AC3E}">
        <p14:creationId xmlns:p14="http://schemas.microsoft.com/office/powerpoint/2010/main" val="3618693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Invertir en los Catálogos</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Tu Catálogo es tu propio salón de belleza. Debes decidir cuántas personas pueden visitar tu "tienda", la cantidad de tiempo que tu "tienda" estará abierta para visitas, la cantidad de "tiendas" que tendrás.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Piensa ¿cuántas personas pueden "visitar tu tienda" si tienes sólo un Catálogo?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Recomendamos pedir un mínimo de 10 Catálogos por período.</a:t>
            </a:r>
            <a:r>
              <a:rPr lang="es-ES_tradnl" altLang="zh-CN" b="0" baseline="0" dirty="0" smtClean="0">
                <a:solidFill>
                  <a:srgbClr val="231F20"/>
                </a:solidFill>
                <a:cs typeface="Times New Roman" pitchFamily="18" charset="0"/>
              </a:rPr>
              <a:t> </a:t>
            </a:r>
            <a:endParaRPr lang="es-ES_tradnl" altLang="zh-CN" b="0"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Lleva los Catálogos donde</a:t>
            </a:r>
            <a:r>
              <a:rPr lang="es-ES_tradnl" altLang="zh-CN" b="1" baseline="0" dirty="0" smtClean="0">
                <a:solidFill>
                  <a:srgbClr val="231F20"/>
                </a:solidFill>
                <a:cs typeface="Times New Roman" pitchFamily="18" charset="0"/>
              </a:rPr>
              <a:t> vayas</a:t>
            </a: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0"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”Invita</a:t>
            </a:r>
            <a:r>
              <a:rPr lang="es-ES_tradnl" altLang="zh-CN" b="0" baseline="0" dirty="0" smtClean="0">
                <a:solidFill>
                  <a:srgbClr val="231F20"/>
                </a:solidFill>
                <a:cs typeface="Times New Roman" pitchFamily="18" charset="0"/>
              </a:rPr>
              <a:t> a</a:t>
            </a:r>
            <a:r>
              <a:rPr lang="es-ES_tradnl" altLang="zh-CN" b="0" dirty="0" smtClean="0">
                <a:solidFill>
                  <a:srgbClr val="231F20"/>
                </a:solidFill>
                <a:cs typeface="Times New Roman" pitchFamily="18" charset="0"/>
              </a:rPr>
              <a:t> tus amigos a visitar tu salón de belleza"</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Déjales un Catálogo durante 2-3 días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Un Catálogo debe ser visto por lo menos por 3 o 4 personas para el período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Toma el</a:t>
            </a:r>
            <a:r>
              <a:rPr lang="es-ES_tradnl" altLang="zh-CN" b="0" baseline="0" dirty="0" smtClean="0">
                <a:solidFill>
                  <a:srgbClr val="231F20"/>
                </a:solidFill>
                <a:cs typeface="Times New Roman" pitchFamily="18" charset="0"/>
              </a:rPr>
              <a:t> pedido</a:t>
            </a:r>
            <a:r>
              <a:rPr lang="es-ES_tradnl" altLang="zh-CN" b="0" dirty="0" smtClean="0">
                <a:solidFill>
                  <a:srgbClr val="231F20"/>
                </a:solidFill>
                <a:cs typeface="Times New Roman" pitchFamily="18" charset="0"/>
              </a:rPr>
              <a:t> inmediatamente. Cuando sea necesario, deja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un Catálogo en una casa durante 2-3 días y vuelve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(o llama por teléfono)</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Más Catálogos - más espectadores - más clientes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Utiliza la aplicación </a:t>
            </a:r>
            <a:r>
              <a:rPr lang="es-ES_tradnl" altLang="zh-CN" b="0" dirty="0" err="1" smtClean="0">
                <a:solidFill>
                  <a:srgbClr val="231F20"/>
                </a:solidFill>
                <a:cs typeface="Times New Roman" pitchFamily="18" charset="0"/>
              </a:rPr>
              <a:t>iPad</a:t>
            </a:r>
            <a:r>
              <a:rPr lang="es-ES_tradnl" altLang="zh-CN" b="0" dirty="0" smtClean="0">
                <a:solidFill>
                  <a:srgbClr val="231F20"/>
                </a:solidFill>
                <a:cs typeface="Times New Roman" pitchFamily="18" charset="0"/>
              </a:rPr>
              <a:t> en la versión en línea en el sitio web</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0" dirty="0" smtClean="0">
                <a:solidFill>
                  <a:srgbClr val="231F20"/>
                </a:solidFill>
                <a:cs typeface="Times New Roman" pitchFamily="18" charset="0"/>
              </a:rPr>
              <a:t> Escribe tu nombre y número de teléfono en todos los Catálogos o añade una etiqueta engomada</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0"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SIEMPRE LLEVA MÁS DE UN CATÁLOGO CONTIGO</a:t>
            </a:r>
            <a:endParaRPr lang="en-US" sz="1400" dirty="0"/>
          </a:p>
        </p:txBody>
      </p:sp>
      <p:sp>
        <p:nvSpPr>
          <p:cNvPr id="4" name="Slide Number Placeholder 3"/>
          <p:cNvSpPr>
            <a:spLocks noGrp="1"/>
          </p:cNvSpPr>
          <p:nvPr>
            <p:ph type="sldNum" sz="quarter" idx="10"/>
          </p:nvPr>
        </p:nvSpPr>
        <p:spPr/>
        <p:txBody>
          <a:bodyPr/>
          <a:lstStyle/>
          <a:p>
            <a:fld id="{A0767855-9C4D-C24F-B5FE-5F6D3D446EA4}" type="slidenum">
              <a:rPr lang="en-US" smtClean="0"/>
              <a:t>28</a:t>
            </a:fld>
            <a:endParaRPr lang="en-US"/>
          </a:p>
        </p:txBody>
      </p:sp>
    </p:spTree>
    <p:extLst>
      <p:ext uri="{BB962C8B-B14F-4D97-AF65-F5344CB8AC3E}">
        <p14:creationId xmlns:p14="http://schemas.microsoft.com/office/powerpoint/2010/main" val="3847004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ts val="1500"/>
              </a:lnSpc>
              <a:spcBef>
                <a:spcPts val="0"/>
              </a:spcBef>
              <a:spcAft>
                <a:spcPts val="0"/>
              </a:spcAft>
              <a:buClrTx/>
              <a:buSzTx/>
              <a:buFont typeface="Arial" pitchFamily="34" charset="0"/>
              <a:buNone/>
              <a:tabLst>
                <a:tab pos="152400" algn="l"/>
              </a:tabLst>
              <a:defRPr/>
            </a:pPr>
            <a:r>
              <a:rPr lang="es-ES_tradnl" altLang="zh-CN" sz="1200" b="1" dirty="0" smtClean="0">
                <a:cs typeface="Gill Sans for Oriflame Light"/>
              </a:rPr>
              <a:t>Más Catálogos - Más espectadores - Más clientes</a:t>
            </a:r>
          </a:p>
          <a:p>
            <a:pPr marL="0" marR="0" indent="0" algn="l" defTabSz="457200" rtl="0" eaLnBrk="1" fontAlgn="auto" latinLnBrk="0" hangingPunct="1">
              <a:lnSpc>
                <a:spcPts val="1500"/>
              </a:lnSpc>
              <a:spcBef>
                <a:spcPts val="0"/>
              </a:spcBef>
              <a:spcAft>
                <a:spcPts val="0"/>
              </a:spcAft>
              <a:buClrTx/>
              <a:buSzTx/>
              <a:buFont typeface="Arial" pitchFamily="34" charset="0"/>
              <a:buNone/>
              <a:tabLst>
                <a:tab pos="152400" algn="l"/>
              </a:tabLst>
              <a:defRPr/>
            </a:pPr>
            <a:endParaRPr lang="es-ES_tradnl" altLang="zh-CN" sz="1200" b="1" dirty="0" smtClean="0">
              <a:cs typeface="Gill Sans for Oriflame Light"/>
            </a:endParaRPr>
          </a:p>
          <a:p>
            <a:pPr marL="0" marR="0" indent="0" algn="l" defTabSz="457200" rtl="0" eaLnBrk="1" fontAlgn="auto" latinLnBrk="0" hangingPunct="1">
              <a:lnSpc>
                <a:spcPts val="1500"/>
              </a:lnSpc>
              <a:spcBef>
                <a:spcPts val="0"/>
              </a:spcBef>
              <a:spcAft>
                <a:spcPts val="0"/>
              </a:spcAft>
              <a:buClrTx/>
              <a:buSzTx/>
              <a:buFont typeface="Arial" pitchFamily="34" charset="0"/>
              <a:buNone/>
              <a:tabLst>
                <a:tab pos="152400" algn="l"/>
              </a:tabLst>
              <a:defRPr/>
            </a:pPr>
            <a:r>
              <a:rPr lang="es-ES_tradnl" altLang="zh-CN" sz="1200" b="0" dirty="0" smtClean="0">
                <a:cs typeface="Gill Sans for Oriflame Light"/>
              </a:rPr>
              <a:t>Pide un mínimo de 10 Catálogos por campaña</a:t>
            </a:r>
            <a:r>
              <a:rPr lang="es-ES_tradnl" altLang="zh-CN" sz="1200" b="0" baseline="0" dirty="0" smtClean="0">
                <a:cs typeface="Gill Sans for Oriflame Light"/>
              </a:rPr>
              <a:t> </a:t>
            </a:r>
            <a:r>
              <a:rPr lang="es-ES_tradnl" altLang="zh-CN" sz="1200" b="0" dirty="0" smtClean="0">
                <a:cs typeface="Gill Sans for Oriflame Light"/>
              </a:rPr>
              <a:t>y ponte el objetivo de 20 clientes regulares. Los Catálogos son una</a:t>
            </a:r>
            <a:r>
              <a:rPr lang="es-ES_tradnl" altLang="zh-CN" sz="1200" b="0" baseline="0" dirty="0" smtClean="0">
                <a:cs typeface="Gill Sans for Oriflame Light"/>
              </a:rPr>
              <a:t> </a:t>
            </a:r>
            <a:r>
              <a:rPr lang="es-ES_tradnl" altLang="zh-CN" sz="1200" b="0" dirty="0" smtClean="0">
                <a:cs typeface="Gill Sans for Oriflame Light"/>
              </a:rPr>
              <a:t>inversión y no un costo.</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t>29</a:t>
            </a:fld>
            <a:endParaRPr lang="en-US"/>
          </a:p>
        </p:txBody>
      </p:sp>
    </p:spTree>
    <p:extLst>
      <p:ext uri="{BB962C8B-B14F-4D97-AF65-F5344CB8AC3E}">
        <p14:creationId xmlns:p14="http://schemas.microsoft.com/office/powerpoint/2010/main" val="407979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dirty="0" smtClean="0"/>
              <a:t>¡Felicidades!</a:t>
            </a:r>
          </a:p>
          <a:p>
            <a:endParaRPr lang="es-ES" sz="1200" dirty="0" smtClean="0"/>
          </a:p>
          <a:p>
            <a:r>
              <a:rPr lang="es-ES" sz="1200" dirty="0" smtClean="0"/>
              <a:t>• Por haberte hecho Socio de Oriflame</a:t>
            </a:r>
          </a:p>
          <a:p>
            <a:endParaRPr lang="es-ES" sz="1200" dirty="0" smtClean="0"/>
          </a:p>
          <a:p>
            <a:r>
              <a:rPr lang="es-ES" sz="1200" dirty="0" smtClean="0"/>
              <a:t>• ¿A cuántas personas les has mostrado el Catálogo? </a:t>
            </a:r>
          </a:p>
          <a:p>
            <a:r>
              <a:rPr lang="es-ES" sz="1200" dirty="0" smtClean="0"/>
              <a:t>¿Más de 5 personas?</a:t>
            </a:r>
          </a:p>
          <a:p>
            <a:endParaRPr lang="es-ES" sz="1200" dirty="0" smtClean="0"/>
          </a:p>
          <a:p>
            <a:r>
              <a:rPr lang="es-ES" sz="1200" dirty="0" smtClean="0"/>
              <a:t>Pregunta a los que han contactado a más personas ¿Cómo les fue? ¡Cuenten sus experiencias! ¿Se han ganado el Programa de Bienvenida?</a:t>
            </a:r>
          </a:p>
          <a:p>
            <a:endParaRPr lang="es-ES" sz="1200" dirty="0" smtClean="0"/>
          </a:p>
          <a:p>
            <a:r>
              <a:rPr lang="es-ES" sz="1200" dirty="0" smtClean="0"/>
              <a:t>Hoy</a:t>
            </a:r>
            <a:r>
              <a:rPr lang="es-ES" sz="1200" baseline="0" dirty="0" smtClean="0"/>
              <a:t> aprenderemos mas sobre los productos Oriflame y como ofrecerlos para ganar dinero desde hoy mismo</a:t>
            </a:r>
            <a:endParaRPr lang="es-ES" dirty="0" smtClean="0"/>
          </a:p>
          <a:p>
            <a:endParaRPr lang="sv-SE" dirty="0"/>
          </a:p>
        </p:txBody>
      </p:sp>
      <p:sp>
        <p:nvSpPr>
          <p:cNvPr id="4" name="Slide Number Placeholder 3"/>
          <p:cNvSpPr>
            <a:spLocks noGrp="1"/>
          </p:cNvSpPr>
          <p:nvPr>
            <p:ph type="sldNum" sz="quarter" idx="10"/>
          </p:nvPr>
        </p:nvSpPr>
        <p:spPr/>
        <p:txBody>
          <a:bodyPr/>
          <a:lstStyle/>
          <a:p>
            <a:fld id="{A0767855-9C4D-C24F-B5FE-5F6D3D446EA4}" type="slidenum">
              <a:rPr lang="en-US" smtClean="0"/>
              <a:t>3</a:t>
            </a:fld>
            <a:endParaRPr lang="en-US" dirty="0"/>
          </a:p>
        </p:txBody>
      </p:sp>
    </p:spTree>
    <p:extLst>
      <p:ext uri="{BB962C8B-B14F-4D97-AF65-F5344CB8AC3E}">
        <p14:creationId xmlns:p14="http://schemas.microsoft.com/office/powerpoint/2010/main" val="3733143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4400" y="422275"/>
            <a:ext cx="5359400" cy="4019550"/>
          </a:xfrm>
        </p:spPr>
      </p:sp>
      <p:sp>
        <p:nvSpPr>
          <p:cNvPr id="3" name="2 Marcador de notas"/>
          <p:cNvSpPr>
            <a:spLocks noGrp="1"/>
          </p:cNvSpPr>
          <p:nvPr>
            <p:ph type="body" idx="1"/>
          </p:nvPr>
        </p:nvSpPr>
        <p:spPr/>
        <p:txBody>
          <a:bodyPr>
            <a:normAutofit/>
          </a:bodyPr>
          <a:lstStyle/>
          <a:p>
            <a:pPr defTabSz="966612" eaLnBrk="0" hangingPunct="0">
              <a:spcBef>
                <a:spcPct val="35000"/>
              </a:spcBef>
              <a:defRPr/>
            </a:pPr>
            <a:endParaRPr lang="es-ES" sz="1300" b="1" dirty="0">
              <a:latin typeface="+mn-lt"/>
              <a:ea typeface="+mn-ea"/>
            </a:endParaRPr>
          </a:p>
          <a:p>
            <a:pPr algn="l">
              <a:spcBef>
                <a:spcPct val="35000"/>
              </a:spcBef>
            </a:pPr>
            <a:endParaRPr lang="es-MX" sz="1300" dirty="0"/>
          </a:p>
          <a:p>
            <a:pPr marL="187952" indent="-187952">
              <a:spcBef>
                <a:spcPct val="85000"/>
              </a:spcBef>
              <a:buFontTx/>
              <a:buChar char="•"/>
            </a:pPr>
            <a:endParaRPr lang="es-MX" sz="1300" b="1" dirty="0"/>
          </a:p>
          <a:p>
            <a:pPr marL="187952" indent="-187952">
              <a:spcBef>
                <a:spcPct val="85000"/>
              </a:spcBef>
              <a:buFontTx/>
              <a:buChar char="•"/>
            </a:pPr>
            <a:endParaRPr lang="es-MX" sz="1300" b="1" dirty="0"/>
          </a:p>
        </p:txBody>
      </p:sp>
      <p:sp>
        <p:nvSpPr>
          <p:cNvPr id="4" name="3 Marcador de número de diapositiva"/>
          <p:cNvSpPr>
            <a:spLocks noGrp="1"/>
          </p:cNvSpPr>
          <p:nvPr>
            <p:ph type="sldNum" sz="quarter" idx="10"/>
          </p:nvPr>
        </p:nvSpPr>
        <p:spPr/>
        <p:txBody>
          <a:bodyPr/>
          <a:lstStyle/>
          <a:p>
            <a:pPr>
              <a:defRPr/>
            </a:pPr>
            <a:fld id="{6EB33882-6991-4453-8C2A-BE34C855CFD1}" type="slidenum">
              <a:rPr lang="sv-SE" smtClean="0"/>
              <a:pPr>
                <a:defRPr/>
              </a:pPr>
              <a:t>30</a:t>
            </a:fld>
            <a:endParaRPr lang="sv-S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31</a:t>
            </a:fld>
            <a:endParaRPr lang="en-US" dirty="0"/>
          </a:p>
        </p:txBody>
      </p:sp>
    </p:spTree>
    <p:extLst>
      <p:ext uri="{BB962C8B-B14F-4D97-AF65-F5344CB8AC3E}">
        <p14:creationId xmlns:p14="http://schemas.microsoft.com/office/powerpoint/2010/main" val="1387583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sz="1200" dirty="0" smtClean="0">
                <a:latin typeface="Gill Sans for Oriflame Light"/>
              </a:rPr>
              <a:t>Esta guía desmenuza y facilita los pasos que un nuevo Socio debe cumplir para tener éxito en Oriflame.</a:t>
            </a:r>
            <a:endParaRPr lang="es-CL" sz="1200" dirty="0">
              <a:latin typeface="Gill Sans for Oriflame Light"/>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t>32</a:t>
            </a:fld>
            <a:endParaRPr lang="en-US"/>
          </a:p>
        </p:txBody>
      </p:sp>
    </p:spTree>
    <p:extLst>
      <p:ext uri="{BB962C8B-B14F-4D97-AF65-F5344CB8AC3E}">
        <p14:creationId xmlns:p14="http://schemas.microsoft.com/office/powerpoint/2010/main" val="2731863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dirty="0" smtClean="0"/>
              <a:t>HAZLO</a:t>
            </a:r>
            <a:r>
              <a:rPr lang="es-ES" sz="1200" b="1" baseline="0" dirty="0" smtClean="0"/>
              <a:t> PRÁCTICO,  QUE TODOS USEN SU GUÍA DEL CUIDADO DE LA PIEL </a:t>
            </a:r>
          </a:p>
          <a:p>
            <a:pPr>
              <a:lnSpc>
                <a:spcPct val="90000"/>
              </a:lnSpc>
            </a:pPr>
            <a:endParaRPr lang="es-ES" sz="1200" b="1" dirty="0" smtClean="0"/>
          </a:p>
          <a:p>
            <a:pPr>
              <a:tabLst/>
            </a:pPr>
            <a:r>
              <a:rPr lang="es-ES_tradnl" altLang="zh-CN" sz="1200" b="1" dirty="0" smtClean="0">
                <a:solidFill>
                  <a:srgbClr val="231F20"/>
                </a:solidFill>
                <a:cs typeface="Times New Roman" pitchFamily="18" charset="0"/>
              </a:rPr>
              <a:t>Haz</a:t>
            </a:r>
            <a:r>
              <a:rPr lang="es-ES_tradnl" altLang="zh-CN" sz="1200" b="1" baseline="0" dirty="0" smtClean="0">
                <a:solidFill>
                  <a:srgbClr val="231F20"/>
                </a:solidFill>
                <a:cs typeface="Times New Roman" pitchFamily="18" charset="0"/>
              </a:rPr>
              <a:t> el ejemplo en vivo de cómo se usa.</a:t>
            </a:r>
            <a:endParaRPr lang="es-ES_tradnl" altLang="zh-CN" sz="1200" b="1" dirty="0" smtClean="0">
              <a:solidFill>
                <a:srgbClr val="231F20"/>
              </a:solidFill>
              <a:cs typeface="Times New Roman" pitchFamily="18" charset="0"/>
            </a:endParaRPr>
          </a:p>
          <a:p>
            <a:pPr>
              <a:tabLst/>
            </a:pPr>
            <a:r>
              <a:rPr lang="es-ES_tradnl" altLang="zh-CN" sz="1200" b="0" dirty="0" smtClean="0">
                <a:solidFill>
                  <a:srgbClr val="231F20"/>
                </a:solidFill>
                <a:cs typeface="Times New Roman" pitchFamily="18" charset="0"/>
              </a:rPr>
              <a:t>El primer paso hacia el éxito con cualquier programa de cuidado de la piel o el cuidado personal</a:t>
            </a:r>
            <a:r>
              <a:rPr lang="es-ES_tradnl" altLang="zh-CN" sz="1200" b="0" baseline="0" dirty="0" smtClean="0">
                <a:solidFill>
                  <a:srgbClr val="231F20"/>
                </a:solidFill>
                <a:cs typeface="Times New Roman" pitchFamily="18" charset="0"/>
              </a:rPr>
              <a:t> </a:t>
            </a:r>
            <a:r>
              <a:rPr lang="es-ES_tradnl" altLang="zh-CN" sz="1200" b="0" dirty="0" smtClean="0">
                <a:solidFill>
                  <a:srgbClr val="231F20"/>
                </a:solidFill>
                <a:cs typeface="Times New Roman" pitchFamily="18" charset="0"/>
              </a:rPr>
              <a:t>es determinar cuál es el producto adecuado para tus</a:t>
            </a:r>
            <a:r>
              <a:rPr lang="es-ES_tradnl" altLang="zh-CN" sz="1200" b="0" baseline="0" dirty="0" smtClean="0">
                <a:solidFill>
                  <a:srgbClr val="231F20"/>
                </a:solidFill>
                <a:cs typeface="Times New Roman" pitchFamily="18" charset="0"/>
              </a:rPr>
              <a:t> necesidades</a:t>
            </a:r>
            <a:r>
              <a:rPr lang="es-ES_tradnl" altLang="zh-CN" sz="1200" b="0" dirty="0" smtClean="0">
                <a:solidFill>
                  <a:srgbClr val="231F20"/>
                </a:solidFill>
                <a:cs typeface="Times New Roman" pitchFamily="18" charset="0"/>
              </a:rPr>
              <a:t>. </a:t>
            </a:r>
          </a:p>
          <a:p>
            <a:pPr>
              <a:lnSpc>
                <a:spcPct val="90000"/>
              </a:lnSpc>
            </a:pPr>
            <a:endParaRPr lang="es-ES" sz="1200" b="1" dirty="0" smtClean="0"/>
          </a:p>
          <a:p>
            <a:pPr marL="171450" indent="-171450">
              <a:lnSpc>
                <a:spcPct val="90000"/>
              </a:lnSpc>
              <a:buFont typeface="Arial" pitchFamily="34" charset="0"/>
              <a:buChar char="•"/>
            </a:pPr>
            <a:r>
              <a:rPr lang="es-CL" sz="1200" dirty="0" smtClean="0"/>
              <a:t>Usa el tester como herramienta de diagnóstico.</a:t>
            </a:r>
            <a:r>
              <a:rPr lang="es-ES" sz="1200" dirty="0" smtClean="0"/>
              <a:t> </a:t>
            </a:r>
          </a:p>
          <a:p>
            <a:pPr defTabSz="966612">
              <a:lnSpc>
                <a:spcPct val="90000"/>
              </a:lnSpc>
              <a:defRPr/>
            </a:pPr>
            <a:r>
              <a:rPr lang="es-ES" sz="1200" dirty="0" smtClean="0"/>
              <a:t>Realización del test:(Es recomendable limpiar la piel una hora antes de tomar el test, sin aplicar humectante).</a:t>
            </a:r>
          </a:p>
          <a:p>
            <a:pPr>
              <a:lnSpc>
                <a:spcPct val="90000"/>
              </a:lnSpc>
            </a:pPr>
            <a:endParaRPr lang="es-ES" sz="1200" dirty="0" smtClean="0"/>
          </a:p>
          <a:p>
            <a:pPr>
              <a:lnSpc>
                <a:spcPct val="90000"/>
              </a:lnSpc>
            </a:pPr>
            <a:r>
              <a:rPr lang="es-ES" sz="1200" dirty="0" smtClean="0"/>
              <a:t>Se realiza analizando un punto en el pómulo y otro en la frente; selecciona uno de los papeles indicadores y mantenlo presionado durante 15 segundos en el punto que su color correspondiente indica en el dibujo.</a:t>
            </a:r>
          </a:p>
          <a:p>
            <a:pPr>
              <a:lnSpc>
                <a:spcPct val="90000"/>
              </a:lnSpc>
            </a:pPr>
            <a:r>
              <a:rPr lang="es-ES" sz="1200" dirty="0" smtClean="0"/>
              <a:t>Compara el cambio que se produce en el indicador con el gráfico de resultados.</a:t>
            </a:r>
          </a:p>
          <a:p>
            <a:pPr>
              <a:lnSpc>
                <a:spcPct val="90000"/>
              </a:lnSpc>
            </a:pPr>
            <a:r>
              <a:rPr lang="es-ES" sz="1200" dirty="0" smtClean="0"/>
              <a:t>Ahora ya sabes qué tipo de piel tienes</a:t>
            </a:r>
          </a:p>
          <a:p>
            <a:pPr>
              <a:lnSpc>
                <a:spcPct val="90000"/>
              </a:lnSpc>
            </a:pPr>
            <a:endParaRPr lang="es-ES" sz="1200" dirty="0" smtClean="0"/>
          </a:p>
          <a:p>
            <a:pPr>
              <a:lnSpc>
                <a:spcPct val="90000"/>
              </a:lnSpc>
            </a:pPr>
            <a:endParaRPr lang="es-ES" sz="1200" dirty="0" smtClean="0"/>
          </a:p>
          <a:p>
            <a:pPr marL="171450" indent="-171450">
              <a:lnSpc>
                <a:spcPct val="90000"/>
              </a:lnSpc>
              <a:buFont typeface="Arial" pitchFamily="34" charset="0"/>
              <a:buChar char="•"/>
            </a:pPr>
            <a:r>
              <a:rPr lang="es-ES" sz="1200" dirty="0" smtClean="0"/>
              <a:t>Buscar qué productos de tratamiento te recomienda Oriflame</a:t>
            </a:r>
            <a:r>
              <a:rPr lang="es-ES" sz="1200" baseline="0" dirty="0" smtClean="0"/>
              <a:t> de acuerdo a tu edad y tipo de piel</a:t>
            </a:r>
            <a:endParaRPr lang="es-ES" sz="1200" dirty="0" smtClean="0"/>
          </a:p>
          <a:p>
            <a:pPr>
              <a:lnSpc>
                <a:spcPct val="90000"/>
              </a:lnSpc>
            </a:pPr>
            <a:r>
              <a:rPr lang="es-ES" sz="1200" dirty="0" smtClean="0"/>
              <a:t>Este símbolo significa que el producto ha sido diseñado para uso de día.</a:t>
            </a:r>
          </a:p>
          <a:p>
            <a:pPr>
              <a:lnSpc>
                <a:spcPct val="90000"/>
              </a:lnSpc>
            </a:pPr>
            <a:r>
              <a:rPr lang="es-ES" sz="1200" dirty="0" smtClean="0"/>
              <a:t>	</a:t>
            </a:r>
          </a:p>
          <a:p>
            <a:pPr marL="285750" indent="-285750">
              <a:buFont typeface="Arial" pitchFamily="34" charset="0"/>
              <a:buChar char="•"/>
            </a:pPr>
            <a:endParaRPr lang="es-CL" dirty="0" smtClean="0">
              <a:latin typeface="Gill Sans for Oriflame Light"/>
            </a:endParaRPr>
          </a:p>
          <a:p>
            <a:endParaRPr lang="es-CL" dirty="0" smtClean="0">
              <a:latin typeface="Gill Sans for Oriflame Light"/>
            </a:endParaRPr>
          </a:p>
          <a:p>
            <a:endParaRPr lang="es-CL" dirty="0" smtClean="0">
              <a:latin typeface="Gill Sans for Oriflame Light"/>
            </a:endParaRPr>
          </a:p>
          <a:p>
            <a:pPr marL="285750" indent="-285750">
              <a:spcAft>
                <a:spcPts val="1200"/>
              </a:spcAft>
              <a:buFont typeface="Arial" pitchFamily="34" charset="0"/>
              <a:buChar char="•"/>
            </a:pPr>
            <a:endParaRPr lang="es-CL" dirty="0" smtClean="0"/>
          </a:p>
          <a:p>
            <a:pPr marL="171450" indent="-171450">
              <a:lnSpc>
                <a:spcPct val="90000"/>
              </a:lnSpc>
              <a:buFont typeface="Arial" pitchFamily="34" charset="0"/>
              <a:buChar char="•"/>
            </a:pPr>
            <a:endParaRPr lang="es-CL" dirty="0" smtClean="0">
              <a:latin typeface="Gill Sans for Oriflame Light"/>
            </a:endParaRPr>
          </a:p>
          <a:p>
            <a:endParaRPr lang="es-ES" sz="1200"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t>33</a:t>
            </a:fld>
            <a:endParaRPr lang="en-US"/>
          </a:p>
        </p:txBody>
      </p:sp>
    </p:spTree>
    <p:extLst>
      <p:ext uri="{BB962C8B-B14F-4D97-AF65-F5344CB8AC3E}">
        <p14:creationId xmlns:p14="http://schemas.microsoft.com/office/powerpoint/2010/main" val="2731863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190500" algn="l"/>
              </a:tabLst>
            </a:pPr>
            <a:r>
              <a:rPr lang="es-ES_tradnl" altLang="zh-CN" dirty="0" smtClean="0">
                <a:cs typeface="Gill Sans for Oriflame Light"/>
              </a:rPr>
              <a:t>Encuentra el maquillaje adecuados Oriflame para ti y tus clientes </a:t>
            </a:r>
          </a:p>
          <a:p>
            <a:pPr>
              <a:tabLst>
                <a:tab pos="190500" algn="l"/>
              </a:tabLst>
            </a:pPr>
            <a:r>
              <a:rPr lang="es-ES_tradnl" altLang="zh-CN" dirty="0" smtClean="0">
                <a:cs typeface="Gill Sans for Oriflame Light"/>
              </a:rPr>
              <a:t>Utiliza la carta de color: Usa esta herramienta de ventas para</a:t>
            </a:r>
            <a:r>
              <a:rPr lang="es-ES_tradnl" altLang="zh-CN" baseline="0" dirty="0" smtClean="0">
                <a:cs typeface="Gill Sans for Oriflame Light"/>
              </a:rPr>
              <a:t> </a:t>
            </a:r>
            <a:r>
              <a:rPr lang="es-ES_tradnl" altLang="zh-CN" dirty="0" smtClean="0">
                <a:cs typeface="Gill Sans for Oriflame Light"/>
              </a:rPr>
              <a:t>recomendar cosméticos de color Oriflame a tus clientes </a:t>
            </a:r>
          </a:p>
          <a:p>
            <a:pPr>
              <a:tabLst>
                <a:tab pos="190500" algn="l"/>
              </a:tabLst>
            </a:pPr>
            <a:endParaRPr lang="es-ES_tradnl" altLang="zh-CN" dirty="0" smtClean="0">
              <a:cs typeface="Gill Sans for Oriflame Light"/>
            </a:endParaRPr>
          </a:p>
          <a:p>
            <a:pPr marL="171450" indent="-171450">
              <a:buFont typeface="Arial" pitchFamily="34" charset="0"/>
              <a:buChar char="•"/>
              <a:tabLst>
                <a:tab pos="190500" algn="l"/>
              </a:tabLst>
            </a:pPr>
            <a:r>
              <a:rPr lang="es-ES_tradnl" altLang="zh-CN" dirty="0" smtClean="0">
                <a:cs typeface="Gill Sans for Oriflame Light"/>
              </a:rPr>
              <a:t>Identifica el estado de ánimo de tu cliente y el efecto deseado o apariencia preferida dentro de las 3 marcas: </a:t>
            </a:r>
          </a:p>
          <a:p>
            <a:pPr>
              <a:tabLst>
                <a:tab pos="190500" algn="l"/>
              </a:tabLst>
            </a:pPr>
            <a:r>
              <a:rPr lang="es-ES_tradnl" altLang="zh-CN" dirty="0" smtClean="0">
                <a:cs typeface="Gill Sans for Oriflame Light"/>
              </a:rPr>
              <a:t>Oriflame </a:t>
            </a:r>
            <a:r>
              <a:rPr lang="es-ES_tradnl" altLang="zh-CN" dirty="0" err="1" smtClean="0">
                <a:cs typeface="Gill Sans for Oriflame Light"/>
              </a:rPr>
              <a:t>Beauty</a:t>
            </a:r>
            <a:r>
              <a:rPr lang="es-ES_tradnl" altLang="zh-CN" dirty="0" smtClean="0">
                <a:cs typeface="Gill Sans for Oriflame Light"/>
              </a:rPr>
              <a:t> </a:t>
            </a:r>
          </a:p>
          <a:p>
            <a:pPr>
              <a:tabLst>
                <a:tab pos="190500" algn="l"/>
              </a:tabLst>
            </a:pPr>
            <a:r>
              <a:rPr lang="es-ES_tradnl" altLang="zh-CN" dirty="0" err="1" smtClean="0">
                <a:cs typeface="Gill Sans for Oriflame Light"/>
              </a:rPr>
              <a:t>Giordani</a:t>
            </a:r>
            <a:r>
              <a:rPr lang="es-ES_tradnl" altLang="zh-CN" dirty="0" smtClean="0">
                <a:cs typeface="Gill Sans for Oriflame Light"/>
              </a:rPr>
              <a:t> Gold </a:t>
            </a:r>
          </a:p>
          <a:p>
            <a:pPr>
              <a:tabLst>
                <a:tab pos="190500" algn="l"/>
              </a:tabLst>
            </a:pPr>
            <a:r>
              <a:rPr lang="es-ES_tradnl" altLang="zh-CN" dirty="0" err="1" smtClean="0">
                <a:cs typeface="Gill Sans for Oriflame Light"/>
              </a:rPr>
              <a:t>VeryMe</a:t>
            </a:r>
            <a:r>
              <a:rPr lang="es-ES_tradnl" altLang="zh-CN" dirty="0" smtClean="0">
                <a:cs typeface="Gill Sans for Oriflame Light"/>
              </a:rPr>
              <a:t> </a:t>
            </a:r>
          </a:p>
          <a:p>
            <a:pPr>
              <a:tabLst>
                <a:tab pos="190500" algn="l"/>
              </a:tabLst>
            </a:pPr>
            <a:endParaRPr lang="es-ES_tradnl" altLang="zh-CN" dirty="0" smtClean="0">
              <a:cs typeface="Gill Sans for Oriflame Light"/>
            </a:endParaRPr>
          </a:p>
          <a:p>
            <a:pPr marL="171450" indent="-171450">
              <a:buFont typeface="Arial" pitchFamily="34" charset="0"/>
              <a:buChar char="•"/>
              <a:tabLst>
                <a:tab pos="190500" algn="l"/>
              </a:tabLst>
            </a:pPr>
            <a:r>
              <a:rPr lang="es-CL" altLang="zh-CN" dirty="0" smtClean="0">
                <a:cs typeface="Gill Sans for Oriflame Light"/>
              </a:rPr>
              <a:t>Recomienda  la gama completa de productos de maquillaje según las familias de color.</a:t>
            </a:r>
          </a:p>
          <a:p>
            <a:pPr>
              <a:tabLst>
                <a:tab pos="190500" algn="l"/>
              </a:tabLst>
            </a:pPr>
            <a:r>
              <a:rPr lang="es-CL" altLang="zh-CN" dirty="0" smtClean="0">
                <a:cs typeface="Gill Sans for Oriflame Light"/>
              </a:rPr>
              <a:t>Sigue las indicaciones de la guía de izquierda a derecha; desde “Labios” hasta “Rostro”.</a:t>
            </a:r>
          </a:p>
          <a:p>
            <a:pPr>
              <a:tabLst>
                <a:tab pos="190500" algn="l"/>
              </a:tabLst>
            </a:pPr>
            <a:endParaRPr lang="es-CL" altLang="zh-CN" dirty="0" smtClean="0">
              <a:cs typeface="Gill Sans for Oriflame Light"/>
            </a:endParaRPr>
          </a:p>
          <a:p>
            <a:pPr>
              <a:lnSpc>
                <a:spcPct val="90000"/>
              </a:lnSpc>
            </a:pPr>
            <a:endParaRPr lang="es-ES" sz="1200" dirty="0" smtClean="0"/>
          </a:p>
          <a:p>
            <a:pPr marL="171450" indent="-171450">
              <a:lnSpc>
                <a:spcPct val="90000"/>
              </a:lnSpc>
              <a:buFont typeface="Arial" pitchFamily="34" charset="0"/>
              <a:buChar char="•"/>
            </a:pPr>
            <a:r>
              <a:rPr lang="es-ES" sz="1200" dirty="0" smtClean="0"/>
              <a:t> </a:t>
            </a:r>
            <a:r>
              <a:rPr lang="es-CL" dirty="0" smtClean="0">
                <a:latin typeface="Gill Sans for Oriflame Light"/>
              </a:rPr>
              <a:t>Encuentra tus productos en el catálogo. Si tu</a:t>
            </a:r>
            <a:r>
              <a:rPr lang="es-CL" baseline="0" dirty="0" smtClean="0">
                <a:latin typeface="Gill Sans for Oriflame Light"/>
              </a:rPr>
              <a:t> o tu cliente tienen dudas respecto a las características y uso del producto, lee los beneficios en la Guía del Cuidado de la piel”, también las descripciones y tips que aparecen en el catálogo.</a:t>
            </a:r>
          </a:p>
          <a:p>
            <a:pPr marL="171450" indent="-171450">
              <a:lnSpc>
                <a:spcPct val="90000"/>
              </a:lnSpc>
              <a:buFont typeface="Arial" pitchFamily="34" charset="0"/>
              <a:buChar char="•"/>
            </a:pPr>
            <a:endParaRPr lang="es-CL" baseline="0" dirty="0" smtClean="0">
              <a:latin typeface="Gill Sans for Oriflame Light"/>
            </a:endParaRPr>
          </a:p>
          <a:p>
            <a:pPr marL="285750" indent="-285750">
              <a:buFont typeface="Arial" pitchFamily="34" charset="0"/>
              <a:buChar char="•"/>
            </a:pPr>
            <a:r>
              <a:rPr lang="es-CL" dirty="0" smtClean="0">
                <a:latin typeface="Gill Sans for Oriflame Light"/>
              </a:rPr>
              <a:t>Anota los productos realizando el pedido y calcula tu ganancia</a:t>
            </a:r>
          </a:p>
          <a:p>
            <a:pPr marL="285750" indent="-285750">
              <a:buFont typeface="Arial" pitchFamily="34" charset="0"/>
              <a:buChar char="•"/>
            </a:pPr>
            <a:endParaRPr lang="es-CL" dirty="0" smtClean="0">
              <a:latin typeface="Gill Sans for Oriflame Light"/>
            </a:endParaRPr>
          </a:p>
          <a:p>
            <a:endParaRPr lang="es-CL" dirty="0" smtClean="0">
              <a:latin typeface="Gill Sans for Oriflame Light"/>
            </a:endParaRPr>
          </a:p>
          <a:p>
            <a:endParaRPr lang="es-CL" dirty="0" smtClean="0">
              <a:latin typeface="Gill Sans for Oriflame Light"/>
            </a:endParaRPr>
          </a:p>
          <a:p>
            <a:pPr marL="285750" indent="-285750">
              <a:spcAft>
                <a:spcPts val="1200"/>
              </a:spcAft>
              <a:buFont typeface="Arial" pitchFamily="34" charset="0"/>
              <a:buChar char="•"/>
            </a:pPr>
            <a:endParaRPr lang="es-CL" dirty="0" smtClean="0"/>
          </a:p>
          <a:p>
            <a:pPr marL="171450" indent="-171450">
              <a:lnSpc>
                <a:spcPct val="90000"/>
              </a:lnSpc>
              <a:buFont typeface="Arial" pitchFamily="34" charset="0"/>
              <a:buChar char="•"/>
            </a:pPr>
            <a:endParaRPr lang="es-CL" dirty="0" smtClean="0">
              <a:latin typeface="Gill Sans for Oriflame Light"/>
            </a:endParaRPr>
          </a:p>
          <a:p>
            <a:endParaRPr lang="es-ES" sz="1200"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t>34</a:t>
            </a:fld>
            <a:endParaRPr lang="en-US"/>
          </a:p>
        </p:txBody>
      </p:sp>
    </p:spTree>
    <p:extLst>
      <p:ext uri="{BB962C8B-B14F-4D97-AF65-F5344CB8AC3E}">
        <p14:creationId xmlns:p14="http://schemas.microsoft.com/office/powerpoint/2010/main" val="2731863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dirty="0" smtClean="0">
                <a:latin typeface="Gill Sans for Oriflame Light"/>
              </a:rPr>
              <a:t>Para llenar tu la Lista de Contacto:</a:t>
            </a:r>
          </a:p>
          <a:p>
            <a:endParaRPr lang="es-CL" sz="1200" dirty="0" smtClean="0">
              <a:latin typeface="Gill Sans for Oriflame Light"/>
            </a:endParaRPr>
          </a:p>
          <a:p>
            <a:r>
              <a:rPr lang="es-CL" sz="1200" dirty="0" smtClean="0">
                <a:latin typeface="Gill Sans for Oriflame Light"/>
              </a:rPr>
              <a:t>Piensa e ideas como</a:t>
            </a:r>
          </a:p>
          <a:p>
            <a:r>
              <a:rPr lang="es-CL" sz="1200" dirty="0" smtClean="0">
                <a:latin typeface="Gill Sans for Oriflame Light"/>
              </a:rPr>
              <a:t>	Si tuvieras todo el presupuesto para realizar una fiesta ¿a quién invitarías?</a:t>
            </a:r>
          </a:p>
          <a:p>
            <a:r>
              <a:rPr lang="es-CL" sz="1200" dirty="0" smtClean="0">
                <a:latin typeface="Gill Sans for Oriflame Light"/>
              </a:rPr>
              <a:t>	¿Cuántos amigos tienes en Facebook?</a:t>
            </a:r>
          </a:p>
          <a:p>
            <a:r>
              <a:rPr lang="es-CL" sz="1200" dirty="0" smtClean="0">
                <a:latin typeface="Gill Sans for Oriflame Light"/>
              </a:rPr>
              <a:t>	¿Cuántos contactos están grabados en tu teléfono celular?</a:t>
            </a:r>
          </a:p>
          <a:p>
            <a:endParaRPr lang="es-CL" sz="1200" dirty="0" smtClean="0">
              <a:latin typeface="Gill Sans for Oriflame Light"/>
            </a:endParaRPr>
          </a:p>
        </p:txBody>
      </p:sp>
      <p:sp>
        <p:nvSpPr>
          <p:cNvPr id="4" name="3 Marcador de número de diapositiva"/>
          <p:cNvSpPr>
            <a:spLocks noGrp="1"/>
          </p:cNvSpPr>
          <p:nvPr>
            <p:ph type="sldNum" sz="quarter" idx="10"/>
          </p:nvPr>
        </p:nvSpPr>
        <p:spPr/>
        <p:txBody>
          <a:bodyPr/>
          <a:lstStyle/>
          <a:p>
            <a:fld id="{A0767855-9C4D-C24F-B5FE-5F6D3D446EA4}" type="slidenum">
              <a:rPr lang="en-US" smtClean="0"/>
              <a:t>35</a:t>
            </a:fld>
            <a:endParaRPr lang="en-US"/>
          </a:p>
        </p:txBody>
      </p:sp>
    </p:spTree>
    <p:extLst>
      <p:ext uri="{BB962C8B-B14F-4D97-AF65-F5344CB8AC3E}">
        <p14:creationId xmlns:p14="http://schemas.microsoft.com/office/powerpoint/2010/main" val="1745757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544513"/>
            <a:ext cx="4386262" cy="3289300"/>
          </a:xfrm>
        </p:spPr>
      </p:sp>
      <p:sp>
        <p:nvSpPr>
          <p:cNvPr id="3" name="Notes Placeholder 2"/>
          <p:cNvSpPr>
            <a:spLocks noGrp="1"/>
          </p:cNvSpPr>
          <p:nvPr>
            <p:ph type="body" idx="1"/>
          </p:nvPr>
        </p:nvSpPr>
        <p:spPr>
          <a:xfrm>
            <a:off x="808037" y="3972719"/>
            <a:ext cx="5438140" cy="5791200"/>
          </a:xfrm>
        </p:spPr>
        <p:txBody>
          <a:bodyPr/>
          <a:lstStyle/>
          <a:p>
            <a:pPr defTabSz="881390">
              <a:defRPr/>
            </a:pPr>
            <a:r>
              <a:rPr lang="es-CL" sz="1200" b="1" dirty="0" smtClean="0">
                <a:latin typeface="Gill Sans for Oriflame Light"/>
              </a:rPr>
              <a:t>EL PODER DE LA LISTA DE CONTACTOS</a:t>
            </a:r>
          </a:p>
          <a:p>
            <a:pPr defTabSz="881390">
              <a:defRPr/>
            </a:pPr>
            <a:endParaRPr lang="es-CL" sz="1200" dirty="0" smtClean="0">
              <a:latin typeface="Gill Sans for Oriflame Light"/>
            </a:endParaRPr>
          </a:p>
          <a:p>
            <a:pPr defTabSz="881390">
              <a:defRPr/>
            </a:pPr>
            <a:r>
              <a:rPr lang="es-CL" sz="1200" dirty="0" smtClean="0">
                <a:latin typeface="Gill Sans for Oriflame Light"/>
              </a:rPr>
              <a:t>Si trabajas adecuadamente la Lista de Contactos, tendrás una fuente inagotable de personas a quienes presentar la Oportunidad Oriflame y sus productos.</a:t>
            </a:r>
          </a:p>
          <a:p>
            <a:pPr defTabSz="881390">
              <a:defRPr/>
            </a:pPr>
            <a:r>
              <a:rPr lang="es-CL" sz="1200" dirty="0" smtClean="0">
                <a:latin typeface="Gill Sans for Oriflame Light"/>
              </a:rPr>
              <a:t>Cuando pides referidos creas una reacción en cadena que no se detiene, porque por cada nueva persona que contactas, tienes acceso al mundo de sus cercanos y conocidos</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altLang="zh-CN" b="1" dirty="0" smtClean="0">
              <a:solidFill>
                <a:srgbClr val="231F20"/>
              </a:solidFill>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b="1" dirty="0" smtClean="0">
                <a:solidFill>
                  <a:srgbClr val="231F20"/>
                </a:solidFill>
                <a:cs typeface="Times New Roman" pitchFamily="18" charset="0"/>
              </a:rPr>
              <a:t>"La regla de oro"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zh-CN" dirty="0" smtClean="0">
                <a:solidFill>
                  <a:srgbClr val="231F20"/>
                </a:solidFill>
                <a:cs typeface="Times New Roman" pitchFamily="18" charset="0"/>
              </a:rPr>
              <a:t>Continúa aumentando tu Lista de Contactos pidiendo siempre</a:t>
            </a:r>
            <a:r>
              <a:rPr lang="es-ES_tradnl" altLang="zh-CN" baseline="0" dirty="0" smtClean="0">
                <a:solidFill>
                  <a:srgbClr val="231F20"/>
                </a:solidFill>
                <a:cs typeface="Times New Roman" pitchFamily="18" charset="0"/>
              </a:rPr>
              <a:t> referencias a tus </a:t>
            </a:r>
            <a:r>
              <a:rPr lang="es-ES_tradnl" altLang="zh-CN" dirty="0" smtClean="0">
                <a:solidFill>
                  <a:srgbClr val="231F20"/>
                </a:solidFill>
                <a:cs typeface="Times New Roman" pitchFamily="18" charset="0"/>
              </a:rPr>
              <a:t>clientes:</a:t>
            </a:r>
          </a:p>
          <a:p>
            <a:r>
              <a:rPr lang="es-CL" b="1" i="1" kern="1200" dirty="0" smtClean="0">
                <a:solidFill>
                  <a:schemeClr val="tx1"/>
                </a:solidFill>
                <a:effectLst/>
              </a:rPr>
              <a:t>“¿A quién conoces que le gustaría conocer una oportunidad de negocio?”.</a:t>
            </a:r>
          </a:p>
          <a:p>
            <a:endParaRPr lang="es-CL" b="1" i="1" kern="1200" dirty="0" smtClean="0">
              <a:solidFill>
                <a:schemeClr val="tx1"/>
              </a:solidFill>
              <a:effectLst/>
            </a:endParaRPr>
          </a:p>
          <a:p>
            <a:pPr marL="285750" indent="-285750">
              <a:spcAft>
                <a:spcPts val="600"/>
              </a:spcAft>
              <a:buFont typeface="Arial" pitchFamily="34" charset="0"/>
              <a:buChar char="•"/>
            </a:pPr>
            <a:r>
              <a:rPr lang="es-CL" dirty="0" smtClean="0">
                <a:latin typeface="Gill Sans for Oriflame Light"/>
              </a:rPr>
              <a:t>Vecinos</a:t>
            </a:r>
          </a:p>
          <a:p>
            <a:pPr marL="285750" indent="-285750">
              <a:spcAft>
                <a:spcPts val="600"/>
              </a:spcAft>
              <a:buFont typeface="Arial" pitchFamily="34" charset="0"/>
              <a:buChar char="•"/>
            </a:pPr>
            <a:r>
              <a:rPr lang="es-CL" dirty="0" smtClean="0">
                <a:latin typeface="Gill Sans for Oriflame Light"/>
              </a:rPr>
              <a:t>Organizaciones a las que perteneces</a:t>
            </a:r>
          </a:p>
          <a:p>
            <a:pPr marL="285750" indent="-285750">
              <a:spcAft>
                <a:spcPts val="600"/>
              </a:spcAft>
              <a:buFont typeface="Arial" pitchFamily="34" charset="0"/>
              <a:buChar char="•"/>
            </a:pPr>
            <a:r>
              <a:rPr lang="es-CL" dirty="0" smtClean="0">
                <a:latin typeface="Gill Sans for Oriflame Light"/>
              </a:rPr>
              <a:t>Colegas de trabajo</a:t>
            </a:r>
          </a:p>
          <a:p>
            <a:pPr marL="285750" indent="-285750">
              <a:spcAft>
                <a:spcPts val="600"/>
              </a:spcAft>
              <a:buFont typeface="Arial" pitchFamily="34" charset="0"/>
              <a:buChar char="•"/>
            </a:pPr>
            <a:r>
              <a:rPr lang="es-CL" dirty="0" smtClean="0">
                <a:latin typeface="Gill Sans for Oriflame Light"/>
              </a:rPr>
              <a:t>Compañeros de clase en la escuela</a:t>
            </a:r>
          </a:p>
          <a:p>
            <a:pPr marL="285750" indent="-285750">
              <a:spcAft>
                <a:spcPts val="600"/>
              </a:spcAft>
              <a:buFont typeface="Arial" pitchFamily="34" charset="0"/>
              <a:buChar char="•"/>
            </a:pPr>
            <a:r>
              <a:rPr lang="es-CL" dirty="0" smtClean="0">
                <a:latin typeface="Gill Sans for Oriflame Light"/>
              </a:rPr>
              <a:t>Cuando vayas de compras</a:t>
            </a:r>
          </a:p>
          <a:p>
            <a:pPr marL="285750" indent="-285750">
              <a:spcAft>
                <a:spcPts val="600"/>
              </a:spcAft>
              <a:buFont typeface="Arial" pitchFamily="34" charset="0"/>
              <a:buChar char="•"/>
            </a:pPr>
            <a:r>
              <a:rPr lang="es-CL" dirty="0" smtClean="0">
                <a:latin typeface="Gill Sans for Oriflame Light"/>
              </a:rPr>
              <a:t>Las personas que se encuentran en tus actividades sociales</a:t>
            </a:r>
          </a:p>
          <a:p>
            <a:pPr marL="285750" indent="-285750">
              <a:spcAft>
                <a:spcPts val="600"/>
              </a:spcAft>
              <a:buFont typeface="Arial" pitchFamily="34" charset="0"/>
              <a:buChar char="•"/>
            </a:pPr>
            <a:r>
              <a:rPr lang="es-CL" dirty="0" smtClean="0">
                <a:latin typeface="Gill Sans for Oriflame Light"/>
              </a:rPr>
              <a:t>Referencias de tus clientes existentes</a:t>
            </a:r>
          </a:p>
          <a:p>
            <a:endParaRPr lang="es-CL" kern="1200" dirty="0" smtClean="0">
              <a:solidFill>
                <a:schemeClr val="tx1"/>
              </a:solidFill>
              <a:effectLst/>
            </a:endParaRPr>
          </a:p>
          <a:p>
            <a:pPr>
              <a:lnSpc>
                <a:spcPts val="1900"/>
              </a:lnSpc>
              <a:tabLst/>
            </a:pPr>
            <a:r>
              <a:rPr lang="es-ES_tradnl" altLang="zh-CN" b="1" dirty="0" smtClean="0">
                <a:solidFill>
                  <a:srgbClr val="231F20"/>
                </a:solidFill>
                <a:cs typeface="Times New Roman" pitchFamily="18" charset="0"/>
              </a:rPr>
              <a:t>Atraer también a gente que</a:t>
            </a:r>
            <a:r>
              <a:rPr lang="es-ES_tradnl" altLang="zh-CN" b="1" baseline="0" dirty="0" smtClean="0">
                <a:solidFill>
                  <a:srgbClr val="231F20"/>
                </a:solidFill>
                <a:cs typeface="Times New Roman" pitchFamily="18" charset="0"/>
              </a:rPr>
              <a:t> esté</a:t>
            </a:r>
            <a:r>
              <a:rPr lang="es-ES_tradnl" altLang="zh-CN" b="1" dirty="0" smtClean="0">
                <a:solidFill>
                  <a:srgbClr val="231F20"/>
                </a:solidFill>
                <a:cs typeface="Times New Roman" pitchFamily="18" charset="0"/>
              </a:rPr>
              <a:t>:</a:t>
            </a:r>
          </a:p>
          <a:p>
            <a:pPr>
              <a:lnSpc>
                <a:spcPts val="1900"/>
              </a:lnSpc>
              <a:tabLst/>
            </a:pPr>
            <a:r>
              <a:rPr lang="es-ES_tradnl" altLang="zh-CN" b="0" dirty="0" smtClean="0">
                <a:solidFill>
                  <a:srgbClr val="231F20"/>
                </a:solidFill>
                <a:cs typeface="Times New Roman" pitchFamily="18" charset="0"/>
              </a:rPr>
              <a:t>• Interesado en ejercer un estilo de vida saludable</a:t>
            </a:r>
          </a:p>
          <a:p>
            <a:pPr>
              <a:lnSpc>
                <a:spcPts val="1900"/>
              </a:lnSpc>
              <a:tabLst/>
            </a:pPr>
            <a:r>
              <a:rPr lang="es-ES_tradnl" altLang="zh-CN" b="0" dirty="0" smtClean="0">
                <a:solidFill>
                  <a:srgbClr val="231F20"/>
                </a:solidFill>
                <a:cs typeface="Times New Roman" pitchFamily="18" charset="0"/>
              </a:rPr>
              <a:t>Queriendo hacer un cambio positivo en sus vidas:</a:t>
            </a:r>
          </a:p>
          <a:p>
            <a:pPr>
              <a:lnSpc>
                <a:spcPts val="1900"/>
              </a:lnSpc>
              <a:tabLst/>
            </a:pPr>
            <a:r>
              <a:rPr lang="es-ES_tradnl" altLang="zh-CN" b="0" dirty="0" smtClean="0">
                <a:solidFill>
                  <a:srgbClr val="231F20"/>
                </a:solidFill>
                <a:cs typeface="Times New Roman" pitchFamily="18" charset="0"/>
              </a:rPr>
              <a:t>En PERDER PESO, su bienestar y mejorar la</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BELLEZA DESDE ADENTRO</a:t>
            </a:r>
          </a:p>
          <a:p>
            <a:pPr>
              <a:lnSpc>
                <a:spcPts val="1900"/>
              </a:lnSpc>
              <a:tabLst/>
            </a:pPr>
            <a:endParaRPr lang="es-ES_tradnl" altLang="zh-CN" b="1" dirty="0" smtClean="0">
              <a:solidFill>
                <a:srgbClr val="231F20"/>
              </a:solidFill>
              <a:cs typeface="Times New Roman" pitchFamily="18" charset="0"/>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t>36</a:t>
            </a:fld>
            <a:endParaRPr lang="en-US"/>
          </a:p>
        </p:txBody>
      </p:sp>
    </p:spTree>
    <p:extLst>
      <p:ext uri="{BB962C8B-B14F-4D97-AF65-F5344CB8AC3E}">
        <p14:creationId xmlns:p14="http://schemas.microsoft.com/office/powerpoint/2010/main" val="638058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El</a:t>
            </a:r>
            <a:r>
              <a:rPr lang="es-ES_tradnl" baseline="0" dirty="0" smtClean="0"/>
              <a:t> p</a:t>
            </a:r>
            <a:r>
              <a:rPr lang="es-ES_tradnl" dirty="0" smtClean="0"/>
              <a:t>roceso de venta consiste en tres pasos consiguientes:</a:t>
            </a:r>
          </a:p>
          <a:p>
            <a:pPr>
              <a:lnSpc>
                <a:spcPts val="2300"/>
              </a:lnSpc>
              <a:tabLst/>
            </a:pPr>
            <a:r>
              <a:rPr lang="es-CL" altLang="zh-CN" sz="1200" dirty="0" smtClean="0">
                <a:solidFill>
                  <a:srgbClr val="231F20"/>
                </a:solidFill>
                <a:latin typeface="Gill Sans for Oriflame Light"/>
                <a:cs typeface="Gill Sans for Oriflame Light"/>
              </a:rPr>
              <a:t>Crea una lista de contacto con las personas que conoces y haz una cita con ellos </a:t>
            </a:r>
          </a:p>
          <a:p>
            <a:pPr>
              <a:lnSpc>
                <a:spcPts val="2300"/>
              </a:lnSpc>
              <a:tabLst/>
            </a:pPr>
            <a:r>
              <a:rPr lang="es-CL" altLang="zh-CN" dirty="0" smtClean="0">
                <a:solidFill>
                  <a:srgbClr val="231F20"/>
                </a:solidFill>
                <a:latin typeface="Gill Sans for Oriflame Light"/>
                <a:cs typeface="Gill Sans for Oriflame Light"/>
              </a:rPr>
              <a:t>Reúnete con cada uno y muéstrales el Catálogo, háblales de tus productos favoritos, recomiéndaselos</a:t>
            </a:r>
            <a:endParaRPr lang="es-CL" altLang="zh-CN" sz="1200" dirty="0" smtClean="0">
              <a:solidFill>
                <a:srgbClr val="231F20"/>
              </a:solidFill>
              <a:latin typeface="Gill Sans for Oriflame Light"/>
              <a:cs typeface="Gill Sans for Oriflame Light"/>
            </a:endParaRPr>
          </a:p>
          <a:p>
            <a:pPr>
              <a:lnSpc>
                <a:spcPts val="2300"/>
              </a:lnSpc>
              <a:tabLst>
                <a:tab pos="1803400" algn="l"/>
              </a:tabLst>
            </a:pPr>
            <a:r>
              <a:rPr lang="es-CL" altLang="zh-CN" dirty="0" smtClean="0">
                <a:solidFill>
                  <a:srgbClr val="231F20"/>
                </a:solidFill>
                <a:latin typeface="Gill Sans for Oriflame Light"/>
                <a:cs typeface="Gill Sans for Oriflame Light"/>
              </a:rPr>
              <a:t>Toma</a:t>
            </a:r>
            <a:r>
              <a:rPr lang="es-CL" altLang="zh-CN" sz="1200" dirty="0" smtClean="0">
                <a:solidFill>
                  <a:srgbClr val="231F20"/>
                </a:solidFill>
                <a:latin typeface="Gill Sans for Oriflame Light"/>
                <a:cs typeface="Gill Sans for Oriflame Light"/>
              </a:rPr>
              <a:t>  sus pedidos</a:t>
            </a:r>
            <a:r>
              <a:rPr lang="es-CL" altLang="zh-CN" dirty="0" smtClean="0">
                <a:solidFill>
                  <a:srgbClr val="231F20"/>
                </a:solidFill>
                <a:latin typeface="Gill Sans for Oriflame Light"/>
                <a:cs typeface="Gill Sans for Oriflame Light"/>
              </a:rPr>
              <a:t>, </a:t>
            </a:r>
            <a:r>
              <a:rPr lang="es-CL" altLang="zh-CN" sz="1200" dirty="0" smtClean="0">
                <a:solidFill>
                  <a:srgbClr val="231F20"/>
                </a:solidFill>
                <a:latin typeface="Gill Sans for Oriflame Light"/>
                <a:cs typeface="Gill Sans for Oriflame Light"/>
              </a:rPr>
              <a:t>pídeles recomendaciones de otras personas que puedan estar interesadas en</a:t>
            </a:r>
            <a:r>
              <a:rPr lang="es-CL" altLang="zh-CN" sz="1200" baseline="0" dirty="0" smtClean="0">
                <a:solidFill>
                  <a:srgbClr val="231F20"/>
                </a:solidFill>
                <a:latin typeface="Gill Sans for Oriflame Light"/>
                <a:cs typeface="Gill Sans for Oriflame Light"/>
              </a:rPr>
              <a:t> los productos Oriflame y</a:t>
            </a:r>
            <a:r>
              <a:rPr lang="es-CL" altLang="zh-CN" sz="1200" dirty="0" smtClean="0">
                <a:solidFill>
                  <a:srgbClr val="231F20"/>
                </a:solidFill>
                <a:latin typeface="Gill Sans for Oriflame Light"/>
                <a:cs typeface="Gill Sans for Oriflame Light"/>
              </a:rPr>
              <a:t> añade los nuevos nombres a tu Lista de Contactos.</a:t>
            </a:r>
          </a:p>
          <a:p>
            <a:pPr>
              <a:lnSpc>
                <a:spcPts val="2300"/>
              </a:lnSpc>
              <a:tabLst>
                <a:tab pos="1803400" algn="l"/>
              </a:tabLst>
            </a:pPr>
            <a:r>
              <a:rPr lang="es-CL" altLang="zh-CN" sz="1200" b="1" dirty="0" smtClean="0">
                <a:solidFill>
                  <a:srgbClr val="231F20"/>
                </a:solidFill>
                <a:latin typeface="Gill Sans for Oriflame Light"/>
                <a:cs typeface="Gill Sans for Oriflame Light"/>
              </a:rPr>
              <a:t>Este proceso es</a:t>
            </a:r>
            <a:r>
              <a:rPr lang="es-CL" altLang="zh-CN" sz="1200" b="1" baseline="0" dirty="0" smtClean="0">
                <a:solidFill>
                  <a:srgbClr val="231F20"/>
                </a:solidFill>
                <a:latin typeface="Gill Sans for Oriflame Light"/>
                <a:cs typeface="Gill Sans for Oriflame Light"/>
              </a:rPr>
              <a:t> permanente y continuo.</a:t>
            </a:r>
            <a:endParaRPr lang="es-CL" altLang="zh-CN" sz="800" b="1" dirty="0" smtClean="0">
              <a:solidFill>
                <a:srgbClr val="E26A84"/>
              </a:solidFill>
              <a:latin typeface="Gill Sans for Oriflame Light"/>
              <a:cs typeface="Gill Sans for Oriflame Light"/>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t>37</a:t>
            </a:fld>
            <a:endParaRPr lang="en-US"/>
          </a:p>
        </p:txBody>
      </p:sp>
    </p:spTree>
    <p:extLst>
      <p:ext uri="{BB962C8B-B14F-4D97-AF65-F5344CB8AC3E}">
        <p14:creationId xmlns:p14="http://schemas.microsoft.com/office/powerpoint/2010/main" val="3063625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Después de haber creado tu Lista de Contactos marca 5 personas y llámalos.</a:t>
            </a:r>
          </a:p>
          <a:p>
            <a:r>
              <a:rPr lang="es-ES_tradnl" dirty="0" smtClean="0"/>
              <a:t>Cita</a:t>
            </a:r>
            <a:r>
              <a:rPr lang="es-ES_tradnl" baseline="0" dirty="0" smtClean="0"/>
              <a:t> a</a:t>
            </a:r>
            <a:r>
              <a:rPr lang="es-ES_tradnl" dirty="0" smtClean="0"/>
              <a:t> una reunión a fin</a:t>
            </a:r>
            <a:r>
              <a:rPr lang="es-ES_tradnl" baseline="0" dirty="0" smtClean="0"/>
              <a:t> de</a:t>
            </a:r>
            <a:r>
              <a:rPr lang="es-ES_tradnl" dirty="0" smtClean="0"/>
              <a:t> mostrar un Catálogo y tomar un pedido.</a:t>
            </a:r>
          </a:p>
          <a:p>
            <a:endParaRPr lang="es-ES_trad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Juego de roles. Para el Líder: (prepáralo con algún miembro de tu equipo muestra </a:t>
            </a:r>
            <a:r>
              <a:rPr lang="es-ES_tradnl" baseline="0" dirty="0" smtClean="0"/>
              <a:t>como se </a:t>
            </a:r>
            <a:r>
              <a:rPr lang="es-ES_tradnl" baseline="0" smtClean="0"/>
              <a:t>hace. </a:t>
            </a:r>
            <a:r>
              <a:rPr lang="es-ES_tradnl" smtClean="0"/>
              <a:t>No </a:t>
            </a:r>
            <a:r>
              <a:rPr lang="es-ES_tradnl" dirty="0" smtClean="0"/>
              <a:t>tomes más de 5 minutos en este ejercicio</a:t>
            </a:r>
            <a:endParaRPr lang="en-US" baseline="0" dirty="0" smtClean="0"/>
          </a:p>
          <a:p>
            <a:endParaRPr lang="es-ES_tradnl" dirty="0" smtClean="0"/>
          </a:p>
          <a:p>
            <a:r>
              <a:rPr lang="es-ES_tradnl" dirty="0" smtClean="0"/>
              <a:t>Haz preguntas y prepara</a:t>
            </a:r>
            <a:r>
              <a:rPr lang="es-ES_tradnl" baseline="0" dirty="0" smtClean="0"/>
              <a:t> </a:t>
            </a:r>
            <a:r>
              <a:rPr lang="es-ES_tradnl" dirty="0" smtClean="0"/>
              <a:t>un ejemplo de conversación telefónica con la gente de tu</a:t>
            </a:r>
            <a:r>
              <a:rPr lang="es-ES_tradnl" baseline="0" dirty="0" smtClean="0"/>
              <a:t> Lista de Contacto.</a:t>
            </a:r>
            <a:r>
              <a:rPr lang="es-ES_tradnl" dirty="0" smtClean="0"/>
              <a:t> Invita a una reunión.</a:t>
            </a:r>
          </a:p>
          <a:p>
            <a:r>
              <a:rPr lang="es-ES" dirty="0" smtClean="0"/>
              <a:t>L</a:t>
            </a:r>
            <a:r>
              <a:rPr lang="es-ES_tradnl" dirty="0" smtClean="0"/>
              <a:t>lama</a:t>
            </a:r>
            <a:r>
              <a:rPr lang="es-ES_tradnl" baseline="0" dirty="0" smtClean="0"/>
              <a:t> a un</a:t>
            </a:r>
            <a:r>
              <a:rPr lang="es-ES_tradnl" dirty="0" smtClean="0"/>
              <a:t> amigo</a:t>
            </a:r>
          </a:p>
          <a:p>
            <a:r>
              <a:rPr lang="es-ES_tradnl" dirty="0" smtClean="0"/>
              <a:t>Una compañera de clase</a:t>
            </a:r>
          </a:p>
          <a:p>
            <a:r>
              <a:rPr lang="es-ES_tradnl" dirty="0" smtClean="0"/>
              <a:t>Un ex colega</a:t>
            </a:r>
          </a:p>
          <a:p>
            <a:endParaRPr lang="es-ES_tradnl"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t>38</a:t>
            </a:fld>
            <a:endParaRPr lang="en-US"/>
          </a:p>
        </p:txBody>
      </p:sp>
    </p:spTree>
    <p:extLst>
      <p:ext uri="{BB962C8B-B14F-4D97-AF65-F5344CB8AC3E}">
        <p14:creationId xmlns:p14="http://schemas.microsoft.com/office/powerpoint/2010/main" val="1144127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smtClean="0"/>
              <a:t>Prepárate para la reunión con el cliente</a:t>
            </a:r>
          </a:p>
          <a:p>
            <a:r>
              <a:rPr lang="es-ES_tradnl" dirty="0" smtClean="0"/>
              <a:t>La apariencia personal. </a:t>
            </a:r>
          </a:p>
          <a:p>
            <a:r>
              <a:rPr lang="es-ES_tradnl" dirty="0" smtClean="0"/>
              <a:t>Recuerda:</a:t>
            </a:r>
            <a:r>
              <a:rPr lang="es-ES_tradnl" baseline="0" dirty="0" smtClean="0"/>
              <a:t> Eres Socio</a:t>
            </a:r>
            <a:r>
              <a:rPr lang="es-ES_tradnl" dirty="0" smtClean="0"/>
              <a:t> de una empresa que ofrece verse y sentirse bien. </a:t>
            </a:r>
          </a:p>
          <a:p>
            <a:r>
              <a:rPr lang="es-ES_tradnl" dirty="0" smtClean="0"/>
              <a:t>La gente se da cuenta de lo</a:t>
            </a:r>
            <a:r>
              <a:rPr lang="es-ES_tradnl" baseline="0" dirty="0" smtClean="0"/>
              <a:t> que proyectas</a:t>
            </a:r>
            <a:r>
              <a:rPr lang="es-ES_tradnl" dirty="0" smtClean="0"/>
              <a:t>, cuida  tu apariencia personal, que se note que te preocupas y usas los productos Oriflame.</a:t>
            </a:r>
          </a:p>
          <a:p>
            <a:r>
              <a:rPr lang="es-ES_tradnl" dirty="0" smtClean="0"/>
              <a:t>Antes de tu reunión no  olvides poner los materiales esenciales en el bolso que puedes utilizar durante tu reunión. Catálogo, productos revistas, Carta de Color y la Guía del Cuidado de la Piel, kit de muestras y tus productos favoritos para una demostración.</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39</a:t>
            </a:fld>
            <a:endParaRPr lang="en-US"/>
          </a:p>
        </p:txBody>
      </p:sp>
    </p:spTree>
    <p:extLst>
      <p:ext uri="{BB962C8B-B14F-4D97-AF65-F5344CB8AC3E}">
        <p14:creationId xmlns:p14="http://schemas.microsoft.com/office/powerpoint/2010/main" val="178024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Aquí encuentras Innovación  en los productos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45 años de experiencia en el cuidado de la piel y conocimientos en cosméticos, combinando la sabiduría de la naturaleza con lo mejor de la ciencia para ofrecer marcas de productos únicos. Oriflame pone a tu disposición una amplia gama</a:t>
            </a:r>
            <a:r>
              <a:rPr lang="es-ES_tradnl" baseline="0" dirty="0" smtClean="0"/>
              <a:t> de productos a precios</a:t>
            </a:r>
            <a:r>
              <a:rPr lang="es-ES_tradnl" dirty="0" smtClean="0"/>
              <a:t> asequibles.</a:t>
            </a:r>
            <a:r>
              <a:rPr lang="es-ES_tradnl" baseline="0" dirty="0" smtClean="0"/>
              <a:t> T</a:t>
            </a:r>
            <a:r>
              <a:rPr lang="es-ES_tradnl" dirty="0" smtClean="0"/>
              <a:t>odos con:</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 Asegurado rendimiento en la relación precio – calidad.</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a:t>
            </a:r>
            <a:r>
              <a:rPr lang="es-ES_tradnl" baseline="0" dirty="0" smtClean="0"/>
              <a:t> Con</a:t>
            </a:r>
            <a:r>
              <a:rPr lang="es-ES_tradnl" dirty="0" smtClean="0"/>
              <a:t> ingredientes de alta pureza y estrictas normas de fabricación</a:t>
            </a:r>
          </a:p>
          <a:p>
            <a:pPr>
              <a:defRPr/>
            </a:pPr>
            <a:r>
              <a:rPr lang="es-ES_tradnl" dirty="0" smtClean="0"/>
              <a:t>- Elevadas normas ética y de políticas ambientales.</a:t>
            </a:r>
          </a:p>
          <a:p>
            <a:pPr>
              <a:defRPr/>
            </a:pPr>
            <a:endParaRPr lang="es-ES_tradnl"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Principales hechos: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Oriflame Suecia: La sabiduría de la naturaleza y lo mejor de la ciencia</a:t>
            </a:r>
          </a:p>
          <a:p>
            <a:pPr>
              <a:defRPr/>
            </a:pPr>
            <a:r>
              <a:rPr lang="es-ES_tradnl" dirty="0" smtClean="0"/>
              <a:t>45 años de experiencia en el cuidado de la piel y cosméticos </a:t>
            </a:r>
          </a:p>
          <a:p>
            <a:pPr>
              <a:defRPr/>
            </a:pPr>
            <a:r>
              <a:rPr lang="es-ES_tradnl" dirty="0" smtClean="0"/>
              <a:t>1.000 productos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Más de 400 lanzamientos por año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Formulaciones avanzadas desarrolladas en nuestro</a:t>
            </a:r>
            <a:r>
              <a:rPr lang="es-ES_tradnl" baseline="0" dirty="0" smtClean="0"/>
              <a:t> propio C</a:t>
            </a:r>
            <a:r>
              <a:rPr lang="es-ES_tradnl" dirty="0" smtClean="0"/>
              <a:t>entro de Investigación, Desarrollo y Cuidado de la Piel con más de 150 científicos</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Asegurado rendimiento del producto en relación calidad-precio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Ingredientes de alta pureza y estrictas normas de fabricación</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Elevadas normas de ética y políticas ambientales rigurosas</a:t>
            </a:r>
          </a:p>
        </p:txBody>
      </p:sp>
      <p:sp>
        <p:nvSpPr>
          <p:cNvPr id="4" name="Slide Number Placeholder 3"/>
          <p:cNvSpPr>
            <a:spLocks noGrp="1"/>
          </p:cNvSpPr>
          <p:nvPr>
            <p:ph type="sldNum" sz="quarter" idx="10"/>
          </p:nvPr>
        </p:nvSpPr>
        <p:spPr/>
        <p:txBody>
          <a:bodyPr/>
          <a:lstStyle/>
          <a:p>
            <a:fld id="{A0767855-9C4D-C24F-B5FE-5F6D3D446EA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677892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a:p>
        </p:txBody>
      </p:sp>
      <p:sp>
        <p:nvSpPr>
          <p:cNvPr id="4" name="3 Marcador de número de diapositiva"/>
          <p:cNvSpPr>
            <a:spLocks noGrp="1"/>
          </p:cNvSpPr>
          <p:nvPr>
            <p:ph type="sldNum" sz="quarter" idx="10"/>
          </p:nvPr>
        </p:nvSpPr>
        <p:spPr/>
        <p:txBody>
          <a:bodyPr/>
          <a:lstStyle/>
          <a:p>
            <a:fld id="{A0767855-9C4D-C24F-B5FE-5F6D3D446EA4}" type="slidenum">
              <a:rPr lang="en-US" smtClean="0"/>
              <a:t>40</a:t>
            </a:fld>
            <a:endParaRPr lang="en-US"/>
          </a:p>
        </p:txBody>
      </p:sp>
    </p:spTree>
    <p:extLst>
      <p:ext uri="{BB962C8B-B14F-4D97-AF65-F5344CB8AC3E}">
        <p14:creationId xmlns:p14="http://schemas.microsoft.com/office/powerpoint/2010/main" val="2542966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Hay un sistema de 4 pasos de cómo trabajar con los clientes. </a:t>
            </a:r>
          </a:p>
          <a:p>
            <a:endParaRPr lang="es-ES_tradnl" dirty="0" smtClean="0"/>
          </a:p>
          <a:p>
            <a:pPr marL="228600" indent="-228600">
              <a:buAutoNum type="arabicPeriod"/>
            </a:pPr>
            <a:r>
              <a:rPr lang="es-ES_tradnl" dirty="0" smtClean="0"/>
              <a:t>Reunirse con los clientes y conocer sus necesidades haciendo preguntas abiertas (son aquellos que requieren de una explicación sobre lo que preguntas, no se pueden contestar con un si o un no)</a:t>
            </a:r>
          </a:p>
          <a:p>
            <a:pPr marL="228600" indent="-228600">
              <a:buAutoNum type="arabicPeriod"/>
            </a:pPr>
            <a:endParaRPr lang="es-ES_tradnl" dirty="0" smtClean="0"/>
          </a:p>
          <a:p>
            <a:r>
              <a:rPr lang="es-ES_tradnl" dirty="0" smtClean="0"/>
              <a:t>2. Mostrar Catálogo y recomendar productos relacionados a sus necesidades e intereses </a:t>
            </a:r>
          </a:p>
          <a:p>
            <a:endParaRPr lang="es-ES_tradnl" dirty="0" smtClean="0"/>
          </a:p>
          <a:p>
            <a:pPr marL="228600" indent="-228600">
              <a:buAutoNum type="arabicPeriod" startAt="3"/>
            </a:pPr>
            <a:r>
              <a:rPr lang="es-ES_tradnl" dirty="0" smtClean="0"/>
              <a:t>Toma el pedido</a:t>
            </a:r>
          </a:p>
          <a:p>
            <a:endParaRPr lang="es-ES_tradnl" dirty="0"/>
          </a:p>
          <a:p>
            <a:r>
              <a:rPr lang="es-ES_tradnl" dirty="0" smtClean="0"/>
              <a:t>4. </a:t>
            </a:r>
            <a:r>
              <a:rPr lang="es-ES_tradnl" dirty="0"/>
              <a:t>Entrega el pedido solicitado,  cobra el monto en dinero del pedido </a:t>
            </a:r>
            <a:r>
              <a:rPr lang="es-ES_tradnl" baseline="0" dirty="0" smtClean="0"/>
              <a:t>y muestra el Catálogo siguiente</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41</a:t>
            </a:fld>
            <a:endParaRPr lang="en-US"/>
          </a:p>
        </p:txBody>
      </p:sp>
    </p:spTree>
    <p:extLst>
      <p:ext uri="{BB962C8B-B14F-4D97-AF65-F5344CB8AC3E}">
        <p14:creationId xmlns:p14="http://schemas.microsoft.com/office/powerpoint/2010/main" val="2341590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tabLst/>
            </a:pPr>
            <a:r>
              <a:rPr lang="es-ES_tradnl" altLang="zh-CN" sz="1200" b="1" dirty="0" smtClean="0">
                <a:solidFill>
                  <a:srgbClr val="231F20"/>
                </a:solidFill>
                <a:cs typeface="Times New Roman" pitchFamily="18" charset="0"/>
              </a:rPr>
              <a:t>La venta de Wellness es diferente de la venta de cosméticos Oriflame .</a:t>
            </a:r>
          </a:p>
          <a:p>
            <a:pPr>
              <a:lnSpc>
                <a:spcPts val="1500"/>
              </a:lnSpc>
              <a:tabLst/>
            </a:pPr>
            <a:endParaRPr lang="es-ES_tradnl" altLang="zh-CN" sz="1200" dirty="0" smtClean="0">
              <a:solidFill>
                <a:srgbClr val="231F20"/>
              </a:solidFill>
              <a:cs typeface="Times New Roman" pitchFamily="18" charset="0"/>
            </a:endParaRPr>
          </a:p>
          <a:p>
            <a:pPr>
              <a:lnSpc>
                <a:spcPts val="1500"/>
              </a:lnSpc>
              <a:tabLst/>
            </a:pPr>
            <a:r>
              <a:rPr lang="es-ES_tradnl" altLang="zh-CN" sz="1200" dirty="0" smtClean="0">
                <a:solidFill>
                  <a:srgbClr val="231F20"/>
                </a:solidFill>
                <a:cs typeface="Times New Roman" pitchFamily="18" charset="0"/>
              </a:rPr>
              <a:t>El primer paso antes de comenzar a vender los productos Wellness es usarlos.</a:t>
            </a:r>
            <a:r>
              <a:rPr lang="es-ES_tradnl" altLang="zh-CN" sz="1200" baseline="0" dirty="0" smtClean="0">
                <a:solidFill>
                  <a:srgbClr val="231F20"/>
                </a:solidFill>
                <a:cs typeface="Times New Roman" pitchFamily="18" charset="0"/>
              </a:rPr>
              <a:t> </a:t>
            </a:r>
          </a:p>
          <a:p>
            <a:pPr>
              <a:lnSpc>
                <a:spcPts val="1500"/>
              </a:lnSpc>
              <a:tabLst/>
            </a:pPr>
            <a:r>
              <a:rPr lang="es-ES_tradnl" altLang="zh-CN" sz="1200" baseline="0" dirty="0" smtClean="0">
                <a:solidFill>
                  <a:srgbClr val="231F20"/>
                </a:solidFill>
                <a:cs typeface="Times New Roman" pitchFamily="18" charset="0"/>
              </a:rPr>
              <a:t>T</a:t>
            </a:r>
            <a:r>
              <a:rPr lang="es-ES_tradnl" altLang="zh-CN" sz="1200" dirty="0" smtClean="0">
                <a:solidFill>
                  <a:srgbClr val="231F20"/>
                </a:solidFill>
                <a:cs typeface="Times New Roman" pitchFamily="18" charset="0"/>
              </a:rPr>
              <a:t>u propia experiencia te dará confianza y te ayudará a ofrecer</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los productos a tus clientes de una manera más fácil. </a:t>
            </a:r>
          </a:p>
          <a:p>
            <a:pPr>
              <a:lnSpc>
                <a:spcPts val="1500"/>
              </a:lnSpc>
              <a:tabLst/>
            </a:pPr>
            <a:r>
              <a:rPr lang="es-ES_tradnl" altLang="zh-CN" sz="1200" dirty="0" smtClean="0">
                <a:solidFill>
                  <a:srgbClr val="231F20"/>
                </a:solidFill>
                <a:cs typeface="Times New Roman" pitchFamily="18" charset="0"/>
              </a:rPr>
              <a:t>Ten en cuenta que sólo</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cuando se sabe bien lo que está ofreciendo se puede transmitir seguridad y</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convicción a tus clientes. </a:t>
            </a:r>
          </a:p>
          <a:p>
            <a:pPr>
              <a:lnSpc>
                <a:spcPts val="1500"/>
              </a:lnSpc>
              <a:tabLst/>
            </a:pPr>
            <a:r>
              <a:rPr lang="es-ES_tradnl" altLang="zh-CN" sz="1200" dirty="0" smtClean="0">
                <a:solidFill>
                  <a:srgbClr val="231F20"/>
                </a:solidFill>
                <a:cs typeface="Times New Roman" pitchFamily="18" charset="0"/>
              </a:rPr>
              <a:t>El siguiente paso es contar la historia del producto</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y compartir tu propio testimonio. Tu experiencia o</a:t>
            </a:r>
            <a:r>
              <a:rPr lang="es-ES_tradnl" altLang="zh-CN" sz="1200" baseline="0" dirty="0" smtClean="0">
                <a:solidFill>
                  <a:srgbClr val="231F20"/>
                </a:solidFill>
                <a:cs typeface="Times New Roman" pitchFamily="18" charset="0"/>
              </a:rPr>
              <a:t> la</a:t>
            </a:r>
            <a:r>
              <a:rPr lang="es-ES_tradnl" altLang="zh-CN" sz="1200" dirty="0" smtClean="0">
                <a:solidFill>
                  <a:srgbClr val="231F20"/>
                </a:solidFill>
                <a:cs typeface="Times New Roman" pitchFamily="18" charset="0"/>
              </a:rPr>
              <a:t> de otros es un elemento vital en la venta de Wellness. </a:t>
            </a:r>
          </a:p>
          <a:p>
            <a:pPr>
              <a:lnSpc>
                <a:spcPts val="1500"/>
              </a:lnSpc>
              <a:tabLst/>
            </a:pPr>
            <a:r>
              <a:rPr lang="es-ES_tradnl" altLang="zh-CN" sz="1200" dirty="0" smtClean="0">
                <a:solidFill>
                  <a:srgbClr val="231F20"/>
                </a:solidFill>
                <a:cs typeface="Times New Roman" pitchFamily="18" charset="0"/>
              </a:rPr>
              <a:t>Habla sobre la importancia de Wellness, productos para</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la belleza y la salud.</a:t>
            </a:r>
          </a:p>
          <a:p>
            <a:pPr>
              <a:lnSpc>
                <a:spcPts val="1500"/>
              </a:lnSpc>
              <a:tabLst/>
            </a:pPr>
            <a:endParaRPr lang="es-ES_tradnl" altLang="zh-CN" dirty="0">
              <a:solidFill>
                <a:srgbClr val="231F20"/>
              </a:solidFill>
              <a:cs typeface="Times New Roman" pitchFamily="18" charset="0"/>
            </a:endParaRPr>
          </a:p>
          <a:p>
            <a:pPr>
              <a:lnSpc>
                <a:spcPts val="1500"/>
              </a:lnSpc>
              <a:tabLst/>
            </a:pPr>
            <a:r>
              <a:rPr lang="es-ES_tradnl" altLang="zh-CN" sz="1200" dirty="0" smtClean="0">
                <a:solidFill>
                  <a:srgbClr val="231F20"/>
                </a:solidFill>
                <a:cs typeface="Times New Roman" pitchFamily="18" charset="0"/>
              </a:rPr>
              <a:t> Y, por último, toma el</a:t>
            </a:r>
            <a:r>
              <a:rPr lang="es-ES_tradnl" altLang="zh-CN" sz="1200" baseline="0" dirty="0" smtClean="0">
                <a:solidFill>
                  <a:srgbClr val="231F20"/>
                </a:solidFill>
                <a:cs typeface="Times New Roman" pitchFamily="18" charset="0"/>
              </a:rPr>
              <a:t> pedido</a:t>
            </a:r>
            <a:r>
              <a:rPr lang="es-ES_tradnl" altLang="zh-CN" sz="1200" dirty="0" smtClean="0">
                <a:solidFill>
                  <a:srgbClr val="231F20"/>
                </a:solidFill>
                <a:cs typeface="Times New Roman" pitchFamily="18" charset="0"/>
              </a:rPr>
              <a:t>. Será el resultado natural</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si los primeros pasos se realizaron como se describe anteriormente. </a:t>
            </a:r>
          </a:p>
          <a:p>
            <a:pPr>
              <a:lnSpc>
                <a:spcPts val="1500"/>
              </a:lnSpc>
              <a:tabLst/>
            </a:pPr>
            <a:endParaRPr lang="es-ES_tradnl" altLang="zh-CN" sz="1200" dirty="0" smtClean="0">
              <a:solidFill>
                <a:srgbClr val="231F20"/>
              </a:solidFill>
              <a:cs typeface="Times New Roman" pitchFamily="18" charset="0"/>
            </a:endParaRPr>
          </a:p>
          <a:p>
            <a:pPr>
              <a:lnSpc>
                <a:spcPts val="1500"/>
              </a:lnSpc>
              <a:tabLst/>
            </a:pPr>
            <a:r>
              <a:rPr lang="es-ES_tradnl" altLang="zh-CN" sz="1200" dirty="0" smtClean="0">
                <a:solidFill>
                  <a:srgbClr val="231F20"/>
                </a:solidFill>
                <a:cs typeface="Times New Roman" pitchFamily="18" charset="0"/>
              </a:rPr>
              <a:t>Cuando vendes cosméticos,</a:t>
            </a:r>
            <a:r>
              <a:rPr lang="es-ES_tradnl" altLang="zh-CN" sz="1200" baseline="0" dirty="0" smtClean="0">
                <a:solidFill>
                  <a:srgbClr val="231F20"/>
                </a:solidFill>
                <a:cs typeface="Times New Roman" pitchFamily="18" charset="0"/>
              </a:rPr>
              <a:t> e</a:t>
            </a:r>
            <a:r>
              <a:rPr lang="es-ES_tradnl" altLang="zh-CN" sz="1200" dirty="0" smtClean="0">
                <a:solidFill>
                  <a:srgbClr val="231F20"/>
                </a:solidFill>
                <a:cs typeface="Times New Roman" pitchFamily="18" charset="0"/>
              </a:rPr>
              <a:t>l Catálogo juega un papel clave,</a:t>
            </a:r>
            <a:r>
              <a:rPr lang="es-ES_tradnl" altLang="zh-CN" sz="1200" baseline="0" dirty="0" smtClean="0">
                <a:solidFill>
                  <a:srgbClr val="231F20"/>
                </a:solidFill>
                <a:cs typeface="Times New Roman" pitchFamily="18" charset="0"/>
              </a:rPr>
              <a:t> a</a:t>
            </a:r>
            <a:r>
              <a:rPr lang="es-ES_tradnl" altLang="zh-CN" sz="1200" dirty="0" smtClean="0">
                <a:solidFill>
                  <a:srgbClr val="231F20"/>
                </a:solidFill>
                <a:cs typeface="Times New Roman" pitchFamily="18" charset="0"/>
              </a:rPr>
              <a:t>l vender</a:t>
            </a:r>
            <a:r>
              <a:rPr lang="es-ES_tradnl" altLang="zh-CN" sz="1200" baseline="0" dirty="0" smtClean="0">
                <a:solidFill>
                  <a:srgbClr val="231F20"/>
                </a:solidFill>
                <a:cs typeface="Times New Roman" pitchFamily="18" charset="0"/>
              </a:rPr>
              <a:t> </a:t>
            </a:r>
            <a:r>
              <a:rPr lang="es-ES_tradnl" altLang="zh-CN" sz="1200" dirty="0" smtClean="0">
                <a:solidFill>
                  <a:srgbClr val="231F20"/>
                </a:solidFill>
                <a:cs typeface="Times New Roman" pitchFamily="18" charset="0"/>
              </a:rPr>
              <a:t>Wellness tu</a:t>
            </a:r>
            <a:r>
              <a:rPr lang="es-ES_tradnl" altLang="zh-CN" sz="1200" baseline="0" dirty="0" smtClean="0">
                <a:solidFill>
                  <a:srgbClr val="231F20"/>
                </a:solidFill>
                <a:cs typeface="Times New Roman" pitchFamily="18" charset="0"/>
              </a:rPr>
              <a:t> eres</a:t>
            </a:r>
            <a:r>
              <a:rPr lang="es-ES_tradnl" altLang="zh-CN" sz="1200" dirty="0" smtClean="0">
                <a:solidFill>
                  <a:srgbClr val="231F20"/>
                </a:solidFill>
                <a:cs typeface="Times New Roman" pitchFamily="18" charset="0"/>
              </a:rPr>
              <a:t> la estrella principal con tu testimonio.</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42</a:t>
            </a:fld>
            <a:endParaRPr lang="en-US" dirty="0"/>
          </a:p>
        </p:txBody>
      </p:sp>
    </p:spTree>
    <p:extLst>
      <p:ext uri="{BB962C8B-B14F-4D97-AF65-F5344CB8AC3E}">
        <p14:creationId xmlns:p14="http://schemas.microsoft.com/office/powerpoint/2010/main" val="992902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¿Cómo podemos saber lo que la otra persona quiere tener? Simplemente haciendo preguntas. </a:t>
            </a:r>
          </a:p>
          <a:p>
            <a:r>
              <a:rPr lang="es-ES_tradnl" dirty="0" smtClean="0"/>
              <a:t>Podemos pensar que sabemos lo que la otra persona quiere comprar, pero sólo hay una manera de saberlo con certeza. </a:t>
            </a:r>
          </a:p>
          <a:p>
            <a:r>
              <a:rPr lang="es-ES_tradnl" dirty="0" smtClean="0"/>
              <a:t>Cuando éramos niños nos preguntamos ¿CÓMO? ¿POR QUÉ? ¿QUÉ? Debido a que los niños realmente quieren aprender algo. A medida que crecemos, tendemos a pensar que lo sabemos todo,</a:t>
            </a:r>
            <a:r>
              <a:rPr lang="es-ES_tradnl" baseline="0" dirty="0" smtClean="0"/>
              <a:t> </a:t>
            </a:r>
            <a:r>
              <a:rPr lang="es-ES_tradnl" dirty="0" smtClean="0"/>
              <a:t> y por lo tanto dejamos de preguntar. La verdad es que no sabemos lo que están buscando o necesitan nuestros clientes. </a:t>
            </a:r>
          </a:p>
          <a:p>
            <a:endParaRPr lang="es-ES_tradnl" dirty="0" smtClean="0"/>
          </a:p>
          <a:p>
            <a:r>
              <a:rPr lang="es-ES_tradnl" dirty="0" smtClean="0"/>
              <a:t>La única manera de saberlo es haciendo preguntas abiertas y escuchar. </a:t>
            </a:r>
          </a:p>
          <a:p>
            <a:endParaRPr lang="es-ES_tradnl" dirty="0" smtClean="0"/>
          </a:p>
          <a:p>
            <a:r>
              <a:rPr lang="es-ES_tradnl" dirty="0" smtClean="0"/>
              <a:t>Las preguntas abiertas son las preguntas que hacen que la otra persona hable y no pueden ser respondidas con un "Sí" o "No".</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43</a:t>
            </a:fld>
            <a:endParaRPr lang="en-US"/>
          </a:p>
        </p:txBody>
      </p:sp>
    </p:spTree>
    <p:extLst>
      <p:ext uri="{BB962C8B-B14F-4D97-AF65-F5344CB8AC3E}">
        <p14:creationId xmlns:p14="http://schemas.microsoft.com/office/powerpoint/2010/main" val="3591867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cs typeface="Arial" pitchFamily="34" charset="0"/>
              </a:rPr>
              <a:t>Para que tu venta o </a:t>
            </a:r>
            <a:r>
              <a:rPr lang="es-CL" dirty="0" smtClean="0">
                <a:cs typeface="Arial" pitchFamily="34" charset="0"/>
              </a:rPr>
              <a:t>invitación </a:t>
            </a:r>
            <a:r>
              <a:rPr lang="es-CL" dirty="0">
                <a:cs typeface="Arial" pitchFamily="34" charset="0"/>
              </a:rPr>
              <a:t>sea </a:t>
            </a:r>
            <a:r>
              <a:rPr lang="es-CL" dirty="0" smtClean="0">
                <a:cs typeface="Arial" pitchFamily="34" charset="0"/>
              </a:rPr>
              <a:t>exitosa, </a:t>
            </a:r>
            <a:r>
              <a:rPr lang="es-CL" dirty="0">
                <a:cs typeface="Arial" pitchFamily="34" charset="0"/>
              </a:rPr>
              <a:t>la clave es ofrecer </a:t>
            </a:r>
            <a:r>
              <a:rPr lang="es-CL" dirty="0" smtClean="0">
                <a:cs typeface="Arial" pitchFamily="34" charset="0"/>
              </a:rPr>
              <a:t>los beneficios de lo </a:t>
            </a:r>
            <a:r>
              <a:rPr lang="es-CL" dirty="0">
                <a:cs typeface="Arial" pitchFamily="34" charset="0"/>
              </a:rPr>
              <a:t>que la persona </a:t>
            </a:r>
            <a:r>
              <a:rPr lang="es-CL" dirty="0" smtClean="0">
                <a:cs typeface="Arial" pitchFamily="34" charset="0"/>
              </a:rPr>
              <a:t>está buscando.</a:t>
            </a:r>
          </a:p>
          <a:p>
            <a:endParaRPr lang="es-CL" dirty="0" smtClean="0">
              <a:cs typeface="Arial" pitchFamily="34" charset="0"/>
            </a:endParaRPr>
          </a:p>
          <a:p>
            <a:r>
              <a:rPr lang="es-CL" dirty="0" smtClean="0">
                <a:cs typeface="Arial" pitchFamily="34" charset="0"/>
              </a:rPr>
              <a:t>Nadie compra o acepta lo que otro le ofrece si no está interesado, aunque la otra persona sea un excelente vendedor, si quieres clientes satisfechos  y fieles siempre tienes que satisfacer sus necesidades. Muchas veces ellos no tienen claro que es lo que necesitan y buscan, la técnica DAMA </a:t>
            </a:r>
            <a:r>
              <a:rPr lang="es-CL" dirty="0">
                <a:cs typeface="Arial" pitchFamily="34" charset="0"/>
              </a:rPr>
              <a:t>te permitirá darte cuenta de qué es lo que atrae a </a:t>
            </a:r>
            <a:r>
              <a:rPr lang="es-CL" dirty="0" smtClean="0">
                <a:cs typeface="Arial" pitchFamily="34" charset="0"/>
              </a:rPr>
              <a:t>tus clientes o  invitados.</a:t>
            </a:r>
          </a:p>
          <a:p>
            <a:endParaRPr lang="es-CL" dirty="0" smtClean="0">
              <a:cs typeface="Arial" pitchFamily="34" charset="0"/>
            </a:endParaRPr>
          </a:p>
          <a:p>
            <a:r>
              <a:rPr lang="es-CL" dirty="0" smtClean="0">
                <a:cs typeface="Arial" pitchFamily="34" charset="0"/>
              </a:rPr>
              <a:t>Descubrir sus necesidades e intereses te permitirá ofrecerles  justamente lo que buscan y no otra cosa que impedirá que concretices tu objetivo. </a:t>
            </a:r>
          </a:p>
        </p:txBody>
      </p:sp>
      <p:sp>
        <p:nvSpPr>
          <p:cNvPr id="4" name="3 Marcador de número de diapositiva"/>
          <p:cNvSpPr>
            <a:spLocks noGrp="1"/>
          </p:cNvSpPr>
          <p:nvPr>
            <p:ph type="sldNum" sz="quarter" idx="10"/>
          </p:nvPr>
        </p:nvSpPr>
        <p:spPr/>
        <p:txBody>
          <a:bodyPr/>
          <a:lstStyle/>
          <a:p>
            <a:fld id="{A0767855-9C4D-C24F-B5FE-5F6D3D446EA4}" type="slidenum">
              <a:rPr lang="en-US" smtClean="0"/>
              <a:t>44</a:t>
            </a:fld>
            <a:endParaRPr lang="en-US"/>
          </a:p>
        </p:txBody>
      </p:sp>
    </p:spTree>
    <p:extLst>
      <p:ext uri="{BB962C8B-B14F-4D97-AF65-F5344CB8AC3E}">
        <p14:creationId xmlns:p14="http://schemas.microsoft.com/office/powerpoint/2010/main" val="150846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Te sugerimos usar el método DAMA durante la reunión con el cliente. Ayuda al cliente a tomar la decisión correcta para comprar productos y proporciona una oportunidad para repetir las ventas.</a:t>
            </a:r>
          </a:p>
          <a:p>
            <a:r>
              <a:rPr lang="es-ES_tradnl" dirty="0" smtClean="0"/>
              <a:t> </a:t>
            </a:r>
          </a:p>
          <a:p>
            <a:r>
              <a:rPr lang="es-ES_tradnl" dirty="0" smtClean="0"/>
              <a:t>DAMA puede ser igualmente exitosa para la venta de la oportunidad de ganar e incluso para el establecimiento de metas. </a:t>
            </a:r>
          </a:p>
          <a:p>
            <a:endParaRPr lang="es-ES_tradnl" dirty="0" smtClean="0"/>
          </a:p>
          <a:p>
            <a:r>
              <a:rPr lang="es-ES_tradnl" dirty="0" smtClean="0"/>
              <a:t>DAMA significa descubrir las necesidades de la otra persona y aportar</a:t>
            </a:r>
            <a:r>
              <a:rPr lang="es-ES_tradnl" baseline="0" dirty="0" smtClean="0"/>
              <a:t> </a:t>
            </a:r>
            <a:r>
              <a:rPr lang="es-ES_tradnl" dirty="0" smtClean="0"/>
              <a:t>con una solución a sus necesidades. Así vas ganando su aceptación para comprar,</a:t>
            </a:r>
            <a:r>
              <a:rPr lang="es-ES_tradnl" baseline="0" dirty="0" smtClean="0"/>
              <a:t> unirse</a:t>
            </a:r>
            <a:r>
              <a:rPr lang="es-ES_tradnl" dirty="0" smtClean="0"/>
              <a:t> o a alcanzar un determinado objetivo. </a:t>
            </a:r>
          </a:p>
          <a:p>
            <a:endParaRPr lang="es-ES_tradnl" dirty="0" smtClean="0"/>
          </a:p>
          <a:p>
            <a:endParaRPr lang="es-ES_tradnl"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t>45</a:t>
            </a:fld>
            <a:endParaRPr lang="en-US" dirty="0"/>
          </a:p>
        </p:txBody>
      </p:sp>
    </p:spTree>
    <p:extLst>
      <p:ext uri="{BB962C8B-B14F-4D97-AF65-F5344CB8AC3E}">
        <p14:creationId xmlns:p14="http://schemas.microsoft.com/office/powerpoint/2010/main" val="2425912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smtClean="0"/>
          </a:p>
          <a:p>
            <a:r>
              <a:rPr lang="es-CL" dirty="0" smtClean="0"/>
              <a:t>Paso 1: Definir las necesidades de los clientes</a:t>
            </a:r>
            <a:r>
              <a:rPr lang="es-CL" baseline="0" dirty="0" smtClean="0"/>
              <a:t> y</a:t>
            </a:r>
            <a:r>
              <a:rPr lang="es-CL" dirty="0" smtClean="0"/>
              <a:t> hacer preguntas abiertas como ¿QUÉ? ¿CÓMO? ¿POR QUÉ? ¿DÓNDE? ¿CUÁNDO?</a:t>
            </a:r>
          </a:p>
          <a:p>
            <a:pPr marL="0" marR="0" indent="0" algn="l" defTabSz="457200" rtl="0" eaLnBrk="1" fontAlgn="auto" latinLnBrk="0" hangingPunct="1">
              <a:lnSpc>
                <a:spcPct val="100000"/>
              </a:lnSpc>
              <a:spcBef>
                <a:spcPts val="0"/>
              </a:spcBef>
              <a:spcAft>
                <a:spcPts val="0"/>
              </a:spcAft>
              <a:buClrTx/>
              <a:buSzTx/>
              <a:buFontTx/>
              <a:buNone/>
              <a:tabLst/>
              <a:defRPr/>
            </a:pPr>
            <a:r>
              <a:rPr lang="es-CL" sz="1200" u="none" dirty="0" smtClean="0">
                <a:cs typeface="Arial" pitchFamily="34" charset="0"/>
              </a:rPr>
              <a:t>Una pregunta abierta es aquella en la que al hacerla, necesariamente su respuesta brinda una información amplia de las necesidades del interlocutor y no puede ser respondida por un si o un no</a:t>
            </a:r>
          </a:p>
          <a:p>
            <a:endParaRPr lang="es-CL" dirty="0" smtClean="0"/>
          </a:p>
          <a:p>
            <a:pPr>
              <a:spcAft>
                <a:spcPts val="1200"/>
              </a:spcAft>
            </a:pPr>
            <a:r>
              <a:rPr lang="es-CL" dirty="0">
                <a:latin typeface="Gill Sans for Oriflame Light"/>
              </a:rPr>
              <a:t>¿QUÉ tipos de productos cosméticos prefieres usar? </a:t>
            </a:r>
          </a:p>
          <a:p>
            <a:pPr>
              <a:spcAft>
                <a:spcPts val="1200"/>
              </a:spcAft>
            </a:pPr>
            <a:r>
              <a:rPr lang="es-CL" dirty="0">
                <a:latin typeface="Gill Sans for Oriflame Light"/>
              </a:rPr>
              <a:t>¿CÓMO compras cosméticos?</a:t>
            </a:r>
          </a:p>
          <a:p>
            <a:pPr>
              <a:spcAft>
                <a:spcPts val="1200"/>
              </a:spcAft>
            </a:pPr>
            <a:r>
              <a:rPr lang="es-CL" dirty="0">
                <a:latin typeface="Gill Sans for Oriflame Light"/>
              </a:rPr>
              <a:t> ¿DÓNDE compras cosméticos?</a:t>
            </a:r>
          </a:p>
          <a:p>
            <a:pPr>
              <a:spcAft>
                <a:spcPts val="1200"/>
              </a:spcAft>
            </a:pPr>
            <a:r>
              <a:rPr lang="es-CL" dirty="0">
                <a:latin typeface="Gill Sans for Oriflame Light"/>
              </a:rPr>
              <a:t>¿CUÁNTAS veces compras cosméticos?</a:t>
            </a:r>
          </a:p>
          <a:p>
            <a:pPr>
              <a:spcAft>
                <a:spcPts val="1200"/>
              </a:spcAft>
            </a:pPr>
            <a:r>
              <a:rPr lang="es-CL" dirty="0">
                <a:latin typeface="Gill Sans for Oriflame Light"/>
              </a:rPr>
              <a:t>¿PARA QUIÉN compras los cosméticos?</a:t>
            </a:r>
          </a:p>
          <a:p>
            <a:pPr>
              <a:spcAft>
                <a:spcPts val="1200"/>
              </a:spcAft>
            </a:pPr>
            <a:r>
              <a:rPr lang="es-CL" dirty="0">
                <a:latin typeface="Gill Sans for Oriflame Light"/>
              </a:rPr>
              <a:t>¿CUÁLES son tus preferencias cuando eliges cosméticos?</a:t>
            </a:r>
          </a:p>
          <a:p>
            <a:pPr>
              <a:spcAft>
                <a:spcPts val="600"/>
              </a:spcAft>
            </a:pPr>
            <a:endParaRPr lang="es-CL" dirty="0">
              <a:latin typeface="Gill Sans for Oriflame Light"/>
            </a:endParaRPr>
          </a:p>
          <a:p>
            <a:pPr marL="0" marR="0" indent="0" algn="l" defTabSz="457200" rtl="0" eaLnBrk="1" fontAlgn="auto" latinLnBrk="0" hangingPunct="1">
              <a:lnSpc>
                <a:spcPct val="100000"/>
              </a:lnSpc>
              <a:spcBef>
                <a:spcPts val="0"/>
              </a:spcBef>
              <a:spcAft>
                <a:spcPts val="600"/>
              </a:spcAft>
              <a:buClrTx/>
              <a:buSzTx/>
              <a:buFontTx/>
              <a:buNone/>
              <a:tabLst/>
              <a:defRPr/>
            </a:pPr>
            <a:endParaRPr lang="es-MX" sz="1200" u="none" dirty="0" smtClean="0">
              <a:cs typeface="Arial" pitchFamily="34" charset="0"/>
            </a:endParaRPr>
          </a:p>
          <a:p>
            <a:pPr>
              <a:spcAft>
                <a:spcPts val="600"/>
              </a:spcAft>
            </a:pPr>
            <a:endParaRPr lang="es-CL" dirty="0" smtClean="0">
              <a:latin typeface="Gill Sans for Oriflame Light"/>
            </a:endParaRPr>
          </a:p>
          <a:p>
            <a:endParaRPr lang="es-CL" sz="1200" b="1" u="none" dirty="0" smtClean="0">
              <a:cs typeface="Arial" pitchFamily="34" charset="0"/>
            </a:endParaRPr>
          </a:p>
          <a:p>
            <a:pPr algn="ctr">
              <a:spcBef>
                <a:spcPct val="50000"/>
              </a:spcBef>
            </a:pPr>
            <a:endParaRPr lang="es-CL" sz="1100" b="1" u="none" dirty="0" smtClean="0">
              <a:cs typeface="Arial" pitchFamily="34" charset="0"/>
            </a:endParaRPr>
          </a:p>
          <a:p>
            <a:endParaRPr lang="es-CL" dirty="0"/>
          </a:p>
        </p:txBody>
      </p:sp>
      <p:sp>
        <p:nvSpPr>
          <p:cNvPr id="4" name="Slide Number Placeholder 3"/>
          <p:cNvSpPr>
            <a:spLocks noGrp="1"/>
          </p:cNvSpPr>
          <p:nvPr>
            <p:ph type="sldNum" sz="quarter" idx="10"/>
          </p:nvPr>
        </p:nvSpPr>
        <p:spPr/>
        <p:txBody>
          <a:bodyPr/>
          <a:lstStyle/>
          <a:p>
            <a:fld id="{A0767855-9C4D-C24F-B5FE-5F6D3D446EA4}" type="slidenum">
              <a:rPr lang="en-US" smtClean="0"/>
              <a:t>46</a:t>
            </a:fld>
            <a:endParaRPr lang="en-US" dirty="0"/>
          </a:p>
        </p:txBody>
      </p:sp>
    </p:spTree>
    <p:extLst>
      <p:ext uri="{BB962C8B-B14F-4D97-AF65-F5344CB8AC3E}">
        <p14:creationId xmlns:p14="http://schemas.microsoft.com/office/powerpoint/2010/main" val="2425912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smtClean="0"/>
              <a:t>Aceptación </a:t>
            </a:r>
          </a:p>
          <a:p>
            <a:r>
              <a:rPr lang="es-ES_tradnl" dirty="0" smtClean="0"/>
              <a:t>Después de haber hecho las preguntas abiertas y verdaderamente escuchado la respuesta que hemos obtenido, tendrás real conocimiento de lo que necesita la otra persona.</a:t>
            </a:r>
          </a:p>
          <a:p>
            <a:endParaRPr lang="es-ES_tradnl" dirty="0"/>
          </a:p>
          <a:p>
            <a:r>
              <a:rPr lang="es-ES_tradnl" dirty="0" smtClean="0"/>
              <a:t> Cuando sientas que has identificado suficientemente esas necesidades, es importante que repitas un resumen de lo que has oído. Si la respuesta es "Sí", quiere decir que has identificado correctamente lo que él / ella necesita ¡ganaste su aceptación</a:t>
            </a:r>
            <a:r>
              <a:rPr lang="es-ES_tradnl" dirty="0"/>
              <a:t>!</a:t>
            </a:r>
            <a:endParaRPr lang="es-ES_tradnl" dirty="0" smtClean="0"/>
          </a:p>
          <a:p>
            <a:r>
              <a:rPr lang="es-ES_tradnl" dirty="0" smtClean="0"/>
              <a:t>¿Qué pasa si la otra persona no responde "SÍ" o da otra señal de aceptación? Muy simple,</a:t>
            </a:r>
            <a:r>
              <a:rPr lang="es-ES_tradnl" baseline="0" dirty="0" smtClean="0"/>
              <a:t> </a:t>
            </a:r>
            <a:r>
              <a:rPr lang="es-ES_tradnl" dirty="0" smtClean="0"/>
              <a:t> tienes que ir al paso 1 y hacer más preguntas y escuchar mejor. Sólo cuando ganas aceptación, puedes pasar al Paso 3.</a:t>
            </a:r>
          </a:p>
          <a:p>
            <a:endParaRPr lang="es-ES_tradnl" dirty="0" smtClean="0"/>
          </a:p>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47</a:t>
            </a:fld>
            <a:endParaRPr lang="en-US" dirty="0"/>
          </a:p>
        </p:txBody>
      </p:sp>
    </p:spTree>
    <p:extLst>
      <p:ext uri="{BB962C8B-B14F-4D97-AF65-F5344CB8AC3E}">
        <p14:creationId xmlns:p14="http://schemas.microsoft.com/office/powerpoint/2010/main" val="2982631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4743966"/>
          </a:xfrm>
        </p:spPr>
        <p:txBody>
          <a:bodyPr/>
          <a:lstStyle/>
          <a:p>
            <a:r>
              <a:rPr lang="es-ES_tradnl" dirty="0" smtClean="0"/>
              <a:t>Mostrar</a:t>
            </a:r>
            <a:r>
              <a:rPr lang="es-ES_tradnl" baseline="0" dirty="0" smtClean="0"/>
              <a:t> Beneficios</a:t>
            </a:r>
          </a:p>
          <a:p>
            <a:endParaRPr lang="es-ES_tradnl" dirty="0" smtClean="0"/>
          </a:p>
          <a:p>
            <a:r>
              <a:rPr lang="es-ES_tradnl" dirty="0" smtClean="0"/>
              <a:t>Habiendo necesidades definidas y si ya ganaste la aceptación, este paso consiste en coincidir correctamente con lo que ofrece Oriflame. </a:t>
            </a:r>
          </a:p>
          <a:p>
            <a:pPr marL="285750" indent="-285750">
              <a:spcAft>
                <a:spcPts val="1800"/>
              </a:spcAft>
              <a:buFont typeface="Arial" pitchFamily="34" charset="0"/>
              <a:buChar char="•"/>
            </a:pPr>
            <a:r>
              <a:rPr lang="es-ES" sz="1200" dirty="0" smtClean="0">
                <a:cs typeface="Arial" pitchFamily="34" charset="0"/>
              </a:rPr>
              <a:t>Presenta la solución “mostrando” los beneficios específicos que tu cliente quiere. </a:t>
            </a:r>
          </a:p>
          <a:p>
            <a:pPr marL="285750" indent="-285750">
              <a:spcAft>
                <a:spcPts val="1800"/>
              </a:spcAft>
              <a:buFont typeface="Arial" pitchFamily="34" charset="0"/>
              <a:buChar char="•"/>
            </a:pPr>
            <a:r>
              <a:rPr lang="es-CL" sz="1200" dirty="0" smtClean="0">
                <a:cs typeface="Arial" pitchFamily="34" charset="0"/>
              </a:rPr>
              <a:t>Presenta el producto o servicio como un BENEFICIO y una solución a las NECESIDADES de él. </a:t>
            </a:r>
          </a:p>
          <a:p>
            <a:pPr marL="285750" indent="-285750">
              <a:spcAft>
                <a:spcPts val="1800"/>
              </a:spcAft>
              <a:buFont typeface="Arial" pitchFamily="34" charset="0"/>
              <a:buChar char="•"/>
            </a:pPr>
            <a:r>
              <a:rPr lang="es-CL" sz="1200" dirty="0" smtClean="0">
                <a:cs typeface="Arial" pitchFamily="34" charset="0"/>
              </a:rPr>
              <a:t>Busque expresar los BENEFICIOS en los mismos términos en los que él expresó su NECESIDAD.</a:t>
            </a:r>
          </a:p>
          <a:p>
            <a:endParaRPr lang="es-ES_tradnl" dirty="0" smtClean="0"/>
          </a:p>
          <a:p>
            <a:r>
              <a:rPr lang="es-ES_tradnl" dirty="0" smtClean="0"/>
              <a:t>En este paso es necesario utilizar herramientas como el Catálogo, Carta de Color, Guía de Cuidado de la Piel, las muestras, etc. Presta</a:t>
            </a:r>
            <a:r>
              <a:rPr lang="es-ES_tradnl" baseline="0" dirty="0" smtClean="0"/>
              <a:t> </a:t>
            </a:r>
            <a:r>
              <a:rPr lang="es-ES_tradnl" dirty="0" smtClean="0"/>
              <a:t>atención a las ofertas especiales y nuevos productos. </a:t>
            </a:r>
          </a:p>
          <a:p>
            <a:endParaRPr lang="es-ES_tradnl" dirty="0" smtClean="0"/>
          </a:p>
          <a:p>
            <a:r>
              <a:rPr lang="es-ES_tradnl" dirty="0" smtClean="0"/>
              <a:t>Busca</a:t>
            </a:r>
            <a:r>
              <a:rPr lang="es-ES_tradnl" baseline="0" dirty="0" smtClean="0"/>
              <a:t> el producto que</a:t>
            </a:r>
            <a:r>
              <a:rPr lang="es-ES_tradnl" dirty="0" smtClean="0"/>
              <a:t> coincida con lo que has escuchado de tus clientes. Por ejemplo, si tu cliente es sensible al precio que puede pagar,</a:t>
            </a:r>
            <a:r>
              <a:rPr lang="es-ES_tradnl" baseline="0" dirty="0" smtClean="0"/>
              <a:t> fija tu</a:t>
            </a:r>
            <a:r>
              <a:rPr lang="es-ES_tradnl" dirty="0" smtClean="0"/>
              <a:t> atención en los productos con descuento en este Catálogo. Presta atención a que el precio especial sólo está disponible en este Catálogo. Para algunos clientes, que es muy importante comprar productos con ingredientes naturales, también puedes recomendar un montón de productos adecuados de nuestro Catálogo.</a:t>
            </a:r>
            <a:endParaRPr lang="en-US" baseline="0" dirty="0" smtClean="0"/>
          </a:p>
        </p:txBody>
      </p:sp>
      <p:sp>
        <p:nvSpPr>
          <p:cNvPr id="4" name="Slide Number Placeholder 3"/>
          <p:cNvSpPr>
            <a:spLocks noGrp="1"/>
          </p:cNvSpPr>
          <p:nvPr>
            <p:ph type="sldNum" sz="quarter" idx="10"/>
          </p:nvPr>
        </p:nvSpPr>
        <p:spPr/>
        <p:txBody>
          <a:bodyPr/>
          <a:lstStyle/>
          <a:p>
            <a:fld id="{A0767855-9C4D-C24F-B5FE-5F6D3D446EA4}" type="slidenum">
              <a:rPr lang="en-US" smtClean="0"/>
              <a:t>48</a:t>
            </a:fld>
            <a:endParaRPr lang="en-US" dirty="0"/>
          </a:p>
        </p:txBody>
      </p:sp>
    </p:spTree>
    <p:extLst>
      <p:ext uri="{BB962C8B-B14F-4D97-AF65-F5344CB8AC3E}">
        <p14:creationId xmlns:p14="http://schemas.microsoft.com/office/powerpoint/2010/main" val="2936332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dirty="0" smtClean="0"/>
              <a:t>Este paso final está a punto de lograr el compromiso de la otra persona. Es un hecho que muchas oportunidades de ventas se pierden porque el vendedor no toma el pedido. </a:t>
            </a:r>
          </a:p>
          <a:p>
            <a:r>
              <a:rPr lang="es-ES_tradnl" baseline="0" dirty="0" smtClean="0"/>
              <a:t>Toma el pedido - "¿Qué puedo pedir para ti en este Catálogo?"</a:t>
            </a:r>
            <a:endParaRPr lang="en-US" baseline="0" dirty="0" smtClean="0"/>
          </a:p>
          <a:p>
            <a:endParaRPr lang="en-US" dirty="0" smtClean="0"/>
          </a:p>
          <a:p>
            <a:r>
              <a:rPr lang="es-ES" sz="1200" dirty="0" smtClean="0">
                <a:cs typeface="Arial" pitchFamily="34" charset="0"/>
              </a:rPr>
              <a:t>Necesitas un señal de aceptación de la otra persona.</a:t>
            </a:r>
          </a:p>
          <a:p>
            <a:r>
              <a:rPr lang="es-CL" sz="1200" dirty="0" smtClean="0"/>
              <a:t>Es un hecho que muchas oportunidades se pierden por no realizar esta acción correcta y claramente.</a:t>
            </a:r>
          </a:p>
          <a:p>
            <a:endParaRPr lang="es-CL" sz="1200" dirty="0" smtClean="0"/>
          </a:p>
          <a:p>
            <a:r>
              <a:rPr lang="es-CL" sz="1200" dirty="0" smtClean="0"/>
              <a:t>Cuando se vende es simplemente obtener el pedido y cuando se recluta es hacer que firmen el formulario de incorporación .</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49</a:t>
            </a:fld>
            <a:endParaRPr lang="en-US" dirty="0"/>
          </a:p>
        </p:txBody>
      </p:sp>
    </p:spTree>
    <p:extLst>
      <p:ext uri="{BB962C8B-B14F-4D97-AF65-F5344CB8AC3E}">
        <p14:creationId xmlns:p14="http://schemas.microsoft.com/office/powerpoint/2010/main" val="155179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884238" y="849313"/>
            <a:ext cx="4962525" cy="3721100"/>
          </a:xfrm>
          <a:ln/>
        </p:spPr>
      </p:sp>
      <p:sp>
        <p:nvSpPr>
          <p:cNvPr id="89091" name="Notes Placeholder 2"/>
          <p:cNvSpPr>
            <a:spLocks noGrp="1"/>
          </p:cNvSpPr>
          <p:nvPr>
            <p:ph type="body" idx="1"/>
          </p:nvPr>
        </p:nvSpPr>
        <p:spPr>
          <a:xfrm>
            <a:off x="884237" y="4734719"/>
            <a:ext cx="4984962" cy="4466987"/>
          </a:xfrm>
          <a:noFill/>
          <a:ln/>
        </p:spPr>
        <p:txBody>
          <a:bodyPr/>
          <a:lstStyle/>
          <a:p>
            <a:pPr eaLnBrk="1" hangingPunct="1"/>
            <a:endParaRPr lang="es-ES" b="1" dirty="0" smtClean="0">
              <a:ea typeface="ヒラギノ角ゴ Pro W3"/>
            </a:endParaRPr>
          </a:p>
          <a:p>
            <a:pPr eaLnBrk="1" hangingPunct="1"/>
            <a:r>
              <a:rPr lang="es-ES" b="1" dirty="0" smtClean="0">
                <a:ea typeface="ヒラギノ角ゴ Pro W3"/>
              </a:rPr>
              <a:t>Los estudios han demostrado que los nutrientes son tan importantes como los productos tradicionales de belleza para mantener la belleza de la piel y la belleza general, así como para contrarrestar el proceso de envejecimiento y contribuir a la salud general. </a:t>
            </a:r>
          </a:p>
          <a:p>
            <a:pPr eaLnBrk="1" hangingPunct="1"/>
            <a:r>
              <a:rPr lang="es-ES" dirty="0" smtClean="0">
                <a:ea typeface="ヒラギノ角ゴ Pro W3"/>
              </a:rPr>
              <a:t>La piel necesita ser nutrida desde el exterior y el interior. Los productos de cuidado de la piel desempeñan una importante función en el cuidado de la piel: penetran la epidermis humectando, suavizando y mejorando el equilibrio de la piel. </a:t>
            </a:r>
          </a:p>
          <a:p>
            <a:pPr eaLnBrk="1" hangingPunct="1"/>
            <a:r>
              <a:rPr lang="es-ES" dirty="0" smtClean="0">
                <a:ea typeface="ヒラギノ角ゴ Pro W3"/>
              </a:rPr>
              <a:t>Sin embargo, no pueden llegar a la capa interna bajo la superficie de la piel. Es aquí donde el cuidado complementario de la piel desde el interior puede ayudar a mejorar las funciones de ésta. </a:t>
            </a:r>
          </a:p>
          <a:p>
            <a:pPr eaLnBrk="1" hangingPunct="1"/>
            <a:r>
              <a:rPr lang="es-ES" dirty="0" smtClean="0">
                <a:ea typeface="ヒラギノ角ゴ Pro W3"/>
              </a:rPr>
              <a:t>El cuidado complementario de la piel ayuda a tener un rostro más atractivo. </a:t>
            </a:r>
          </a:p>
          <a:p>
            <a:pPr eaLnBrk="1" hangingPunct="1"/>
            <a:endParaRPr lang="sv-SE" b="1" dirty="0" smtClean="0">
              <a:ea typeface="ヒラギノ角ゴ Pro W3"/>
            </a:endParaRPr>
          </a:p>
          <a:p>
            <a:pPr marL="0" indent="0">
              <a:buFontTx/>
              <a:buNone/>
            </a:pPr>
            <a:r>
              <a:rPr lang="sv-SE" b="0" dirty="0" smtClean="0">
                <a:ea typeface="ヒラギノ角ゴ Pro W3"/>
              </a:rPr>
              <a:t>Oriflame te ofrece productos</a:t>
            </a:r>
            <a:r>
              <a:rPr lang="sv-SE" b="0" baseline="0" dirty="0" smtClean="0">
                <a:ea typeface="ヒラギノ角ゴ Pro W3"/>
              </a:rPr>
              <a:t> para ”verte y sentirte bien”, con productos de </a:t>
            </a:r>
            <a:r>
              <a:rPr lang="es-CL" dirty="0" smtClean="0">
                <a:ea typeface="ヒラギノ角ゴ Pro W3"/>
              </a:rPr>
              <a:t>aplicación externa como tratamientos para el cuidado de la piel y maquillaje, más los productos para aplicación interna que te entregan belleza desde el interior</a:t>
            </a:r>
            <a:endParaRPr lang="sv-SE" b="1" dirty="0">
              <a:ea typeface="ヒラギノ角ゴ Pro W3"/>
            </a:endParaRPr>
          </a:p>
          <a:p>
            <a:pPr eaLnBrk="1" hangingPunct="1"/>
            <a:endParaRPr lang="sv-SE" b="1" dirty="0">
              <a:ea typeface="ヒラギノ角ゴ Pro W3"/>
            </a:endParaRPr>
          </a:p>
          <a:p>
            <a:pPr eaLnBrk="1" hangingPunct="1"/>
            <a:endParaRPr lang="sv-SE" b="1" dirty="0">
              <a:ea typeface="ヒラギノ角ゴ Pro W3"/>
            </a:endParaRPr>
          </a:p>
          <a:p>
            <a:pPr eaLnBrk="1" hangingPunct="1"/>
            <a:endParaRPr lang="sv-SE" b="1" dirty="0">
              <a:ea typeface="ヒラギノ角ゴ Pro W3"/>
            </a:endParaRPr>
          </a:p>
          <a:p>
            <a:pPr eaLnBrk="1" hangingPunct="1"/>
            <a:endParaRPr lang="sv-SE" b="1" dirty="0">
              <a:ea typeface="ヒラギノ角ゴ Pro W3"/>
            </a:endParaRPr>
          </a:p>
        </p:txBody>
      </p:sp>
      <p:sp>
        <p:nvSpPr>
          <p:cNvPr id="89092" name="Slide Number Placeholder 3"/>
          <p:cNvSpPr>
            <a:spLocks noGrp="1"/>
          </p:cNvSpPr>
          <p:nvPr>
            <p:ph type="sldNum" sz="quarter" idx="5"/>
          </p:nvPr>
        </p:nvSpPr>
        <p:spPr>
          <a:noFill/>
        </p:spPr>
        <p:txBody>
          <a:bodyPr/>
          <a:lstStyle/>
          <a:p>
            <a:fld id="{BBEC3D07-5BAD-464C-A1CA-E124C8ED58BF}" type="slidenum">
              <a:rPr lang="en-US" smtClean="0">
                <a:ea typeface="ヒラギノ角ゴ Pro W3"/>
                <a:cs typeface="ヒラギノ角ゴ Pro W3"/>
              </a:rPr>
              <a:pPr/>
              <a:t>5</a:t>
            </a:fld>
            <a:endParaRPr lang="en-US" smtClean="0">
              <a:ea typeface="ヒラギノ角ゴ Pro W3"/>
              <a:cs typeface="ヒラギノ角ゴ Pro W3"/>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50</a:t>
            </a:fld>
            <a:endParaRPr lang="en-US" dirty="0"/>
          </a:p>
        </p:txBody>
      </p:sp>
    </p:spTree>
    <p:extLst>
      <p:ext uri="{BB962C8B-B14F-4D97-AF65-F5344CB8AC3E}">
        <p14:creationId xmlns:p14="http://schemas.microsoft.com/office/powerpoint/2010/main" val="8748236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Presta atención al cliente</a:t>
            </a:r>
            <a:r>
              <a:rPr lang="es-ES_tradnl" baseline="0" dirty="0" smtClean="0"/>
              <a:t> y</a:t>
            </a:r>
            <a:r>
              <a:rPr lang="es-ES_tradnl" dirty="0" smtClean="0"/>
              <a:t> los productos relacionados con su interés. </a:t>
            </a:r>
          </a:p>
          <a:p>
            <a:endParaRPr lang="es-ES_tradnl" dirty="0" smtClean="0"/>
          </a:p>
          <a:p>
            <a:r>
              <a:rPr lang="es-ES_tradnl" dirty="0" smtClean="0"/>
              <a:t>Juego de roles</a:t>
            </a:r>
          </a:p>
          <a:p>
            <a:r>
              <a:rPr lang="es-ES_tradnl" dirty="0" smtClean="0"/>
              <a:t>Por ejemplo: pregunta al público para</a:t>
            </a:r>
            <a:r>
              <a:rPr lang="es-ES_tradnl" baseline="0" dirty="0" smtClean="0"/>
              <a:t> que</a:t>
            </a:r>
            <a:r>
              <a:rPr lang="es-ES_tradnl" dirty="0" smtClean="0"/>
              <a:t> sugieran un ejemplo de la línea de productos relacionados con champú, fragancia</a:t>
            </a:r>
            <a:r>
              <a:rPr lang="es-ES_tradnl" baseline="0" dirty="0" smtClean="0"/>
              <a:t> o Wellness. </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51</a:t>
            </a:fld>
            <a:endParaRPr lang="en-US" dirty="0"/>
          </a:p>
        </p:txBody>
      </p:sp>
    </p:spTree>
    <p:extLst>
      <p:ext uri="{BB962C8B-B14F-4D97-AF65-F5344CB8AC3E}">
        <p14:creationId xmlns:p14="http://schemas.microsoft.com/office/powerpoint/2010/main" val="145365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El juego de roles. 5 min </a:t>
            </a:r>
          </a:p>
          <a:p>
            <a:r>
              <a:rPr lang="es-ES_tradnl" dirty="0" smtClean="0"/>
              <a:t>Para los Líderes: </a:t>
            </a:r>
          </a:p>
          <a:p>
            <a:r>
              <a:rPr lang="es-ES_tradnl" dirty="0" smtClean="0"/>
              <a:t>Divide a los participantes en parejas y</a:t>
            </a:r>
            <a:r>
              <a:rPr lang="es-ES_tradnl" baseline="0" dirty="0" smtClean="0"/>
              <a:t> dales</a:t>
            </a:r>
            <a:r>
              <a:rPr lang="es-ES_tradnl" dirty="0" smtClean="0"/>
              <a:t> la tarea de utilizar DAMA. </a:t>
            </a:r>
          </a:p>
          <a:p>
            <a:r>
              <a:rPr lang="es-ES_tradnl" dirty="0" smtClean="0"/>
              <a:t>Después invita a un par al escenario para demostrar con un ejemplo del uso de DAMA.</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52</a:t>
            </a:fld>
            <a:endParaRPr lang="en-US" dirty="0"/>
          </a:p>
        </p:txBody>
      </p:sp>
    </p:spTree>
    <p:extLst>
      <p:ext uri="{BB962C8B-B14F-4D97-AF65-F5344CB8AC3E}">
        <p14:creationId xmlns:p14="http://schemas.microsoft.com/office/powerpoint/2010/main" val="202609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53</a:t>
            </a:fld>
            <a:endParaRPr lang="en-US" dirty="0"/>
          </a:p>
        </p:txBody>
      </p:sp>
    </p:spTree>
    <p:extLst>
      <p:ext uri="{BB962C8B-B14F-4D97-AF65-F5344CB8AC3E}">
        <p14:creationId xmlns:p14="http://schemas.microsoft.com/office/powerpoint/2010/main" val="1387583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5124966"/>
          </a:xfrm>
        </p:spPr>
        <p:txBody>
          <a:bodyPr/>
          <a:lstStyle/>
          <a:p>
            <a:pPr>
              <a:tabLst>
                <a:tab pos="152400" algn="l"/>
              </a:tabLst>
            </a:pPr>
            <a:r>
              <a:rPr lang="es-ES_tradnl" b="1" dirty="0" smtClean="0"/>
              <a:t>Responde</a:t>
            </a:r>
            <a:r>
              <a:rPr lang="es-ES_tradnl" b="1" baseline="0" dirty="0" smtClean="0"/>
              <a:t> </a:t>
            </a:r>
            <a:r>
              <a:rPr lang="es-ES_tradnl" b="1" dirty="0" smtClean="0"/>
              <a:t>cuando la gente tiene objeciones</a:t>
            </a:r>
          </a:p>
          <a:p>
            <a:pPr>
              <a:tabLst>
                <a:tab pos="152400" algn="l"/>
              </a:tabLst>
            </a:pPr>
            <a:endParaRPr lang="es-ES_tradnl" dirty="0" smtClean="0"/>
          </a:p>
          <a:p>
            <a:pPr>
              <a:tabLst>
                <a:tab pos="152400" algn="l"/>
              </a:tabLst>
            </a:pPr>
            <a:r>
              <a:rPr lang="es-ES_tradnl" dirty="0" smtClean="0"/>
              <a:t> </a:t>
            </a:r>
            <a:r>
              <a:rPr lang="es-ES_tradnl" dirty="0"/>
              <a:t>Una objeción es una señal de que el potencial cliente está interesado para saber más</a:t>
            </a:r>
          </a:p>
          <a:p>
            <a:pPr>
              <a:tabLst>
                <a:tab pos="152400" algn="l"/>
              </a:tabLst>
            </a:pPr>
            <a:endParaRPr lang="es-ES_tradnl" dirty="0" smtClean="0"/>
          </a:p>
          <a:p>
            <a:pPr marL="0" marR="0" lvl="0" indent="0" algn="l" defTabSz="457200" rtl="0" eaLnBrk="1" fontAlgn="auto" latinLnBrk="0" hangingPunct="1">
              <a:lnSpc>
                <a:spcPct val="100000"/>
              </a:lnSpc>
              <a:spcBef>
                <a:spcPts val="0"/>
              </a:spcBef>
              <a:spcAft>
                <a:spcPts val="0"/>
              </a:spcAft>
              <a:buClrTx/>
              <a:buSzTx/>
              <a:buFontTx/>
              <a:buNone/>
              <a:tabLst>
                <a:tab pos="152400" algn="l"/>
              </a:tabLst>
              <a:defRPr/>
            </a:pPr>
            <a:r>
              <a:rPr lang="es-CL" dirty="0" smtClean="0"/>
              <a:t>Es </a:t>
            </a:r>
            <a:r>
              <a:rPr lang="es-CL" dirty="0"/>
              <a:t>común que al mostrar beneficios se presenten temores, inquietudes o dudas que puedan dificultar el </a:t>
            </a:r>
            <a:r>
              <a:rPr lang="es-CL" dirty="0" smtClean="0"/>
              <a:t>compromiso. </a:t>
            </a:r>
            <a:r>
              <a:rPr lang="es-CL" dirty="0" smtClean="0">
                <a:solidFill>
                  <a:srgbClr val="000000"/>
                </a:solidFill>
                <a:latin typeface="Gill Sans for Oriflame Light"/>
              </a:rPr>
              <a:t>Un buen método  para manejarlas es: </a:t>
            </a:r>
            <a:r>
              <a:rPr lang="es-CL" b="1" dirty="0" smtClean="0">
                <a:solidFill>
                  <a:srgbClr val="388DD4"/>
                </a:solidFill>
                <a:latin typeface="Gill Sans for Oriflame Light"/>
              </a:rPr>
              <a:t>Entenderlo</a:t>
            </a:r>
            <a:r>
              <a:rPr lang="es-CL" dirty="0" smtClean="0">
                <a:solidFill>
                  <a:srgbClr val="000000"/>
                </a:solidFill>
                <a:latin typeface="Gill Sans for Oriflame Light"/>
              </a:rPr>
              <a:t> haciéndolo sentir que estás de su parte y replantear con una </a:t>
            </a:r>
            <a:r>
              <a:rPr lang="es-CL" b="1" dirty="0" smtClean="0">
                <a:solidFill>
                  <a:srgbClr val="388DD4"/>
                </a:solidFill>
                <a:latin typeface="Gill Sans for Oriflame Light"/>
              </a:rPr>
              <a:t>solución</a:t>
            </a:r>
            <a:r>
              <a:rPr lang="es-CL" dirty="0" smtClean="0">
                <a:solidFill>
                  <a:srgbClr val="000000"/>
                </a:solidFill>
                <a:latin typeface="Gill Sans for Oriflame Light"/>
              </a:rPr>
              <a:t>.</a:t>
            </a:r>
          </a:p>
          <a:p>
            <a:pPr>
              <a:tabLst>
                <a:tab pos="152400" algn="l"/>
              </a:tabLst>
            </a:pPr>
            <a:endParaRPr lang="es-CL" dirty="0"/>
          </a:p>
          <a:p>
            <a:pPr>
              <a:tabLst>
                <a:tab pos="152400" algn="l"/>
              </a:tabLst>
            </a:pPr>
            <a:r>
              <a:rPr lang="es-ES_tradnl" dirty="0" smtClean="0"/>
              <a:t>Por ejemplo:</a:t>
            </a:r>
          </a:p>
          <a:p>
            <a:pPr>
              <a:tabLst>
                <a:tab pos="152400" algn="l"/>
              </a:tabLst>
            </a:pPr>
            <a:endParaRPr lang="es-ES_tradnl" dirty="0" smtClean="0"/>
          </a:p>
          <a:p>
            <a:pPr>
              <a:tabLst>
                <a:tab pos="152400" algn="l"/>
              </a:tabLst>
            </a:pPr>
            <a:r>
              <a:rPr lang="es-ES_tradnl" b="1" dirty="0" smtClean="0"/>
              <a:t>O: "Yo no puedo pagar nada de este mes “</a:t>
            </a:r>
          </a:p>
          <a:p>
            <a:pPr>
              <a:tabLst>
                <a:tab pos="152400" algn="l"/>
              </a:tabLst>
            </a:pPr>
            <a:endParaRPr lang="es-ES_tradnl" b="1" dirty="0" smtClean="0"/>
          </a:p>
          <a:p>
            <a:pPr>
              <a:tabLst>
                <a:tab pos="152400" algn="l"/>
              </a:tabLst>
            </a:pPr>
            <a:r>
              <a:rPr lang="es-ES_tradnl" dirty="0" smtClean="0"/>
              <a:t>R: " Entiendo perfectamente, pero por favor mira las ofertas especiales en cosméticos del</a:t>
            </a:r>
          </a:p>
          <a:p>
            <a:pPr>
              <a:tabLst>
                <a:tab pos="152400" algn="l"/>
              </a:tabLst>
            </a:pPr>
            <a:r>
              <a:rPr lang="es-ES_tradnl" dirty="0" smtClean="0"/>
              <a:t>Catálogo, hay grandes oportunidades de ahorro" .</a:t>
            </a:r>
          </a:p>
          <a:p>
            <a:pPr>
              <a:tabLst>
                <a:tab pos="152400" algn="l"/>
              </a:tabLst>
            </a:pPr>
            <a:endParaRPr lang="es-ES_tradnl" dirty="0" smtClean="0"/>
          </a:p>
          <a:p>
            <a:pPr>
              <a:tabLst>
                <a:tab pos="152400" algn="l"/>
              </a:tabLst>
            </a:pPr>
            <a:endParaRPr lang="es-ES_tradnl" dirty="0" smtClean="0"/>
          </a:p>
          <a:p>
            <a:pPr>
              <a:tabLst>
                <a:tab pos="152400" algn="l"/>
              </a:tabLst>
            </a:pPr>
            <a:r>
              <a:rPr lang="es-ES_tradnl" b="1" dirty="0" smtClean="0"/>
              <a:t>TIP</a:t>
            </a:r>
          </a:p>
          <a:p>
            <a:pPr>
              <a:tabLst>
                <a:tab pos="152400" algn="l"/>
              </a:tabLst>
            </a:pPr>
            <a:r>
              <a:rPr lang="es-ES_tradnl" i="1" dirty="0" smtClean="0"/>
              <a:t>Nunca critiques </a:t>
            </a:r>
            <a:r>
              <a:rPr lang="es-ES_tradnl" dirty="0" smtClean="0"/>
              <a:t>a los competidores y sus productos.</a:t>
            </a:r>
          </a:p>
          <a:p>
            <a:pPr>
              <a:tabLst>
                <a:tab pos="152400" algn="l"/>
              </a:tabLst>
            </a:pPr>
            <a:r>
              <a:rPr lang="es-ES_tradnl" dirty="0" smtClean="0"/>
              <a:t>Sé amable y mantén una actitud positiva incluso cuando alguien no compra.</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54</a:t>
            </a:fld>
            <a:endParaRPr lang="en-US" dirty="0"/>
          </a:p>
        </p:txBody>
      </p:sp>
    </p:spTree>
    <p:extLst>
      <p:ext uri="{BB962C8B-B14F-4D97-AF65-F5344CB8AC3E}">
        <p14:creationId xmlns:p14="http://schemas.microsoft.com/office/powerpoint/2010/main" val="34761770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7" y="696119"/>
            <a:ext cx="4310063" cy="3233236"/>
          </a:xfrm>
        </p:spPr>
      </p:sp>
      <p:sp>
        <p:nvSpPr>
          <p:cNvPr id="3" name="Notes Placeholder 2"/>
          <p:cNvSpPr>
            <a:spLocks noGrp="1"/>
          </p:cNvSpPr>
          <p:nvPr>
            <p:ph type="body" idx="1"/>
          </p:nvPr>
        </p:nvSpPr>
        <p:spPr>
          <a:xfrm>
            <a:off x="503237" y="3972719"/>
            <a:ext cx="5943600" cy="5658366"/>
          </a:xfrm>
        </p:spPr>
        <p:txBody>
          <a:bodyPr/>
          <a:lstStyle/>
          <a:p>
            <a:pPr>
              <a:tabLst>
                <a:tab pos="152400" algn="l"/>
              </a:tabLst>
            </a:pPr>
            <a:r>
              <a:rPr lang="es-ES_tradnl" b="1" dirty="0" smtClean="0"/>
              <a:t>Responde</a:t>
            </a:r>
            <a:r>
              <a:rPr lang="es-ES_tradnl" b="1" baseline="0" dirty="0" smtClean="0"/>
              <a:t> </a:t>
            </a:r>
            <a:r>
              <a:rPr lang="es-ES_tradnl" b="1" dirty="0" smtClean="0"/>
              <a:t>cuando la gente tiene objeciones</a:t>
            </a:r>
          </a:p>
          <a:p>
            <a:pPr>
              <a:tabLst>
                <a:tab pos="152400" algn="l"/>
              </a:tabLst>
            </a:pPr>
            <a:endParaRPr lang="es-ES_tradnl" dirty="0" smtClean="0"/>
          </a:p>
          <a:p>
            <a:pPr>
              <a:tabLst>
                <a:tab pos="152400" algn="l"/>
              </a:tabLst>
            </a:pPr>
            <a:endParaRPr lang="es-ES_tradnl" dirty="0" smtClean="0"/>
          </a:p>
          <a:p>
            <a:pPr>
              <a:tabLst>
                <a:tab pos="152400" algn="l"/>
              </a:tabLst>
            </a:pPr>
            <a:r>
              <a:rPr lang="es-ES_tradnl" dirty="0"/>
              <a:t>• Cuatro de las objeciones más comunes de responder son</a:t>
            </a:r>
            <a:r>
              <a:rPr lang="es-ES_tradnl" dirty="0" smtClean="0"/>
              <a:t>:</a:t>
            </a:r>
          </a:p>
          <a:p>
            <a:pPr>
              <a:tabLst>
                <a:tab pos="152400" algn="l"/>
              </a:tabLst>
            </a:pPr>
            <a:endParaRPr lang="es-ES_tradnl" dirty="0"/>
          </a:p>
          <a:p>
            <a:pPr>
              <a:tabLst>
                <a:tab pos="152400" algn="l"/>
              </a:tabLst>
            </a:pPr>
            <a:r>
              <a:rPr lang="es-ES_tradnl" b="1" dirty="0" smtClean="0"/>
              <a:t>O: "Yo no tengo tiempo en este momento"</a:t>
            </a:r>
          </a:p>
          <a:p>
            <a:pPr>
              <a:tabLst>
                <a:tab pos="152400" algn="l"/>
              </a:tabLst>
            </a:pPr>
            <a:r>
              <a:rPr lang="es-ES_tradnl" dirty="0" smtClean="0"/>
              <a:t>R: " </a:t>
            </a:r>
            <a:r>
              <a:rPr lang="es-CL" dirty="0" smtClean="0"/>
              <a:t>Entiendo perfectamente, no te preocupes, te dejo un Catálogo para que lo puedas mirar cuando tengas un tiempo libre. ¿Cuándo sería un buen momento para que te vuelva a llamar para recogerlo</a:t>
            </a:r>
            <a:r>
              <a:rPr lang="es-ES_tradnl" dirty="0" smtClean="0"/>
              <a:t>? “</a:t>
            </a:r>
          </a:p>
          <a:p>
            <a:pPr>
              <a:tabLst>
                <a:tab pos="152400" algn="l"/>
              </a:tabLst>
            </a:pPr>
            <a:endParaRPr lang="es-ES_tradnl" dirty="0" smtClean="0"/>
          </a:p>
          <a:p>
            <a:pPr>
              <a:tabLst>
                <a:tab pos="152400" algn="l"/>
              </a:tabLst>
            </a:pPr>
            <a:r>
              <a:rPr lang="es-ES_tradnl" b="1" dirty="0" smtClean="0"/>
              <a:t>O: "</a:t>
            </a:r>
            <a:r>
              <a:rPr lang="es-CL" b="1" dirty="0" smtClean="0"/>
              <a:t>No puedo comprarme nada este Catálogo</a:t>
            </a:r>
            <a:r>
              <a:rPr lang="es-ES_tradnl" b="1" dirty="0" smtClean="0"/>
              <a:t>"</a:t>
            </a:r>
          </a:p>
          <a:p>
            <a:pPr>
              <a:tabLst>
                <a:tab pos="152400" algn="l"/>
              </a:tabLst>
            </a:pPr>
            <a:r>
              <a:rPr lang="es-ES_tradnl" dirty="0" smtClean="0"/>
              <a:t>R: " </a:t>
            </a:r>
            <a:r>
              <a:rPr lang="es-CL" dirty="0" smtClean="0"/>
              <a:t>Entiendo completamente, pero por favor mira las ofertas especiales que hay en este Catálogo, hay mucho aquí donde puedes ahorrar</a:t>
            </a:r>
            <a:r>
              <a:rPr lang="es-ES_tradnl" dirty="0" smtClean="0"/>
              <a:t>" .</a:t>
            </a:r>
          </a:p>
          <a:p>
            <a:pPr>
              <a:tabLst>
                <a:tab pos="152400" algn="l"/>
              </a:tabLst>
            </a:pPr>
            <a:endParaRPr lang="es-ES_tradnl" dirty="0" smtClean="0"/>
          </a:p>
          <a:p>
            <a:pPr>
              <a:tabLst>
                <a:tab pos="152400" algn="l"/>
              </a:tabLst>
            </a:pPr>
            <a:endParaRPr lang="es-ES_tradnl" dirty="0" smtClean="0"/>
          </a:p>
          <a:p>
            <a:pPr>
              <a:tabLst>
                <a:tab pos="152400" algn="l"/>
              </a:tabLst>
            </a:pPr>
            <a:r>
              <a:rPr lang="es-ES_tradnl" b="1" dirty="0" smtClean="0"/>
              <a:t>O: "Yo compro a uno de sus competidores "</a:t>
            </a:r>
          </a:p>
          <a:p>
            <a:pPr>
              <a:tabLst>
                <a:tab pos="152400" algn="l"/>
              </a:tabLst>
            </a:pPr>
            <a:r>
              <a:rPr lang="es-ES_tradnl" dirty="0" smtClean="0"/>
              <a:t>R: " </a:t>
            </a:r>
            <a:r>
              <a:rPr lang="es-CL" dirty="0" smtClean="0"/>
              <a:t>Eso es muy bueno, porque demuestra que te interesan productos similares a los nuestros. Por favor toma un momento para mirar nuestro nuevo Catálogo y ver qué opinas</a:t>
            </a:r>
            <a:r>
              <a:rPr lang="es-ES_tradnl" dirty="0" smtClean="0"/>
              <a:t>" .</a:t>
            </a:r>
          </a:p>
          <a:p>
            <a:pPr>
              <a:tabLst>
                <a:tab pos="152400" algn="l"/>
              </a:tabLst>
            </a:pPr>
            <a:endParaRPr lang="es-ES_tradnl" dirty="0" smtClean="0"/>
          </a:p>
          <a:p>
            <a:pPr>
              <a:tabLst>
                <a:tab pos="152400" algn="l"/>
              </a:tabLst>
            </a:pPr>
            <a:r>
              <a:rPr lang="es-ES_tradnl" b="1" dirty="0" smtClean="0"/>
              <a:t>O: “</a:t>
            </a:r>
            <a:r>
              <a:rPr lang="es-CL" b="1" dirty="0" smtClean="0"/>
              <a:t>Ya he intentado varios métodos de dieta antes y nunca he perdido el peso deseado</a:t>
            </a:r>
            <a:r>
              <a:rPr lang="es-ES_tradnl" b="1" dirty="0" smtClean="0"/>
              <a:t>”.</a:t>
            </a:r>
          </a:p>
          <a:p>
            <a:pPr>
              <a:tabLst>
                <a:tab pos="152400" algn="l"/>
              </a:tabLst>
            </a:pPr>
            <a:r>
              <a:rPr lang="es-ES_tradnl" dirty="0" smtClean="0"/>
              <a:t>R: “A muchas personas es</a:t>
            </a:r>
            <a:r>
              <a:rPr lang="es-ES_tradnl" baseline="0" dirty="0" smtClean="0"/>
              <a:t> pasa, pero cuando usan el batido natural balance de Wellness se sorprenden del resultado, es una</a:t>
            </a:r>
            <a:r>
              <a:rPr lang="es-ES_tradnl" dirty="0" smtClean="0"/>
              <a:t> nueva manera de hacer dieta. El</a:t>
            </a:r>
            <a:r>
              <a:rPr lang="es-ES_tradnl" baseline="0" dirty="0" smtClean="0"/>
              <a:t> </a:t>
            </a:r>
            <a:r>
              <a:rPr lang="es-ES_tradnl" dirty="0" smtClean="0"/>
              <a:t>programa trabaja en conjunto con su cuerpo y con pequeños cambios de estilo de vida</a:t>
            </a:r>
            <a:r>
              <a:rPr lang="es-ES_tradnl" baseline="0" dirty="0" smtClean="0"/>
              <a:t> tendrás </a:t>
            </a:r>
            <a:r>
              <a:rPr lang="es-ES_tradnl" dirty="0" smtClean="0"/>
              <a:t>grandes resultados. Si tienes un momento te puedo explicar cómo funciona " .</a:t>
            </a:r>
          </a:p>
          <a:p>
            <a:pPr>
              <a:tabLst>
                <a:tab pos="152400" algn="l"/>
              </a:tabLst>
            </a:pPr>
            <a:endParaRPr lang="es-ES_tradnl" dirty="0" smtClean="0"/>
          </a:p>
          <a:p>
            <a:pPr>
              <a:tabLst>
                <a:tab pos="152400" algn="l"/>
              </a:tabLst>
            </a:pPr>
            <a:r>
              <a:rPr lang="es-ES_tradnl" b="1" dirty="0" err="1" smtClean="0"/>
              <a:t>TIP</a:t>
            </a:r>
            <a:endParaRPr lang="es-ES_tradnl" b="1" dirty="0" smtClean="0"/>
          </a:p>
          <a:p>
            <a:pPr>
              <a:tabLst>
                <a:tab pos="152400" algn="l"/>
              </a:tabLst>
            </a:pPr>
            <a:r>
              <a:rPr lang="es-ES_tradnl" dirty="0" smtClean="0"/>
              <a:t>Nunca critiques a los competidores y sus productos.</a:t>
            </a:r>
          </a:p>
          <a:p>
            <a:pPr>
              <a:tabLst>
                <a:tab pos="152400" algn="l"/>
              </a:tabLst>
            </a:pPr>
            <a:r>
              <a:rPr lang="es-ES_tradnl" dirty="0" smtClean="0"/>
              <a:t>Sé amable y mantén una actitud positiva incluso cuando alguien no compra</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55</a:t>
            </a:fld>
            <a:endParaRPr lang="en-US" dirty="0"/>
          </a:p>
        </p:txBody>
      </p:sp>
    </p:spTree>
    <p:extLst>
      <p:ext uri="{BB962C8B-B14F-4D97-AF65-F5344CB8AC3E}">
        <p14:creationId xmlns:p14="http://schemas.microsoft.com/office/powerpoint/2010/main" val="3476177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smtClean="0"/>
              <a:t>Después de las ventas </a:t>
            </a:r>
          </a:p>
          <a:p>
            <a:endParaRPr lang="es-ES_tradnl"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b="0" dirty="0" smtClean="0"/>
              <a:t>Muestra el próximo Catálogo y fomenta la repetición de pedidos</a:t>
            </a:r>
            <a:endParaRPr lang="en-US" altLang="zh-CN" sz="1200" b="0" dirty="0" smtClean="0">
              <a:solidFill>
                <a:srgbClr val="231F20"/>
              </a:solidFill>
              <a:cs typeface="Times New Roman" pitchFamily="18" charset="0"/>
            </a:endParaRPr>
          </a:p>
          <a:p>
            <a:endParaRPr lang="es-ES_tradnl" b="1" dirty="0" smtClean="0"/>
          </a:p>
          <a:p>
            <a:pPr>
              <a:spcAft>
                <a:spcPts val="1200"/>
              </a:spcAft>
            </a:pPr>
            <a:r>
              <a:rPr lang="es-CL" dirty="0" smtClean="0"/>
              <a:t>Dale gracias al cliente y anota su pedido</a:t>
            </a:r>
          </a:p>
          <a:p>
            <a:pPr>
              <a:spcAft>
                <a:spcPts val="1200"/>
              </a:spcAft>
            </a:pPr>
            <a:r>
              <a:rPr lang="es-CL" dirty="0" smtClean="0"/>
              <a:t>Aclara el costo del pedido para que sepa exactamente cual es el valor que deberá cancelar</a:t>
            </a:r>
          </a:p>
          <a:p>
            <a:pPr>
              <a:spcAft>
                <a:spcPts val="1200"/>
              </a:spcAft>
            </a:pPr>
            <a:r>
              <a:rPr lang="es-CL" dirty="0" smtClean="0"/>
              <a:t>Fija un tiempo de entrega, lo más pronto que puedas, avisa que el pago se realiza al momento de la entrega</a:t>
            </a:r>
          </a:p>
          <a:p>
            <a:r>
              <a:rPr lang="es-CL" dirty="0" smtClean="0"/>
              <a:t>Pide siempre referencias </a:t>
            </a:r>
            <a:r>
              <a:rPr lang="es-CL" b="1" i="1" dirty="0" smtClean="0"/>
              <a:t>“¿A quién conoces que le gustaría conocer una oportunidad de negocio?”.</a:t>
            </a:r>
            <a:endParaRPr lang="es-CL" dirty="0" smtClean="0"/>
          </a:p>
          <a:p>
            <a:endParaRPr lang="es-ES_tradnl" b="0" dirty="0" smtClean="0"/>
          </a:p>
          <a:p>
            <a:r>
              <a:rPr lang="es-ES_tradnl" b="1" dirty="0" smtClean="0"/>
              <a:t>¡Importante! </a:t>
            </a:r>
          </a:p>
          <a:p>
            <a:r>
              <a:rPr lang="es-ES_tradnl" b="0" dirty="0" smtClean="0"/>
              <a:t>Siempre entrega el producto según el tiempo acordado </a:t>
            </a:r>
          </a:p>
          <a:p>
            <a:r>
              <a:rPr lang="es-ES_tradnl" b="0" dirty="0" smtClean="0"/>
              <a:t>Nunca dejes los productos sin el pago total </a:t>
            </a:r>
          </a:p>
          <a:p>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56</a:t>
            </a:fld>
            <a:endParaRPr lang="en-US" dirty="0"/>
          </a:p>
        </p:txBody>
      </p:sp>
    </p:spTree>
    <p:extLst>
      <p:ext uri="{BB962C8B-B14F-4D97-AF65-F5344CB8AC3E}">
        <p14:creationId xmlns:p14="http://schemas.microsoft.com/office/powerpoint/2010/main" val="722354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Construye relaciones con tus clientes. Llámalos después de 2-3 días desde la entrega del</a:t>
            </a:r>
            <a:r>
              <a:rPr lang="es-ES_tradnl" baseline="0" dirty="0" smtClean="0"/>
              <a:t> pedido</a:t>
            </a:r>
            <a:r>
              <a:rPr lang="es-ES_tradnl" dirty="0" smtClean="0"/>
              <a:t>. </a:t>
            </a:r>
          </a:p>
          <a:p>
            <a:r>
              <a:rPr lang="es-ES_tradnl" dirty="0" smtClean="0"/>
              <a:t>Pregúntales si empezaron a usar los productos ¿Qué impresiones tienen? ¿S</a:t>
            </a:r>
            <a:r>
              <a:rPr lang="es-ES_tradnl" baseline="0" dirty="0" smtClean="0"/>
              <a:t>i t</a:t>
            </a:r>
            <a:r>
              <a:rPr lang="es-ES_tradnl" dirty="0" smtClean="0"/>
              <a:t>ienen preguntas o comentarios? ¿Si</a:t>
            </a:r>
            <a:r>
              <a:rPr lang="es-ES_tradnl" baseline="0" dirty="0" smtClean="0"/>
              <a:t> n</a:t>
            </a:r>
            <a:r>
              <a:rPr lang="es-ES_tradnl" dirty="0" smtClean="0"/>
              <a:t>ecesitan información adicional o no? </a:t>
            </a:r>
          </a:p>
          <a:p>
            <a:r>
              <a:rPr lang="es-ES_tradnl" dirty="0" smtClean="0"/>
              <a:t>Muéstrales  la atención que tienes por ellos. </a:t>
            </a:r>
          </a:p>
          <a:p>
            <a:r>
              <a:rPr lang="es-ES_tradnl" dirty="0" smtClean="0"/>
              <a:t>Háblales</a:t>
            </a:r>
            <a:r>
              <a:rPr lang="es-ES_tradnl" baseline="0" dirty="0" smtClean="0"/>
              <a:t> d</a:t>
            </a:r>
            <a:r>
              <a:rPr lang="es-ES_tradnl" dirty="0" smtClean="0"/>
              <a:t>el nuevo Catálogo. </a:t>
            </a:r>
          </a:p>
          <a:p>
            <a:r>
              <a:rPr lang="es-ES_tradnl" dirty="0" smtClean="0"/>
              <a:t>Consejo: No te olvides de felicitar</a:t>
            </a:r>
            <a:r>
              <a:rPr lang="es-ES_tradnl" baseline="0" dirty="0" smtClean="0"/>
              <a:t> a tus clientes en</a:t>
            </a:r>
            <a:r>
              <a:rPr lang="es-ES_tradnl" dirty="0" smtClean="0"/>
              <a:t> su cumpleaños</a:t>
            </a:r>
            <a:r>
              <a:rPr lang="es-ES_tradnl" baseline="0" dirty="0" smtClean="0"/>
              <a:t> y</a:t>
            </a:r>
            <a:r>
              <a:rPr lang="es-ES_tradnl" dirty="0" smtClean="0"/>
              <a:t> fechas especiales.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57</a:t>
            </a:fld>
            <a:endParaRPr lang="en-US" dirty="0"/>
          </a:p>
        </p:txBody>
      </p:sp>
    </p:spTree>
    <p:extLst>
      <p:ext uri="{BB962C8B-B14F-4D97-AF65-F5344CB8AC3E}">
        <p14:creationId xmlns:p14="http://schemas.microsoft.com/office/powerpoint/2010/main" val="6614097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7037" y="391319"/>
            <a:ext cx="5819140" cy="9372600"/>
          </a:xfrm>
        </p:spPr>
        <p:txBody>
          <a:bodyPr/>
          <a:lstStyle/>
          <a:p>
            <a:r>
              <a:rPr lang="es-ES_tradnl" dirty="0" smtClean="0"/>
              <a:t>Tu puedes aumentar tus ingresos mediante uno de estos métodos probados: </a:t>
            </a:r>
          </a:p>
          <a:p>
            <a:endParaRPr lang="es-ES_tradnl" dirty="0" smtClean="0"/>
          </a:p>
          <a:p>
            <a:pPr marL="0" indent="0">
              <a:buFont typeface="Arial"/>
              <a:buNone/>
            </a:pPr>
            <a:r>
              <a:rPr lang="es-ES_tradnl" b="1" baseline="0" dirty="0" smtClean="0"/>
              <a:t>Casa</a:t>
            </a:r>
            <a:r>
              <a:rPr lang="es-ES_tradnl" b="1" dirty="0" smtClean="0"/>
              <a:t> abierta: </a:t>
            </a:r>
          </a:p>
          <a:p>
            <a:pPr marL="171450" indent="-171450">
              <a:buFont typeface="Arial"/>
              <a:buChar char="•"/>
            </a:pPr>
            <a:r>
              <a:rPr lang="es-CL" dirty="0" smtClean="0"/>
              <a:t>Invita a tus amigos a tu casa, enséñales el Catálogo con varios productos nuevos</a:t>
            </a:r>
          </a:p>
          <a:p>
            <a:pPr marL="171450" indent="-171450">
              <a:buFont typeface="Arial" panose="020B0604020202020204" pitchFamily="34" charset="0"/>
              <a:buChar char="•"/>
            </a:pPr>
            <a:r>
              <a:rPr lang="es-CL" dirty="0" smtClean="0"/>
              <a:t>Organiza “fiestas temáticas” como, “Fiesta de Maquillaje”, “Fiesta de Cuidado de la Piel”, “Fiesta de Wellness”, etc.</a:t>
            </a:r>
          </a:p>
          <a:p>
            <a:pPr marL="171450" indent="-171450">
              <a:buFont typeface="Arial" panose="020B0604020202020204" pitchFamily="34" charset="0"/>
              <a:buChar char="•"/>
              <a:tabLst>
                <a:tab pos="152400" algn="l"/>
              </a:tabLst>
            </a:pPr>
            <a:r>
              <a:rPr lang="es-ES_tradnl" altLang="zh-CN" b="0" dirty="0" smtClean="0">
                <a:solidFill>
                  <a:srgbClr val="231F20"/>
                </a:solidFill>
                <a:cs typeface="Times New Roman" pitchFamily="18" charset="0"/>
              </a:rPr>
              <a:t>Presenta</a:t>
            </a:r>
            <a:r>
              <a:rPr lang="es-ES_tradnl" altLang="zh-CN" b="0" baseline="0" dirty="0" smtClean="0">
                <a:solidFill>
                  <a:srgbClr val="231F20"/>
                </a:solidFill>
                <a:cs typeface="Times New Roman" pitchFamily="18" charset="0"/>
              </a:rPr>
              <a:t> a tus invitados</a:t>
            </a:r>
            <a:r>
              <a:rPr lang="es-ES_tradnl" altLang="zh-CN" b="0" dirty="0" smtClean="0">
                <a:solidFill>
                  <a:srgbClr val="231F20"/>
                </a:solidFill>
                <a:cs typeface="Times New Roman" pitchFamily="18" charset="0"/>
              </a:rPr>
              <a:t> nuevas y</a:t>
            </a:r>
            <a:r>
              <a:rPr lang="es-ES_tradnl" altLang="zh-CN" b="0" baseline="0" dirty="0" smtClean="0">
                <a:solidFill>
                  <a:srgbClr val="231F20"/>
                </a:solidFill>
                <a:cs typeface="Times New Roman" pitchFamily="18" charset="0"/>
              </a:rPr>
              <a:t> destacadas</a:t>
            </a:r>
            <a:r>
              <a:rPr lang="es-ES_tradnl" altLang="zh-CN" b="0" dirty="0" smtClean="0">
                <a:solidFill>
                  <a:srgbClr val="231F20"/>
                </a:solidFill>
                <a:cs typeface="Times New Roman" pitchFamily="18" charset="0"/>
              </a:rPr>
              <a:t> líneas de productos o simplemente</a:t>
            </a:r>
            <a:r>
              <a:rPr lang="es-ES_tradnl" altLang="zh-CN" b="0" baseline="0" dirty="0" smtClean="0">
                <a:solidFill>
                  <a:srgbClr val="231F20"/>
                </a:solidFill>
                <a:cs typeface="Times New Roman" pitchFamily="18" charset="0"/>
              </a:rPr>
              <a:t> haz eventos temáticos como </a:t>
            </a:r>
            <a:r>
              <a:rPr lang="es-ES_tradnl" altLang="zh-CN" b="0" dirty="0" smtClean="0">
                <a:solidFill>
                  <a:srgbClr val="231F20"/>
                </a:solidFill>
                <a:cs typeface="Times New Roman" pitchFamily="18" charset="0"/>
              </a:rPr>
              <a:t>venta de oportunidades,  Navidad , Día de la Madre, etc.</a:t>
            </a:r>
          </a:p>
          <a:p>
            <a:pPr>
              <a:tabLst>
                <a:tab pos="152400" algn="l"/>
              </a:tabLst>
            </a:pPr>
            <a:r>
              <a:rPr lang="es-ES_tradnl" altLang="zh-CN" b="0" dirty="0" smtClean="0">
                <a:solidFill>
                  <a:srgbClr val="231F20"/>
                </a:solidFill>
                <a:cs typeface="Times New Roman" pitchFamily="18" charset="0"/>
              </a:rPr>
              <a:t>• Invita amigos a tu casa para tomar un café por la mañana o tarde y pídeles que</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traigan amigos o familiares. Trata de conseguir al menos 10 personas.</a:t>
            </a:r>
          </a:p>
          <a:p>
            <a:pPr>
              <a:tabLst>
                <a:tab pos="152400" algn="l"/>
              </a:tabLst>
            </a:pPr>
            <a:r>
              <a:rPr lang="es-ES_tradnl" altLang="zh-CN" b="0" dirty="0" smtClean="0">
                <a:solidFill>
                  <a:srgbClr val="231F20"/>
                </a:solidFill>
                <a:cs typeface="Times New Roman" pitchFamily="18" charset="0"/>
              </a:rPr>
              <a:t>• Explica que tienes emocionantes nuevos productos, Catálogos</a:t>
            </a:r>
            <a:r>
              <a:rPr lang="es-ES_tradnl" altLang="zh-CN" b="0" baseline="0" dirty="0" smtClean="0">
                <a:solidFill>
                  <a:srgbClr val="231F20"/>
                </a:solidFill>
                <a:cs typeface="Times New Roman" pitchFamily="18" charset="0"/>
              </a:rPr>
              <a:t> y </a:t>
            </a:r>
            <a:r>
              <a:rPr lang="es-ES_tradnl" altLang="zh-CN" b="0" dirty="0" smtClean="0">
                <a:solidFill>
                  <a:srgbClr val="231F20"/>
                </a:solidFill>
                <a:cs typeface="Times New Roman" pitchFamily="18" charset="0"/>
              </a:rPr>
              <a:t>ofertas que deseas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compartir con ellos</a:t>
            </a:r>
          </a:p>
          <a:p>
            <a:pPr>
              <a:tabLst>
                <a:tab pos="152400" algn="l"/>
              </a:tabLst>
            </a:pPr>
            <a:r>
              <a:rPr lang="es-ES_tradnl" altLang="zh-CN" b="0" dirty="0" smtClean="0">
                <a:solidFill>
                  <a:srgbClr val="231F20"/>
                </a:solidFill>
                <a:cs typeface="Times New Roman" pitchFamily="18" charset="0"/>
              </a:rPr>
              <a:t>• Es posible que puedas hacer una demostración de maquillaje o limpieza facial  y pedir a uno de tus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amigos para ser " el modelo "</a:t>
            </a:r>
          </a:p>
          <a:p>
            <a:pPr>
              <a:tabLst>
                <a:tab pos="152400" algn="l"/>
              </a:tabLst>
            </a:pPr>
            <a:r>
              <a:rPr lang="es-ES_tradnl" altLang="zh-CN" b="0" dirty="0" smtClean="0">
                <a:solidFill>
                  <a:srgbClr val="231F20"/>
                </a:solidFill>
                <a:cs typeface="Times New Roman" pitchFamily="18" charset="0"/>
              </a:rPr>
              <a:t>• Comparte historias de productos de Wellness.</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El centro de atención debe ser una mesa con productos clave y asegúrate de tener varios</a:t>
            </a:r>
            <a:r>
              <a:rPr lang="es-ES_tradnl" altLang="zh-CN" b="0" baseline="0" dirty="0" smtClean="0">
                <a:solidFill>
                  <a:srgbClr val="231F20"/>
                </a:solidFill>
                <a:cs typeface="Times New Roman" pitchFamily="18" charset="0"/>
              </a:rPr>
              <a:t> C</a:t>
            </a:r>
            <a:r>
              <a:rPr lang="es-ES_tradnl" altLang="zh-CN" b="0" dirty="0" smtClean="0">
                <a:solidFill>
                  <a:srgbClr val="231F20"/>
                </a:solidFill>
                <a:cs typeface="Times New Roman" pitchFamily="18" charset="0"/>
              </a:rPr>
              <a:t>atálogos disponibles.</a:t>
            </a:r>
          </a:p>
          <a:p>
            <a:pPr>
              <a:tabLst>
                <a:tab pos="152400" algn="l"/>
              </a:tabLst>
            </a:pPr>
            <a:r>
              <a:rPr lang="es-ES_tradnl" altLang="zh-CN" b="0" dirty="0" smtClean="0">
                <a:solidFill>
                  <a:srgbClr val="231F20"/>
                </a:solidFill>
                <a:cs typeface="Times New Roman" pitchFamily="18" charset="0"/>
              </a:rPr>
              <a:t>• Permite que tus invitados prueben los productos, la Guía de Cuidado de la piel</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y la Carta de Color para ayudar a seleccionar.</a:t>
            </a:r>
          </a:p>
          <a:p>
            <a:pPr>
              <a:tabLst>
                <a:tab pos="152400" algn="l"/>
              </a:tabLst>
            </a:pPr>
            <a:r>
              <a:rPr lang="es-ES_tradnl" altLang="zh-CN" b="0" dirty="0" smtClean="0">
                <a:solidFill>
                  <a:srgbClr val="231F20"/>
                </a:solidFill>
                <a:cs typeface="Times New Roman" pitchFamily="18" charset="0"/>
              </a:rPr>
              <a:t>• Dales tiempo para hacer su selección, luego pregunta "¿qué puedo pedir</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para ti hoy?”.</a:t>
            </a:r>
          </a:p>
          <a:p>
            <a:pPr>
              <a:tabLst>
                <a:tab pos="152400" algn="l"/>
              </a:tabLst>
            </a:pPr>
            <a:r>
              <a:rPr lang="es-ES_tradnl" altLang="zh-CN" b="1" dirty="0" smtClean="0">
                <a:solidFill>
                  <a:srgbClr val="231F20"/>
                </a:solidFill>
                <a:cs typeface="Times New Roman" pitchFamily="18" charset="0"/>
              </a:rPr>
              <a:t>Consejo:</a:t>
            </a:r>
          </a:p>
          <a:p>
            <a:pPr>
              <a:tabLst>
                <a:tab pos="152400" algn="l"/>
              </a:tabLst>
            </a:pPr>
            <a:r>
              <a:rPr lang="es-ES_tradnl" altLang="zh-CN" b="0" dirty="0" smtClean="0">
                <a:solidFill>
                  <a:srgbClr val="231F20"/>
                </a:solidFill>
                <a:cs typeface="Times New Roman" pitchFamily="18" charset="0"/>
              </a:rPr>
              <a:t>Pide a uno de tus amigos que</a:t>
            </a:r>
            <a:r>
              <a:rPr lang="es-ES_tradnl" altLang="zh-CN" b="0" baseline="0" dirty="0" smtClean="0">
                <a:solidFill>
                  <a:srgbClr val="231F20"/>
                </a:solidFill>
                <a:cs typeface="Times New Roman" pitchFamily="18" charset="0"/>
              </a:rPr>
              <a:t> organice el próximo evento “</a:t>
            </a:r>
            <a:r>
              <a:rPr lang="es-ES_tradnl" altLang="zh-CN" b="0" dirty="0" smtClean="0">
                <a:solidFill>
                  <a:srgbClr val="231F20"/>
                </a:solidFill>
                <a:cs typeface="Times New Roman" pitchFamily="18" charset="0"/>
              </a:rPr>
              <a:t>café de la mañana" y ofrécele un</a:t>
            </a:r>
            <a:r>
              <a:rPr lang="es-ES_tradnl" altLang="zh-CN" b="0" baseline="0" dirty="0" smtClean="0">
                <a:solidFill>
                  <a:srgbClr val="231F20"/>
                </a:solidFill>
                <a:cs typeface="Times New Roman" pitchFamily="18" charset="0"/>
              </a:rPr>
              <a:t> 5-</a:t>
            </a:r>
            <a:r>
              <a:rPr lang="es-ES_tradnl" altLang="zh-CN" b="0" dirty="0" smtClean="0">
                <a:solidFill>
                  <a:srgbClr val="231F20"/>
                </a:solidFill>
                <a:cs typeface="Times New Roman" pitchFamily="18" charset="0"/>
              </a:rPr>
              <a:t>10 % de las ventas. </a:t>
            </a:r>
            <a:endParaRPr lang="es-ES_tradnl" dirty="0" smtClean="0"/>
          </a:p>
          <a:p>
            <a:endParaRPr lang="es-ES_tradnl" dirty="0" smtClean="0"/>
          </a:p>
          <a:p>
            <a:pPr>
              <a:tabLst>
                <a:tab pos="152400" algn="l"/>
              </a:tabLst>
            </a:pPr>
            <a:r>
              <a:rPr lang="es-ES_tradnl" altLang="zh-CN" b="1" dirty="0" smtClean="0">
                <a:solidFill>
                  <a:srgbClr val="231F20"/>
                </a:solidFill>
                <a:cs typeface="Times New Roman" pitchFamily="18" charset="0"/>
              </a:rPr>
              <a:t>Vendiendo en el trabajo :</a:t>
            </a:r>
          </a:p>
          <a:p>
            <a:pPr>
              <a:tabLst>
                <a:tab pos="152400" algn="l"/>
              </a:tabLst>
            </a:pPr>
            <a:r>
              <a:rPr lang="es-ES_tradnl" altLang="zh-CN" b="0" dirty="0" smtClean="0">
                <a:solidFill>
                  <a:srgbClr val="231F20"/>
                </a:solidFill>
                <a:cs typeface="Times New Roman" pitchFamily="18" charset="0"/>
              </a:rPr>
              <a:t>•  </a:t>
            </a:r>
            <a:r>
              <a:rPr lang="es-CL" dirty="0" smtClean="0"/>
              <a:t>Distribuye Catálogos </a:t>
            </a:r>
            <a:r>
              <a:rPr lang="es-ES_tradnl" altLang="zh-CN" b="0" dirty="0" smtClean="0">
                <a:solidFill>
                  <a:srgbClr val="231F20"/>
                </a:solidFill>
                <a:cs typeface="Times New Roman" pitchFamily="18" charset="0"/>
              </a:rPr>
              <a:t>tu lugar de trabajo o en el de un amigo (pregunta</a:t>
            </a:r>
            <a:r>
              <a:rPr lang="es-ES_tradnl" altLang="zh-CN" b="0" baseline="0" dirty="0" smtClean="0">
                <a:solidFill>
                  <a:srgbClr val="231F20"/>
                </a:solidFill>
                <a:cs typeface="Times New Roman" pitchFamily="18" charset="0"/>
              </a:rPr>
              <a:t> si</a:t>
            </a:r>
            <a:r>
              <a:rPr lang="es-ES_tradnl" altLang="zh-CN" b="0" dirty="0" smtClean="0">
                <a:solidFill>
                  <a:srgbClr val="231F20"/>
                </a:solidFill>
                <a:cs typeface="Times New Roman" pitchFamily="18" charset="0"/>
              </a:rPr>
              <a:t> los empleadores lo permiten) </a:t>
            </a:r>
          </a:p>
          <a:p>
            <a:r>
              <a:rPr lang="es-CL" dirty="0" smtClean="0"/>
              <a:t>• Sé generoso con las muestras</a:t>
            </a:r>
          </a:p>
          <a:p>
            <a:r>
              <a:rPr lang="es-CL" dirty="0" smtClean="0"/>
              <a:t>• Utiliza la categoría Wellness en el  trabajo</a:t>
            </a:r>
          </a:p>
          <a:p>
            <a:pPr>
              <a:tabLst>
                <a:tab pos="152400" algn="l"/>
              </a:tabLst>
            </a:pPr>
            <a:r>
              <a:rPr lang="es-ES_tradnl" altLang="zh-CN" b="0" dirty="0" smtClean="0">
                <a:solidFill>
                  <a:srgbClr val="231F20"/>
                </a:solidFill>
                <a:cs typeface="Times New Roman" pitchFamily="18" charset="0"/>
              </a:rPr>
              <a:t>• Es</a:t>
            </a:r>
            <a:r>
              <a:rPr lang="es-ES_tradnl" altLang="zh-CN" b="0" baseline="0" dirty="0" smtClean="0">
                <a:solidFill>
                  <a:srgbClr val="231F20"/>
                </a:solidFill>
                <a:cs typeface="Times New Roman" pitchFamily="18" charset="0"/>
              </a:rPr>
              <a:t> común que l</a:t>
            </a:r>
            <a:r>
              <a:rPr lang="es-ES_tradnl" altLang="zh-CN" b="0" dirty="0" smtClean="0">
                <a:solidFill>
                  <a:srgbClr val="231F20"/>
                </a:solidFill>
                <a:cs typeface="Times New Roman" pitchFamily="18" charset="0"/>
              </a:rPr>
              <a:t>as personas se</a:t>
            </a:r>
            <a:r>
              <a:rPr lang="es-ES_tradnl" altLang="zh-CN" b="0" baseline="0" dirty="0" smtClean="0">
                <a:solidFill>
                  <a:srgbClr val="231F20"/>
                </a:solidFill>
                <a:cs typeface="Times New Roman" pitchFamily="18" charset="0"/>
              </a:rPr>
              <a:t> pongan</a:t>
            </a:r>
            <a:r>
              <a:rPr lang="es-ES_tradnl" altLang="zh-CN" b="0" dirty="0" smtClean="0">
                <a:solidFill>
                  <a:srgbClr val="231F20"/>
                </a:solidFill>
                <a:cs typeface="Times New Roman" pitchFamily="18" charset="0"/>
              </a:rPr>
              <a:t> felices de recibir este servicio en</a:t>
            </a:r>
            <a:r>
              <a:rPr lang="es-ES_tradnl" altLang="zh-CN" b="0" baseline="0" dirty="0" smtClean="0">
                <a:solidFill>
                  <a:srgbClr val="231F20"/>
                </a:solidFill>
                <a:cs typeface="Times New Roman" pitchFamily="18" charset="0"/>
              </a:rPr>
              <a:t> el</a:t>
            </a:r>
            <a:r>
              <a:rPr lang="es-ES_tradnl" altLang="zh-CN" b="0" dirty="0" smtClean="0">
                <a:solidFill>
                  <a:srgbClr val="231F20"/>
                </a:solidFill>
                <a:cs typeface="Times New Roman" pitchFamily="18" charset="0"/>
              </a:rPr>
              <a:t> trabajo, ya que tienen tiempo limitado para hacer    compras para ellos mismos.</a:t>
            </a:r>
          </a:p>
          <a:p>
            <a:pPr>
              <a:tabLst>
                <a:tab pos="152400" algn="l"/>
              </a:tabLst>
            </a:pPr>
            <a:r>
              <a:rPr lang="es-ES_tradnl" altLang="zh-CN" b="0" dirty="0" smtClean="0">
                <a:solidFill>
                  <a:srgbClr val="231F20"/>
                </a:solidFill>
                <a:cs typeface="Times New Roman" pitchFamily="18" charset="0"/>
              </a:rPr>
              <a:t>•  Distribuye Catálogos</a:t>
            </a:r>
            <a:r>
              <a:rPr lang="es-ES_tradnl" altLang="zh-CN" b="0" baseline="0" dirty="0" smtClean="0">
                <a:solidFill>
                  <a:srgbClr val="231F20"/>
                </a:solidFill>
                <a:cs typeface="Times New Roman" pitchFamily="18" charset="0"/>
              </a:rPr>
              <a:t> entre t</a:t>
            </a:r>
            <a:r>
              <a:rPr lang="es-ES_tradnl" altLang="zh-CN" b="0" dirty="0" smtClean="0">
                <a:solidFill>
                  <a:srgbClr val="231F20"/>
                </a:solidFill>
                <a:cs typeface="Times New Roman" pitchFamily="18" charset="0"/>
              </a:rPr>
              <a:t>us colegas y haz publicidad en la empresa.</a:t>
            </a:r>
          </a:p>
          <a:p>
            <a:pPr>
              <a:tabLst>
                <a:tab pos="152400" algn="l"/>
              </a:tabLst>
            </a:pPr>
            <a:r>
              <a:rPr lang="es-ES_tradnl" altLang="zh-CN" b="0" dirty="0" smtClean="0">
                <a:solidFill>
                  <a:srgbClr val="231F20"/>
                </a:solidFill>
                <a:cs typeface="Times New Roman" pitchFamily="18" charset="0"/>
              </a:rPr>
              <a:t>•  Deja un Catálogo en la cafetería, etc. </a:t>
            </a:r>
          </a:p>
          <a:p>
            <a:pPr>
              <a:tabLst>
                <a:tab pos="152400" algn="l"/>
              </a:tabLst>
            </a:pPr>
            <a:r>
              <a:rPr lang="es-ES_tradnl" altLang="zh-CN" b="0" dirty="0" smtClean="0">
                <a:solidFill>
                  <a:srgbClr val="231F20"/>
                </a:solidFill>
                <a:cs typeface="Times New Roman" pitchFamily="18" charset="0"/>
              </a:rPr>
              <a:t>•  Exhibe productos en la cafetería durante la hora del almuerzo o café y toma pedidos.</a:t>
            </a:r>
          </a:p>
          <a:p>
            <a:pPr marL="171450" indent="-171450">
              <a:buFont typeface="Arial" panose="020B0604020202020204" pitchFamily="34" charset="0"/>
              <a:buChar char="•"/>
              <a:tabLst>
                <a:tab pos="152400" algn="l"/>
              </a:tabLst>
            </a:pPr>
            <a:r>
              <a:rPr lang="es-ES_tradnl" altLang="zh-CN" b="0" dirty="0" smtClean="0">
                <a:solidFill>
                  <a:srgbClr val="231F20"/>
                </a:solidFill>
                <a:cs typeface="Times New Roman" pitchFamily="18" charset="0"/>
              </a:rPr>
              <a:t>Utiliza muestras para crear interés y estimular la demanda </a:t>
            </a:r>
          </a:p>
          <a:p>
            <a:pPr marL="171450" indent="-171450">
              <a:buFont typeface="Arial" panose="020B0604020202020204" pitchFamily="34" charset="0"/>
              <a:buChar char="•"/>
              <a:tabLst>
                <a:tab pos="152400" algn="l"/>
              </a:tabLst>
            </a:pPr>
            <a:r>
              <a:rPr lang="es-ES_tradnl" altLang="zh-CN" b="0" dirty="0" smtClean="0">
                <a:solidFill>
                  <a:srgbClr val="231F20"/>
                </a:solidFill>
                <a:cs typeface="Times New Roman" pitchFamily="18" charset="0"/>
              </a:rPr>
              <a:t>Sugerimos darle</a:t>
            </a:r>
            <a:r>
              <a:rPr lang="es-ES_tradnl" altLang="zh-CN" b="0" baseline="0" dirty="0" smtClean="0">
                <a:solidFill>
                  <a:srgbClr val="231F20"/>
                </a:solidFill>
                <a:cs typeface="Times New Roman" pitchFamily="18" charset="0"/>
              </a:rPr>
              <a:t> un</a:t>
            </a:r>
            <a:r>
              <a:rPr lang="es-ES_tradnl" altLang="zh-CN" b="0" dirty="0" smtClean="0">
                <a:solidFill>
                  <a:srgbClr val="231F20"/>
                </a:solidFill>
                <a:cs typeface="Times New Roman" pitchFamily="18" charset="0"/>
              </a:rPr>
              <a:t> Catálogo a tus clientes para que lo lleven a</a:t>
            </a:r>
            <a:r>
              <a:rPr lang="es-ES_tradnl" altLang="zh-CN" b="0" baseline="0" dirty="0" smtClean="0">
                <a:solidFill>
                  <a:srgbClr val="231F20"/>
                </a:solidFill>
                <a:cs typeface="Times New Roman" pitchFamily="18" charset="0"/>
              </a:rPr>
              <a:t> casa y lo </a:t>
            </a:r>
            <a:r>
              <a:rPr lang="es-ES_tradnl" altLang="zh-CN" b="0" dirty="0" smtClean="0">
                <a:solidFill>
                  <a:srgbClr val="231F20"/>
                </a:solidFill>
                <a:cs typeface="Times New Roman" pitchFamily="18" charset="0"/>
              </a:rPr>
              <a:t>compartan con amigos y familiares.</a:t>
            </a:r>
            <a:endParaRPr lang="en-US" b="0" dirty="0" smtClean="0"/>
          </a:p>
          <a:p>
            <a:endParaRPr lang="es-ES_tradnl" dirty="0" smtClean="0"/>
          </a:p>
          <a:p>
            <a:endParaRPr lang="es-ES_tradnl" dirty="0" smtClean="0"/>
          </a:p>
          <a:p>
            <a:r>
              <a:rPr lang="es-CL" b="1" dirty="0" smtClean="0"/>
              <a:t>Dejar el catálogo y hacer seguimiento</a:t>
            </a:r>
            <a:endParaRPr lang="es-CL" dirty="0" smtClean="0"/>
          </a:p>
          <a:p>
            <a:pPr>
              <a:spcBef>
                <a:spcPts val="0"/>
              </a:spcBef>
            </a:pPr>
            <a:r>
              <a:rPr lang="es-CL" dirty="0" smtClean="0"/>
              <a:t>• Uno de los métodos más populares y fáciles de operar</a:t>
            </a:r>
          </a:p>
          <a:p>
            <a:pPr>
              <a:spcBef>
                <a:spcPts val="0"/>
              </a:spcBef>
            </a:pPr>
            <a:r>
              <a:rPr lang="es-CL" dirty="0" smtClean="0"/>
              <a:t>• Crea una nota personal con tus datos</a:t>
            </a:r>
          </a:p>
          <a:p>
            <a:pPr>
              <a:spcBef>
                <a:spcPts val="0"/>
              </a:spcBef>
            </a:pPr>
            <a:r>
              <a:rPr lang="es-CL" dirty="0" smtClean="0"/>
              <a:t>• Invita a las personas a hacer pedidos de tu catálogo o a recibir consejos de belleza gratis o a aprender acerca de la oportunidad de negocio</a:t>
            </a:r>
          </a:p>
          <a:p>
            <a:pPr>
              <a:spcBef>
                <a:spcPts val="0"/>
              </a:spcBef>
            </a:pPr>
            <a:r>
              <a:rPr lang="es-CL" dirty="0" smtClean="0"/>
              <a:t>• Adjunta la nota a un número x de catálogos y colócalos, con el permiso del dueño, en lugares como peluquerías, consultas médicas, de dentistas, etc.</a:t>
            </a:r>
          </a:p>
          <a:p>
            <a:pPr>
              <a:spcBef>
                <a:spcPts val="0"/>
              </a:spcBef>
            </a:pPr>
            <a:r>
              <a:rPr lang="es-CL" dirty="0" smtClean="0"/>
              <a:t>• Asegúrate de que tu nota tenga todos los datos de contacto</a:t>
            </a:r>
          </a:p>
          <a:p>
            <a:pPr>
              <a:spcBef>
                <a:spcPts val="0"/>
              </a:spcBef>
            </a:pPr>
            <a:r>
              <a:rPr lang="es-CL" dirty="0" smtClean="0"/>
              <a:t>• Hazles seguimiento y reemplázalos con cada catálogo nuevo</a:t>
            </a:r>
          </a:p>
          <a:p>
            <a:pPr>
              <a:spcBef>
                <a:spcPts val="0"/>
              </a:spcBef>
            </a:pPr>
            <a:r>
              <a:rPr lang="es-CL" dirty="0" smtClean="0"/>
              <a:t>• Premia al dueño del local o la recepcionista</a:t>
            </a:r>
            <a:endParaRPr lang="es-CL" dirty="0"/>
          </a:p>
        </p:txBody>
      </p:sp>
      <p:sp>
        <p:nvSpPr>
          <p:cNvPr id="4" name="Slide Number Placeholder 3"/>
          <p:cNvSpPr>
            <a:spLocks noGrp="1"/>
          </p:cNvSpPr>
          <p:nvPr>
            <p:ph type="sldNum" sz="quarter" idx="10"/>
          </p:nvPr>
        </p:nvSpPr>
        <p:spPr/>
        <p:txBody>
          <a:bodyPr/>
          <a:lstStyle/>
          <a:p>
            <a:fld id="{A0767855-9C4D-C24F-B5FE-5F6D3D446EA4}" type="slidenum">
              <a:rPr lang="en-US" smtClean="0"/>
              <a:t>58</a:t>
            </a:fld>
            <a:endParaRPr lang="en-US" dirty="0"/>
          </a:p>
        </p:txBody>
      </p:sp>
    </p:spTree>
    <p:extLst>
      <p:ext uri="{BB962C8B-B14F-4D97-AF65-F5344CB8AC3E}">
        <p14:creationId xmlns:p14="http://schemas.microsoft.com/office/powerpoint/2010/main" val="2391218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Puedes aumentar</a:t>
            </a:r>
            <a:r>
              <a:rPr lang="es-ES_tradnl" baseline="0" dirty="0" smtClean="0"/>
              <a:t> tu lista</a:t>
            </a:r>
            <a:r>
              <a:rPr lang="es-ES_tradnl" dirty="0" smtClean="0"/>
              <a:t> de clientes, ingresos y optimizar tu trabajo utilizando la venta de productos</a:t>
            </a:r>
            <a:r>
              <a:rPr lang="es-ES_tradnl" baseline="0" dirty="0" smtClean="0"/>
              <a:t> por online</a:t>
            </a:r>
          </a:p>
          <a:p>
            <a:r>
              <a:rPr lang="es-ES_tradnl" baseline="0" dirty="0" smtClean="0"/>
              <a:t>T</a:t>
            </a:r>
            <a:r>
              <a:rPr lang="es-ES_tradnl" dirty="0" smtClean="0"/>
              <a:t>rabajando</a:t>
            </a:r>
            <a:r>
              <a:rPr lang="es-ES_tradnl" baseline="0" dirty="0" smtClean="0"/>
              <a:t> Online</a:t>
            </a:r>
            <a:r>
              <a:rPr lang="es-ES_tradnl" dirty="0" smtClean="0"/>
              <a:t> puedes conocer gente, mostrar Catálogos, ser un asesor de belleza para ellos y</a:t>
            </a:r>
            <a:r>
              <a:rPr lang="es-ES_tradnl" baseline="0" dirty="0" smtClean="0"/>
              <a:t> </a:t>
            </a:r>
            <a:r>
              <a:rPr lang="es-ES_tradnl" dirty="0" smtClean="0"/>
              <a:t>mantenerte en comunicación.</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59</a:t>
            </a:fld>
            <a:endParaRPr lang="en-US"/>
          </a:p>
        </p:txBody>
      </p:sp>
    </p:spTree>
    <p:extLst>
      <p:ext uri="{BB962C8B-B14F-4D97-AF65-F5344CB8AC3E}">
        <p14:creationId xmlns:p14="http://schemas.microsoft.com/office/powerpoint/2010/main" val="1170471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Jonas </a:t>
            </a:r>
            <a:r>
              <a:rPr lang="en-US" b="1" u="sng" dirty="0" err="1" smtClean="0"/>
              <a:t>Wramell</a:t>
            </a:r>
            <a:r>
              <a:rPr lang="en-US" b="1" u="sng" dirty="0" smtClean="0"/>
              <a:t> (</a:t>
            </a:r>
            <a:r>
              <a:rPr lang="sv-SE" sz="1200" b="1" i="0" u="sng" strike="noStrike" kern="1200" baseline="0" dirty="0" err="1" smtClean="0">
                <a:solidFill>
                  <a:schemeClr val="tx1"/>
                </a:solidFill>
                <a:latin typeface="+mn-lt"/>
                <a:ea typeface="+mn-ea"/>
                <a:cs typeface="+mn-cs"/>
              </a:rPr>
              <a:t>Experto</a:t>
            </a:r>
            <a:r>
              <a:rPr lang="sv-SE" sz="1200" b="1" i="0" u="sng" strike="noStrike" kern="1200" baseline="0" dirty="0" smtClean="0">
                <a:solidFill>
                  <a:schemeClr val="tx1"/>
                </a:solidFill>
                <a:latin typeface="+mn-lt"/>
                <a:ea typeface="+mn-ea"/>
                <a:cs typeface="+mn-cs"/>
              </a:rPr>
              <a:t> en </a:t>
            </a:r>
            <a:r>
              <a:rPr lang="sv-SE" sz="1200" b="1" i="0" u="sng" strike="noStrike" kern="1200" baseline="0" dirty="0" err="1" smtClean="0">
                <a:solidFill>
                  <a:schemeClr val="tx1"/>
                </a:solidFill>
                <a:latin typeface="+mn-lt"/>
                <a:ea typeface="+mn-ea"/>
                <a:cs typeface="+mn-cs"/>
              </a:rPr>
              <a:t>maquillaje</a:t>
            </a:r>
            <a:r>
              <a:rPr lang="sv-SE" sz="1200" b="1" i="0" u="sng" strike="noStrike" kern="1200" baseline="0" dirty="0" smtClean="0">
                <a:solidFill>
                  <a:schemeClr val="tx1"/>
                </a:solidFill>
                <a:latin typeface="+mn-lt"/>
                <a:ea typeface="+mn-ea"/>
                <a:cs typeface="+mn-cs"/>
              </a:rPr>
              <a:t>)</a:t>
            </a:r>
            <a:r>
              <a:rPr lang="en-US" b="1" u="sng" dirty="0" smtClean="0"/>
              <a:t>: </a:t>
            </a:r>
          </a:p>
          <a:p>
            <a:endParaRPr lang="sv-SE" sz="1200" b="0" i="0" u="none" strike="noStrike" kern="1200" baseline="0" dirty="0" smtClean="0">
              <a:solidFill>
                <a:schemeClr val="tx1"/>
              </a:solidFill>
              <a:latin typeface="+mn-lt"/>
              <a:ea typeface="+mn-ea"/>
              <a:cs typeface="+mn-cs"/>
            </a:endParaRPr>
          </a:p>
          <a:p>
            <a:r>
              <a:rPr lang="es-ES_tradnl" sz="1200" b="0" i="0" u="none" strike="noStrike" kern="1200" baseline="0" dirty="0" err="1" smtClean="0">
                <a:solidFill>
                  <a:schemeClr val="tx1"/>
                </a:solidFill>
                <a:latin typeface="+mn-lt"/>
                <a:ea typeface="+mn-ea"/>
                <a:cs typeface="+mn-cs"/>
              </a:rPr>
              <a:t>Jonas</a:t>
            </a:r>
            <a:r>
              <a:rPr lang="es-ES_tradnl" sz="1200" b="0" i="0" u="none" strike="noStrike" kern="1200" baseline="0" dirty="0" smtClean="0">
                <a:solidFill>
                  <a:schemeClr val="tx1"/>
                </a:solidFill>
                <a:latin typeface="+mn-lt"/>
                <a:ea typeface="+mn-ea"/>
                <a:cs typeface="+mn-cs"/>
              </a:rPr>
              <a:t> es especialista y comparte consejos y </a:t>
            </a:r>
            <a:r>
              <a:rPr lang="es-ES_tradnl" sz="1200" b="0" i="0" u="none" strike="noStrike" kern="1200" baseline="0" dirty="0" err="1" smtClean="0">
                <a:solidFill>
                  <a:schemeClr val="tx1"/>
                </a:solidFill>
                <a:latin typeface="+mn-lt"/>
                <a:ea typeface="+mn-ea"/>
                <a:cs typeface="+mn-cs"/>
              </a:rPr>
              <a:t>tips</a:t>
            </a:r>
            <a:r>
              <a:rPr lang="es-ES_tradnl" sz="1200" b="0" i="0" u="none" strike="noStrike" kern="1200" baseline="0" dirty="0" smtClean="0">
                <a:solidFill>
                  <a:schemeClr val="tx1"/>
                </a:solidFill>
                <a:latin typeface="+mn-lt"/>
                <a:ea typeface="+mn-ea"/>
                <a:cs typeface="+mn-cs"/>
              </a:rPr>
              <a:t>:</a:t>
            </a:r>
          </a:p>
          <a:p>
            <a:r>
              <a:rPr lang="es-ES_tradnl" sz="1200" b="0" i="0" u="none" strike="noStrike" kern="1200" baseline="0" dirty="0" smtClean="0">
                <a:solidFill>
                  <a:schemeClr val="tx1"/>
                </a:solidFill>
                <a:latin typeface="+mn-lt"/>
                <a:ea typeface="+mn-ea"/>
                <a:cs typeface="+mn-cs"/>
              </a:rPr>
              <a:t>• Cómo sacarse partido y lograr un look adecuado</a:t>
            </a:r>
          </a:p>
          <a:p>
            <a:r>
              <a:rPr lang="es-ES_tradnl" sz="1200" b="0" i="0" u="none" strike="noStrike" kern="1200" baseline="0" dirty="0" smtClean="0">
                <a:solidFill>
                  <a:schemeClr val="tx1"/>
                </a:solidFill>
                <a:latin typeface="+mn-lt"/>
                <a:ea typeface="+mn-ea"/>
                <a:cs typeface="+mn-cs"/>
              </a:rPr>
              <a:t>• Cómo lograr cejas perfectas</a:t>
            </a:r>
          </a:p>
          <a:p>
            <a:r>
              <a:rPr lang="es-ES_tradnl" sz="1200" b="0" i="0" u="none" strike="noStrike" kern="1200" baseline="0" dirty="0" smtClean="0">
                <a:solidFill>
                  <a:schemeClr val="tx1"/>
                </a:solidFill>
                <a:latin typeface="+mn-lt"/>
                <a:ea typeface="+mn-ea"/>
                <a:cs typeface="+mn-cs"/>
              </a:rPr>
              <a:t>• Cómo hacer que tus ojos se vean más grandes</a:t>
            </a:r>
          </a:p>
          <a:p>
            <a:r>
              <a:rPr lang="es-ES_tradnl" sz="1200" b="0" i="0" u="none" strike="noStrike" kern="1200" baseline="0" dirty="0" smtClean="0">
                <a:solidFill>
                  <a:schemeClr val="tx1"/>
                </a:solidFill>
                <a:latin typeface="+mn-lt"/>
                <a:ea typeface="+mn-ea"/>
                <a:cs typeface="+mn-cs"/>
              </a:rPr>
              <a:t>• Cómo darle volumen a tus labios</a:t>
            </a:r>
          </a:p>
          <a:p>
            <a:endParaRPr lang="en-US" b="1" u="none" dirty="0" smtClean="0"/>
          </a:p>
          <a:p>
            <a:r>
              <a:rPr lang="en-US" b="1" u="none" dirty="0" smtClean="0"/>
              <a:t>Valerie</a:t>
            </a:r>
            <a:r>
              <a:rPr lang="en-US" b="1" u="none" baseline="0" dirty="0" smtClean="0"/>
              <a:t> </a:t>
            </a:r>
            <a:r>
              <a:rPr lang="en-US" b="1" u="none" baseline="0" dirty="0" err="1" smtClean="0"/>
              <a:t>Aflalo</a:t>
            </a:r>
            <a:r>
              <a:rPr lang="en-US" b="1" u="none" baseline="0" dirty="0" smtClean="0"/>
              <a:t> (</a:t>
            </a:r>
            <a:r>
              <a:rPr lang="en-US" b="1" u="none" baseline="0" dirty="0" err="1" smtClean="0"/>
              <a:t>Experto</a:t>
            </a:r>
            <a:r>
              <a:rPr lang="en-US" b="1" u="none" baseline="0" dirty="0" smtClean="0"/>
              <a:t> en </a:t>
            </a:r>
            <a:r>
              <a:rPr lang="en-US" b="1" u="none" baseline="0" dirty="0" err="1" smtClean="0"/>
              <a:t>moda</a:t>
            </a:r>
            <a:r>
              <a:rPr lang="en-US" b="1" u="none" baseline="0" dirty="0" smtClean="0"/>
              <a:t>): </a:t>
            </a:r>
          </a:p>
          <a:p>
            <a:r>
              <a:rPr lang="es-ES_tradnl" u="none" baseline="0" dirty="0" smtClean="0"/>
              <a:t>Ex modelo y Miss Suecia, ahora exitosa diseñadora de modas, </a:t>
            </a:r>
            <a:r>
              <a:rPr lang="es-ES_tradnl" u="none" baseline="0" dirty="0" err="1" smtClean="0"/>
              <a:t>Valerie</a:t>
            </a:r>
            <a:r>
              <a:rPr lang="es-ES_tradnl" u="none" baseline="0" dirty="0" smtClean="0"/>
              <a:t> </a:t>
            </a:r>
            <a:r>
              <a:rPr lang="es-ES_tradnl" u="none" baseline="0" dirty="0" err="1" smtClean="0"/>
              <a:t>Aflalo</a:t>
            </a:r>
            <a:r>
              <a:rPr lang="es-ES_tradnl" u="none" baseline="0" dirty="0" smtClean="0"/>
              <a:t>, es nuestra  experta de la moda de Oriflame. </a:t>
            </a:r>
            <a:r>
              <a:rPr lang="es-ES_tradnl" u="none" baseline="0" dirty="0" err="1" smtClean="0"/>
              <a:t>Valerie</a:t>
            </a:r>
            <a:r>
              <a:rPr lang="es-ES_tradnl" u="none" baseline="0" dirty="0" smtClean="0"/>
              <a:t> ha estado colaborando con nuestro equipo de Accesorios para traernos las últimas y más elegantes tendencias directamente de las pasarelas. Ella también estará diseñando algunas colecciones exclusivas especialmente para Oriflame en el próximo año.</a:t>
            </a:r>
            <a:endParaRPr lang="en-US" u="none" dirty="0" smtClean="0"/>
          </a:p>
          <a:p>
            <a:endParaRPr lang="en-US" u="none" dirty="0" smtClean="0"/>
          </a:p>
          <a:p>
            <a:r>
              <a:rPr lang="en-US" b="1" u="none" dirty="0" smtClean="0"/>
              <a:t>Karl </a:t>
            </a:r>
            <a:r>
              <a:rPr lang="en-US" b="1" u="none" dirty="0" err="1" smtClean="0"/>
              <a:t>Eklund</a:t>
            </a:r>
            <a:r>
              <a:rPr lang="en-US" b="1" u="none" dirty="0" smtClean="0"/>
              <a:t> (</a:t>
            </a:r>
            <a:r>
              <a:rPr lang="en-US" b="1" u="none" dirty="0" err="1" smtClean="0"/>
              <a:t>Experto</a:t>
            </a:r>
            <a:r>
              <a:rPr lang="en-US" b="1" u="none" baseline="0" dirty="0" smtClean="0"/>
              <a:t> en </a:t>
            </a:r>
            <a:r>
              <a:rPr lang="en-US" b="1" u="none" baseline="0" dirty="0" err="1" smtClean="0"/>
              <a:t>cuidado</a:t>
            </a:r>
            <a:r>
              <a:rPr lang="en-US" b="1" u="none" baseline="0" dirty="0" smtClean="0"/>
              <a:t> del </a:t>
            </a:r>
            <a:r>
              <a:rPr lang="en-US" b="1" u="none" baseline="0" dirty="0" err="1" smtClean="0"/>
              <a:t>cabello</a:t>
            </a:r>
            <a:r>
              <a:rPr lang="en-US" b="1" u="none" baseline="0" dirty="0" smtClean="0"/>
              <a:t>)</a:t>
            </a:r>
            <a:r>
              <a:rPr lang="en-US" b="1" u="none" dirty="0" smtClean="0"/>
              <a:t>: </a:t>
            </a:r>
          </a:p>
          <a:p>
            <a:r>
              <a:rPr lang="es-ES_tradnl" sz="1200" b="0" i="0" u="none" strike="noStrike" kern="1200" baseline="0" dirty="0" smtClean="0">
                <a:solidFill>
                  <a:schemeClr val="tx1"/>
                </a:solidFill>
                <a:latin typeface="+mn-lt"/>
                <a:ea typeface="+mn-ea"/>
                <a:cs typeface="+mn-cs"/>
              </a:rPr>
              <a:t>Vive en Estocolmo y viaja por todo el mundo por su trabajo como estilista de celebridades. Trabaja para revistas de moda internacionales y espectáculos. Su mayor pasión es lograr cabellos hermosos.</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6</a:t>
            </a:fld>
            <a:endParaRPr lang="en-US"/>
          </a:p>
        </p:txBody>
      </p:sp>
    </p:spTree>
    <p:extLst>
      <p:ext uri="{BB962C8B-B14F-4D97-AF65-F5344CB8AC3E}">
        <p14:creationId xmlns:p14="http://schemas.microsoft.com/office/powerpoint/2010/main" val="3744944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696913"/>
            <a:ext cx="4005262" cy="3003550"/>
          </a:xfrm>
        </p:spPr>
      </p:sp>
      <p:sp>
        <p:nvSpPr>
          <p:cNvPr id="3" name="Notes Placeholder 2"/>
          <p:cNvSpPr>
            <a:spLocks noGrp="1"/>
          </p:cNvSpPr>
          <p:nvPr>
            <p:ph type="body" idx="1"/>
          </p:nvPr>
        </p:nvSpPr>
        <p:spPr>
          <a:xfrm>
            <a:off x="503237" y="3820319"/>
            <a:ext cx="5867400" cy="6030119"/>
          </a:xfrm>
        </p:spPr>
        <p:txBody>
          <a:bodyPr/>
          <a:lstStyle/>
          <a:p>
            <a:r>
              <a:rPr lang="es-ES_tradnl" sz="1200" kern="1200" dirty="0" smtClean="0">
                <a:solidFill>
                  <a:schemeClr val="tx1"/>
                </a:solidFill>
                <a:effectLst/>
              </a:rPr>
              <a:t>En los últimos años, el aumento en el uso de los foros de discusión, blogs y redes sociales de todo el mundo ha llevado a una explosión en la capacidad de los Socios de Oriflame para ampliar su negocio. </a:t>
            </a:r>
          </a:p>
          <a:p>
            <a:r>
              <a:rPr lang="es-ES_tradnl" sz="1200" kern="1200" dirty="0" smtClean="0">
                <a:solidFill>
                  <a:schemeClr val="tx1"/>
                </a:solidFill>
                <a:effectLst/>
              </a:rPr>
              <a:t>Con las herramientas Online, ahora toma unos segundos conectarse con el mismo número de personas que</a:t>
            </a:r>
            <a:r>
              <a:rPr lang="es-ES_tradnl" sz="1200" kern="1200" baseline="0" dirty="0" smtClean="0">
                <a:solidFill>
                  <a:schemeClr val="tx1"/>
                </a:solidFill>
                <a:effectLst/>
              </a:rPr>
              <a:t> tardabas</a:t>
            </a:r>
            <a:r>
              <a:rPr lang="es-ES_tradnl" sz="1200" kern="1200" dirty="0" smtClean="0">
                <a:solidFill>
                  <a:schemeClr val="tx1"/>
                </a:solidFill>
                <a:effectLst/>
              </a:rPr>
              <a:t> días o semanas hace apenas unos años. </a:t>
            </a:r>
          </a:p>
          <a:p>
            <a:endParaRPr lang="es-ES_tradnl" sz="1200" kern="1200" dirty="0" smtClean="0">
              <a:solidFill>
                <a:schemeClr val="tx1"/>
              </a:solidFill>
              <a:effectLst/>
            </a:endParaRPr>
          </a:p>
          <a:p>
            <a:r>
              <a:rPr lang="es-ES_tradnl" sz="1200" b="1" kern="1200" dirty="0" smtClean="0">
                <a:solidFill>
                  <a:schemeClr val="tx1"/>
                </a:solidFill>
                <a:effectLst/>
              </a:rPr>
              <a:t>¿Dónde puedes encontrar personas </a:t>
            </a:r>
            <a:r>
              <a:rPr lang="es-ES_tradnl" sz="1200" b="1" kern="1200" dirty="0" err="1" smtClean="0">
                <a:solidFill>
                  <a:schemeClr val="tx1"/>
                </a:solidFill>
                <a:effectLst/>
              </a:rPr>
              <a:t>On</a:t>
            </a:r>
            <a:r>
              <a:rPr lang="es-ES_tradnl" sz="1200" b="1" kern="1200" dirty="0" smtClean="0">
                <a:solidFill>
                  <a:schemeClr val="tx1"/>
                </a:solidFill>
                <a:effectLst/>
              </a:rPr>
              <a:t> line? </a:t>
            </a:r>
          </a:p>
          <a:p>
            <a:r>
              <a:rPr lang="es-ES_tradnl" sz="1200" kern="1200" dirty="0" smtClean="0">
                <a:solidFill>
                  <a:schemeClr val="tx1"/>
                </a:solidFill>
                <a:effectLst/>
              </a:rPr>
              <a:t>Puedes crear un perfil personal en Facebook,</a:t>
            </a:r>
            <a:r>
              <a:rPr lang="es-ES_tradnl" sz="1200" kern="1200" baseline="0" dirty="0" smtClean="0">
                <a:solidFill>
                  <a:schemeClr val="tx1"/>
                </a:solidFill>
                <a:effectLst/>
              </a:rPr>
              <a:t> también te</a:t>
            </a:r>
            <a:r>
              <a:rPr lang="es-ES_tradnl" sz="1200" kern="1200" dirty="0" smtClean="0">
                <a:solidFill>
                  <a:schemeClr val="tx1"/>
                </a:solidFill>
                <a:effectLst/>
              </a:rPr>
              <a:t> puedes registrarte en blogs, foros y llevar a cabo diferentes debates sobre oportunidades de empleo o de cosméticos, consejos, etc. (discusiones de acuerdo a los intereses) </a:t>
            </a:r>
          </a:p>
          <a:p>
            <a:endParaRPr lang="es-ES_tradnl" sz="1200" kern="1200" dirty="0" smtClean="0">
              <a:solidFill>
                <a:schemeClr val="tx1"/>
              </a:solidFill>
              <a:effectLst/>
            </a:endParaRPr>
          </a:p>
          <a:p>
            <a:r>
              <a:rPr lang="es-ES_tradnl" sz="1200" b="1" kern="1200" dirty="0" smtClean="0">
                <a:solidFill>
                  <a:schemeClr val="tx1"/>
                </a:solidFill>
                <a:effectLst/>
              </a:rPr>
              <a:t>Prospectando en línea: </a:t>
            </a:r>
          </a:p>
          <a:p>
            <a:r>
              <a:rPr lang="es-ES_tradnl" sz="1200" kern="1200" dirty="0" smtClean="0">
                <a:solidFill>
                  <a:schemeClr val="tx1"/>
                </a:solidFill>
                <a:effectLst/>
              </a:rPr>
              <a:t>Elije los foros y los blogs donde se puede conocer gente, que están interesados ​​en cosméticos o que están buscando un empleo. </a:t>
            </a:r>
          </a:p>
          <a:p>
            <a:r>
              <a:rPr lang="es-ES_tradnl" sz="1200" kern="1200" dirty="0" smtClean="0">
                <a:solidFill>
                  <a:schemeClr val="tx1"/>
                </a:solidFill>
                <a:effectLst/>
              </a:rPr>
              <a:t>Regístrate y descubre la conversación pertinente. </a:t>
            </a:r>
          </a:p>
          <a:p>
            <a:r>
              <a:rPr lang="es-ES_tradnl" sz="1200" kern="1200" dirty="0" smtClean="0">
                <a:solidFill>
                  <a:schemeClr val="tx1"/>
                </a:solidFill>
                <a:effectLst/>
              </a:rPr>
              <a:t>Sé activo, escucha primero y encuentra puntos de</a:t>
            </a:r>
            <a:r>
              <a:rPr lang="es-ES_tradnl" sz="1200" kern="1200" baseline="0" dirty="0" smtClean="0">
                <a:solidFill>
                  <a:schemeClr val="tx1"/>
                </a:solidFill>
                <a:effectLst/>
              </a:rPr>
              <a:t> interés.</a:t>
            </a:r>
            <a:r>
              <a:rPr lang="es-ES_tradnl" sz="1200" kern="1200" dirty="0" smtClean="0">
                <a:solidFill>
                  <a:schemeClr val="tx1"/>
                </a:solidFill>
                <a:effectLst/>
              </a:rPr>
              <a:t> Cuando se realiza una conexión y la gente empieza a estar interesado en Oriflame, invítalos a tu perfil personal en Facebook o el sitio del Líder.</a:t>
            </a:r>
            <a:endParaRPr lang="en-US" dirty="0" smtClean="0"/>
          </a:p>
          <a:p>
            <a:endParaRPr lang="es-ES_tradnl" sz="1200" b="0" kern="1200" dirty="0" smtClean="0">
              <a:solidFill>
                <a:schemeClr val="tx1"/>
              </a:solidFill>
              <a:effectLst/>
            </a:endParaRPr>
          </a:p>
          <a:p>
            <a:pPr marL="0" marR="0" indent="0" algn="l" defTabSz="457200" rtl="0" eaLnBrk="1" fontAlgn="auto" latinLnBrk="0" hangingPunct="1">
              <a:lnSpc>
                <a:spcPct val="100000"/>
              </a:lnSpc>
              <a:buClrTx/>
              <a:buSzTx/>
              <a:buFontTx/>
              <a:buNone/>
              <a:tabLst/>
              <a:defRPr/>
            </a:pPr>
            <a:r>
              <a:rPr lang="es-CL" altLang="zh-CN" sz="1200" b="1" dirty="0" smtClean="0">
                <a:solidFill>
                  <a:srgbClr val="A51149"/>
                </a:solidFill>
                <a:cs typeface="Gill Sans for Oriflame Light"/>
              </a:rPr>
              <a:t>En Tu perfil de</a:t>
            </a:r>
            <a:r>
              <a:rPr lang="es-CL" altLang="zh-CN" sz="1200" b="1" dirty="0" smtClean="0">
                <a:cs typeface="Times New Roman" pitchFamily="18" charset="0"/>
              </a:rPr>
              <a:t> </a:t>
            </a:r>
            <a:r>
              <a:rPr lang="es-CL" altLang="zh-CN" sz="1200" b="1" dirty="0" smtClean="0">
                <a:solidFill>
                  <a:srgbClr val="A51149"/>
                </a:solidFill>
                <a:cs typeface="Gill Sans for Oriflame Light"/>
              </a:rPr>
              <a:t>Facebook</a:t>
            </a:r>
          </a:p>
          <a:p>
            <a:pPr marL="285750" indent="-285750">
              <a:buFont typeface="Arial" pitchFamily="34" charset="0"/>
              <a:buChar char="•"/>
            </a:pPr>
            <a:r>
              <a:rPr lang="es-CL" dirty="0" smtClean="0"/>
              <a:t>Sé activo todos los días</a:t>
            </a:r>
          </a:p>
          <a:p>
            <a:pPr marL="285750" indent="-285750">
              <a:buFont typeface="Arial" pitchFamily="34" charset="0"/>
              <a:buChar char="•"/>
            </a:pPr>
            <a:r>
              <a:rPr lang="es-CL" dirty="0" smtClean="0"/>
              <a:t>Escribe notas acerca de tu vida y tus eventos</a:t>
            </a:r>
          </a:p>
          <a:p>
            <a:pPr marL="285750" indent="-285750">
              <a:buFont typeface="Arial" pitchFamily="34" charset="0"/>
              <a:buChar char="•"/>
            </a:pPr>
            <a:r>
              <a:rPr lang="es-CL" dirty="0" smtClean="0"/>
              <a:t>Sube imágenes</a:t>
            </a:r>
          </a:p>
          <a:p>
            <a:pPr marL="285750" indent="-285750">
              <a:buFont typeface="Arial" pitchFamily="34" charset="0"/>
              <a:buChar char="•"/>
            </a:pPr>
            <a:r>
              <a:rPr lang="es-CL" dirty="0" smtClean="0"/>
              <a:t>Muestra tu estilo de vida</a:t>
            </a:r>
          </a:p>
          <a:p>
            <a:pPr marL="285750" indent="-285750">
              <a:buFont typeface="Arial" pitchFamily="34" charset="0"/>
              <a:buChar char="•"/>
            </a:pPr>
            <a:r>
              <a:rPr lang="es-CL" dirty="0" smtClean="0"/>
              <a:t>Publica información sobre Oriflame para grupos independientes.</a:t>
            </a:r>
          </a:p>
          <a:p>
            <a:pPr marL="0" marR="0" indent="0" algn="l" defTabSz="457200" rtl="0" eaLnBrk="1" fontAlgn="auto" latinLnBrk="0" hangingPunct="1">
              <a:lnSpc>
                <a:spcPct val="100000"/>
              </a:lnSpc>
              <a:buClrTx/>
              <a:buSzTx/>
              <a:buFontTx/>
              <a:buNone/>
              <a:tabLst/>
              <a:defRPr/>
            </a:pPr>
            <a:r>
              <a:rPr lang="es-CL" sz="1200" dirty="0" smtClean="0"/>
              <a:t>No te enfoques en la Oportunidad de Negocio de Oriflame, pero se puede mencionar de pasada. Crea grupos y gestiona información por interés (producto o negocio)</a:t>
            </a:r>
          </a:p>
          <a:p>
            <a:pPr marL="0" marR="0" indent="0" algn="l" defTabSz="457200" rtl="0" eaLnBrk="1" fontAlgn="auto" latinLnBrk="0" hangingPunct="1">
              <a:lnSpc>
                <a:spcPct val="100000"/>
              </a:lnSpc>
              <a:buClrTx/>
              <a:buSzTx/>
              <a:buFontTx/>
              <a:buNone/>
              <a:tabLst/>
              <a:defRPr/>
            </a:pPr>
            <a:endParaRPr lang="es-CL" altLang="zh-CN" sz="1200" dirty="0" smtClean="0">
              <a:solidFill>
                <a:srgbClr val="A51149"/>
              </a:solidFill>
              <a:cs typeface="Gill Sans for Oriflame Light"/>
            </a:endParaRPr>
          </a:p>
          <a:p>
            <a:r>
              <a:rPr lang="es-ES_tradnl" sz="1200" b="1" kern="1200" dirty="0" smtClean="0">
                <a:solidFill>
                  <a:schemeClr val="tx1"/>
                </a:solidFill>
                <a:effectLst/>
              </a:rPr>
              <a:t>Haz el entrenamiento Online y encuentra más detalles acerca de cómo utilizar los instrumentos para la prospección Online.</a:t>
            </a:r>
          </a:p>
          <a:p>
            <a:endParaRPr lang="es-ES_tradnl" sz="1200" b="1"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A0767855-9C4D-C24F-B5FE-5F6D3D446EA4}" type="slidenum">
              <a:rPr lang="en-US" smtClean="0"/>
              <a:t>60</a:t>
            </a:fld>
            <a:endParaRPr lang="en-US"/>
          </a:p>
        </p:txBody>
      </p:sp>
    </p:spTree>
    <p:extLst>
      <p:ext uri="{BB962C8B-B14F-4D97-AF65-F5344CB8AC3E}">
        <p14:creationId xmlns:p14="http://schemas.microsoft.com/office/powerpoint/2010/main" val="79990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Consejos de venta Online </a:t>
            </a:r>
          </a:p>
          <a:p>
            <a:r>
              <a:rPr lang="es-ES_tradnl" dirty="0" smtClean="0"/>
              <a:t>Sé activo todos los días</a:t>
            </a:r>
          </a:p>
          <a:p>
            <a:r>
              <a:rPr lang="es-ES_tradnl" dirty="0" smtClean="0"/>
              <a:t>Responde inmediatamente</a:t>
            </a:r>
            <a:r>
              <a:rPr lang="es-ES_tradnl" baseline="0" dirty="0" smtClean="0"/>
              <a:t> las preguntas de tus</a:t>
            </a:r>
            <a:r>
              <a:rPr lang="es-ES_tradnl" dirty="0" smtClean="0"/>
              <a:t> clientes</a:t>
            </a:r>
          </a:p>
          <a:p>
            <a:r>
              <a:rPr lang="es-ES_tradnl" dirty="0" smtClean="0"/>
              <a:t>Comunícate con tus clientes una vez por Catálogo (no te conviertas en </a:t>
            </a:r>
            <a:r>
              <a:rPr lang="es-ES_tradnl" dirty="0" err="1" smtClean="0"/>
              <a:t>spam</a:t>
            </a:r>
            <a:r>
              <a:rPr lang="es-ES_tradnl" dirty="0" smtClean="0"/>
              <a:t>) </a:t>
            </a:r>
          </a:p>
          <a:p>
            <a:r>
              <a:rPr lang="es-ES_tradnl" dirty="0" smtClean="0"/>
              <a:t>Organiza lanzamientos de Catálogos Online</a:t>
            </a:r>
            <a:endParaRPr lang="en-US" dirty="0"/>
          </a:p>
        </p:txBody>
      </p:sp>
      <p:sp>
        <p:nvSpPr>
          <p:cNvPr id="4" name="Slide Number Placeholder 3"/>
          <p:cNvSpPr>
            <a:spLocks noGrp="1"/>
          </p:cNvSpPr>
          <p:nvPr>
            <p:ph type="sldNum" sz="quarter" idx="10"/>
          </p:nvPr>
        </p:nvSpPr>
        <p:spPr/>
        <p:txBody>
          <a:bodyPr/>
          <a:lstStyle/>
          <a:p>
            <a:fld id="{A0767855-9C4D-C24F-B5FE-5F6D3D446EA4}" type="slidenum">
              <a:rPr lang="en-US" smtClean="0"/>
              <a:t>61</a:t>
            </a:fld>
            <a:endParaRPr lang="en-US"/>
          </a:p>
        </p:txBody>
      </p:sp>
    </p:spTree>
    <p:extLst>
      <p:ext uri="{BB962C8B-B14F-4D97-AF65-F5344CB8AC3E}">
        <p14:creationId xmlns:p14="http://schemas.microsoft.com/office/powerpoint/2010/main" val="25439222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D4563-989E-44CF-B78A-374A8F5DC8F3}" type="slidenum">
              <a:rPr lang="es-ES"/>
              <a:pPr/>
              <a:t>62</a:t>
            </a:fld>
            <a:endParaRPr lang="es-ES"/>
          </a:p>
        </p:txBody>
      </p:sp>
      <p:sp>
        <p:nvSpPr>
          <p:cNvPr id="128002" name="Rectangle 2"/>
          <p:cNvSpPr>
            <a:spLocks noGrp="1" noRot="1" noChangeAspect="1" noChangeArrowheads="1" noTextEdit="1"/>
          </p:cNvSpPr>
          <p:nvPr>
            <p:ph type="sldImg"/>
          </p:nvPr>
        </p:nvSpPr>
        <p:spPr>
          <a:xfrm>
            <a:off x="884238" y="620713"/>
            <a:ext cx="4967287" cy="3725862"/>
          </a:xfrm>
          <a:ln/>
        </p:spPr>
      </p:sp>
      <p:sp>
        <p:nvSpPr>
          <p:cNvPr id="128003" name="Rectangle 3"/>
          <p:cNvSpPr>
            <a:spLocks noGrp="1" noChangeArrowheads="1"/>
          </p:cNvSpPr>
          <p:nvPr>
            <p:ph type="body" idx="1"/>
          </p:nvPr>
        </p:nvSpPr>
        <p:spPr>
          <a:xfrm>
            <a:off x="655637" y="4506119"/>
            <a:ext cx="5427941" cy="4953000"/>
          </a:xfrm>
        </p:spPr>
        <p:txBody>
          <a:bodyPr/>
          <a:lstStyle/>
          <a:p>
            <a:r>
              <a:rPr lang="es-CL" b="1" dirty="0"/>
              <a:t>En Modo Digital</a:t>
            </a:r>
          </a:p>
          <a:p>
            <a:r>
              <a:rPr lang="es-CL" b="1" dirty="0"/>
              <a:t>Más fácil de lo que piensas</a:t>
            </a:r>
          </a:p>
          <a:p>
            <a:r>
              <a:rPr lang="es-CL" b="1" dirty="0"/>
              <a:t>Un abanico de posibilidades al alcance de tu mano</a:t>
            </a:r>
          </a:p>
          <a:p>
            <a:endParaRPr lang="es-CL" dirty="0" smtClean="0"/>
          </a:p>
          <a:p>
            <a:pPr>
              <a:spcAft>
                <a:spcPts val="1200"/>
              </a:spcAft>
            </a:pPr>
            <a:r>
              <a:rPr lang="es-CL" dirty="0" smtClean="0"/>
              <a:t>En nuestra apuesta por la tecnología hemos desarrollado varias herramientas online para que puedas crecer</a:t>
            </a:r>
            <a:br>
              <a:rPr lang="es-CL" dirty="0" smtClean="0"/>
            </a:br>
            <a:r>
              <a:rPr lang="es-CL" dirty="0" smtClean="0"/>
              <a:t>con tu negocio rápidamente.</a:t>
            </a:r>
          </a:p>
          <a:p>
            <a:pPr>
              <a:spcAft>
                <a:spcPts val="1200"/>
              </a:spcAft>
            </a:pPr>
            <a:r>
              <a:rPr lang="es-CL" dirty="0" smtClean="0"/>
              <a:t>Simples y fáciles, </a:t>
            </a:r>
            <a:br>
              <a:rPr lang="es-CL" dirty="0" smtClean="0"/>
            </a:br>
            <a:r>
              <a:rPr lang="es-CL" dirty="0" smtClean="0"/>
              <a:t>todo en un solo lugar: </a:t>
            </a:r>
            <a:br>
              <a:rPr lang="es-CL" dirty="0" smtClean="0"/>
            </a:br>
            <a:r>
              <a:rPr lang="es-CL" dirty="0" smtClean="0"/>
              <a:t>www.oriflame.xx</a:t>
            </a:r>
          </a:p>
          <a:p>
            <a:endParaRPr lang="es-CL" dirty="0"/>
          </a:p>
          <a:p>
            <a:r>
              <a:rPr lang="es-CL" dirty="0">
                <a:solidFill>
                  <a:srgbClr val="000000"/>
                </a:solidFill>
              </a:rPr>
              <a:t>Con tu foto o  eligiendo  una de las  modelos podrás crear y  guardar muchos estilos de maquillaje, probar todos nuestros productos de maquillaje, agregar los que te gusten al carro de compras, o enviar el listado de códigos por email, además compartir si quieres tu look en Facebook o </a:t>
            </a:r>
            <a:r>
              <a:rPr lang="es-CL" dirty="0" err="1">
                <a:solidFill>
                  <a:srgbClr val="000000"/>
                </a:solidFill>
              </a:rPr>
              <a:t>Twitter</a:t>
            </a:r>
            <a:r>
              <a:rPr lang="es-CL" dirty="0">
                <a:solidFill>
                  <a:srgbClr val="000000"/>
                </a:solidFill>
              </a:rPr>
              <a:t>.</a:t>
            </a:r>
          </a:p>
          <a:p>
            <a:endParaRPr lang="es-CL" dirty="0"/>
          </a:p>
          <a:p>
            <a:endParaRPr lang="es-CL" dirty="0"/>
          </a:p>
          <a:p>
            <a:endParaRPr lang="es-CL" dirty="0"/>
          </a:p>
          <a:p>
            <a:r>
              <a:rPr lang="es-CL" dirty="0"/>
              <a:t>Capacítate y comparte con tu equipo la información del entrenamiento de negocios y productos interactivo. Hazlo de manera entretenida, dinámica y didáctica, es fácil de seguir y aprender</a:t>
            </a:r>
          </a:p>
          <a:p>
            <a:r>
              <a:rPr lang="es-CL" dirty="0"/>
              <a:t>¡Cuando tú quieras! Y disponible a toda hora en el sitio de Oriflame. </a:t>
            </a:r>
          </a:p>
          <a:p>
            <a:endParaRPr lang="es-CL" dirty="0"/>
          </a:p>
          <a:p>
            <a:pPr defTabSz="914319">
              <a:defRPr/>
            </a:pPr>
            <a:endParaRPr lang="es-CL" b="1" dirty="0"/>
          </a:p>
          <a:p>
            <a:endParaRPr lang="es-CL" dirty="0"/>
          </a:p>
          <a:p>
            <a:endParaRPr lang="es-CL"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pPr>
            <a:r>
              <a:rPr lang="es-ES_tradnl" altLang="zh-CN" sz="1200" dirty="0" smtClean="0">
                <a:cs typeface="Gill Sans for Oriflame Light"/>
              </a:rPr>
              <a:t>Reglas de oro para el éxito de tu negocio</a:t>
            </a:r>
          </a:p>
          <a:p>
            <a:pPr>
              <a:tabLst/>
            </a:pPr>
            <a:endParaRPr lang="es-ES_tradnl" altLang="zh-CN" sz="1200" dirty="0" smtClean="0">
              <a:cs typeface="Gill Sans for Oriflame Light"/>
            </a:endParaRPr>
          </a:p>
          <a:p>
            <a:pPr marL="171450" indent="-171450">
              <a:buFont typeface="Arial" pitchFamily="34" charset="0"/>
              <a:buChar char="•"/>
              <a:tabLst/>
            </a:pPr>
            <a:r>
              <a:rPr lang="es-CL" altLang="zh-CN" sz="1200" dirty="0" smtClean="0">
                <a:cs typeface="Gill Sans for Oriflame Light"/>
              </a:rPr>
              <a:t>Habla con 3 personas nuevas cada día</a:t>
            </a:r>
          </a:p>
          <a:p>
            <a:pPr marL="171450" indent="-171450">
              <a:buFont typeface="Arial" pitchFamily="34" charset="0"/>
              <a:buChar char="•"/>
              <a:tabLst/>
            </a:pPr>
            <a:r>
              <a:rPr lang="es-CL" altLang="zh-CN" sz="1200" dirty="0" smtClean="0">
                <a:cs typeface="Gill Sans for Oriflame Light"/>
              </a:rPr>
              <a:t>Siempre pide recomendaciones</a:t>
            </a:r>
          </a:p>
          <a:p>
            <a:pPr marL="171450" indent="-171450">
              <a:buFont typeface="Arial" pitchFamily="34" charset="0"/>
              <a:buChar char="•"/>
              <a:tabLst/>
            </a:pPr>
            <a:r>
              <a:rPr lang="es-CL" altLang="zh-CN" sz="1200" dirty="0" smtClean="0">
                <a:cs typeface="Gill Sans for Oriflame Light"/>
              </a:rPr>
              <a:t>Nunca decidas por el cliente lo que es necesario para él o no</a:t>
            </a:r>
          </a:p>
          <a:p>
            <a:pPr marL="171450" indent="-171450">
              <a:buFont typeface="Arial" pitchFamily="34" charset="0"/>
              <a:buChar char="•"/>
              <a:tabLst/>
            </a:pPr>
            <a:r>
              <a:rPr lang="es-CL" altLang="zh-CN" sz="1200" dirty="0" smtClean="0">
                <a:cs typeface="Gill Sans for Oriflame Light"/>
              </a:rPr>
              <a:t>Comparte tu propia experiencia sobre el uso de productos</a:t>
            </a:r>
          </a:p>
          <a:p>
            <a:pPr marL="171450" indent="-171450">
              <a:buFont typeface="Arial" pitchFamily="34" charset="0"/>
              <a:buChar char="•"/>
              <a:tabLst/>
            </a:pPr>
            <a:r>
              <a:rPr lang="es-CL" altLang="zh-CN" sz="1200" dirty="0" smtClean="0">
                <a:cs typeface="Gill Sans for Oriflame Light"/>
              </a:rPr>
              <a:t>Sé amable, aún cuando el cliente no compre productos</a:t>
            </a:r>
          </a:p>
          <a:p>
            <a:pPr marL="171450" indent="-171450">
              <a:buFont typeface="Arial" pitchFamily="34" charset="0"/>
              <a:buChar char="•"/>
              <a:tabLst/>
            </a:pPr>
            <a:r>
              <a:rPr lang="es-CL" altLang="zh-CN" sz="1200" dirty="0" smtClean="0">
                <a:cs typeface="Gill Sans for Oriflame Light"/>
              </a:rPr>
              <a:t>Sé constante</a:t>
            </a:r>
          </a:p>
          <a:p>
            <a:pPr marL="171450" indent="-171450">
              <a:buFont typeface="Arial" pitchFamily="34" charset="0"/>
              <a:buChar char="•"/>
              <a:tabLst/>
            </a:pPr>
            <a:r>
              <a:rPr lang="es-CL" altLang="zh-CN" sz="1200" dirty="0" smtClean="0">
                <a:cs typeface="Gill Sans for Oriflame Light"/>
              </a:rPr>
              <a:t>Cada nuevo Catálogo es una razón para llamar al cliente</a:t>
            </a:r>
          </a:p>
        </p:txBody>
      </p:sp>
      <p:sp>
        <p:nvSpPr>
          <p:cNvPr id="4" name="Slide Number Placeholder 3"/>
          <p:cNvSpPr>
            <a:spLocks noGrp="1"/>
          </p:cNvSpPr>
          <p:nvPr>
            <p:ph type="sldNum" sz="quarter" idx="10"/>
          </p:nvPr>
        </p:nvSpPr>
        <p:spPr/>
        <p:txBody>
          <a:bodyPr/>
          <a:lstStyle/>
          <a:p>
            <a:fld id="{A0767855-9C4D-C24F-B5FE-5F6D3D446EA4}" type="slidenum">
              <a:rPr lang="en-US" smtClean="0"/>
              <a:t>63</a:t>
            </a:fld>
            <a:endParaRPr lang="en-US"/>
          </a:p>
        </p:txBody>
      </p:sp>
    </p:spTree>
    <p:extLst>
      <p:ext uri="{BB962C8B-B14F-4D97-AF65-F5344CB8AC3E}">
        <p14:creationId xmlns:p14="http://schemas.microsoft.com/office/powerpoint/2010/main" val="3684185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773113"/>
            <a:ext cx="4691062" cy="3517900"/>
          </a:xfrm>
        </p:spPr>
      </p:sp>
      <p:sp>
        <p:nvSpPr>
          <p:cNvPr id="3" name="Notes Placeholder 2"/>
          <p:cNvSpPr>
            <a:spLocks noGrp="1"/>
          </p:cNvSpPr>
          <p:nvPr>
            <p:ph type="body" idx="1"/>
          </p:nvPr>
        </p:nvSpPr>
        <p:spPr>
          <a:xfrm>
            <a:off x="427037" y="4277519"/>
            <a:ext cx="5867400" cy="5963166"/>
          </a:xfrm>
        </p:spPr>
        <p:txBody>
          <a:bodyPr/>
          <a:lstStyle/>
          <a:p>
            <a:pPr>
              <a:tabLst>
                <a:tab pos="63500" algn="l"/>
                <a:tab pos="152400" algn="l"/>
                <a:tab pos="254000" algn="l"/>
              </a:tabLst>
            </a:pPr>
            <a:r>
              <a:rPr lang="es-ES_tradnl" altLang="zh-CN" b="1" dirty="0" smtClean="0">
                <a:solidFill>
                  <a:srgbClr val="231F20"/>
                </a:solidFill>
                <a:cs typeface="Times New Roman" pitchFamily="18" charset="0"/>
              </a:rPr>
              <a:t>Resumen de ventas exitosas</a:t>
            </a:r>
          </a:p>
          <a:p>
            <a:pPr>
              <a:tabLst>
                <a:tab pos="63500" algn="l"/>
                <a:tab pos="152400" algn="l"/>
                <a:tab pos="254000" algn="l"/>
              </a:tabLst>
            </a:pPr>
            <a:endParaRPr lang="es-ES_tradnl" altLang="zh-CN" b="1"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1. Conoce</a:t>
            </a:r>
            <a:r>
              <a:rPr lang="es-ES_tradnl" altLang="zh-CN" b="0" baseline="0" dirty="0" smtClean="0">
                <a:solidFill>
                  <a:srgbClr val="231F20"/>
                </a:solidFill>
                <a:cs typeface="Times New Roman" pitchFamily="18" charset="0"/>
              </a:rPr>
              <a:t> los n</a:t>
            </a:r>
            <a:r>
              <a:rPr lang="es-ES_tradnl" altLang="zh-CN" b="0" dirty="0" smtClean="0">
                <a:solidFill>
                  <a:srgbClr val="231F20"/>
                </a:solidFill>
                <a:cs typeface="Times New Roman" pitchFamily="18" charset="0"/>
              </a:rPr>
              <a:t>uevos productos y ofertas clave ( asiste a reuniones de lanzamiento de Catálogo )</a:t>
            </a:r>
          </a:p>
          <a:p>
            <a:pPr>
              <a:tabLst>
                <a:tab pos="63500" algn="l"/>
                <a:tab pos="152400" algn="l"/>
                <a:tab pos="254000" algn="l"/>
              </a:tabLst>
            </a:pPr>
            <a:r>
              <a:rPr lang="es-ES_tradnl" altLang="zh-CN" b="0" dirty="0" smtClean="0">
                <a:solidFill>
                  <a:srgbClr val="231F20"/>
                </a:solidFill>
                <a:cs typeface="Times New Roman" pitchFamily="18" charset="0"/>
              </a:rPr>
              <a:t>Utiliza la Guía del Cuidado de la Piel y la Carta de Colores para ayudar a seleccionar</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productos.</a:t>
            </a:r>
          </a:p>
          <a:p>
            <a:pPr>
              <a:tabLst>
                <a:tab pos="63500" algn="l"/>
                <a:tab pos="152400" algn="l"/>
                <a:tab pos="254000" algn="l"/>
              </a:tabLst>
            </a:pPr>
            <a:r>
              <a:rPr lang="es-ES_tradnl" altLang="zh-CN" b="0" dirty="0" smtClean="0">
                <a:solidFill>
                  <a:srgbClr val="231F20"/>
                </a:solidFill>
                <a:cs typeface="Times New Roman" pitchFamily="18" charset="0"/>
              </a:rPr>
              <a:t>  - Asiste a la Academia de Belleza y Academia Wellness para saber más sobre los productos</a:t>
            </a:r>
          </a:p>
          <a:p>
            <a:pPr>
              <a:tabLst>
                <a:tab pos="63500" algn="l"/>
                <a:tab pos="152400" algn="l"/>
                <a:tab pos="254000" algn="l"/>
              </a:tabLst>
            </a:pPr>
            <a:r>
              <a:rPr lang="es-ES_tradnl" altLang="zh-CN" b="0" dirty="0" smtClean="0">
                <a:solidFill>
                  <a:srgbClr val="231F20"/>
                </a:solidFill>
                <a:cs typeface="Times New Roman" pitchFamily="18" charset="0"/>
              </a:rPr>
              <a:t>  - Visita el sitio Web de Oriflame para obtener más información acerca de productos, ofertas especiales, nuevos productos y tendencias</a:t>
            </a: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2 . Crea</a:t>
            </a:r>
            <a:r>
              <a:rPr lang="es-ES_tradnl" altLang="zh-CN" b="0" baseline="0" dirty="0" smtClean="0">
                <a:solidFill>
                  <a:srgbClr val="231F20"/>
                </a:solidFill>
                <a:cs typeface="Times New Roman" pitchFamily="18" charset="0"/>
              </a:rPr>
              <a:t> tu Lista de Contactos</a:t>
            </a: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 Trabaja con tu</a:t>
            </a:r>
            <a:r>
              <a:rPr lang="es-ES_tradnl" altLang="zh-CN" b="0" baseline="0" dirty="0" smtClean="0">
                <a:solidFill>
                  <a:srgbClr val="231F20"/>
                </a:solidFill>
                <a:cs typeface="Times New Roman" pitchFamily="18" charset="0"/>
              </a:rPr>
              <a:t> </a:t>
            </a:r>
            <a:r>
              <a:rPr lang="es-ES_tradnl" altLang="zh-CN" b="0" dirty="0" smtClean="0">
                <a:solidFill>
                  <a:srgbClr val="231F20"/>
                </a:solidFill>
                <a:cs typeface="Times New Roman" pitchFamily="18" charset="0"/>
              </a:rPr>
              <a:t>“círculo interno</a:t>
            </a:r>
            <a:r>
              <a:rPr lang="es-ES_tradnl" altLang="zh-CN" b="0" baseline="0" dirty="0" smtClean="0">
                <a:solidFill>
                  <a:srgbClr val="231F20"/>
                </a:solidFill>
                <a:cs typeface="Times New Roman" pitchFamily="18" charset="0"/>
              </a:rPr>
              <a:t> y </a:t>
            </a:r>
            <a:r>
              <a:rPr lang="es-ES_tradnl" altLang="zh-CN" b="0" dirty="0" smtClean="0">
                <a:solidFill>
                  <a:srgbClr val="231F20"/>
                </a:solidFill>
                <a:cs typeface="Times New Roman" pitchFamily="18" charset="0"/>
              </a:rPr>
              <a:t>externo "</a:t>
            </a:r>
          </a:p>
          <a:p>
            <a:pPr>
              <a:tabLst>
                <a:tab pos="63500" algn="l"/>
                <a:tab pos="152400" algn="l"/>
                <a:tab pos="254000" algn="l"/>
              </a:tabLst>
            </a:pPr>
            <a:r>
              <a:rPr lang="es-ES_tradnl" altLang="zh-CN" b="0" dirty="0" smtClean="0">
                <a:solidFill>
                  <a:srgbClr val="231F20"/>
                </a:solidFill>
                <a:cs typeface="Times New Roman" pitchFamily="18" charset="0"/>
              </a:rPr>
              <a:t>- Amplía tus contactos</a:t>
            </a:r>
            <a:r>
              <a:rPr lang="es-ES_tradnl" altLang="zh-CN" b="0" baseline="0" dirty="0" smtClean="0">
                <a:solidFill>
                  <a:srgbClr val="231F20"/>
                </a:solidFill>
                <a:cs typeface="Times New Roman" pitchFamily="18" charset="0"/>
              </a:rPr>
              <a:t> pidiendo referencias a tus cliente</a:t>
            </a:r>
            <a:r>
              <a:rPr lang="es-ES_tradnl" altLang="zh-CN" b="0" dirty="0" smtClean="0">
                <a:solidFill>
                  <a:srgbClr val="231F20"/>
                </a:solidFill>
                <a:cs typeface="Times New Roman" pitchFamily="18" charset="0"/>
              </a:rPr>
              <a:t>s</a:t>
            </a:r>
          </a:p>
          <a:p>
            <a:pPr algn="ctr"/>
            <a:r>
              <a:rPr lang="es-CL" b="1" i="1" dirty="0"/>
              <a:t>“¿A quién conoces que le gustaría conocer una oportunidad de negocio?”.</a:t>
            </a:r>
            <a:endParaRPr lang="es-CL" dirty="0"/>
          </a:p>
          <a:p>
            <a:pPr algn="ctr">
              <a:tabLst/>
            </a:pPr>
            <a:endParaRPr lang="es-CL" altLang="zh-CN" dirty="0">
              <a:latin typeface="Gill Sans for Oriflame Light"/>
              <a:cs typeface="Gill Sans for Oriflame Light"/>
            </a:endParaRPr>
          </a:p>
          <a:p>
            <a:pPr>
              <a:tabLst>
                <a:tab pos="63500" algn="l"/>
                <a:tab pos="152400" algn="l"/>
                <a:tab pos="254000" algn="l"/>
              </a:tabLst>
            </a:pPr>
            <a:r>
              <a:rPr lang="es-ES_tradnl" altLang="zh-CN" b="0" dirty="0" smtClean="0">
                <a:solidFill>
                  <a:srgbClr val="231F20"/>
                </a:solidFill>
                <a:cs typeface="Times New Roman" pitchFamily="18" charset="0"/>
              </a:rPr>
              <a:t> - Habla con un mínimo de 3 personas por día acerca de Oriflame</a:t>
            </a: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3 . Invierte en Catálogos y muestras</a:t>
            </a:r>
            <a:r>
              <a:rPr lang="es-ES_tradnl" altLang="zh-CN" b="0" baseline="0" dirty="0" smtClean="0">
                <a:solidFill>
                  <a:srgbClr val="231F20"/>
                </a:solidFill>
                <a:cs typeface="Times New Roman" pitchFamily="18" charset="0"/>
              </a:rPr>
              <a:t> de productos</a:t>
            </a:r>
          </a:p>
          <a:p>
            <a:pPr>
              <a:tabLst>
                <a:tab pos="63500" algn="l"/>
                <a:tab pos="152400" algn="l"/>
                <a:tab pos="254000" algn="l"/>
              </a:tabLst>
            </a:pPr>
            <a:r>
              <a:rPr lang="es-ES_tradnl" altLang="zh-CN" b="0" dirty="0" smtClean="0">
                <a:solidFill>
                  <a:srgbClr val="231F20"/>
                </a:solidFill>
                <a:cs typeface="Times New Roman" pitchFamily="18" charset="0"/>
              </a:rPr>
              <a:t>Un mínimo de 10 de Catálogos por período</a:t>
            </a:r>
            <a:r>
              <a:rPr lang="es-ES_tradnl" altLang="zh-CN" b="0" baseline="0" dirty="0" smtClean="0">
                <a:solidFill>
                  <a:srgbClr val="231F20"/>
                </a:solidFill>
                <a:cs typeface="Times New Roman" pitchFamily="18" charset="0"/>
              </a:rPr>
              <a:t> con el objetivo de lograr</a:t>
            </a:r>
            <a:r>
              <a:rPr lang="es-ES_tradnl" altLang="zh-CN" b="0" dirty="0" smtClean="0">
                <a:solidFill>
                  <a:srgbClr val="231F20"/>
                </a:solidFill>
                <a:cs typeface="Times New Roman" pitchFamily="18" charset="0"/>
              </a:rPr>
              <a:t> 20 clientes</a:t>
            </a:r>
          </a:p>
          <a:p>
            <a:pPr>
              <a:tabLst>
                <a:tab pos="63500" algn="l"/>
                <a:tab pos="152400" algn="l"/>
                <a:tab pos="254000" algn="l"/>
              </a:tabLst>
            </a:pPr>
            <a:r>
              <a:rPr lang="es-ES_tradnl" altLang="zh-CN" b="0" dirty="0" smtClean="0">
                <a:solidFill>
                  <a:srgbClr val="231F20"/>
                </a:solidFill>
                <a:cs typeface="Times New Roman" pitchFamily="18" charset="0"/>
              </a:rPr>
              <a:t>Mueve</a:t>
            </a:r>
            <a:r>
              <a:rPr lang="es-ES_tradnl" altLang="zh-CN" b="0" baseline="0" dirty="0" smtClean="0">
                <a:solidFill>
                  <a:srgbClr val="231F20"/>
                </a:solidFill>
                <a:cs typeface="Times New Roman" pitchFamily="18" charset="0"/>
              </a:rPr>
              <a:t> tus C</a:t>
            </a:r>
            <a:r>
              <a:rPr lang="es-ES_tradnl" altLang="zh-CN" b="0" dirty="0" smtClean="0">
                <a:solidFill>
                  <a:srgbClr val="231F20"/>
                </a:solidFill>
                <a:cs typeface="Times New Roman" pitchFamily="18" charset="0"/>
              </a:rPr>
              <a:t>atálogos de cliente a cliente</a:t>
            </a: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 Usa DAMA - Haz preguntas abiertas, escucha, recomienda los productos adecuados utilizando guías y muestra activamente el Catálogo</a:t>
            </a:r>
          </a:p>
          <a:p>
            <a:pPr>
              <a:tabLst>
                <a:tab pos="63500" algn="l"/>
                <a:tab pos="152400" algn="l"/>
                <a:tab pos="254000" algn="l"/>
              </a:tabLst>
            </a:pPr>
            <a:endParaRPr lang="es-ES_tradnl" altLang="zh-CN" b="0" dirty="0" smtClean="0">
              <a:solidFill>
                <a:srgbClr val="231F20"/>
              </a:solidFill>
              <a:cs typeface="Times New Roman" pitchFamily="18" charset="0"/>
            </a:endParaRPr>
          </a:p>
          <a:p>
            <a:pPr>
              <a:tabLst>
                <a:tab pos="63500" algn="l"/>
                <a:tab pos="152400" algn="l"/>
                <a:tab pos="254000" algn="l"/>
              </a:tabLst>
            </a:pPr>
            <a:r>
              <a:rPr lang="es-ES_tradnl" altLang="zh-CN" b="0" dirty="0" smtClean="0">
                <a:solidFill>
                  <a:srgbClr val="231F20"/>
                </a:solidFill>
                <a:cs typeface="Times New Roman" pitchFamily="18" charset="0"/>
              </a:rPr>
              <a:t>4 . Toma</a:t>
            </a:r>
            <a:r>
              <a:rPr lang="es-ES_tradnl" altLang="zh-CN" b="0" baseline="0" dirty="0" smtClean="0">
                <a:solidFill>
                  <a:srgbClr val="231F20"/>
                </a:solidFill>
                <a:cs typeface="Times New Roman" pitchFamily="18" charset="0"/>
              </a:rPr>
              <a:t> pedidos</a:t>
            </a:r>
            <a:r>
              <a:rPr lang="es-ES_tradnl" altLang="zh-CN" b="0" dirty="0" smtClean="0">
                <a:solidFill>
                  <a:srgbClr val="231F20"/>
                </a:solidFill>
                <a:cs typeface="Times New Roman" pitchFamily="18" charset="0"/>
              </a:rPr>
              <a:t> y pide recomendaciones</a:t>
            </a:r>
          </a:p>
          <a:p>
            <a:pPr>
              <a:tabLst>
                <a:tab pos="63500" algn="l"/>
                <a:tab pos="152400" algn="l"/>
                <a:tab pos="254000" algn="l"/>
              </a:tabLst>
            </a:pPr>
            <a:r>
              <a:rPr lang="es-ES_tradnl" altLang="zh-CN" b="0" dirty="0" smtClean="0">
                <a:solidFill>
                  <a:srgbClr val="231F20"/>
                </a:solidFill>
                <a:cs typeface="Times New Roman" pitchFamily="18" charset="0"/>
              </a:rPr>
              <a:t>Toma pedidos inmediatamente</a:t>
            </a:r>
            <a:r>
              <a:rPr lang="es-ES_tradnl" altLang="zh-CN" b="0" baseline="0" dirty="0" smtClean="0">
                <a:solidFill>
                  <a:srgbClr val="231F20"/>
                </a:solidFill>
                <a:cs typeface="Times New Roman" pitchFamily="18" charset="0"/>
              </a:rPr>
              <a:t> y haz seguimiento.</a:t>
            </a:r>
            <a:r>
              <a:rPr lang="es-ES_tradnl" altLang="zh-CN" b="0" dirty="0" smtClean="0">
                <a:solidFill>
                  <a:srgbClr val="231F20"/>
                </a:solidFill>
                <a:cs typeface="Times New Roman" pitchFamily="18" charset="0"/>
              </a:rPr>
              <a:t>  </a:t>
            </a:r>
          </a:p>
          <a:p>
            <a:pPr>
              <a:tabLst>
                <a:tab pos="63500" algn="l"/>
                <a:tab pos="152400" algn="l"/>
                <a:tab pos="254000" algn="l"/>
              </a:tabLst>
            </a:pPr>
            <a:r>
              <a:rPr lang="es-ES_tradnl" altLang="zh-CN" b="0" dirty="0" smtClean="0">
                <a:solidFill>
                  <a:srgbClr val="231F20"/>
                </a:solidFill>
                <a:cs typeface="Times New Roman" pitchFamily="18" charset="0"/>
              </a:rPr>
              <a:t>Tras la entrega de productos, cobra el pago en su totalidad y muestra el próximo Catálogo</a:t>
            </a:r>
            <a:endParaRPr lang="en-US" altLang="zh-CN" b="0" dirty="0" smtClean="0"/>
          </a:p>
          <a:p>
            <a:endParaRPr lang="en-US" altLang="zh-CN" b="0" dirty="0" smtClean="0"/>
          </a:p>
          <a:p>
            <a:pPr>
              <a:tabLst>
                <a:tab pos="63500" algn="l"/>
                <a:tab pos="152400" algn="l"/>
                <a:tab pos="254000" algn="l"/>
              </a:tabLst>
            </a:pPr>
            <a:endParaRPr lang="en-US" altLang="zh-CN" b="0" dirty="0" smtClean="0">
              <a:solidFill>
                <a:srgbClr val="231F20"/>
              </a:solidFill>
              <a:cs typeface="Times New Roman" pitchFamily="18" charset="0"/>
            </a:endParaRPr>
          </a:p>
          <a:p>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t>64</a:t>
            </a:fld>
            <a:endParaRPr lang="en-US"/>
          </a:p>
        </p:txBody>
      </p:sp>
    </p:spTree>
    <p:extLst>
      <p:ext uri="{BB962C8B-B14F-4D97-AF65-F5344CB8AC3E}">
        <p14:creationId xmlns:p14="http://schemas.microsoft.com/office/powerpoint/2010/main" val="28752266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a:p>
        </p:txBody>
      </p:sp>
      <p:sp>
        <p:nvSpPr>
          <p:cNvPr id="4" name="3 Marcador de número de diapositiva"/>
          <p:cNvSpPr>
            <a:spLocks noGrp="1"/>
          </p:cNvSpPr>
          <p:nvPr>
            <p:ph type="sldNum" sz="quarter" idx="10"/>
          </p:nvPr>
        </p:nvSpPr>
        <p:spPr/>
        <p:txBody>
          <a:bodyPr/>
          <a:lstStyle/>
          <a:p>
            <a:fld id="{A0767855-9C4D-C24F-B5FE-5F6D3D446EA4}" type="slidenum">
              <a:rPr lang="en-US" smtClean="0"/>
              <a:t>65</a:t>
            </a:fld>
            <a:endParaRPr lang="en-US"/>
          </a:p>
        </p:txBody>
      </p:sp>
    </p:spTree>
    <p:extLst>
      <p:ext uri="{BB962C8B-B14F-4D97-AF65-F5344CB8AC3E}">
        <p14:creationId xmlns:p14="http://schemas.microsoft.com/office/powerpoint/2010/main" val="26037115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23185" y="533519"/>
            <a:ext cx="4990252" cy="3744000"/>
          </a:xfrm>
          <a:prstGeom prst="rect">
            <a:avLst/>
          </a:prstGeom>
        </p:spPr>
      </p:sp>
      <p:sp>
        <p:nvSpPr>
          <p:cNvPr id="3" name="2 Marcador de notas"/>
          <p:cNvSpPr>
            <a:spLocks noGrp="1"/>
          </p:cNvSpPr>
          <p:nvPr>
            <p:ph type="body" idx="1"/>
          </p:nvPr>
        </p:nvSpPr>
        <p:spPr/>
        <p:txBody>
          <a:bodyPr/>
          <a:lstStyle/>
          <a:p>
            <a:r>
              <a:rPr lang="es-ES_tradnl" b="0" kern="1200" baseline="0" dirty="0" smtClean="0">
                <a:effectLst/>
              </a:rPr>
              <a:t>Para el cierre pregunta si sueñan con:</a:t>
            </a:r>
          </a:p>
          <a:p>
            <a:endParaRPr lang="es-ES_tradnl" b="0" kern="1200" baseline="0" dirty="0" smtClean="0">
              <a:effectLst/>
            </a:endParaRPr>
          </a:p>
          <a:p>
            <a:pPr marL="522900" lvl="1" indent="-342900">
              <a:spcBef>
                <a:spcPts val="0"/>
              </a:spcBef>
              <a:spcAft>
                <a:spcPts val="600"/>
              </a:spcAft>
              <a:buFont typeface="Arial" panose="020B0604020202020204" pitchFamily="34" charset="0"/>
              <a:buChar char="•"/>
            </a:pPr>
            <a:r>
              <a:rPr lang="es-ES_tradnl" kern="0" dirty="0" smtClean="0">
                <a:cs typeface="Gisha" pitchFamily="34" charset="-79"/>
              </a:rPr>
              <a:t>Mejorar tus ingreso</a:t>
            </a:r>
            <a:r>
              <a:rPr lang="es-ES_tradnl" kern="0" spc="300" dirty="0" smtClean="0">
                <a:cs typeface="Gisha" pitchFamily="34" charset="-79"/>
              </a:rPr>
              <a:t>s</a:t>
            </a:r>
          </a:p>
          <a:p>
            <a:pPr marL="522900" lvl="1" indent="-342900">
              <a:spcBef>
                <a:spcPts val="0"/>
              </a:spcBef>
              <a:spcAft>
                <a:spcPts val="600"/>
              </a:spcAft>
              <a:buFont typeface="Arial" panose="020B0604020202020204" pitchFamily="34" charset="0"/>
              <a:buChar char="•"/>
            </a:pPr>
            <a:r>
              <a:rPr lang="es-ES_tradnl" kern="0" dirty="0" smtClean="0">
                <a:cs typeface="Gisha" pitchFamily="34" charset="-79"/>
              </a:rPr>
              <a:t>Asegurar tu futuro</a:t>
            </a:r>
          </a:p>
          <a:p>
            <a:pPr marL="522900" lvl="1" indent="-342900">
              <a:spcBef>
                <a:spcPts val="0"/>
              </a:spcBef>
              <a:spcAft>
                <a:spcPts val="600"/>
              </a:spcAft>
              <a:buFont typeface="Arial" panose="020B0604020202020204" pitchFamily="34" charset="0"/>
              <a:buChar char="•"/>
            </a:pPr>
            <a:r>
              <a:rPr lang="hr-HR" kern="0" dirty="0" smtClean="0">
                <a:cs typeface="Gisha" pitchFamily="34" charset="-79"/>
              </a:rPr>
              <a:t>Ser dueño de tu propio negocio</a:t>
            </a:r>
            <a:endParaRPr lang="es-CL" kern="0" dirty="0" smtClean="0">
              <a:cs typeface="Gisha" pitchFamily="34" charset="-79"/>
            </a:endParaRP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Tener i</a:t>
            </a:r>
            <a:r>
              <a:rPr lang="hr-HR" kern="0" dirty="0" smtClean="0">
                <a:cs typeface="Gisha" pitchFamily="34" charset="-79"/>
              </a:rPr>
              <a:t>ndependencia financiera</a:t>
            </a:r>
            <a:endParaRPr lang="es-CL" kern="0" dirty="0" smtClean="0">
              <a:cs typeface="Gisha" pitchFamily="34" charset="-79"/>
            </a:endParaRP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Ser libre</a:t>
            </a:r>
            <a:endParaRPr lang="hr-HR" kern="0" dirty="0" smtClean="0">
              <a:cs typeface="Gisha" pitchFamily="34" charset="-79"/>
            </a:endParaRPr>
          </a:p>
          <a:p>
            <a:pPr marL="522900" lvl="1" indent="-342900">
              <a:spcBef>
                <a:spcPts val="0"/>
              </a:spcBef>
              <a:spcAft>
                <a:spcPts val="600"/>
              </a:spcAft>
              <a:buFont typeface="Arial" panose="020B0604020202020204" pitchFamily="34" charset="0"/>
              <a:buChar char="•"/>
            </a:pPr>
            <a:r>
              <a:rPr lang="es-ES_tradnl" kern="0" dirty="0" smtClean="0">
                <a:cs typeface="Gisha" pitchFamily="34" charset="-79"/>
              </a:rPr>
              <a:t>Ganar viajes nacionales e internacionales</a:t>
            </a: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Desarrollarte personal y profesionalmente</a:t>
            </a:r>
          </a:p>
          <a:p>
            <a:pPr marL="522900" lvl="1" indent="-342900">
              <a:spcBef>
                <a:spcPts val="0"/>
              </a:spcBef>
              <a:spcAft>
                <a:spcPts val="600"/>
              </a:spcAft>
              <a:buFont typeface="Arial" panose="020B0604020202020204" pitchFamily="34" charset="0"/>
              <a:buChar char="•"/>
            </a:pPr>
            <a:r>
              <a:rPr lang="es-CL" kern="0" dirty="0" smtClean="0">
                <a:cs typeface="Gisha" pitchFamily="34" charset="-79"/>
              </a:rPr>
              <a:t>Ser reconocido por tus logros</a:t>
            </a:r>
          </a:p>
          <a:p>
            <a:r>
              <a:rPr lang="es-ES_tradnl" b="0" kern="1200" baseline="0" dirty="0" smtClean="0">
                <a:effectLst/>
              </a:rPr>
              <a:t> </a:t>
            </a:r>
          </a:p>
          <a:p>
            <a:r>
              <a:rPr lang="es-ES_tradnl" b="0" kern="1200" baseline="0" dirty="0" smtClean="0">
                <a:effectLst/>
              </a:rPr>
              <a:t>Espera que contesten con un si a cada frase</a:t>
            </a:r>
          </a:p>
          <a:p>
            <a:r>
              <a:rPr lang="es-ES_tradnl" b="0" kern="1200" baseline="0" dirty="0" smtClean="0">
                <a:effectLst/>
              </a:rPr>
              <a:t>Entonces invita</a:t>
            </a:r>
            <a:r>
              <a:rPr lang="es-ES_tradnl" b="0" kern="1200" dirty="0" smtClean="0">
                <a:effectLst/>
              </a:rPr>
              <a:t> </a:t>
            </a:r>
            <a:r>
              <a:rPr lang="es-ES_tradnl" b="0" kern="1200" baseline="0" dirty="0" smtClean="0">
                <a:effectLst/>
              </a:rPr>
              <a:t>hacer crecer su negocio aprendiendo a reclutar personas y formar su red con el Curso 2</a:t>
            </a:r>
          </a:p>
        </p:txBody>
      </p:sp>
      <p:sp>
        <p:nvSpPr>
          <p:cNvPr id="4" name="3 Marcador de número de diapositiva"/>
          <p:cNvSpPr>
            <a:spLocks noGrp="1"/>
          </p:cNvSpPr>
          <p:nvPr>
            <p:ph type="sldNum" sz="quarter" idx="10"/>
          </p:nvPr>
        </p:nvSpPr>
        <p:spPr/>
        <p:txBody>
          <a:bodyPr/>
          <a:lstStyle/>
          <a:p>
            <a:fld id="{A66787FA-0C66-4124-B048-1175E843A572}" type="slidenum">
              <a:rPr lang="es-CL" smtClean="0"/>
              <a:t>66</a:t>
            </a:fld>
            <a:endParaRPr lang="es-CL" dirty="0"/>
          </a:p>
        </p:txBody>
      </p:sp>
    </p:spTree>
    <p:extLst>
      <p:ext uri="{BB962C8B-B14F-4D97-AF65-F5344CB8AC3E}">
        <p14:creationId xmlns:p14="http://schemas.microsoft.com/office/powerpoint/2010/main" val="2931405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A0767855-9C4D-C24F-B5FE-5F6D3D446EA4}" type="slidenum">
              <a:rPr lang="en-US" smtClean="0"/>
              <a:t>67</a:t>
            </a:fld>
            <a:endParaRPr lang="en-US"/>
          </a:p>
        </p:txBody>
      </p:sp>
    </p:spTree>
    <p:extLst>
      <p:ext uri="{BB962C8B-B14F-4D97-AF65-F5344CB8AC3E}">
        <p14:creationId xmlns:p14="http://schemas.microsoft.com/office/powerpoint/2010/main" val="2923679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i="0" u="none" strike="noStrike" kern="1200" baseline="0" dirty="0" smtClean="0">
                <a:solidFill>
                  <a:schemeClr val="tx1"/>
                </a:solidFill>
                <a:latin typeface="+mn-lt"/>
                <a:ea typeface="+mn-ea"/>
                <a:cs typeface="+mn-cs"/>
              </a:rPr>
              <a:t>La herencia sueca se remonta a los primeros productos que contienen extractos de abedul natural.</a:t>
            </a:r>
          </a:p>
          <a:p>
            <a:r>
              <a:rPr lang="es-ES_tradnl" dirty="0" smtClean="0"/>
              <a:t>Ho</a:t>
            </a:r>
            <a:r>
              <a:rPr lang="es-ES_tradnl" sz="1200" b="0" i="0" u="none" strike="noStrike" kern="1200" baseline="0" dirty="0" smtClean="0">
                <a:solidFill>
                  <a:schemeClr val="tx1"/>
                </a:solidFill>
                <a:latin typeface="+mn-lt"/>
                <a:ea typeface="+mn-ea"/>
                <a:cs typeface="+mn-cs"/>
              </a:rPr>
              <a:t>y en día muchos de los productos  Oriflame </a:t>
            </a:r>
            <a:r>
              <a:rPr lang="es-ES_tradnl" dirty="0"/>
              <a:t>contienen ingredientes procedentes de la </a:t>
            </a:r>
            <a:r>
              <a:rPr lang="es-ES_tradnl" dirty="0" smtClean="0"/>
              <a:t>naturaleza o son </a:t>
            </a:r>
            <a:r>
              <a:rPr lang="es-ES_tradnl" sz="1200" b="0" i="0" u="none" strike="noStrike" kern="1200" baseline="0" dirty="0" smtClean="0">
                <a:solidFill>
                  <a:schemeClr val="tx1"/>
                </a:solidFill>
                <a:latin typeface="+mn-lt"/>
                <a:ea typeface="+mn-ea"/>
                <a:cs typeface="+mn-cs"/>
              </a:rPr>
              <a:t>inspirados  en ella.</a:t>
            </a:r>
          </a:p>
          <a:p>
            <a:endParaRPr lang="es-ES_tradnl" sz="1200" b="0" i="0" u="none" strike="noStrike" kern="1200" baseline="0" dirty="0" smtClean="0">
              <a:solidFill>
                <a:schemeClr val="tx1"/>
              </a:solidFill>
              <a:latin typeface="+mn-lt"/>
              <a:ea typeface="+mn-ea"/>
              <a:cs typeface="+mn-cs"/>
            </a:endParaRPr>
          </a:p>
          <a:p>
            <a:r>
              <a:rPr lang="es-ES_tradnl" dirty="0" smtClean="0"/>
              <a:t>L</a:t>
            </a:r>
            <a:r>
              <a:rPr lang="es-ES_tradnl" sz="1200" b="0" i="0" u="none" strike="noStrike" kern="1200" baseline="0" dirty="0" smtClean="0">
                <a:solidFill>
                  <a:schemeClr val="tx1"/>
                </a:solidFill>
                <a:latin typeface="+mn-lt"/>
                <a:ea typeface="+mn-ea"/>
                <a:cs typeface="+mn-cs"/>
              </a:rPr>
              <a:t>a herencia sueca también significa ser progresista y buscar continuamente mejores soluciones, utilizando la ciencia, creación e innovación, así como estar en sintonía con lo último en moda y tendencias. Con un planteamiento ético claro, Oriflame actúa de manera honesta, transparente y ética en todas sus relaciones e interacciones. Esto como resultado de una búsqueda constante de la sostenibilidad en su modelo de negocio, el planeta y las personas.</a:t>
            </a:r>
          </a:p>
        </p:txBody>
      </p:sp>
      <p:sp>
        <p:nvSpPr>
          <p:cNvPr id="4" name="Slide Number Placeholder 3"/>
          <p:cNvSpPr>
            <a:spLocks noGrp="1"/>
          </p:cNvSpPr>
          <p:nvPr>
            <p:ph type="sldNum" sz="quarter" idx="10"/>
          </p:nvPr>
        </p:nvSpPr>
        <p:spPr/>
        <p:txBody>
          <a:bodyPr/>
          <a:lstStyle/>
          <a:p>
            <a:fld id="{A0767855-9C4D-C24F-B5FE-5F6D3D446EA4}" type="slidenum">
              <a:rPr lang="en-US" smtClean="0"/>
              <a:t>7</a:t>
            </a:fld>
            <a:endParaRPr lang="en-US"/>
          </a:p>
        </p:txBody>
      </p:sp>
    </p:spTree>
    <p:extLst>
      <p:ext uri="{BB962C8B-B14F-4D97-AF65-F5344CB8AC3E}">
        <p14:creationId xmlns:p14="http://schemas.microsoft.com/office/powerpoint/2010/main" val="110025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Natural: </a:t>
            </a:r>
            <a:r>
              <a:rPr lang="es-ES_tradnl" sz="1200" b="0" kern="1200" dirty="0" smtClean="0">
                <a:solidFill>
                  <a:schemeClr val="tx1"/>
                </a:solidFill>
                <a:effectLst/>
                <a:latin typeface="+mn-lt"/>
                <a:ea typeface="+mn-ea"/>
                <a:cs typeface="+mn-cs"/>
              </a:rPr>
              <a:t>Un profundo respeto y amor por la naturaleza está en el corazón de todo lo que hacemos en Oriflame. Suecia cuenta con algunos de los más impresionantes paisajes naturales del mundo.</a:t>
            </a:r>
            <a:r>
              <a:rPr lang="es-ES_tradnl" sz="1200" b="0" kern="1200" baseline="0" dirty="0" smtClean="0">
                <a:solidFill>
                  <a:schemeClr val="tx1"/>
                </a:solidFill>
                <a:effectLst/>
                <a:latin typeface="+mn-lt"/>
                <a:ea typeface="+mn-ea"/>
                <a:cs typeface="+mn-cs"/>
              </a:rPr>
              <a:t> Por</a:t>
            </a:r>
            <a:r>
              <a:rPr lang="es-ES_tradnl" sz="1200" b="0" kern="1200" dirty="0" smtClean="0">
                <a:solidFill>
                  <a:schemeClr val="tx1"/>
                </a:solidFill>
                <a:effectLst/>
                <a:latin typeface="+mn-lt"/>
                <a:ea typeface="+mn-ea"/>
                <a:cs typeface="+mn-cs"/>
              </a:rPr>
              <a:t> más de 40 años nos hemos basado en esta belleza y hemos incorporado ingredientes inspirados en la naturaleza en nuestros productos. Con los años, ya que hemos entrado en nuevos mercados, nos hemos inspirado en la belleza natural y las personas. De bosques y montañas a hierbas y plantas, la naturaleza es un sello distintivo de los cosméticos Oriflame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smtClean="0">
                <a:solidFill>
                  <a:schemeClr val="tx1"/>
                </a:solidFill>
                <a:effectLst/>
                <a:latin typeface="+mn-lt"/>
                <a:ea typeface="+mn-ea"/>
                <a:cs typeface="+mn-cs"/>
              </a:rPr>
              <a:t>Ecobeauty</a:t>
            </a:r>
            <a:r>
              <a:rPr lang="es-ES_tradnl" sz="1200" b="0" kern="1200" dirty="0" smtClean="0">
                <a:solidFill>
                  <a:schemeClr val="tx1"/>
                </a:solidFill>
                <a:effectLst/>
                <a:latin typeface="+mn-lt"/>
                <a:ea typeface="+mn-ea"/>
                <a:cs typeface="+mn-cs"/>
              </a:rPr>
              <a:t> fue la primera línea de categoría de marca global en ser acreditados con los más altos estándares naturales, sociales y ambientales por 4 organizaciones independientes.</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smtClean="0">
                <a:solidFill>
                  <a:schemeClr val="tx1"/>
                </a:solidFill>
                <a:effectLst/>
                <a:latin typeface="+mn-lt"/>
                <a:ea typeface="+mn-ea"/>
                <a:cs typeface="+mn-cs"/>
              </a:rPr>
              <a:t>El nivel de compromiso de todos los aspectos </a:t>
            </a:r>
            <a:r>
              <a:rPr lang="es-ES_tradnl" sz="1200" b="0" kern="1200" dirty="0" err="1" smtClean="0">
                <a:solidFill>
                  <a:schemeClr val="tx1"/>
                </a:solidFill>
                <a:effectLst/>
                <a:latin typeface="+mn-lt"/>
                <a:ea typeface="+mn-ea"/>
                <a:cs typeface="+mn-cs"/>
              </a:rPr>
              <a:t>Ecobeauty</a:t>
            </a:r>
            <a:r>
              <a:rPr lang="es-ES_tradnl" sz="1200" b="0" kern="1200" dirty="0" smtClean="0">
                <a:solidFill>
                  <a:schemeClr val="tx1"/>
                </a:solidFill>
                <a:effectLst/>
                <a:latin typeface="+mn-lt"/>
                <a:ea typeface="+mn-ea"/>
                <a:cs typeface="+mn-cs"/>
              </a:rPr>
              <a:t> ( naturales, éticos y ambientales) es tan alto que los productos </a:t>
            </a:r>
            <a:r>
              <a:rPr lang="es-ES_tradnl" sz="1200" b="0" kern="1200" dirty="0" err="1" smtClean="0">
                <a:solidFill>
                  <a:schemeClr val="tx1"/>
                </a:solidFill>
                <a:effectLst/>
                <a:latin typeface="+mn-lt"/>
                <a:ea typeface="+mn-ea"/>
                <a:cs typeface="+mn-cs"/>
              </a:rPr>
              <a:t>Ecobeauty</a:t>
            </a:r>
            <a:r>
              <a:rPr lang="es-ES_tradnl" sz="1200" b="0" kern="1200" dirty="0" smtClean="0">
                <a:solidFill>
                  <a:schemeClr val="tx1"/>
                </a:solidFill>
                <a:effectLst/>
                <a:latin typeface="+mn-lt"/>
                <a:ea typeface="+mn-ea"/>
                <a:cs typeface="+mn-cs"/>
              </a:rPr>
              <a:t> han obtenido al mismo tiempo 4 certificaciones y registros mundiales naturales y éticos: </a:t>
            </a:r>
            <a:r>
              <a:rPr lang="es-ES_tradnl" sz="1200" b="0" kern="1200" dirty="0" err="1" smtClean="0">
                <a:solidFill>
                  <a:schemeClr val="tx1"/>
                </a:solidFill>
                <a:effectLst/>
                <a:latin typeface="+mn-lt"/>
                <a:ea typeface="+mn-ea"/>
                <a:cs typeface="+mn-cs"/>
              </a:rPr>
              <a:t>Ecocert</a:t>
            </a:r>
            <a:r>
              <a:rPr lang="es-ES_tradnl" sz="1200" b="0" kern="1200" dirty="0" smtClean="0">
                <a:solidFill>
                  <a:schemeClr val="tx1"/>
                </a:solidFill>
                <a:effectLst/>
                <a:latin typeface="+mn-lt"/>
                <a:ea typeface="+mn-ea"/>
                <a:cs typeface="+mn-cs"/>
              </a:rPr>
              <a:t>, Comercio Justo, Vegetariana, FSC, una tarea que no es fácil para una marca de productos cosméticos global presente en más de 60 países.</a:t>
            </a:r>
            <a:endParaRPr lang="sv-SE" sz="1200" b="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A0767855-9C4D-C24F-B5FE-5F6D3D446EA4}" type="slidenum">
              <a:rPr lang="en-US" smtClean="0"/>
              <a:t>8</a:t>
            </a:fld>
            <a:endParaRPr lang="en-US"/>
          </a:p>
        </p:txBody>
      </p:sp>
    </p:spTree>
    <p:extLst>
      <p:ext uri="{BB962C8B-B14F-4D97-AF65-F5344CB8AC3E}">
        <p14:creationId xmlns:p14="http://schemas.microsoft.com/office/powerpoint/2010/main" val="77906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Progresivo: </a:t>
            </a:r>
            <a:r>
              <a:rPr lang="es-ES_tradnl" sz="1200" b="0" kern="1200" dirty="0" smtClean="0">
                <a:solidFill>
                  <a:schemeClr val="tx1"/>
                </a:solidFill>
                <a:effectLst/>
                <a:latin typeface="+mn-lt"/>
                <a:ea typeface="+mn-ea"/>
                <a:cs typeface="+mn-cs"/>
              </a:rPr>
              <a:t>Es muy característico de Suecia el tratar de hacerlo siempre mejor, ser más innovadores y empujar los límites para lograr el mejor de todos los resultados. En Oriflame nos esforzamos por innovar a través de la ciencia, para explorar nuevos ingredientes, tecnologías y buscar nuevas maneras de traer la bondad de la naturaleza para la vida en nuestros productos de una manera segura y ética. Nuestro Centro de Investigación y Desarrollo en Irlanda y en el recién inaugurado Instituto</a:t>
            </a:r>
            <a:r>
              <a:rPr lang="es-ES_tradnl" sz="1200" b="0" kern="1200" baseline="0" dirty="0" smtClean="0">
                <a:solidFill>
                  <a:schemeClr val="tx1"/>
                </a:solidFill>
                <a:effectLst/>
                <a:latin typeface="+mn-lt"/>
                <a:ea typeface="+mn-ea"/>
                <a:cs typeface="+mn-cs"/>
              </a:rPr>
              <a:t> del Cuidado de la Piel</a:t>
            </a:r>
            <a:r>
              <a:rPr lang="es-ES_tradnl" sz="1200" b="0" kern="1200" dirty="0" smtClean="0">
                <a:solidFill>
                  <a:schemeClr val="tx1"/>
                </a:solidFill>
                <a:effectLst/>
                <a:latin typeface="+mn-lt"/>
                <a:ea typeface="+mn-ea"/>
                <a:cs typeface="+mn-cs"/>
              </a:rPr>
              <a:t> en Estocolmo están liderando los</a:t>
            </a:r>
            <a:r>
              <a:rPr lang="es-ES_tradnl" sz="1200" b="0" kern="1200" baseline="0" dirty="0" smtClean="0">
                <a:solidFill>
                  <a:schemeClr val="tx1"/>
                </a:solidFill>
                <a:effectLst/>
                <a:latin typeface="+mn-lt"/>
                <a:ea typeface="+mn-ea"/>
                <a:cs typeface="+mn-cs"/>
              </a:rPr>
              <a:t> progresos que</a:t>
            </a:r>
            <a:r>
              <a:rPr lang="es-ES_tradnl" sz="1200" b="0" kern="1200" dirty="0" smtClean="0">
                <a:solidFill>
                  <a:schemeClr val="tx1"/>
                </a:solidFill>
                <a:effectLst/>
                <a:latin typeface="+mn-lt"/>
                <a:ea typeface="+mn-ea"/>
                <a:cs typeface="+mn-cs"/>
              </a:rPr>
              <a:t> Oriflame hace en la ciencia cosmética. Ser progresista para nosotros también significa mantenerse</a:t>
            </a:r>
            <a:r>
              <a:rPr lang="es-ES_tradnl" sz="1200" b="0" kern="1200" baseline="0" dirty="0" smtClean="0">
                <a:solidFill>
                  <a:schemeClr val="tx1"/>
                </a:solidFill>
                <a:effectLst/>
                <a:latin typeface="+mn-lt"/>
                <a:ea typeface="+mn-ea"/>
                <a:cs typeface="+mn-cs"/>
              </a:rPr>
              <a:t> siempre a la vanguardia</a:t>
            </a:r>
            <a:r>
              <a:rPr lang="es-ES_tradnl" sz="1200" b="0" kern="1200" dirty="0" smtClean="0">
                <a:solidFill>
                  <a:schemeClr val="tx1"/>
                </a:solidFill>
                <a:effectLst/>
                <a:latin typeface="+mn-lt"/>
                <a:ea typeface="+mn-ea"/>
                <a:cs typeface="+mn-cs"/>
              </a:rPr>
              <a:t> cuando se trata de moda y tendencias.</a:t>
            </a:r>
            <a:endParaRPr lang="en-US" b="0" dirty="0"/>
          </a:p>
        </p:txBody>
      </p:sp>
      <p:sp>
        <p:nvSpPr>
          <p:cNvPr id="4" name="Slide Number Placeholder 3"/>
          <p:cNvSpPr>
            <a:spLocks noGrp="1"/>
          </p:cNvSpPr>
          <p:nvPr>
            <p:ph type="sldNum" sz="quarter" idx="10"/>
          </p:nvPr>
        </p:nvSpPr>
        <p:spPr/>
        <p:txBody>
          <a:bodyPr/>
          <a:lstStyle/>
          <a:p>
            <a:fld id="{A0767855-9C4D-C24F-B5FE-5F6D3D446EA4}" type="slidenum">
              <a:rPr lang="en-US" smtClean="0"/>
              <a:t>9</a:t>
            </a:fld>
            <a:endParaRPr lang="en-US"/>
          </a:p>
        </p:txBody>
      </p:sp>
    </p:spTree>
    <p:extLst>
      <p:ext uri="{BB962C8B-B14F-4D97-AF65-F5344CB8AC3E}">
        <p14:creationId xmlns:p14="http://schemas.microsoft.com/office/powerpoint/2010/main" val="1679461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s-CL" noProof="0" smtClean="0"/>
              <a:pPr/>
              <a:t>24-10-2014</a:t>
            </a:fld>
            <a:endParaRPr lang="es-CL" noProof="0"/>
          </a:p>
        </p:txBody>
      </p:sp>
      <p:sp>
        <p:nvSpPr>
          <p:cNvPr id="5" name="Footer Placeholder 4"/>
          <p:cNvSpPr>
            <a:spLocks noGrp="1"/>
          </p:cNvSpPr>
          <p:nvPr>
            <p:ph type="ftr" sz="quarter" idx="11"/>
          </p:nvPr>
        </p:nvSpPr>
        <p:spPr/>
        <p:txBody>
          <a:bodyPr/>
          <a:lstStyle/>
          <a:p>
            <a:endParaRPr lang="es-CL" noProof="0"/>
          </a:p>
        </p:txBody>
      </p:sp>
      <p:pic>
        <p:nvPicPr>
          <p:cNvPr id="7" name="Picture 3"/>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429500" y="469900"/>
            <a:ext cx="1257300" cy="254000"/>
          </a:xfrm>
          <a:prstGeom prst="rect">
            <a:avLst/>
          </a:prstGeom>
          <a:noFill/>
        </p:spPr>
      </p:pic>
      <p:sp>
        <p:nvSpPr>
          <p:cNvPr id="8" name="Freeform 3"/>
          <p:cNvSpPr/>
          <p:nvPr userDrawn="1"/>
        </p:nvSpPr>
        <p:spPr>
          <a:xfrm>
            <a:off x="447249" y="6305550"/>
            <a:ext cx="8245894" cy="19050"/>
          </a:xfrm>
          <a:custGeom>
            <a:avLst/>
            <a:gdLst>
              <a:gd name="connsiteX0" fmla="*/ 6350 w 8245894"/>
              <a:gd name="connsiteY0" fmla="*/ 6350 h 19050"/>
              <a:gd name="connsiteX1" fmla="*/ 8239544 w 8245894"/>
              <a:gd name="connsiteY1" fmla="*/ 6350 h 19050"/>
            </a:gdLst>
            <a:ahLst/>
            <a:cxnLst>
              <a:cxn ang="0">
                <a:pos x="connsiteX0" y="connsiteY0"/>
              </a:cxn>
              <a:cxn ang="1">
                <a:pos x="connsiteX1" y="connsiteY1"/>
              </a:cxn>
            </a:cxnLst>
            <a:rect l="l" t="t" r="r" b="b"/>
            <a:pathLst>
              <a:path w="8245894" h="19050">
                <a:moveTo>
                  <a:pt x="6350" y="6350"/>
                </a:moveTo>
                <a:lnTo>
                  <a:pt x="8239544" y="6350"/>
                </a:lnTo>
              </a:path>
            </a:pathLst>
          </a:custGeom>
          <a:ln w="12700">
            <a:solidFill>
              <a:srgbClr val="A5114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noProof="0"/>
          </a:p>
        </p:txBody>
      </p:sp>
      <p:sp>
        <p:nvSpPr>
          <p:cNvPr id="13" name="Content Placeholder 12"/>
          <p:cNvSpPr>
            <a:spLocks noGrp="1"/>
          </p:cNvSpPr>
          <p:nvPr>
            <p:ph sz="quarter" idx="13"/>
          </p:nvPr>
        </p:nvSpPr>
        <p:spPr>
          <a:xfrm>
            <a:off x="762000" y="1041400"/>
            <a:ext cx="5003800" cy="882650"/>
          </a:xfrm>
        </p:spPr>
        <p:txBody>
          <a:bodyPr>
            <a:noAutofit/>
          </a:bodyPr>
          <a:lstStyle>
            <a:lvl1pPr marL="0" indent="0">
              <a:buNone/>
              <a:defRPr sz="2600">
                <a:latin typeface="Gill Sans for Oriflame"/>
              </a:defRPr>
            </a:lvl1pPr>
            <a:lvl2pPr marL="457200" indent="0">
              <a:buNone/>
              <a:defRPr sz="2600">
                <a:latin typeface="Gill Sans for Oriflame"/>
              </a:defRPr>
            </a:lvl2pPr>
            <a:lvl3pPr marL="914400" indent="0">
              <a:buNone/>
              <a:defRPr sz="2600">
                <a:latin typeface="Gill Sans for Oriflame"/>
              </a:defRPr>
            </a:lvl3pPr>
            <a:lvl4pPr marL="1371600" indent="0">
              <a:buNone/>
              <a:defRPr sz="2600">
                <a:latin typeface="Gill Sans for Oriflame"/>
              </a:defRPr>
            </a:lvl4pPr>
            <a:lvl5pPr marL="1828800" indent="0">
              <a:buNone/>
              <a:defRPr sz="2600">
                <a:latin typeface="Gill Sans for Oriflame"/>
              </a:defRPr>
            </a:lvl5pPr>
          </a:lstStyle>
          <a:p>
            <a:pPr lvl="0"/>
            <a:r>
              <a:rPr lang="es-CL" noProof="0" smtClean="0"/>
              <a:t>Click to edit Master text styles</a:t>
            </a:r>
          </a:p>
          <a:p>
            <a:pPr lvl="1"/>
            <a:endParaRPr lang="es-CL" noProof="0" smtClean="0"/>
          </a:p>
        </p:txBody>
      </p:sp>
      <p:sp>
        <p:nvSpPr>
          <p:cNvPr id="10" name="TextBox 8"/>
          <p:cNvSpPr txBox="1"/>
          <p:nvPr userDrawn="1"/>
        </p:nvSpPr>
        <p:spPr>
          <a:xfrm>
            <a:off x="5715000" y="5943600"/>
            <a:ext cx="2680221" cy="781624"/>
          </a:xfrm>
          <a:prstGeom prst="rect">
            <a:avLst/>
          </a:prstGeom>
          <a:noFill/>
        </p:spPr>
        <p:txBody>
          <a:bodyPr wrap="none" lIns="0" tIns="0" rIns="0" rtlCol="0">
            <a:spAutoFit/>
          </a:bodyPr>
          <a:lstStyle/>
          <a:p>
            <a:pPr>
              <a:lnSpc>
                <a:spcPts val="7100"/>
              </a:lnSpc>
              <a:tabLst/>
            </a:pPr>
            <a:r>
              <a:rPr lang="es-CL" altLang="zh-CN" sz="1800" kern="1200" noProof="0" dirty="0" smtClean="0">
                <a:solidFill>
                  <a:srgbClr val="A51149"/>
                </a:solidFill>
                <a:latin typeface="Gill Sans for Oriflame Light"/>
                <a:ea typeface="+mn-ea"/>
                <a:cs typeface="Gill Sans for Oriflame Light"/>
              </a:rPr>
              <a:t>¿Cómo ganar dinero hoy?</a:t>
            </a:r>
          </a:p>
        </p:txBody>
      </p:sp>
      <p:sp>
        <p:nvSpPr>
          <p:cNvPr id="12" name="TextBox 1"/>
          <p:cNvSpPr txBox="1"/>
          <p:nvPr userDrawn="1"/>
        </p:nvSpPr>
        <p:spPr>
          <a:xfrm>
            <a:off x="8369687" y="6571059"/>
            <a:ext cx="698113" cy="210741"/>
          </a:xfrm>
          <a:prstGeom prst="rect">
            <a:avLst/>
          </a:prstGeom>
          <a:noFill/>
        </p:spPr>
        <p:txBody>
          <a:bodyPr wrap="square" lIns="0" tIns="0" rIns="0" rtlCol="0">
            <a:spAutoFit/>
          </a:bodyPr>
          <a:lstStyle/>
          <a:p>
            <a:pPr>
              <a:lnSpc>
                <a:spcPts val="1300"/>
              </a:lnSpc>
              <a:tabLst/>
            </a:pPr>
            <a:r>
              <a:rPr lang="es-CL" altLang="zh-CN" sz="1000" b="1" noProof="0" dirty="0" smtClean="0">
                <a:solidFill>
                  <a:srgbClr val="E26A84"/>
                </a:solidFill>
                <a:latin typeface="Gill Sans for Oriflame Light"/>
                <a:cs typeface="Gill Sans for Oriflame Light"/>
              </a:rPr>
              <a:t>Curso 1</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53290" y="104259"/>
            <a:ext cx="7219604" cy="1143000"/>
          </a:xfrm>
          <a:prstGeom prst="rect">
            <a:avLst/>
          </a:prstGeom>
        </p:spPr>
        <p:txBody>
          <a:bodyPr/>
          <a:lstStyle>
            <a:lvl1pPr algn="ctr">
              <a:defRPr sz="2800" b="0" i="0">
                <a:solidFill>
                  <a:schemeClr val="tx1">
                    <a:lumMod val="75000"/>
                    <a:lumOff val="25000"/>
                  </a:schemeClr>
                </a:solidFill>
              </a:defRPr>
            </a:lvl1pPr>
          </a:lstStyle>
          <a:p>
            <a:endParaRPr lang="en-US" dirty="0"/>
          </a:p>
        </p:txBody>
      </p:sp>
      <p:sp>
        <p:nvSpPr>
          <p:cNvPr id="3" name="1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C7C7-017B-41D4-B713-51D920E4E318}" type="slidenum">
              <a:rPr lang="es-CL" smtClean="0"/>
              <a:t>‹Nº›</a:t>
            </a:fld>
            <a:endParaRPr lang="es-CL" dirty="0"/>
          </a:p>
        </p:txBody>
      </p:sp>
    </p:spTree>
    <p:extLst>
      <p:ext uri="{BB962C8B-B14F-4D97-AF65-F5344CB8AC3E}">
        <p14:creationId xmlns:p14="http://schemas.microsoft.com/office/powerpoint/2010/main" val="23743680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s-CL" noProof="0" smtClean="0"/>
              <a:pPr/>
              <a:t>24-10-2014</a:t>
            </a:fld>
            <a:endParaRPr lang="es-CL" noProof="0"/>
          </a:p>
        </p:txBody>
      </p:sp>
      <p:sp>
        <p:nvSpPr>
          <p:cNvPr id="5" name="Footer Placeholder 4"/>
          <p:cNvSpPr>
            <a:spLocks noGrp="1"/>
          </p:cNvSpPr>
          <p:nvPr>
            <p:ph type="ftr" sz="quarter" idx="11"/>
          </p:nvPr>
        </p:nvSpPr>
        <p:spPr/>
        <p:txBody>
          <a:bodyPr/>
          <a:lstStyle/>
          <a:p>
            <a:endParaRPr lang="es-CL" noProof="0"/>
          </a:p>
        </p:txBody>
      </p:sp>
      <p:sp>
        <p:nvSpPr>
          <p:cNvPr id="8" name="Freeform 3"/>
          <p:cNvSpPr/>
          <p:nvPr userDrawn="1"/>
        </p:nvSpPr>
        <p:spPr>
          <a:xfrm>
            <a:off x="447249" y="6305550"/>
            <a:ext cx="8245894" cy="19050"/>
          </a:xfrm>
          <a:custGeom>
            <a:avLst/>
            <a:gdLst>
              <a:gd name="connsiteX0" fmla="*/ 6350 w 8245894"/>
              <a:gd name="connsiteY0" fmla="*/ 6350 h 19050"/>
              <a:gd name="connsiteX1" fmla="*/ 8239544 w 8245894"/>
              <a:gd name="connsiteY1" fmla="*/ 6350 h 19050"/>
            </a:gdLst>
            <a:ahLst/>
            <a:cxnLst>
              <a:cxn ang="0">
                <a:pos x="connsiteX0" y="connsiteY0"/>
              </a:cxn>
              <a:cxn ang="1">
                <a:pos x="connsiteX1" y="connsiteY1"/>
              </a:cxn>
            </a:cxnLst>
            <a:rect l="l" t="t" r="r" b="b"/>
            <a:pathLst>
              <a:path w="8245894" h="19050">
                <a:moveTo>
                  <a:pt x="6350" y="6350"/>
                </a:moveTo>
                <a:lnTo>
                  <a:pt x="8239544" y="6350"/>
                </a:lnTo>
              </a:path>
            </a:pathLst>
          </a:custGeom>
          <a:ln w="12700">
            <a:solidFill>
              <a:srgbClr val="A5114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noProof="0"/>
          </a:p>
        </p:txBody>
      </p:sp>
      <p:sp>
        <p:nvSpPr>
          <p:cNvPr id="13" name="TextBox 1"/>
          <p:cNvSpPr txBox="1"/>
          <p:nvPr userDrawn="1"/>
        </p:nvSpPr>
        <p:spPr>
          <a:xfrm>
            <a:off x="8369687" y="6571059"/>
            <a:ext cx="698113" cy="210741"/>
          </a:xfrm>
          <a:prstGeom prst="rect">
            <a:avLst/>
          </a:prstGeom>
          <a:noFill/>
        </p:spPr>
        <p:txBody>
          <a:bodyPr wrap="square" lIns="0" tIns="0" rIns="0" rtlCol="0">
            <a:spAutoFit/>
          </a:bodyPr>
          <a:lstStyle/>
          <a:p>
            <a:pPr>
              <a:lnSpc>
                <a:spcPts val="1300"/>
              </a:lnSpc>
              <a:tabLst/>
            </a:pPr>
            <a:r>
              <a:rPr lang="es-CL" altLang="zh-CN" sz="1000" b="1" noProof="0" dirty="0" smtClean="0">
                <a:solidFill>
                  <a:srgbClr val="E26A84"/>
                </a:solidFill>
                <a:latin typeface="Gill Sans for Oriflame Light"/>
                <a:cs typeface="Gill Sans for Oriflame Light"/>
              </a:rPr>
              <a:t>Curso 1</a:t>
            </a:r>
          </a:p>
        </p:txBody>
      </p:sp>
      <p:sp>
        <p:nvSpPr>
          <p:cNvPr id="7" name="TextBox 8"/>
          <p:cNvSpPr txBox="1"/>
          <p:nvPr userDrawn="1"/>
        </p:nvSpPr>
        <p:spPr>
          <a:xfrm>
            <a:off x="5715000" y="5943600"/>
            <a:ext cx="2680221" cy="781624"/>
          </a:xfrm>
          <a:prstGeom prst="rect">
            <a:avLst/>
          </a:prstGeom>
          <a:noFill/>
        </p:spPr>
        <p:txBody>
          <a:bodyPr wrap="none" lIns="0" tIns="0" rIns="0" rtlCol="0">
            <a:spAutoFit/>
          </a:bodyPr>
          <a:lstStyle/>
          <a:p>
            <a:pPr>
              <a:lnSpc>
                <a:spcPts val="7100"/>
              </a:lnSpc>
              <a:tabLst/>
            </a:pPr>
            <a:r>
              <a:rPr lang="es-CL" altLang="zh-CN" sz="1800" kern="1200" noProof="0" dirty="0" smtClean="0">
                <a:solidFill>
                  <a:srgbClr val="A51149"/>
                </a:solidFill>
                <a:latin typeface="Gill Sans for Oriflame Light"/>
                <a:ea typeface="+mn-ea"/>
                <a:cs typeface="Gill Sans for Oriflame Light"/>
              </a:rPr>
              <a:t>¿Cómo ganar dinero hoy?</a:t>
            </a:r>
          </a:p>
        </p:txBody>
      </p:sp>
    </p:spTree>
    <p:extLst>
      <p:ext uri="{BB962C8B-B14F-4D97-AF65-F5344CB8AC3E}">
        <p14:creationId xmlns:p14="http://schemas.microsoft.com/office/powerpoint/2010/main" val="14141329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3"/>
          <p:cNvSpPr/>
          <p:nvPr userDrawn="1"/>
        </p:nvSpPr>
        <p:spPr>
          <a:xfrm>
            <a:off x="447249" y="6305550"/>
            <a:ext cx="8245894" cy="19050"/>
          </a:xfrm>
          <a:custGeom>
            <a:avLst/>
            <a:gdLst>
              <a:gd name="connsiteX0" fmla="*/ 6350 w 8245894"/>
              <a:gd name="connsiteY0" fmla="*/ 6350 h 19050"/>
              <a:gd name="connsiteX1" fmla="*/ 8239544 w 8245894"/>
              <a:gd name="connsiteY1" fmla="*/ 6350 h 19050"/>
            </a:gdLst>
            <a:ahLst/>
            <a:cxnLst>
              <a:cxn ang="0">
                <a:pos x="connsiteX0" y="connsiteY0"/>
              </a:cxn>
              <a:cxn ang="1">
                <a:pos x="connsiteX1" y="connsiteY1"/>
              </a:cxn>
            </a:cxnLst>
            <a:rect l="l" t="t" r="r" b="b"/>
            <a:pathLst>
              <a:path w="8245894" h="19050">
                <a:moveTo>
                  <a:pt x="6350" y="6350"/>
                </a:moveTo>
                <a:lnTo>
                  <a:pt x="8239544" y="6350"/>
                </a:lnTo>
              </a:path>
            </a:pathLst>
          </a:custGeom>
          <a:ln w="12700">
            <a:solidFill>
              <a:srgbClr val="A5114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Content Placeholder 13"/>
          <p:cNvSpPr>
            <a:spLocks noGrp="1"/>
          </p:cNvSpPr>
          <p:nvPr>
            <p:ph sz="quarter" idx="13"/>
          </p:nvPr>
        </p:nvSpPr>
        <p:spPr>
          <a:xfrm>
            <a:off x="2420033" y="1752600"/>
            <a:ext cx="60960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extBox 1"/>
          <p:cNvSpPr txBox="1"/>
          <p:nvPr userDrawn="1"/>
        </p:nvSpPr>
        <p:spPr>
          <a:xfrm>
            <a:off x="8369687" y="6571059"/>
            <a:ext cx="698113" cy="210741"/>
          </a:xfrm>
          <a:prstGeom prst="rect">
            <a:avLst/>
          </a:prstGeom>
          <a:noFill/>
        </p:spPr>
        <p:txBody>
          <a:bodyPr wrap="square" lIns="0" tIns="0" rIns="0" rtlCol="0">
            <a:spAutoFit/>
          </a:bodyPr>
          <a:lstStyle/>
          <a:p>
            <a:pPr>
              <a:lnSpc>
                <a:spcPts val="1300"/>
              </a:lnSpc>
              <a:tabLst/>
            </a:pPr>
            <a:r>
              <a:rPr lang="es-CL" altLang="zh-CN" sz="1000" b="1" noProof="0" dirty="0" smtClean="0">
                <a:solidFill>
                  <a:srgbClr val="E26A84"/>
                </a:solidFill>
                <a:latin typeface="Gill Sans for Oriflame Light"/>
                <a:cs typeface="Gill Sans for Oriflame Light"/>
              </a:rPr>
              <a:t>Curso 1</a:t>
            </a:r>
          </a:p>
        </p:txBody>
      </p:sp>
      <p:sp>
        <p:nvSpPr>
          <p:cNvPr id="9" name="TextBox 8"/>
          <p:cNvSpPr txBox="1"/>
          <p:nvPr userDrawn="1"/>
        </p:nvSpPr>
        <p:spPr>
          <a:xfrm>
            <a:off x="5715000" y="5943600"/>
            <a:ext cx="2680221" cy="781624"/>
          </a:xfrm>
          <a:prstGeom prst="rect">
            <a:avLst/>
          </a:prstGeom>
          <a:noFill/>
        </p:spPr>
        <p:txBody>
          <a:bodyPr wrap="none" lIns="0" tIns="0" rIns="0" rtlCol="0">
            <a:spAutoFit/>
          </a:bodyPr>
          <a:lstStyle/>
          <a:p>
            <a:pPr>
              <a:lnSpc>
                <a:spcPts val="7100"/>
              </a:lnSpc>
              <a:tabLst/>
            </a:pPr>
            <a:r>
              <a:rPr lang="es-CL" altLang="zh-CN" sz="1800" kern="1200" noProof="0" dirty="0" smtClean="0">
                <a:solidFill>
                  <a:srgbClr val="A51149"/>
                </a:solidFill>
                <a:latin typeface="Gill Sans for Oriflame Light"/>
                <a:ea typeface="+mn-ea"/>
                <a:cs typeface="Gill Sans for Oriflame Light"/>
              </a:rPr>
              <a:t>¿Cómo ganar dinero hoy?</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3.jpeg"/><Relationship Id="rId2" Type="http://schemas.openxmlformats.org/officeDocument/2006/relationships/notesSlide" Target="../notesSlides/notesSlide29.xml"/><Relationship Id="rId16"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6.jpeg"/><Relationship Id="rId9" Type="http://schemas.microsoft.com/office/2007/relationships/hdphoto" Target="../media/hdphoto1.wdp"/><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7.png"/><Relationship Id="rId4" Type="http://schemas.openxmlformats.org/officeDocument/2006/relationships/image" Target="../media/image91.jpeg"/><Relationship Id="rId9"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emf"/><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emf"/><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06.emf"/><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06.emf"/><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06.emf"/><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10.jpeg"/><Relationship Id="rId7" Type="http://schemas.openxmlformats.org/officeDocument/2006/relationships/image" Target="../media/image106.emf"/><Relationship Id="rId12"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05.emf"/><Relationship Id="rId11" Type="http://schemas.openxmlformats.org/officeDocument/2006/relationships/image" Target="../media/image114.jpeg"/><Relationship Id="rId5" Type="http://schemas.openxmlformats.org/officeDocument/2006/relationships/image" Target="../media/image104.emf"/><Relationship Id="rId10" Type="http://schemas.openxmlformats.org/officeDocument/2006/relationships/image" Target="../media/image113.jpeg"/><Relationship Id="rId4" Type="http://schemas.openxmlformats.org/officeDocument/2006/relationships/image" Target="../media/image103.emf"/><Relationship Id="rId9"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18.emf"/><Relationship Id="rId4" Type="http://schemas.openxmlformats.org/officeDocument/2006/relationships/image" Target="../media/image117.jpeg"/></Relationships>
</file>

<file path=ppt/slides/_rels/slide52.x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image" Target="../media/image113.jpeg"/><Relationship Id="rId3" Type="http://schemas.openxmlformats.org/officeDocument/2006/relationships/image" Target="../media/image110.jpeg"/><Relationship Id="rId7" Type="http://schemas.openxmlformats.org/officeDocument/2006/relationships/image" Target="../media/image105.emf"/><Relationship Id="rId12" Type="http://schemas.openxmlformats.org/officeDocument/2006/relationships/image" Target="../media/image122.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4.emf"/><Relationship Id="rId11" Type="http://schemas.openxmlformats.org/officeDocument/2006/relationships/image" Target="../media/image121.jpeg"/><Relationship Id="rId5" Type="http://schemas.openxmlformats.org/officeDocument/2006/relationships/image" Target="../media/image103.emf"/><Relationship Id="rId10"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11.emf"/></Relationships>
</file>

<file path=ppt/slides/_rels/slide5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25.jpeg"/></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27.jpeg"/></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image" Target="../media/image13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133.jpeg"/></Relationships>
</file>

<file path=ppt/slides/_rels/slide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37.emf"/><Relationship Id="rId4" Type="http://schemas.openxmlformats.org/officeDocument/2006/relationships/image" Target="../media/image136.png"/></Relationships>
</file>

<file path=ppt/slides/_rels/slide6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65.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4" name="Freeform 3"/>
          <p:cNvSpPr/>
          <p:nvPr/>
        </p:nvSpPr>
        <p:spPr>
          <a:xfrm>
            <a:off x="139674" y="6032297"/>
            <a:ext cx="225056" cy="124815"/>
          </a:xfrm>
          <a:custGeom>
            <a:avLst/>
            <a:gdLst>
              <a:gd name="connsiteX0" fmla="*/ 0 w 225056"/>
              <a:gd name="connsiteY0" fmla="*/ 0 h 124815"/>
              <a:gd name="connsiteX1" fmla="*/ 225056 w 225056"/>
              <a:gd name="connsiteY1" fmla="*/ 124815 h 124815"/>
              <a:gd name="connsiteX2" fmla="*/ 225056 w 225056"/>
              <a:gd name="connsiteY2" fmla="*/ 799 h 124815"/>
              <a:gd name="connsiteX3" fmla="*/ 0 w 225056"/>
              <a:gd name="connsiteY3" fmla="*/ 799 h 124815"/>
              <a:gd name="connsiteX4" fmla="*/ 0 w 225056"/>
              <a:gd name="connsiteY4" fmla="*/ 0 h 12481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5056" h="124815">
                <a:moveTo>
                  <a:pt x="0" y="0"/>
                </a:moveTo>
                <a:lnTo>
                  <a:pt x="225056" y="124815"/>
                </a:lnTo>
                <a:lnTo>
                  <a:pt x="225056" y="799"/>
                </a:lnTo>
                <a:lnTo>
                  <a:pt x="0" y="799"/>
                </a:lnTo>
                <a:lnTo>
                  <a:pt x="0" y="0"/>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pic>
        <p:nvPicPr>
          <p:cNvPr id="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29500" y="469900"/>
            <a:ext cx="1257300" cy="254000"/>
          </a:xfrm>
          <a:prstGeom prst="rect">
            <a:avLst/>
          </a:prstGeom>
          <a:noFill/>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3000"/>
            <a:ext cx="9144000" cy="1270000"/>
          </a:xfrm>
          <a:prstGeom prst="rect">
            <a:avLst/>
          </a:prstGeom>
          <a:noFill/>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TextBox 1"/>
          <p:cNvSpPr txBox="1"/>
          <p:nvPr/>
        </p:nvSpPr>
        <p:spPr>
          <a:xfrm>
            <a:off x="1257300" y="4957446"/>
            <a:ext cx="6359113" cy="853439"/>
          </a:xfrm>
          <a:prstGeom prst="rect">
            <a:avLst/>
          </a:prstGeom>
          <a:noFill/>
        </p:spPr>
        <p:txBody>
          <a:bodyPr wrap="none" lIns="0" tIns="0" rIns="0" rtlCol="0">
            <a:spAutoFit/>
          </a:bodyPr>
          <a:lstStyle/>
          <a:p>
            <a:pPr>
              <a:lnSpc>
                <a:spcPts val="7100"/>
              </a:lnSpc>
              <a:tabLst/>
            </a:pPr>
            <a:r>
              <a:rPr lang="es-CL" altLang="zh-CN" sz="4262" dirty="0" smtClean="0">
                <a:solidFill>
                  <a:srgbClr val="A51149"/>
                </a:solidFill>
                <a:latin typeface="Gill Sans for Oriflame Light"/>
                <a:cs typeface="Gill Sans for Oriflame Light"/>
              </a:rPr>
              <a:t>¿Cómo ganar dinero hoy?</a:t>
            </a:r>
            <a:endParaRPr lang="es-CL" altLang="zh-CN" sz="2400" b="1" dirty="0" smtClean="0">
              <a:solidFill>
                <a:srgbClr val="E26A84"/>
              </a:solidFill>
              <a:latin typeface="Gill Sans for Oriflame Light"/>
              <a:cs typeface="Gill Sans for Oriflame Light"/>
            </a:endParaRPr>
          </a:p>
        </p:txBody>
      </p:sp>
      <p:sp>
        <p:nvSpPr>
          <p:cNvPr id="8" name="Rectangle 7"/>
          <p:cNvSpPr/>
          <p:nvPr/>
        </p:nvSpPr>
        <p:spPr>
          <a:xfrm>
            <a:off x="5769042" y="5274946"/>
            <a:ext cx="1330814" cy="845231"/>
          </a:xfrm>
          <a:prstGeom prst="rect">
            <a:avLst/>
          </a:prstGeom>
        </p:spPr>
        <p:txBody>
          <a:bodyPr wrap="none">
            <a:spAutoFit/>
          </a:bodyPr>
          <a:lstStyle/>
          <a:p>
            <a:pPr>
              <a:lnSpc>
                <a:spcPts val="7100"/>
              </a:lnSpc>
              <a:tabLst/>
            </a:pPr>
            <a:r>
              <a:rPr lang="es-CL" altLang="zh-CN" sz="2400" b="1" dirty="0" smtClean="0">
                <a:solidFill>
                  <a:srgbClr val="E26A84"/>
                </a:solidFill>
                <a:effectLst>
                  <a:outerShdw blurRad="50800" dist="50800" dir="5400000" algn="ctr" rotWithShape="0">
                    <a:schemeClr val="bg1">
                      <a:lumMod val="50000"/>
                    </a:schemeClr>
                  </a:outerShdw>
                </a:effectLst>
                <a:latin typeface="Gill Sans for Oriflame"/>
                <a:cs typeface="Gill Sans for Oriflame"/>
              </a:rPr>
              <a:t>Curso 1</a:t>
            </a:r>
            <a:endParaRPr lang="es-CL" altLang="zh-CN" sz="2400" b="1" dirty="0">
              <a:solidFill>
                <a:srgbClr val="E26A84"/>
              </a:solidFill>
              <a:effectLst>
                <a:outerShdw blurRad="50800" dist="50800" dir="5400000" algn="ctr" rotWithShape="0">
                  <a:schemeClr val="bg1">
                    <a:lumMod val="50000"/>
                  </a:schemeClr>
                </a:outerShdw>
              </a:effectLst>
              <a:latin typeface="Gill Sans for Oriflame"/>
              <a:cs typeface="Gill Sans for Oriflame"/>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TextBox 1"/>
          <p:cNvSpPr txBox="1"/>
          <p:nvPr/>
        </p:nvSpPr>
        <p:spPr>
          <a:xfrm>
            <a:off x="635000" y="5207000"/>
            <a:ext cx="1514782" cy="753933"/>
          </a:xfrm>
          <a:prstGeom prst="rect">
            <a:avLst/>
          </a:prstGeom>
          <a:noFill/>
        </p:spPr>
        <p:txBody>
          <a:bodyPr wrap="none" lIns="0" tIns="0" rIns="0" rtlCol="0">
            <a:spAutoFit/>
          </a:bodyPr>
          <a:lstStyle/>
          <a:p>
            <a:pPr>
              <a:lnSpc>
                <a:spcPts val="5600"/>
              </a:lnSpc>
              <a:tabLst/>
            </a:pPr>
            <a:r>
              <a:rPr lang="en-US" altLang="zh-CN" sz="4262" dirty="0" smtClean="0">
                <a:solidFill>
                  <a:srgbClr val="A51149"/>
                </a:solidFill>
                <a:latin typeface="Gill Sans for Oriflame Light"/>
                <a:cs typeface="Gill Sans for Oriflame Light"/>
              </a:rPr>
              <a:t>ÉTICO</a:t>
            </a:r>
          </a:p>
        </p:txBody>
      </p:sp>
      <p:sp>
        <p:nvSpPr>
          <p:cNvPr id="4" name="3 Rectángulo"/>
          <p:cNvSpPr/>
          <p:nvPr/>
        </p:nvSpPr>
        <p:spPr>
          <a:xfrm>
            <a:off x="2286000" y="2133600"/>
            <a:ext cx="4572000" cy="2308324"/>
          </a:xfrm>
          <a:prstGeom prst="rect">
            <a:avLst/>
          </a:prstGeom>
          <a:solidFill>
            <a:srgbClr val="FFFFFF">
              <a:alpha val="20000"/>
            </a:srgbClr>
          </a:solidFill>
        </p:spPr>
        <p:txBody>
          <a:bodyPr>
            <a:spAutoFit/>
          </a:bodyPr>
          <a:lstStyle/>
          <a:p>
            <a:r>
              <a:rPr lang="es-CL" b="1" dirty="0">
                <a:latin typeface="Gill Alt One MT"/>
                <a:cs typeface="Gill Alt One MT"/>
              </a:rPr>
              <a:t>Actuamos de manera transparente y justa en todos los aspectos del negocio. </a:t>
            </a:r>
            <a:endParaRPr lang="es-CL" b="1" dirty="0" smtClean="0">
              <a:latin typeface="Gill Alt One MT"/>
              <a:cs typeface="Gill Alt One MT"/>
            </a:endParaRPr>
          </a:p>
          <a:p>
            <a:endParaRPr lang="es-CL" dirty="0" smtClean="0">
              <a:latin typeface="Gill Alt One MT"/>
              <a:cs typeface="Gill Alt One MT"/>
            </a:endParaRPr>
          </a:p>
          <a:p>
            <a:r>
              <a:rPr lang="es-CL" dirty="0" smtClean="0">
                <a:latin typeface="Gill Alt One MT"/>
                <a:cs typeface="Gill Alt One MT"/>
              </a:rPr>
              <a:t>Nos esforzamos por mejorar en la forma en como cuidar al medioambiente</a:t>
            </a:r>
          </a:p>
          <a:p>
            <a:r>
              <a:rPr lang="es-CL" dirty="0" smtClean="0">
                <a:latin typeface="Gill Alt One MT"/>
                <a:cs typeface="Gill Alt One MT"/>
              </a:rPr>
              <a:t>Apoyamos </a:t>
            </a:r>
            <a:r>
              <a:rPr lang="es-CL" dirty="0">
                <a:latin typeface="Gill Alt One MT"/>
                <a:cs typeface="Gill Alt One MT"/>
              </a:rPr>
              <a:t>niños y mujeres en programas de responsabilidad social.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199269" y="1457312"/>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F5DAE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3" name="Freeform 3"/>
          <p:cNvSpPr/>
          <p:nvPr/>
        </p:nvSpPr>
        <p:spPr>
          <a:xfrm>
            <a:off x="455663" y="1457312"/>
            <a:ext cx="1373644" cy="1373657"/>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FEEABF">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5" name="Freeform 3"/>
          <p:cNvSpPr/>
          <p:nvPr/>
        </p:nvSpPr>
        <p:spPr>
          <a:xfrm>
            <a:off x="5942889" y="1447800"/>
            <a:ext cx="1373644" cy="1373657"/>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FEE9E1">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6" name="Freeform 3"/>
          <p:cNvSpPr/>
          <p:nvPr/>
        </p:nvSpPr>
        <p:spPr>
          <a:xfrm>
            <a:off x="1833803" y="1463662"/>
            <a:ext cx="1360957" cy="1360957"/>
          </a:xfrm>
          <a:custGeom>
            <a:avLst/>
            <a:gdLst>
              <a:gd name="connsiteX0" fmla="*/ 1360957 w 1360957"/>
              <a:gd name="connsiteY0" fmla="*/ 1360957 h 1360957"/>
              <a:gd name="connsiteX1" fmla="*/ 0 w 1360957"/>
              <a:gd name="connsiteY1" fmla="*/ 1360957 h 1360957"/>
              <a:gd name="connsiteX2" fmla="*/ 0 w 1360957"/>
              <a:gd name="connsiteY2" fmla="*/ 0 h 1360957"/>
              <a:gd name="connsiteX3" fmla="*/ 1360957 w 1360957"/>
              <a:gd name="connsiteY3" fmla="*/ 0 h 1360957"/>
              <a:gd name="connsiteX4" fmla="*/ 1360957 w 1360957"/>
              <a:gd name="connsiteY4" fmla="*/ 1360957 h 1360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60957" h="1360957">
                <a:moveTo>
                  <a:pt x="1360957" y="1360957"/>
                </a:moveTo>
                <a:lnTo>
                  <a:pt x="0" y="1360957"/>
                </a:lnTo>
                <a:lnTo>
                  <a:pt x="0" y="0"/>
                </a:lnTo>
                <a:lnTo>
                  <a:pt x="1360957" y="0"/>
                </a:lnTo>
                <a:lnTo>
                  <a:pt x="1360957" y="1360957"/>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7" name="Freeform 3"/>
          <p:cNvSpPr/>
          <p:nvPr/>
        </p:nvSpPr>
        <p:spPr>
          <a:xfrm>
            <a:off x="1827453" y="1457312"/>
            <a:ext cx="1373657" cy="1373657"/>
          </a:xfrm>
          <a:custGeom>
            <a:avLst/>
            <a:gdLst>
              <a:gd name="connsiteX0" fmla="*/ 1367307 w 1373657"/>
              <a:gd name="connsiteY0" fmla="*/ 1367307 h 1373657"/>
              <a:gd name="connsiteX1" fmla="*/ 6350 w 1373657"/>
              <a:gd name="connsiteY1" fmla="*/ 1367307 h 1373657"/>
              <a:gd name="connsiteX2" fmla="*/ 6350 w 1373657"/>
              <a:gd name="connsiteY2" fmla="*/ 6350 h 1373657"/>
              <a:gd name="connsiteX3" fmla="*/ 1367307 w 1373657"/>
              <a:gd name="connsiteY3" fmla="*/ 6350 h 1373657"/>
              <a:gd name="connsiteX4" fmla="*/ 1367307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1367307" y="1367307"/>
                </a:moveTo>
                <a:lnTo>
                  <a:pt x="6350" y="1367307"/>
                </a:lnTo>
                <a:lnTo>
                  <a:pt x="6350" y="6350"/>
                </a:lnTo>
                <a:lnTo>
                  <a:pt x="1367307" y="6350"/>
                </a:lnTo>
                <a:lnTo>
                  <a:pt x="1367307"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8" name="Freeform 3"/>
          <p:cNvSpPr/>
          <p:nvPr/>
        </p:nvSpPr>
        <p:spPr>
          <a:xfrm>
            <a:off x="7321029" y="1463662"/>
            <a:ext cx="1360957" cy="1360957"/>
          </a:xfrm>
          <a:custGeom>
            <a:avLst/>
            <a:gdLst>
              <a:gd name="connsiteX0" fmla="*/ 1360957 w 1360957"/>
              <a:gd name="connsiteY0" fmla="*/ 1360957 h 1360957"/>
              <a:gd name="connsiteX1" fmla="*/ 0 w 1360957"/>
              <a:gd name="connsiteY1" fmla="*/ 1360957 h 1360957"/>
              <a:gd name="connsiteX2" fmla="*/ 0 w 1360957"/>
              <a:gd name="connsiteY2" fmla="*/ 0 h 1360957"/>
              <a:gd name="connsiteX3" fmla="*/ 1360957 w 1360957"/>
              <a:gd name="connsiteY3" fmla="*/ 0 h 1360957"/>
              <a:gd name="connsiteX4" fmla="*/ 1360957 w 1360957"/>
              <a:gd name="connsiteY4" fmla="*/ 1360957 h 1360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60957" h="1360957">
                <a:moveTo>
                  <a:pt x="1360957" y="1360957"/>
                </a:moveTo>
                <a:lnTo>
                  <a:pt x="0" y="1360957"/>
                </a:lnTo>
                <a:lnTo>
                  <a:pt x="0" y="0"/>
                </a:lnTo>
                <a:lnTo>
                  <a:pt x="1360957" y="0"/>
                </a:lnTo>
                <a:lnTo>
                  <a:pt x="1360957" y="1360957"/>
                </a:lnTo>
              </a:path>
            </a:pathLst>
          </a:custGeom>
          <a:solidFill>
            <a:srgbClr val="F5EFE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9" name="Freeform 3"/>
          <p:cNvSpPr/>
          <p:nvPr/>
        </p:nvSpPr>
        <p:spPr>
          <a:xfrm>
            <a:off x="7314679" y="1457312"/>
            <a:ext cx="1373657" cy="1373657"/>
          </a:xfrm>
          <a:custGeom>
            <a:avLst/>
            <a:gdLst>
              <a:gd name="connsiteX0" fmla="*/ 1367307 w 1373657"/>
              <a:gd name="connsiteY0" fmla="*/ 1367307 h 1373657"/>
              <a:gd name="connsiteX1" fmla="*/ 6350 w 1373657"/>
              <a:gd name="connsiteY1" fmla="*/ 1367307 h 1373657"/>
              <a:gd name="connsiteX2" fmla="*/ 6350 w 1373657"/>
              <a:gd name="connsiteY2" fmla="*/ 6350 h 1373657"/>
              <a:gd name="connsiteX3" fmla="*/ 1367307 w 1373657"/>
              <a:gd name="connsiteY3" fmla="*/ 6350 h 1373657"/>
              <a:gd name="connsiteX4" fmla="*/ 1367307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1367307" y="1367307"/>
                </a:moveTo>
                <a:lnTo>
                  <a:pt x="6350" y="1367307"/>
                </a:lnTo>
                <a:lnTo>
                  <a:pt x="6350" y="6350"/>
                </a:lnTo>
                <a:lnTo>
                  <a:pt x="1367307" y="6350"/>
                </a:lnTo>
                <a:lnTo>
                  <a:pt x="1367307"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0" name="Freeform 3"/>
          <p:cNvSpPr/>
          <p:nvPr/>
        </p:nvSpPr>
        <p:spPr>
          <a:xfrm>
            <a:off x="4571073" y="1457312"/>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1" name="Freeform 3"/>
          <p:cNvSpPr/>
          <p:nvPr/>
        </p:nvSpPr>
        <p:spPr>
          <a:xfrm>
            <a:off x="1832902" y="3694036"/>
            <a:ext cx="1373644" cy="1373657"/>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E6F7FE">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2" name="Freeform 3"/>
          <p:cNvSpPr/>
          <p:nvPr/>
        </p:nvSpPr>
        <p:spPr>
          <a:xfrm>
            <a:off x="468795" y="3700386"/>
            <a:ext cx="1360957" cy="1360957"/>
          </a:xfrm>
          <a:custGeom>
            <a:avLst/>
            <a:gdLst>
              <a:gd name="connsiteX0" fmla="*/ 1360957 w 1360957"/>
              <a:gd name="connsiteY0" fmla="*/ 1360957 h 1360957"/>
              <a:gd name="connsiteX1" fmla="*/ 0 w 1360957"/>
              <a:gd name="connsiteY1" fmla="*/ 1360957 h 1360957"/>
              <a:gd name="connsiteX2" fmla="*/ 0 w 1360957"/>
              <a:gd name="connsiteY2" fmla="*/ 0 h 1360957"/>
              <a:gd name="connsiteX3" fmla="*/ 1360957 w 1360957"/>
              <a:gd name="connsiteY3" fmla="*/ 0 h 1360957"/>
              <a:gd name="connsiteX4" fmla="*/ 1360957 w 1360957"/>
              <a:gd name="connsiteY4" fmla="*/ 1360957 h 1360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60957" h="1360957">
                <a:moveTo>
                  <a:pt x="1360957" y="1360957"/>
                </a:moveTo>
                <a:lnTo>
                  <a:pt x="0" y="1360957"/>
                </a:lnTo>
                <a:lnTo>
                  <a:pt x="0" y="0"/>
                </a:lnTo>
                <a:lnTo>
                  <a:pt x="1360957" y="0"/>
                </a:lnTo>
                <a:lnTo>
                  <a:pt x="1360957" y="1360957"/>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3" name="Freeform 3"/>
          <p:cNvSpPr/>
          <p:nvPr/>
        </p:nvSpPr>
        <p:spPr>
          <a:xfrm>
            <a:off x="462445" y="3694036"/>
            <a:ext cx="1373657" cy="1373657"/>
          </a:xfrm>
          <a:custGeom>
            <a:avLst/>
            <a:gdLst>
              <a:gd name="connsiteX0" fmla="*/ 1367307 w 1373657"/>
              <a:gd name="connsiteY0" fmla="*/ 1367307 h 1373657"/>
              <a:gd name="connsiteX1" fmla="*/ 6350 w 1373657"/>
              <a:gd name="connsiteY1" fmla="*/ 1367307 h 1373657"/>
              <a:gd name="connsiteX2" fmla="*/ 6350 w 1373657"/>
              <a:gd name="connsiteY2" fmla="*/ 6350 h 1373657"/>
              <a:gd name="connsiteX3" fmla="*/ 1367307 w 1373657"/>
              <a:gd name="connsiteY3" fmla="*/ 6350 h 1373657"/>
              <a:gd name="connsiteX4" fmla="*/ 1367307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1367307" y="1367307"/>
                </a:moveTo>
                <a:lnTo>
                  <a:pt x="6350" y="1367307"/>
                </a:lnTo>
                <a:lnTo>
                  <a:pt x="6350" y="6350"/>
                </a:lnTo>
                <a:lnTo>
                  <a:pt x="1367307" y="6350"/>
                </a:lnTo>
                <a:lnTo>
                  <a:pt x="1367307"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4" name="Freeform 3"/>
          <p:cNvSpPr/>
          <p:nvPr/>
        </p:nvSpPr>
        <p:spPr>
          <a:xfrm>
            <a:off x="7314679" y="3694036"/>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D8D3EB">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5" name="Freeform 3"/>
          <p:cNvSpPr/>
          <p:nvPr/>
        </p:nvSpPr>
        <p:spPr>
          <a:xfrm>
            <a:off x="5944235" y="3694036"/>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6" name="Freeform 3"/>
          <p:cNvSpPr/>
          <p:nvPr/>
        </p:nvSpPr>
        <p:spPr>
          <a:xfrm>
            <a:off x="4573803" y="3694036"/>
            <a:ext cx="1373644" cy="1373657"/>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E8F7EA">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7" name="Freeform 3"/>
          <p:cNvSpPr/>
          <p:nvPr/>
        </p:nvSpPr>
        <p:spPr>
          <a:xfrm>
            <a:off x="3209696" y="3700386"/>
            <a:ext cx="1360957" cy="1360957"/>
          </a:xfrm>
          <a:custGeom>
            <a:avLst/>
            <a:gdLst>
              <a:gd name="connsiteX0" fmla="*/ 0 w 1360957"/>
              <a:gd name="connsiteY0" fmla="*/ 1360957 h 1360957"/>
              <a:gd name="connsiteX1" fmla="*/ 1360957 w 1360957"/>
              <a:gd name="connsiteY1" fmla="*/ 1360957 h 1360957"/>
              <a:gd name="connsiteX2" fmla="*/ 1360957 w 1360957"/>
              <a:gd name="connsiteY2" fmla="*/ 0 h 1360957"/>
              <a:gd name="connsiteX3" fmla="*/ 0 w 1360957"/>
              <a:gd name="connsiteY3" fmla="*/ 0 h 1360957"/>
              <a:gd name="connsiteX4" fmla="*/ 0 w 1360957"/>
              <a:gd name="connsiteY4" fmla="*/ 1360957 h 1360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60957" h="1360957">
                <a:moveTo>
                  <a:pt x="0" y="1360957"/>
                </a:moveTo>
                <a:lnTo>
                  <a:pt x="1360957" y="1360957"/>
                </a:lnTo>
                <a:lnTo>
                  <a:pt x="1360957" y="0"/>
                </a:lnTo>
                <a:lnTo>
                  <a:pt x="0" y="0"/>
                </a:lnTo>
                <a:lnTo>
                  <a:pt x="0" y="1360957"/>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18" name="Freeform 3"/>
          <p:cNvSpPr/>
          <p:nvPr/>
        </p:nvSpPr>
        <p:spPr>
          <a:xfrm>
            <a:off x="3203346" y="3694036"/>
            <a:ext cx="1373657" cy="1373657"/>
          </a:xfrm>
          <a:custGeom>
            <a:avLst/>
            <a:gdLst>
              <a:gd name="connsiteX0" fmla="*/ 6350 w 1373657"/>
              <a:gd name="connsiteY0" fmla="*/ 1367307 h 1373657"/>
              <a:gd name="connsiteX1" fmla="*/ 1367307 w 1373657"/>
              <a:gd name="connsiteY1" fmla="*/ 1367307 h 1373657"/>
              <a:gd name="connsiteX2" fmla="*/ 1367307 w 1373657"/>
              <a:gd name="connsiteY2" fmla="*/ 6350 h 1373657"/>
              <a:gd name="connsiteX3" fmla="*/ 6350 w 1373657"/>
              <a:gd name="connsiteY3" fmla="*/ 6350 h 1373657"/>
              <a:gd name="connsiteX4" fmla="*/ 6350 w 1373657"/>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57" h="1373657">
                <a:moveTo>
                  <a:pt x="6350" y="1367307"/>
                </a:moveTo>
                <a:lnTo>
                  <a:pt x="1367307" y="1367307"/>
                </a:lnTo>
                <a:lnTo>
                  <a:pt x="1367307" y="6350"/>
                </a:lnTo>
                <a:lnTo>
                  <a:pt x="6350" y="6350"/>
                </a:lnTo>
                <a:lnTo>
                  <a:pt x="6350" y="136730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447800"/>
            <a:ext cx="1397000" cy="1384300"/>
          </a:xfrm>
          <a:prstGeom prst="rect">
            <a:avLst/>
          </a:prstGeom>
          <a:noFill/>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1447800"/>
            <a:ext cx="1397000" cy="1384300"/>
          </a:xfrm>
          <a:prstGeom prst="rect">
            <a:avLst/>
          </a:prstGeom>
          <a:noFill/>
        </p:spPr>
      </p:pic>
      <p:pic>
        <p:nvPicPr>
          <p:cNvPr id="23"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54900" y="1447800"/>
            <a:ext cx="1117600" cy="1384300"/>
          </a:xfrm>
          <a:prstGeom prst="rect">
            <a:avLst/>
          </a:prstGeom>
          <a:noFill/>
        </p:spPr>
      </p:pic>
      <p:pic>
        <p:nvPicPr>
          <p:cNvPr id="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683000"/>
            <a:ext cx="1384300" cy="1397000"/>
          </a:xfrm>
          <a:prstGeom prst="rect">
            <a:avLst/>
          </a:prstGeom>
          <a:noFill/>
        </p:spPr>
      </p:pic>
      <p:pic>
        <p:nvPicPr>
          <p:cNvPr id="2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683000"/>
            <a:ext cx="1384300" cy="1397000"/>
          </a:xfrm>
          <a:prstGeom prst="rect">
            <a:avLst/>
          </a:prstGeom>
          <a:noFill/>
        </p:spPr>
      </p:pic>
      <p:pic>
        <p:nvPicPr>
          <p:cNvPr id="2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683000"/>
            <a:ext cx="1384300" cy="1397000"/>
          </a:xfrm>
          <a:prstGeom prst="rect">
            <a:avLst/>
          </a:prstGeom>
          <a:noFill/>
        </p:spPr>
      </p:pic>
      <p:sp>
        <p:nvSpPr>
          <p:cNvPr id="2" name="TextBox 1"/>
          <p:cNvSpPr txBox="1"/>
          <p:nvPr/>
        </p:nvSpPr>
        <p:spPr>
          <a:xfrm>
            <a:off x="2032000" y="3872568"/>
            <a:ext cx="1168400" cy="928032"/>
          </a:xfrm>
          <a:prstGeom prst="rect">
            <a:avLst/>
          </a:prstGeom>
          <a:noFill/>
        </p:spPr>
        <p:txBody>
          <a:bodyPr wrap="squar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Cuidado personal y del cabello</a:t>
            </a:r>
          </a:p>
        </p:txBody>
      </p:sp>
      <p:sp>
        <p:nvSpPr>
          <p:cNvPr id="27" name="TextBox 1"/>
          <p:cNvSpPr txBox="1"/>
          <p:nvPr/>
        </p:nvSpPr>
        <p:spPr>
          <a:xfrm>
            <a:off x="1739900" y="3009900"/>
            <a:ext cx="6711004" cy="482183"/>
          </a:xfrm>
          <a:prstGeom prst="rect">
            <a:avLst/>
          </a:prstGeom>
          <a:noFill/>
        </p:spPr>
        <p:txBody>
          <a:bodyPr wrap="none" lIns="0" tIns="0" rIns="0" rtlCol="0">
            <a:spAutoFit/>
          </a:bodyPr>
          <a:lstStyle/>
          <a:p>
            <a:pPr>
              <a:lnSpc>
                <a:spcPts val="3400"/>
              </a:lnSpc>
              <a:tabLst/>
            </a:pPr>
            <a:r>
              <a:rPr lang="es-CL" altLang="zh-CN" sz="2600" smtClean="0">
                <a:solidFill>
                  <a:srgbClr val="7B7979"/>
                </a:solidFill>
                <a:latin typeface="Gill Sans for Oriflame Light"/>
                <a:cs typeface="Gill Sans for Oriflame Light"/>
              </a:rPr>
              <a:t>TUS SUEÑOS</a:t>
            </a:r>
            <a:r>
              <a:rPr lang="es-CL" altLang="zh-CN" sz="2600" smtClean="0">
                <a:latin typeface="Gill Sans for Oriflame Light"/>
                <a:cs typeface="Gill Sans for Oriflame Light"/>
              </a:rPr>
              <a:t> </a:t>
            </a:r>
            <a:r>
              <a:rPr lang="es-CL" altLang="zh-CN" sz="2600" smtClean="0">
                <a:solidFill>
                  <a:srgbClr val="7B7979"/>
                </a:solidFill>
                <a:latin typeface="Gill Sans for Oriflame Light"/>
                <a:cs typeface="Gill Sans for Oriflame Light"/>
              </a:rPr>
              <a:t>–</a:t>
            </a:r>
            <a:r>
              <a:rPr lang="es-CL" altLang="zh-CN" sz="2600" smtClean="0">
                <a:latin typeface="Gill Sans for Oriflame Light"/>
                <a:cs typeface="Gill Sans for Oriflame Light"/>
              </a:rPr>
              <a:t> </a:t>
            </a:r>
            <a:r>
              <a:rPr lang="es-CL" altLang="zh-CN" sz="2600" smtClean="0">
                <a:solidFill>
                  <a:srgbClr val="7B7979"/>
                </a:solidFill>
                <a:latin typeface="Gill Sans for Oriflame Light"/>
                <a:cs typeface="Gill Sans for Oriflame Light"/>
              </a:rPr>
              <a:t>NUESTRA</a:t>
            </a:r>
            <a:r>
              <a:rPr lang="es-CL" altLang="zh-CN" sz="2600" smtClean="0">
                <a:latin typeface="Gill Sans for Oriflame Light"/>
                <a:cs typeface="Gill Sans for Oriflame Light"/>
              </a:rPr>
              <a:t> </a:t>
            </a:r>
            <a:r>
              <a:rPr lang="es-CL" altLang="zh-CN" sz="2600" smtClean="0">
                <a:solidFill>
                  <a:srgbClr val="7B7979"/>
                </a:solidFill>
                <a:latin typeface="Gill Sans for Oriflame Light"/>
                <a:cs typeface="Gill Sans for Oriflame Light"/>
              </a:rPr>
              <a:t>INSPIRACIÓN™</a:t>
            </a:r>
          </a:p>
        </p:txBody>
      </p:sp>
      <p:sp>
        <p:nvSpPr>
          <p:cNvPr id="28" name="TextBox 1"/>
          <p:cNvSpPr txBox="1"/>
          <p:nvPr/>
        </p:nvSpPr>
        <p:spPr>
          <a:xfrm>
            <a:off x="457200" y="1881521"/>
            <a:ext cx="1447800" cy="633079"/>
          </a:xfrm>
          <a:prstGeom prst="rect">
            <a:avLst/>
          </a:prstGeom>
          <a:noFill/>
        </p:spPr>
        <p:txBody>
          <a:bodyPr wrap="square" lIns="0" tIns="0" rIns="0" rtlCol="0">
            <a:spAutoFit/>
          </a:bodyPr>
          <a:lstStyle/>
          <a:p>
            <a:pPr algn="ctr">
              <a:lnSpc>
                <a:spcPts val="2300"/>
              </a:lnSpc>
              <a:tabLst/>
            </a:pPr>
            <a:r>
              <a:rPr lang="es-CL" altLang="zh-CN" dirty="0" smtClean="0">
                <a:solidFill>
                  <a:srgbClr val="231F20"/>
                </a:solidFill>
                <a:latin typeface="Gill Sans for Oriflame Light"/>
                <a:cs typeface="Gill Sans for Oriflame Light"/>
              </a:rPr>
              <a:t>Cuidado </a:t>
            </a:r>
          </a:p>
          <a:p>
            <a:pPr algn="ctr">
              <a:lnSpc>
                <a:spcPts val="2300"/>
              </a:lnSpc>
              <a:tabLst/>
            </a:pPr>
            <a:r>
              <a:rPr lang="es-CL" altLang="zh-CN" dirty="0" smtClean="0">
                <a:solidFill>
                  <a:srgbClr val="231F20"/>
                </a:solidFill>
                <a:latin typeface="Gill Sans for Oriflame Light"/>
                <a:cs typeface="Gill Sans for Oriflame Light"/>
              </a:rPr>
              <a:t>de la piel </a:t>
            </a:r>
            <a:endParaRPr lang="es-CL" altLang="zh-CN" sz="1800" dirty="0" smtClean="0">
              <a:solidFill>
                <a:srgbClr val="231F20"/>
              </a:solidFill>
              <a:latin typeface="Gill Sans for Oriflame Light"/>
              <a:cs typeface="Gill Sans for Oriflame Light"/>
            </a:endParaRPr>
          </a:p>
        </p:txBody>
      </p:sp>
      <p:sp>
        <p:nvSpPr>
          <p:cNvPr id="29" name="TextBox 1"/>
          <p:cNvSpPr txBox="1"/>
          <p:nvPr/>
        </p:nvSpPr>
        <p:spPr>
          <a:xfrm>
            <a:off x="3352800" y="1674294"/>
            <a:ext cx="1205458" cy="610424"/>
          </a:xfrm>
          <a:prstGeom prst="rect">
            <a:avLst/>
          </a:prstGeom>
          <a:noFill/>
        </p:spPr>
        <p:txBody>
          <a:bodyPr wrap="none" lIns="0" tIns="0" rIns="0" rtlCol="0">
            <a:spAutoFit/>
          </a:bodyPr>
          <a:lstStyle/>
          <a:p>
            <a:pPr>
              <a:lnSpc>
                <a:spcPts val="2300"/>
              </a:lnSpc>
              <a:tabLst/>
            </a:pPr>
            <a:endParaRPr lang="es-CL" altLang="zh-CN" sz="1800" smtClean="0">
              <a:solidFill>
                <a:srgbClr val="231F20"/>
              </a:solidFill>
              <a:latin typeface="Gill Sans for Oriflame Light"/>
              <a:cs typeface="Gill Sans for Oriflame Light"/>
            </a:endParaRPr>
          </a:p>
          <a:p>
            <a:pPr>
              <a:lnSpc>
                <a:spcPts val="2100"/>
              </a:lnSpc>
              <a:tabLst/>
            </a:pPr>
            <a:r>
              <a:rPr lang="es-CL" altLang="zh-CN" sz="1800" smtClean="0">
                <a:solidFill>
                  <a:srgbClr val="231F20"/>
                </a:solidFill>
                <a:latin typeface="Gill Sans for Oriflame Light"/>
                <a:cs typeface="Gill Sans for Oriflame Light"/>
              </a:rPr>
              <a:t>Cosmeticos</a:t>
            </a:r>
          </a:p>
        </p:txBody>
      </p:sp>
      <p:sp>
        <p:nvSpPr>
          <p:cNvPr id="30" name="TextBox 1"/>
          <p:cNvSpPr txBox="1"/>
          <p:nvPr/>
        </p:nvSpPr>
        <p:spPr>
          <a:xfrm>
            <a:off x="6090128" y="1905000"/>
            <a:ext cx="1243930" cy="34111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Accessorios</a:t>
            </a:r>
          </a:p>
        </p:txBody>
      </p:sp>
      <p:sp>
        <p:nvSpPr>
          <p:cNvPr id="31" name="TextBox 1"/>
          <p:cNvSpPr txBox="1"/>
          <p:nvPr/>
        </p:nvSpPr>
        <p:spPr>
          <a:xfrm>
            <a:off x="7581900" y="4251590"/>
            <a:ext cx="931986" cy="34111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Wellness</a:t>
            </a:r>
          </a:p>
        </p:txBody>
      </p:sp>
      <p:sp>
        <p:nvSpPr>
          <p:cNvPr id="1024" name="TextBox 1"/>
          <p:cNvSpPr txBox="1"/>
          <p:nvPr/>
        </p:nvSpPr>
        <p:spPr>
          <a:xfrm>
            <a:off x="4826000" y="4251590"/>
            <a:ext cx="1141338" cy="34111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Fragancias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
          <p:cNvSpPr/>
          <p:nvPr/>
        </p:nvSpPr>
        <p:spPr>
          <a:xfrm>
            <a:off x="7162800" y="3505201"/>
            <a:ext cx="1678444" cy="457200"/>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FEEABF">
              <a:alpha val="100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32" name="Freeform 3"/>
          <p:cNvSpPr/>
          <p:nvPr/>
        </p:nvSpPr>
        <p:spPr>
          <a:xfrm>
            <a:off x="5410200" y="3505201"/>
            <a:ext cx="1676400" cy="457199"/>
          </a:xfrm>
          <a:custGeom>
            <a:avLst/>
            <a:gdLst>
              <a:gd name="connsiteX0" fmla="*/ 6350 w 1373644"/>
              <a:gd name="connsiteY0" fmla="*/ 1367307 h 1373657"/>
              <a:gd name="connsiteX1" fmla="*/ 1367294 w 1373644"/>
              <a:gd name="connsiteY1" fmla="*/ 1367307 h 1373657"/>
              <a:gd name="connsiteX2" fmla="*/ 1367294 w 1373644"/>
              <a:gd name="connsiteY2" fmla="*/ 6350 h 1373657"/>
              <a:gd name="connsiteX3" fmla="*/ 6350 w 1373644"/>
              <a:gd name="connsiteY3" fmla="*/ 6350 h 1373657"/>
              <a:gd name="connsiteX4" fmla="*/ 6350 w 1373644"/>
              <a:gd name="connsiteY4" fmla="*/ 1367307 h 13736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373644" h="1373657">
                <a:moveTo>
                  <a:pt x="6350" y="1367307"/>
                </a:moveTo>
                <a:lnTo>
                  <a:pt x="1367294" y="1367307"/>
                </a:lnTo>
                <a:lnTo>
                  <a:pt x="1367294" y="6350"/>
                </a:lnTo>
                <a:lnTo>
                  <a:pt x="6350" y="6350"/>
                </a:lnTo>
                <a:lnTo>
                  <a:pt x="6350" y="1367307"/>
                </a:lnTo>
              </a:path>
            </a:pathLst>
          </a:custGeom>
          <a:solidFill>
            <a:srgbClr val="E6F7FE">
              <a:alpha val="100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8" name="4 Marcador de contenido"/>
          <p:cNvSpPr txBox="1">
            <a:spLocks/>
          </p:cNvSpPr>
          <p:nvPr/>
        </p:nvSpPr>
        <p:spPr bwMode="auto">
          <a:xfrm>
            <a:off x="228600" y="990600"/>
            <a:ext cx="472092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ts val="3400"/>
              </a:lnSpc>
              <a:buFontTx/>
              <a:buNone/>
              <a:tabLst>
                <a:tab pos="190500" algn="l"/>
              </a:tabLst>
            </a:pPr>
            <a:r>
              <a:rPr lang="es-CL" sz="2800" dirty="0">
                <a:solidFill>
                  <a:srgbClr val="FABC3D"/>
                </a:solidFill>
                <a:latin typeface="Gill Sans for Oriflame Light"/>
                <a:cs typeface="Gill Sans for Oriflame Light"/>
              </a:rPr>
              <a:t>Cuidados básicos de la piel</a:t>
            </a:r>
          </a:p>
          <a:p>
            <a:pPr marL="0" indent="0">
              <a:buFontTx/>
              <a:buNone/>
            </a:pPr>
            <a:endParaRPr lang="es-CL" sz="1600" b="1" dirty="0" smtClean="0">
              <a:solidFill>
                <a:srgbClr val="388DD4"/>
              </a:solidFill>
              <a:latin typeface="Gill Sans for Oriflame Light"/>
            </a:endParaRPr>
          </a:p>
          <a:p>
            <a:pPr marL="0" indent="0">
              <a:buNone/>
            </a:pPr>
            <a:endParaRPr lang="es-ES" sz="1400" dirty="0">
              <a:latin typeface="Gill Sans for Oriflame Light"/>
            </a:endParaRPr>
          </a:p>
          <a:p>
            <a:pPr marL="0" indent="0">
              <a:buNone/>
            </a:pPr>
            <a:endParaRPr lang="es-ES" sz="1400" dirty="0">
              <a:latin typeface="Gill Sans for Oriflame Light"/>
            </a:endParaRPr>
          </a:p>
          <a:p>
            <a:pPr>
              <a:buClr>
                <a:srgbClr val="388DD4"/>
              </a:buClr>
              <a:buFont typeface="Arial" pitchFamily="34" charset="0"/>
              <a:buChar char="•"/>
            </a:pPr>
            <a:endParaRPr lang="es-ES" sz="1400" dirty="0" smtClean="0">
              <a:latin typeface="Gill Sans for Oriflame Light"/>
            </a:endParaRPr>
          </a:p>
          <a:p>
            <a:pPr marL="0" indent="0">
              <a:buFontTx/>
              <a:buNone/>
            </a:pPr>
            <a:endParaRPr lang="es-CL" sz="1800" b="1" dirty="0">
              <a:solidFill>
                <a:srgbClr val="388DD4"/>
              </a:solidFill>
              <a:latin typeface="Gill Sans for Oriflame Light"/>
            </a:endParaRPr>
          </a:p>
        </p:txBody>
      </p:sp>
      <p:sp>
        <p:nvSpPr>
          <p:cNvPr id="9" name="4 Marcador de contenido"/>
          <p:cNvSpPr txBox="1">
            <a:spLocks/>
          </p:cNvSpPr>
          <p:nvPr/>
        </p:nvSpPr>
        <p:spPr bwMode="auto">
          <a:xfrm>
            <a:off x="152400" y="3989325"/>
            <a:ext cx="1600200" cy="126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200"/>
              </a:spcAft>
              <a:buClr>
                <a:srgbClr val="388DD4"/>
              </a:buClr>
              <a:buNone/>
            </a:pPr>
            <a:r>
              <a:rPr lang="es-CL" sz="1200" b="1" dirty="0" smtClean="0">
                <a:latin typeface="Gill Sans for Oriflame Light"/>
              </a:rPr>
              <a:t>MAÑANA Y NOCHE</a:t>
            </a:r>
            <a:endParaRPr lang="es-CL" sz="1200" dirty="0" smtClean="0">
              <a:latin typeface="Gill Sans for Oriflame Light"/>
            </a:endParaRPr>
          </a:p>
          <a:p>
            <a:pPr marL="0" indent="0">
              <a:spcBef>
                <a:spcPts val="0"/>
              </a:spcBef>
              <a:spcAft>
                <a:spcPts val="1200"/>
              </a:spcAft>
              <a:buClr>
                <a:srgbClr val="388DD4"/>
              </a:buClr>
              <a:buNone/>
            </a:pPr>
            <a:r>
              <a:rPr lang="es-CL" sz="1200" dirty="0" smtClean="0">
                <a:latin typeface="Gill Sans for Oriflame Light"/>
              </a:rPr>
              <a:t>Es </a:t>
            </a:r>
            <a:r>
              <a:rPr lang="es-CL" sz="1200" dirty="0">
                <a:latin typeface="Gill Sans for Oriflame Light"/>
              </a:rPr>
              <a:t>esencial para que los productos de tratamiento puedan penetrar en tu </a:t>
            </a:r>
            <a:r>
              <a:rPr lang="es-CL" sz="1200" dirty="0" smtClean="0">
                <a:latin typeface="Gill Sans for Oriflame Light"/>
              </a:rPr>
              <a:t>piel</a:t>
            </a:r>
          </a:p>
          <a:p>
            <a:pPr marL="0" indent="0">
              <a:spcBef>
                <a:spcPts val="0"/>
              </a:spcBef>
              <a:spcAft>
                <a:spcPts val="1200"/>
              </a:spcAft>
              <a:buClr>
                <a:srgbClr val="388DD4"/>
              </a:buClr>
              <a:buNone/>
            </a:pPr>
            <a:r>
              <a:rPr lang="es-CL" sz="1200" dirty="0" smtClean="0">
                <a:latin typeface="Gill Sans for Oriflame Light"/>
              </a:rPr>
              <a:t> </a:t>
            </a:r>
          </a:p>
          <a:p>
            <a:pPr marL="0" indent="0">
              <a:spcBef>
                <a:spcPts val="0"/>
              </a:spcBef>
              <a:spcAft>
                <a:spcPts val="1200"/>
              </a:spcAft>
              <a:buClr>
                <a:srgbClr val="388DD4"/>
              </a:buClr>
              <a:buNone/>
            </a:pPr>
            <a:endParaRPr lang="es-CL" sz="1800" b="1" dirty="0">
              <a:solidFill>
                <a:srgbClr val="388DD4"/>
              </a:solidFill>
              <a:latin typeface="Gill Sans for Oriflame Light"/>
            </a:endParaRPr>
          </a:p>
        </p:txBody>
      </p:sp>
      <p:sp>
        <p:nvSpPr>
          <p:cNvPr id="11" name="4 Marcador de contenido"/>
          <p:cNvSpPr txBox="1">
            <a:spLocks/>
          </p:cNvSpPr>
          <p:nvPr/>
        </p:nvSpPr>
        <p:spPr bwMode="auto">
          <a:xfrm>
            <a:off x="1905001" y="3962401"/>
            <a:ext cx="17526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fontAlgn="auto">
              <a:spcBef>
                <a:spcPts val="0"/>
              </a:spcBef>
              <a:spcAft>
                <a:spcPts val="1200"/>
              </a:spcAft>
              <a:buNone/>
            </a:pPr>
            <a:r>
              <a:rPr lang="es-CL" sz="1200" b="1" dirty="0" smtClean="0">
                <a:latin typeface="Gill Sans for Oriflame Light"/>
              </a:rPr>
              <a:t>MAÑANA Y NOCHE</a:t>
            </a:r>
          </a:p>
          <a:p>
            <a:pPr marL="0" indent="0">
              <a:spcAft>
                <a:spcPts val="1200"/>
              </a:spcAft>
              <a:buNone/>
            </a:pPr>
            <a:r>
              <a:rPr lang="es-CL" sz="1200" dirty="0" smtClean="0">
                <a:latin typeface="Gill Sans for Oriflame Light"/>
              </a:rPr>
              <a:t>Completa la limpieza y prepara tu piel</a:t>
            </a:r>
          </a:p>
          <a:p>
            <a:pPr marL="0" indent="0">
              <a:spcAft>
                <a:spcPts val="1200"/>
              </a:spcAft>
              <a:buNone/>
            </a:pPr>
            <a:r>
              <a:rPr lang="es-CL" sz="1200" dirty="0" smtClean="0">
                <a:latin typeface="Gill Sans for Oriflame Light"/>
              </a:rPr>
              <a:t>Remueve </a:t>
            </a:r>
            <a:r>
              <a:rPr lang="es-CL" sz="1200" dirty="0">
                <a:latin typeface="Gill Sans for Oriflame Light"/>
              </a:rPr>
              <a:t>todos los residuos de maquillaje</a:t>
            </a:r>
          </a:p>
          <a:p>
            <a:pPr marL="0" indent="0">
              <a:spcAft>
                <a:spcPts val="1200"/>
              </a:spcAft>
              <a:buNone/>
            </a:pPr>
            <a:endParaRPr lang="es-CL" sz="1200" dirty="0">
              <a:latin typeface="Gill Sans for Oriflame Light"/>
            </a:endParaRPr>
          </a:p>
        </p:txBody>
      </p:sp>
      <p:sp>
        <p:nvSpPr>
          <p:cNvPr id="13" name="4 Marcador de contenido"/>
          <p:cNvSpPr txBox="1">
            <a:spLocks/>
          </p:cNvSpPr>
          <p:nvPr/>
        </p:nvSpPr>
        <p:spPr bwMode="auto">
          <a:xfrm>
            <a:off x="3657600" y="3962401"/>
            <a:ext cx="1700619"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spcBef>
                <a:spcPts val="0"/>
              </a:spcBef>
              <a:spcAft>
                <a:spcPts val="1200"/>
              </a:spcAft>
              <a:buClr>
                <a:srgbClr val="388DD4"/>
              </a:buClr>
              <a:buNone/>
            </a:pPr>
            <a:r>
              <a:rPr lang="es-CL" sz="1200" b="1" dirty="0" smtClean="0">
                <a:latin typeface="Gill Sans for Oriflame Light"/>
              </a:rPr>
              <a:t>CADA MAÑANA</a:t>
            </a:r>
          </a:p>
          <a:p>
            <a:pPr marL="0" indent="0">
              <a:spcBef>
                <a:spcPts val="0"/>
              </a:spcBef>
              <a:spcAft>
                <a:spcPts val="1200"/>
              </a:spcAft>
              <a:buClr>
                <a:srgbClr val="388DD4"/>
              </a:buClr>
              <a:buNone/>
            </a:pPr>
            <a:r>
              <a:rPr lang="es-CL" sz="1200" dirty="0" smtClean="0">
                <a:latin typeface="Gill Sans for Oriflame Light"/>
              </a:rPr>
              <a:t>Para mantener la piel saludable</a:t>
            </a:r>
            <a:r>
              <a:rPr lang="es-CL" sz="1200" dirty="0">
                <a:latin typeface="Gill Sans for Oriflame Light"/>
              </a:rPr>
              <a:t>, bella y </a:t>
            </a:r>
            <a:r>
              <a:rPr lang="es-CL" sz="1200" dirty="0" smtClean="0">
                <a:latin typeface="Gill Sans for Oriflame Light"/>
              </a:rPr>
              <a:t>joven, diariamente </a:t>
            </a:r>
            <a:r>
              <a:rPr lang="es-CL" sz="1200" dirty="0">
                <a:latin typeface="Gill Sans for Oriflame Light"/>
              </a:rPr>
              <a:t>protegerla con </a:t>
            </a:r>
            <a:r>
              <a:rPr lang="es-CL" sz="1200" dirty="0" smtClean="0">
                <a:latin typeface="Gill Sans for Oriflame Light"/>
              </a:rPr>
              <a:t>un hidratante</a:t>
            </a:r>
            <a:r>
              <a:rPr lang="es-CL" sz="1200" dirty="0">
                <a:latin typeface="Gill Sans for Oriflame Light"/>
              </a:rPr>
              <a:t>:</a:t>
            </a:r>
          </a:p>
          <a:p>
            <a:pPr marL="0" indent="0">
              <a:spcBef>
                <a:spcPts val="0"/>
              </a:spcBef>
              <a:spcAft>
                <a:spcPts val="1200"/>
              </a:spcAft>
              <a:buClr>
                <a:srgbClr val="388DD4"/>
              </a:buClr>
              <a:buNone/>
            </a:pPr>
            <a:endParaRPr lang="es-CL" sz="1200" dirty="0">
              <a:latin typeface="Gill Sans for Oriflame Light"/>
            </a:endParaRPr>
          </a:p>
        </p:txBody>
      </p:sp>
      <p:sp>
        <p:nvSpPr>
          <p:cNvPr id="15" name="4 Marcador de contenido"/>
          <p:cNvSpPr txBox="1">
            <a:spLocks/>
          </p:cNvSpPr>
          <p:nvPr/>
        </p:nvSpPr>
        <p:spPr bwMode="auto">
          <a:xfrm>
            <a:off x="5410200" y="3984855"/>
            <a:ext cx="1725939" cy="15015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spcBef>
                <a:spcPts val="0"/>
              </a:spcBef>
              <a:spcAft>
                <a:spcPts val="1200"/>
              </a:spcAft>
              <a:buNone/>
            </a:pPr>
            <a:r>
              <a:rPr lang="es-CL" sz="1200" b="1" dirty="0" smtClean="0">
                <a:latin typeface="Gill Sans for Oriflame Light"/>
              </a:rPr>
              <a:t>CADA NOCHE</a:t>
            </a:r>
          </a:p>
          <a:p>
            <a:pPr marL="0" indent="0">
              <a:spcBef>
                <a:spcPts val="0"/>
              </a:spcBef>
              <a:spcAft>
                <a:spcPts val="1200"/>
              </a:spcAft>
              <a:buNone/>
            </a:pPr>
            <a:r>
              <a:rPr lang="es-CL" sz="1200" dirty="0" smtClean="0">
                <a:latin typeface="Gill Sans for Oriflame Light"/>
              </a:rPr>
              <a:t>Durante </a:t>
            </a:r>
            <a:r>
              <a:rPr lang="es-CL" sz="1200" dirty="0">
                <a:latin typeface="Gill Sans for Oriflame Light"/>
              </a:rPr>
              <a:t>la noche, </a:t>
            </a:r>
            <a:r>
              <a:rPr lang="es-CL" sz="1200" dirty="0" smtClean="0">
                <a:latin typeface="Gill Sans for Oriflame Light"/>
              </a:rPr>
              <a:t>la </a:t>
            </a:r>
            <a:r>
              <a:rPr lang="es-CL" sz="1200" dirty="0">
                <a:latin typeface="Gill Sans for Oriflame Light"/>
              </a:rPr>
              <a:t>piel se repara, </a:t>
            </a:r>
            <a:r>
              <a:rPr lang="es-CL" sz="1200" dirty="0" smtClean="0">
                <a:latin typeface="Gill Sans for Oriflame Light"/>
              </a:rPr>
              <a:t>nutre. Restaura </a:t>
            </a:r>
            <a:r>
              <a:rPr lang="es-CL" sz="1200" dirty="0">
                <a:latin typeface="Gill Sans for Oriflame Light"/>
              </a:rPr>
              <a:t>la </a:t>
            </a:r>
            <a:r>
              <a:rPr lang="es-CL" sz="1200" dirty="0" smtClean="0">
                <a:latin typeface="Gill Sans for Oriflame Light"/>
              </a:rPr>
              <a:t>piel </a:t>
            </a:r>
            <a:r>
              <a:rPr lang="es-CL" sz="1200" dirty="0">
                <a:latin typeface="Gill Sans for Oriflame Light"/>
              </a:rPr>
              <a:t>y  </a:t>
            </a:r>
            <a:r>
              <a:rPr lang="es-CL" sz="1200" dirty="0" smtClean="0">
                <a:latin typeface="Gill Sans for Oriflame Light"/>
              </a:rPr>
              <a:t>promueve </a:t>
            </a:r>
            <a:r>
              <a:rPr lang="es-CL" sz="1200" dirty="0">
                <a:latin typeface="Gill Sans for Oriflame Light"/>
              </a:rPr>
              <a:t>la regeneración </a:t>
            </a:r>
            <a:r>
              <a:rPr lang="es-CL" sz="1200" dirty="0" smtClean="0">
                <a:latin typeface="Gill Sans for Oriflame Light"/>
              </a:rPr>
              <a:t>celular mientras </a:t>
            </a:r>
            <a:r>
              <a:rPr lang="es-CL" sz="1200" dirty="0">
                <a:latin typeface="Gill Sans for Oriflame Light"/>
              </a:rPr>
              <a:t>duermes</a:t>
            </a:r>
          </a:p>
          <a:p>
            <a:pPr marL="0" indent="0">
              <a:spcBef>
                <a:spcPts val="0"/>
              </a:spcBef>
              <a:spcAft>
                <a:spcPts val="1200"/>
              </a:spcAft>
              <a:buNone/>
            </a:pPr>
            <a:endParaRPr lang="es-CL" sz="1200" dirty="0">
              <a:latin typeface="Gill Sans for Oriflame Light"/>
            </a:endParaRPr>
          </a:p>
        </p:txBody>
      </p:sp>
      <p:sp>
        <p:nvSpPr>
          <p:cNvPr id="19" name="4 Marcador de contenido"/>
          <p:cNvSpPr txBox="1">
            <a:spLocks/>
          </p:cNvSpPr>
          <p:nvPr/>
        </p:nvSpPr>
        <p:spPr bwMode="auto">
          <a:xfrm>
            <a:off x="7162800" y="3962401"/>
            <a:ext cx="1844711"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200"/>
              </a:spcAft>
              <a:buNone/>
            </a:pPr>
            <a:r>
              <a:rPr lang="es-CL" sz="1200" b="1" dirty="0" smtClean="0">
                <a:latin typeface="Gill Sans for Oriflame Light"/>
              </a:rPr>
              <a:t>MAÑANA Y NOCHE</a:t>
            </a:r>
          </a:p>
          <a:p>
            <a:pPr marL="0" indent="0">
              <a:spcBef>
                <a:spcPts val="0"/>
              </a:spcBef>
              <a:spcAft>
                <a:spcPts val="1200"/>
              </a:spcAft>
              <a:buClr>
                <a:srgbClr val="388DD4"/>
              </a:buClr>
              <a:buNone/>
            </a:pPr>
            <a:r>
              <a:rPr lang="es-ES" sz="1200" dirty="0" smtClean="0">
                <a:latin typeface="Gill Sans for Oriflame Light"/>
              </a:rPr>
              <a:t>Porque </a:t>
            </a:r>
            <a:r>
              <a:rPr lang="es-ES" sz="1200" dirty="0">
                <a:latin typeface="Gill Sans for Oriflame Light"/>
              </a:rPr>
              <a:t>es una de las primeras zonas que muestra los signos de envejecimiento.</a:t>
            </a:r>
          </a:p>
          <a:p>
            <a:pPr marL="0" indent="0">
              <a:spcBef>
                <a:spcPts val="0"/>
              </a:spcBef>
              <a:spcAft>
                <a:spcPts val="1200"/>
              </a:spcAft>
              <a:buNone/>
            </a:pPr>
            <a:r>
              <a:rPr lang="es-ES" sz="1200" dirty="0">
                <a:latin typeface="Gill Sans for Oriflame Light"/>
              </a:rPr>
              <a:t>Es mucho más fina y delicada que la del resto del rostro.</a:t>
            </a:r>
            <a:endParaRPr lang="es-CL" sz="1200" dirty="0">
              <a:latin typeface="Gill Sans for Oriflame Light"/>
            </a:endParaRPr>
          </a:p>
        </p:txBody>
      </p:sp>
      <p:sp>
        <p:nvSpPr>
          <p:cNvPr id="20" name="Freeform 3"/>
          <p:cNvSpPr/>
          <p:nvPr/>
        </p:nvSpPr>
        <p:spPr>
          <a:xfrm>
            <a:off x="3657600" y="3505200"/>
            <a:ext cx="1676400" cy="433539"/>
          </a:xfrm>
          <a:custGeom>
            <a:avLst/>
            <a:gdLst>
              <a:gd name="connsiteX0" fmla="*/ 0 w 2672562"/>
              <a:gd name="connsiteY0" fmla="*/ 1347939 h 1347939"/>
              <a:gd name="connsiteX1" fmla="*/ 2672562 w 2672562"/>
              <a:gd name="connsiteY1" fmla="*/ 1347939 h 1347939"/>
              <a:gd name="connsiteX2" fmla="*/ 2672562 w 2672562"/>
              <a:gd name="connsiteY2" fmla="*/ 0 h 1347939"/>
              <a:gd name="connsiteX3" fmla="*/ 0 w 2672562"/>
              <a:gd name="connsiteY3" fmla="*/ 0 h 1347939"/>
              <a:gd name="connsiteX4" fmla="*/ 0 w 2672562"/>
              <a:gd name="connsiteY4" fmla="*/ 1347939 h 13479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2562" h="1347939">
                <a:moveTo>
                  <a:pt x="0" y="1347939"/>
                </a:moveTo>
                <a:lnTo>
                  <a:pt x="2672562" y="1347939"/>
                </a:lnTo>
                <a:lnTo>
                  <a:pt x="2672562" y="0"/>
                </a:lnTo>
                <a:lnTo>
                  <a:pt x="0" y="0"/>
                </a:lnTo>
                <a:lnTo>
                  <a:pt x="0" y="1347939"/>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21" name="Freeform 3"/>
          <p:cNvSpPr/>
          <p:nvPr/>
        </p:nvSpPr>
        <p:spPr>
          <a:xfrm>
            <a:off x="152401" y="3505200"/>
            <a:ext cx="1676399" cy="433539"/>
          </a:xfrm>
          <a:custGeom>
            <a:avLst/>
            <a:gdLst>
              <a:gd name="connsiteX0" fmla="*/ 0 w 2671533"/>
              <a:gd name="connsiteY0" fmla="*/ 1347939 h 1347939"/>
              <a:gd name="connsiteX1" fmla="*/ 2671533 w 2671533"/>
              <a:gd name="connsiteY1" fmla="*/ 1347939 h 1347939"/>
              <a:gd name="connsiteX2" fmla="*/ 2671533 w 2671533"/>
              <a:gd name="connsiteY2" fmla="*/ 0 h 1347939"/>
              <a:gd name="connsiteX3" fmla="*/ 0 w 2671533"/>
              <a:gd name="connsiteY3" fmla="*/ 0 h 1347939"/>
              <a:gd name="connsiteX4" fmla="*/ 0 w 2671533"/>
              <a:gd name="connsiteY4" fmla="*/ 1347939 h 13479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1533" h="1347939">
                <a:moveTo>
                  <a:pt x="0" y="1347939"/>
                </a:moveTo>
                <a:lnTo>
                  <a:pt x="2671533" y="1347939"/>
                </a:lnTo>
                <a:lnTo>
                  <a:pt x="2671533" y="0"/>
                </a:lnTo>
                <a:lnTo>
                  <a:pt x="0" y="0"/>
                </a:lnTo>
                <a:lnTo>
                  <a:pt x="0" y="1347939"/>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altLang="zh-CN" dirty="0" smtClean="0"/>
              <a:t>              </a:t>
            </a:r>
            <a:endParaRPr lang="es-CL" altLang="zh-CN" dirty="0"/>
          </a:p>
        </p:txBody>
      </p:sp>
      <p:sp>
        <p:nvSpPr>
          <p:cNvPr id="22" name="Freeform 3"/>
          <p:cNvSpPr/>
          <p:nvPr/>
        </p:nvSpPr>
        <p:spPr>
          <a:xfrm>
            <a:off x="1905001" y="3505200"/>
            <a:ext cx="1676399" cy="433616"/>
          </a:xfrm>
          <a:custGeom>
            <a:avLst/>
            <a:gdLst>
              <a:gd name="connsiteX0" fmla="*/ 0 w 2675077"/>
              <a:gd name="connsiteY0" fmla="*/ 1348015 h 1348016"/>
              <a:gd name="connsiteX1" fmla="*/ 2675077 w 2675077"/>
              <a:gd name="connsiteY1" fmla="*/ 1348015 h 1348016"/>
              <a:gd name="connsiteX2" fmla="*/ 2675077 w 2675077"/>
              <a:gd name="connsiteY2" fmla="*/ 0 h 1348016"/>
              <a:gd name="connsiteX3" fmla="*/ 0 w 2675077"/>
              <a:gd name="connsiteY3" fmla="*/ 0 h 1348016"/>
              <a:gd name="connsiteX4" fmla="*/ 0 w 2675077"/>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5077" h="1348016">
                <a:moveTo>
                  <a:pt x="0" y="1348015"/>
                </a:moveTo>
                <a:lnTo>
                  <a:pt x="2675077" y="1348015"/>
                </a:lnTo>
                <a:lnTo>
                  <a:pt x="2675077" y="0"/>
                </a:lnTo>
                <a:lnTo>
                  <a:pt x="0" y="0"/>
                </a:lnTo>
                <a:lnTo>
                  <a:pt x="0" y="1348015"/>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23" name="TextBox 1"/>
          <p:cNvSpPr txBox="1"/>
          <p:nvPr/>
        </p:nvSpPr>
        <p:spPr>
          <a:xfrm>
            <a:off x="228600" y="3581400"/>
            <a:ext cx="1524000" cy="314060"/>
          </a:xfrm>
          <a:prstGeom prst="rect">
            <a:avLst/>
          </a:prstGeom>
          <a:noFill/>
        </p:spPr>
        <p:txBody>
          <a:bodyPr wrap="square" lIns="0" tIns="0" rIns="0" rtlCol="0">
            <a:spAutoFit/>
          </a:bodyPr>
          <a:lstStyle/>
          <a:p>
            <a:pPr algn="ctr">
              <a:lnSpc>
                <a:spcPts val="2300"/>
              </a:lnSpc>
              <a:tabLst/>
            </a:pPr>
            <a:r>
              <a:rPr lang="es-CL" altLang="zh-CN" sz="1600" dirty="0" smtClean="0">
                <a:solidFill>
                  <a:srgbClr val="231F20"/>
                </a:solidFill>
                <a:latin typeface="Gill Sans for Oriflame Light"/>
                <a:cs typeface="Gill Sans for Oriflame Light"/>
              </a:rPr>
              <a:t>1-LIMPIAR</a:t>
            </a:r>
          </a:p>
        </p:txBody>
      </p:sp>
      <p:sp>
        <p:nvSpPr>
          <p:cNvPr id="27" name="TextBox 1"/>
          <p:cNvSpPr txBox="1"/>
          <p:nvPr/>
        </p:nvSpPr>
        <p:spPr>
          <a:xfrm>
            <a:off x="3737657" y="3568763"/>
            <a:ext cx="1524000" cy="314060"/>
          </a:xfrm>
          <a:prstGeom prst="rect">
            <a:avLst/>
          </a:prstGeom>
          <a:noFill/>
        </p:spPr>
        <p:txBody>
          <a:bodyPr wrap="square" lIns="0" tIns="0" rIns="0" rtlCol="0">
            <a:spAutoFit/>
          </a:bodyPr>
          <a:lstStyle/>
          <a:p>
            <a:pPr algn="ctr">
              <a:lnSpc>
                <a:spcPts val="2300"/>
              </a:lnSpc>
              <a:tabLst/>
            </a:pPr>
            <a:r>
              <a:rPr lang="es-CL" altLang="zh-CN" sz="1600" dirty="0" smtClean="0">
                <a:solidFill>
                  <a:srgbClr val="231F20"/>
                </a:solidFill>
                <a:latin typeface="Gill Sans for Oriflame Light"/>
                <a:cs typeface="Gill Sans for Oriflame Light"/>
              </a:rPr>
              <a:t>3-HIDRATAR</a:t>
            </a:r>
          </a:p>
        </p:txBody>
      </p:sp>
      <p:sp>
        <p:nvSpPr>
          <p:cNvPr id="28" name="TextBox 1"/>
          <p:cNvSpPr txBox="1"/>
          <p:nvPr/>
        </p:nvSpPr>
        <p:spPr>
          <a:xfrm>
            <a:off x="1981200" y="3581400"/>
            <a:ext cx="1524000" cy="314060"/>
          </a:xfrm>
          <a:prstGeom prst="rect">
            <a:avLst/>
          </a:prstGeom>
          <a:noFill/>
        </p:spPr>
        <p:txBody>
          <a:bodyPr wrap="square" lIns="0" tIns="0" rIns="0" rtlCol="0">
            <a:spAutoFit/>
          </a:bodyPr>
          <a:lstStyle/>
          <a:p>
            <a:pPr algn="ctr">
              <a:lnSpc>
                <a:spcPts val="2300"/>
              </a:lnSpc>
              <a:tabLst/>
            </a:pPr>
            <a:r>
              <a:rPr lang="es-CL" altLang="zh-CN" sz="1600" dirty="0" smtClean="0">
                <a:solidFill>
                  <a:srgbClr val="231F20"/>
                </a:solidFill>
                <a:latin typeface="Gill Sans for Oriflame Light"/>
                <a:cs typeface="Gill Sans for Oriflame Light"/>
              </a:rPr>
              <a:t>2-TONIFICAR</a:t>
            </a:r>
          </a:p>
        </p:txBody>
      </p:sp>
      <p:sp>
        <p:nvSpPr>
          <p:cNvPr id="30" name="TextBox 1"/>
          <p:cNvSpPr txBox="1"/>
          <p:nvPr/>
        </p:nvSpPr>
        <p:spPr>
          <a:xfrm>
            <a:off x="5486400" y="3581400"/>
            <a:ext cx="1524000" cy="314060"/>
          </a:xfrm>
          <a:prstGeom prst="rect">
            <a:avLst/>
          </a:prstGeom>
          <a:noFill/>
        </p:spPr>
        <p:txBody>
          <a:bodyPr wrap="square" lIns="0" tIns="0" rIns="0" rtlCol="0">
            <a:spAutoFit/>
          </a:bodyPr>
          <a:lstStyle/>
          <a:p>
            <a:pPr algn="ctr">
              <a:lnSpc>
                <a:spcPts val="2300"/>
              </a:lnSpc>
              <a:tabLst/>
            </a:pPr>
            <a:r>
              <a:rPr lang="es-CL" altLang="zh-CN" sz="1600" dirty="0" smtClean="0">
                <a:solidFill>
                  <a:srgbClr val="231F20"/>
                </a:solidFill>
                <a:latin typeface="Gill Sans for Oriflame Light"/>
                <a:cs typeface="Gill Sans for Oriflame Light"/>
              </a:rPr>
              <a:t>4-NUTRIR</a:t>
            </a:r>
          </a:p>
        </p:txBody>
      </p:sp>
      <p:sp>
        <p:nvSpPr>
          <p:cNvPr id="33" name="TextBox 1"/>
          <p:cNvSpPr txBox="1"/>
          <p:nvPr/>
        </p:nvSpPr>
        <p:spPr>
          <a:xfrm>
            <a:off x="7162800" y="3505200"/>
            <a:ext cx="1676400" cy="477054"/>
          </a:xfrm>
          <a:prstGeom prst="rect">
            <a:avLst/>
          </a:prstGeom>
          <a:noFill/>
        </p:spPr>
        <p:txBody>
          <a:bodyPr wrap="square" lIns="0" tIns="0" rIns="0" rtlCol="0">
            <a:spAutoFit/>
          </a:bodyPr>
          <a:lstStyle/>
          <a:p>
            <a:pPr algn="ctr">
              <a:tabLst/>
            </a:pPr>
            <a:r>
              <a:rPr lang="es-CL" altLang="zh-CN" sz="1400" dirty="0" smtClean="0">
                <a:solidFill>
                  <a:srgbClr val="231F20"/>
                </a:solidFill>
                <a:latin typeface="Gill Sans for Oriflame Light"/>
                <a:cs typeface="Gill Sans for Oriflame Light"/>
              </a:rPr>
              <a:t>CUIDADO ESPECIAL</a:t>
            </a:r>
          </a:p>
        </p:txBody>
      </p:sp>
      <p:pic>
        <p:nvPicPr>
          <p:cNvPr id="4" name="Imagen 3" descr="slide 14.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537604"/>
            <a:ext cx="9144000" cy="1891396"/>
          </a:xfrm>
          <a:prstGeom prst="rect">
            <a:avLst/>
          </a:prstGeom>
        </p:spPr>
      </p:pic>
    </p:spTree>
    <p:extLst>
      <p:ext uri="{BB962C8B-B14F-4D97-AF65-F5344CB8AC3E}">
        <p14:creationId xmlns:p14="http://schemas.microsoft.com/office/powerpoint/2010/main" val="39858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00600" y="899959"/>
            <a:ext cx="4114800" cy="2428870"/>
          </a:xfrm>
          <a:prstGeom prst="rect">
            <a:avLst/>
          </a:prstGeom>
          <a:noFill/>
        </p:spPr>
        <p:txBody>
          <a:bodyPr wrap="square" lIns="0" tIns="0" rIns="0" rtlCol="0">
            <a:spAutoFit/>
          </a:bodyPr>
          <a:lstStyle/>
          <a:p>
            <a:pPr>
              <a:lnSpc>
                <a:spcPts val="3400"/>
              </a:lnSpc>
              <a:tabLst>
                <a:tab pos="190500" algn="l"/>
              </a:tabLst>
            </a:pPr>
            <a:r>
              <a:rPr lang="es-CL" altLang="zh-CN" sz="2800" dirty="0" smtClean="0">
                <a:solidFill>
                  <a:srgbClr val="FABC3D"/>
                </a:solidFill>
                <a:latin typeface="Gill Sans for Oriflame Light"/>
                <a:cs typeface="Gill Sans for Oriflame Light"/>
              </a:rPr>
              <a:t>Cuidado de la Piel</a:t>
            </a:r>
          </a:p>
          <a:p>
            <a:pPr>
              <a:lnSpc>
                <a:spcPts val="1000"/>
              </a:lnSpc>
            </a:pPr>
            <a:endParaRPr lang="es-CL" altLang="zh-CN" dirty="0" smtClean="0">
              <a:latin typeface="Gill Sans for Oriflame Light"/>
            </a:endParaRPr>
          </a:p>
          <a:p>
            <a:pPr>
              <a:tabLst>
                <a:tab pos="190500" algn="l"/>
              </a:tabLst>
            </a:pPr>
            <a:r>
              <a:rPr lang="es-CL" altLang="zh-CN" sz="2000" b="1" dirty="0" smtClean="0">
                <a:solidFill>
                  <a:srgbClr val="FABC3D"/>
                </a:solidFill>
                <a:latin typeface="Gill Sans for Oriflame Light"/>
                <a:cs typeface="Gill Sans for Oriflame"/>
              </a:rPr>
              <a:t>Fácil de vender</a:t>
            </a:r>
            <a:r>
              <a:rPr lang="es-CL" altLang="zh-CN" sz="2000" dirty="0" smtClean="0">
                <a:latin typeface="Gill Sans for Oriflame Light"/>
                <a:cs typeface="Gill Sans for Oriflame"/>
              </a:rPr>
              <a:t> </a:t>
            </a:r>
            <a:r>
              <a:rPr lang="es-CL" altLang="zh-CN" sz="2000" b="1" dirty="0" smtClean="0">
                <a:solidFill>
                  <a:srgbClr val="FABC3D"/>
                </a:solidFill>
                <a:latin typeface="Gill Sans for Oriflame Light"/>
                <a:cs typeface="Gill Sans for Oriflame"/>
              </a:rPr>
              <a:t>–</a:t>
            </a:r>
            <a:r>
              <a:rPr lang="es-CL" altLang="zh-CN" sz="2000" dirty="0" smtClean="0">
                <a:latin typeface="Gill Sans for Oriflame Light"/>
                <a:cs typeface="Gill Sans for Oriflame"/>
              </a:rPr>
              <a:t> </a:t>
            </a:r>
            <a:r>
              <a:rPr lang="es-CL" altLang="zh-CN" sz="2000" b="1" dirty="0" smtClean="0">
                <a:solidFill>
                  <a:srgbClr val="FABC3D"/>
                </a:solidFill>
                <a:latin typeface="Gill Sans for Oriflame Light"/>
                <a:cs typeface="Gill Sans for Oriflame"/>
              </a:rPr>
              <a:t>Fácil de recomendar</a:t>
            </a:r>
          </a:p>
          <a:p>
            <a:pPr>
              <a:lnSpc>
                <a:spcPts val="2900"/>
              </a:lnSpc>
              <a:tabLst>
                <a:tab pos="190500" algn="l"/>
              </a:tabLst>
            </a:pPr>
            <a:endParaRPr lang="es-CL" altLang="zh-CN" b="1" dirty="0" smtClean="0">
              <a:solidFill>
                <a:srgbClr val="FABC3D"/>
              </a:solidFill>
              <a:latin typeface="Gill Sans for Oriflame Light"/>
              <a:cs typeface="Gill Sans for Oriflame"/>
            </a:endParaRPr>
          </a:p>
          <a:p>
            <a:r>
              <a:rPr lang="es-CL" b="1" dirty="0" smtClean="0">
                <a:latin typeface="Gill Sans for Oriflame Light"/>
              </a:rPr>
              <a:t>Amplia gama de líneas para todo tipo de piel y para todas las edades</a:t>
            </a:r>
          </a:p>
          <a:p>
            <a:endParaRPr lang="es-CL" b="1" dirty="0" smtClean="0">
              <a:latin typeface="Gill Sans for Oriflame Light"/>
            </a:endParaRPr>
          </a:p>
        </p:txBody>
      </p:sp>
      <p:sp>
        <p:nvSpPr>
          <p:cNvPr id="5" name="4 Rectángulo"/>
          <p:cNvSpPr/>
          <p:nvPr/>
        </p:nvSpPr>
        <p:spPr>
          <a:xfrm>
            <a:off x="4876800" y="3424592"/>
            <a:ext cx="3962400" cy="2369880"/>
          </a:xfrm>
          <a:prstGeom prst="rect">
            <a:avLst/>
          </a:prstGeom>
        </p:spPr>
        <p:txBody>
          <a:bodyPr wrap="square">
            <a:spAutoFit/>
          </a:bodyPr>
          <a:lstStyle/>
          <a:p>
            <a:pPr marL="285750" lvl="0" indent="-285750">
              <a:spcAft>
                <a:spcPts val="1200"/>
              </a:spcAft>
              <a:buFont typeface="Arial" pitchFamily="34" charset="0"/>
              <a:buChar char="•"/>
            </a:pPr>
            <a:r>
              <a:rPr lang="es-CL" dirty="0">
                <a:solidFill>
                  <a:prstClr val="black"/>
                </a:solidFill>
                <a:latin typeface="Gill Sans for Oriflame Light"/>
              </a:rPr>
              <a:t>45 años de experiencia </a:t>
            </a:r>
          </a:p>
          <a:p>
            <a:pPr marL="285750" lvl="0" indent="-285750">
              <a:spcAft>
                <a:spcPts val="1200"/>
              </a:spcAft>
              <a:buFont typeface="Arial" pitchFamily="34" charset="0"/>
              <a:buChar char="•"/>
            </a:pPr>
            <a:r>
              <a:rPr lang="es-CL" dirty="0">
                <a:solidFill>
                  <a:prstClr val="black"/>
                </a:solidFill>
                <a:latin typeface="Gill Sans for Oriflame Light"/>
              </a:rPr>
              <a:t>Centro de Investigación y Desarrollo en Estocolmo</a:t>
            </a:r>
          </a:p>
          <a:p>
            <a:pPr marL="285750" lvl="0" indent="-285750">
              <a:spcAft>
                <a:spcPts val="1200"/>
              </a:spcAft>
              <a:buFont typeface="Arial" pitchFamily="34" charset="0"/>
              <a:buChar char="•"/>
            </a:pPr>
            <a:r>
              <a:rPr lang="es-CL" dirty="0">
                <a:solidFill>
                  <a:prstClr val="black"/>
                </a:solidFill>
                <a:latin typeface="Gill Sans for Oriflame Light"/>
              </a:rPr>
              <a:t>Progresivo e innovador</a:t>
            </a:r>
          </a:p>
          <a:p>
            <a:pPr marL="285750" lvl="0" indent="-285750">
              <a:spcAft>
                <a:spcPts val="1200"/>
              </a:spcAft>
              <a:buFont typeface="Arial" pitchFamily="34" charset="0"/>
              <a:buChar char="•"/>
            </a:pPr>
            <a:r>
              <a:rPr lang="es-CL" dirty="0">
                <a:solidFill>
                  <a:prstClr val="black"/>
                </a:solidFill>
                <a:latin typeface="Gill Sans for Oriflame Light"/>
              </a:rPr>
              <a:t>Alta ganancia inmediata</a:t>
            </a:r>
          </a:p>
          <a:p>
            <a:pPr marL="285750" lvl="0" indent="-285750">
              <a:spcAft>
                <a:spcPts val="1200"/>
              </a:spcAft>
              <a:buFont typeface="Arial" pitchFamily="34" charset="0"/>
              <a:buChar char="•"/>
            </a:pPr>
            <a:r>
              <a:rPr lang="es-CL" dirty="0">
                <a:solidFill>
                  <a:prstClr val="black"/>
                </a:solidFill>
                <a:latin typeface="Gill Sans for Oriflame Light"/>
              </a:rPr>
              <a:t>Alto nivel de fidelidad del cliente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3"/>
          <p:cNvSpPr/>
          <p:nvPr/>
        </p:nvSpPr>
        <p:spPr>
          <a:xfrm>
            <a:off x="8982509" y="219277"/>
            <a:ext cx="168112" cy="26905"/>
          </a:xfrm>
          <a:custGeom>
            <a:avLst/>
            <a:gdLst>
              <a:gd name="connsiteX0" fmla="*/ 7937 w 206375"/>
              <a:gd name="connsiteY0" fmla="*/ 7937 h 31750"/>
              <a:gd name="connsiteX1" fmla="*/ 198437 w 206375"/>
              <a:gd name="connsiteY1" fmla="*/ 7937 h 31750"/>
            </a:gdLst>
            <a:ahLst/>
            <a:cxnLst>
              <a:cxn ang="0">
                <a:pos x="connsiteX0" y="connsiteY0"/>
              </a:cxn>
              <a:cxn ang="1">
                <a:pos x="connsiteX1" y="connsiteY1"/>
              </a:cxn>
            </a:cxnLst>
            <a:rect l="l" t="t" r="r" b="b"/>
            <a:pathLst>
              <a:path w="206375" h="31750">
                <a:moveTo>
                  <a:pt x="7937" y="7937"/>
                </a:moveTo>
                <a:lnTo>
                  <a:pt x="198437" y="793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5740" tIns="37870" rIns="75740" bIns="37870" rtlCol="0" anchor="ctr"/>
          <a:lstStyle/>
          <a:p>
            <a:pPr algn="ctr"/>
            <a:endParaRPr lang="es-CL" altLang="zh-CN">
              <a:latin typeface="Gill Sans for Oriflame Light"/>
            </a:endParaRPr>
          </a:p>
        </p:txBody>
      </p:sp>
      <p:sp>
        <p:nvSpPr>
          <p:cNvPr id="20" name="Freeform 3"/>
          <p:cNvSpPr/>
          <p:nvPr/>
        </p:nvSpPr>
        <p:spPr>
          <a:xfrm>
            <a:off x="210786" y="6690131"/>
            <a:ext cx="25863" cy="174880"/>
          </a:xfrm>
          <a:custGeom>
            <a:avLst/>
            <a:gdLst>
              <a:gd name="connsiteX0" fmla="*/ 7937 w 31750"/>
              <a:gd name="connsiteY0" fmla="*/ 7937 h 206375"/>
              <a:gd name="connsiteX1" fmla="*/ 7937 w 31750"/>
              <a:gd name="connsiteY1" fmla="*/ 198437 h 206375"/>
            </a:gdLst>
            <a:ahLst/>
            <a:cxnLst>
              <a:cxn ang="0">
                <a:pos x="connsiteX0" y="connsiteY0"/>
              </a:cxn>
              <a:cxn ang="1">
                <a:pos x="connsiteX1" y="connsiteY1"/>
              </a:cxn>
            </a:cxnLst>
            <a:rect l="l" t="t" r="r" b="b"/>
            <a:pathLst>
              <a:path w="31750" h="206375">
                <a:moveTo>
                  <a:pt x="7937" y="7937"/>
                </a:moveTo>
                <a:lnTo>
                  <a:pt x="7937" y="198437"/>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75740" tIns="37870" rIns="75740" bIns="37870" rtlCol="0" anchor="ctr"/>
          <a:lstStyle/>
          <a:p>
            <a:pPr algn="ctr"/>
            <a:endParaRPr lang="es-CL" altLang="zh-CN">
              <a:latin typeface="Gill Sans for Oriflame Light"/>
            </a:endParaRPr>
          </a:p>
        </p:txBody>
      </p:sp>
      <p:pic>
        <p:nvPicPr>
          <p:cNvPr id="3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6131" y="0"/>
            <a:ext cx="5140532" cy="6865011"/>
          </a:xfrm>
          <a:prstGeom prst="rect">
            <a:avLst/>
          </a:prstGeom>
          <a:noFill/>
        </p:spPr>
      </p:pic>
      <p:sp>
        <p:nvSpPr>
          <p:cNvPr id="1037" name="Rectangle 1036"/>
          <p:cNvSpPr/>
          <p:nvPr/>
        </p:nvSpPr>
        <p:spPr>
          <a:xfrm>
            <a:off x="4953000" y="2133600"/>
            <a:ext cx="3657600" cy="646331"/>
          </a:xfrm>
          <a:prstGeom prst="rect">
            <a:avLst/>
          </a:prstGeom>
        </p:spPr>
        <p:txBody>
          <a:bodyPr wrap="square">
            <a:spAutoFit/>
          </a:bodyPr>
          <a:lstStyle/>
          <a:p>
            <a:pPr>
              <a:spcAft>
                <a:spcPts val="1200"/>
              </a:spcAft>
            </a:pPr>
            <a:r>
              <a:rPr lang="es-CL" b="1" dirty="0" err="1" smtClean="0">
                <a:latin typeface="Gill Sans for Oriflame Light"/>
              </a:rPr>
              <a:t>Bioclinic</a:t>
            </a:r>
            <a:r>
              <a:rPr lang="es-CL" b="1" dirty="0" smtClean="0">
                <a:latin typeface="Gill Sans for Oriflame Light"/>
              </a:rPr>
              <a:t> es la primera gama de cosmecéutica de Oriflame </a:t>
            </a:r>
          </a:p>
        </p:txBody>
      </p:sp>
      <p:sp>
        <p:nvSpPr>
          <p:cNvPr id="47" name="TextBox 1"/>
          <p:cNvSpPr txBox="1"/>
          <p:nvPr/>
        </p:nvSpPr>
        <p:spPr>
          <a:xfrm>
            <a:off x="5003800" y="1041400"/>
            <a:ext cx="2418932" cy="879728"/>
          </a:xfrm>
          <a:prstGeom prst="rect">
            <a:avLst/>
          </a:prstGeom>
          <a:noFill/>
        </p:spPr>
        <p:txBody>
          <a:bodyPr wrap="none" lIns="0" tIns="0" rIns="0" rtlCol="0">
            <a:spAutoFit/>
          </a:bodyPr>
          <a:lstStyle/>
          <a:p>
            <a:pPr>
              <a:lnSpc>
                <a:spcPts val="3400"/>
              </a:lnSpc>
              <a:tabLst/>
            </a:pPr>
            <a:r>
              <a:rPr lang="es-CL" altLang="zh-CN" sz="2800" smtClean="0">
                <a:solidFill>
                  <a:srgbClr val="FABC3D"/>
                </a:solidFill>
                <a:latin typeface="Gill Sans for Oriflame Light"/>
                <a:cs typeface="Gill Sans for Oriflame Light"/>
              </a:rPr>
              <a:t>Producto Ícono</a:t>
            </a:r>
          </a:p>
          <a:p>
            <a:pPr>
              <a:lnSpc>
                <a:spcPts val="3100"/>
              </a:lnSpc>
              <a:tabLst/>
            </a:pPr>
            <a:r>
              <a:rPr lang="es-CL" altLang="zh-CN" sz="2800" smtClean="0">
                <a:solidFill>
                  <a:srgbClr val="FABC3D"/>
                </a:solidFill>
                <a:latin typeface="Gill Sans for Oriflame Light"/>
                <a:cs typeface="Gill Sans for Oriflame Light"/>
              </a:rPr>
              <a:t>Bioclinic</a:t>
            </a:r>
          </a:p>
        </p:txBody>
      </p:sp>
      <p:sp>
        <p:nvSpPr>
          <p:cNvPr id="2" name="1 Rectángulo"/>
          <p:cNvSpPr/>
          <p:nvPr/>
        </p:nvSpPr>
        <p:spPr>
          <a:xfrm>
            <a:off x="4724400" y="3581400"/>
            <a:ext cx="4258109" cy="1631216"/>
          </a:xfrm>
          <a:prstGeom prst="rect">
            <a:avLst/>
          </a:prstGeom>
        </p:spPr>
        <p:txBody>
          <a:bodyPr wrap="square">
            <a:spAutoFit/>
          </a:bodyPr>
          <a:lstStyle/>
          <a:p>
            <a:pPr marL="285750" indent="-285750">
              <a:spcAft>
                <a:spcPts val="1200"/>
              </a:spcAft>
              <a:buFont typeface="Arial" panose="020B0604020202020204" pitchFamily="34" charset="0"/>
              <a:buChar char="•"/>
            </a:pPr>
            <a:r>
              <a:rPr lang="es-CL" dirty="0">
                <a:latin typeface="Gill Sans for Oriflame Light"/>
              </a:rPr>
              <a:t>Cruza la línea entre cosméticos y productos farmacéuticos. </a:t>
            </a:r>
          </a:p>
          <a:p>
            <a:pPr marL="285750" indent="-285750">
              <a:spcAft>
                <a:spcPts val="1200"/>
              </a:spcAft>
              <a:buFont typeface="Arial" panose="020B0604020202020204" pitchFamily="34" charset="0"/>
              <a:buChar char="•"/>
            </a:pPr>
            <a:r>
              <a:rPr lang="es-CL" dirty="0">
                <a:latin typeface="Gill Sans for Oriflame Light"/>
              </a:rPr>
              <a:t>Proporciona soluciones a  problemas específicos de la piel con la tecnología más avanzada.</a:t>
            </a:r>
          </a:p>
        </p:txBody>
      </p:sp>
    </p:spTree>
    <p:extLst>
      <p:ext uri="{BB962C8B-B14F-4D97-AF65-F5344CB8AC3E}">
        <p14:creationId xmlns:p14="http://schemas.microsoft.com/office/powerpoint/2010/main" val="267444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7400" cy="6705600"/>
          </a:xfrm>
          <a:prstGeom prst="rect">
            <a:avLst/>
          </a:prstGeom>
          <a:noFill/>
        </p:spPr>
      </p:pic>
      <p:sp>
        <p:nvSpPr>
          <p:cNvPr id="2" name="TextBox 1"/>
          <p:cNvSpPr txBox="1"/>
          <p:nvPr/>
        </p:nvSpPr>
        <p:spPr>
          <a:xfrm>
            <a:off x="4927600" y="1066800"/>
            <a:ext cx="3987800" cy="2610971"/>
          </a:xfrm>
          <a:prstGeom prst="rect">
            <a:avLst/>
          </a:prstGeom>
          <a:noFill/>
        </p:spPr>
        <p:txBody>
          <a:bodyPr wrap="square" lIns="0" tIns="0" rIns="0" rtlCol="0">
            <a:spAutoFit/>
          </a:bodyPr>
          <a:lstStyle/>
          <a:p>
            <a:pPr>
              <a:lnSpc>
                <a:spcPts val="3400"/>
              </a:lnSpc>
              <a:tabLst/>
            </a:pPr>
            <a:r>
              <a:rPr lang="es-CL" altLang="zh-CN" sz="2800" dirty="0" smtClean="0">
                <a:solidFill>
                  <a:srgbClr val="E26A84"/>
                </a:solidFill>
                <a:latin typeface="Gill Sans for Oriflame Light"/>
                <a:cs typeface="Gill Sans for Oriflame Light"/>
              </a:rPr>
              <a:t>Categoría Maquillaje</a:t>
            </a:r>
          </a:p>
          <a:p>
            <a:pPr>
              <a:lnSpc>
                <a:spcPts val="1000"/>
              </a:lnSpc>
            </a:pPr>
            <a:endParaRPr lang="es-CL" altLang="zh-CN" sz="2000" dirty="0" smtClean="0">
              <a:latin typeface="Gill Sans for Oriflame Light"/>
              <a:cs typeface="Gill Sans for Oriflame"/>
            </a:endParaRPr>
          </a:p>
          <a:p>
            <a:pPr>
              <a:tabLst/>
            </a:pPr>
            <a:r>
              <a:rPr lang="es-CL" altLang="zh-CN" sz="2000" b="1" dirty="0" smtClean="0">
                <a:solidFill>
                  <a:srgbClr val="E26A84"/>
                </a:solidFill>
                <a:latin typeface="Gill Sans for Oriflame Light"/>
                <a:cs typeface="Gill Sans for Oriflame"/>
              </a:rPr>
              <a:t>Fácil de vender –</a:t>
            </a:r>
            <a:r>
              <a:rPr lang="es-CL" altLang="zh-CN" sz="2000" dirty="0" smtClean="0">
                <a:latin typeface="Gill Sans for Oriflame Light"/>
                <a:cs typeface="Gill Sans for Oriflame"/>
              </a:rPr>
              <a:t> </a:t>
            </a:r>
            <a:r>
              <a:rPr lang="es-CL" altLang="zh-CN" sz="2000" b="1" dirty="0" smtClean="0">
                <a:solidFill>
                  <a:srgbClr val="E26A84"/>
                </a:solidFill>
                <a:latin typeface="Gill Sans for Oriflame Light"/>
                <a:cs typeface="Gill Sans for Oriflame"/>
              </a:rPr>
              <a:t>Fácil de recomendar</a:t>
            </a:r>
            <a:endParaRPr lang="es-CL" altLang="zh-CN" sz="2000" b="1" dirty="0">
              <a:solidFill>
                <a:srgbClr val="E26A84"/>
              </a:solidFill>
              <a:latin typeface="Gill Sans for Oriflame Light"/>
              <a:cs typeface="Gill Sans for Oriflame"/>
            </a:endParaRPr>
          </a:p>
          <a:p>
            <a:pPr marL="285750" indent="-285750">
              <a:buFont typeface="Wingdings" pitchFamily="2" charset="2"/>
              <a:buChar char="§"/>
              <a:tabLst/>
            </a:pPr>
            <a:endParaRPr lang="es-CL" altLang="zh-CN" sz="1800" b="1" dirty="0" smtClean="0">
              <a:solidFill>
                <a:srgbClr val="E26A84"/>
              </a:solidFill>
              <a:latin typeface="Gill Sans for Oriflame"/>
              <a:cs typeface="Gill Sans for Oriflame"/>
            </a:endParaRPr>
          </a:p>
          <a:p>
            <a:pPr lvl="0"/>
            <a:r>
              <a:rPr lang="es-CL" b="1" dirty="0">
                <a:solidFill>
                  <a:prstClr val="black"/>
                </a:solidFill>
                <a:latin typeface="Gill Sans for Oriflame Light"/>
              </a:rPr>
              <a:t>Una amplia gama de 150 nuevos productos por año</a:t>
            </a:r>
          </a:p>
          <a:p>
            <a:pPr marL="285750" indent="-285750">
              <a:buFont typeface="Wingdings" pitchFamily="2" charset="2"/>
              <a:buChar char="§"/>
              <a:tabLst/>
            </a:pPr>
            <a:endParaRPr lang="es-CL" altLang="zh-CN" sz="1800" b="1" dirty="0" smtClean="0">
              <a:solidFill>
                <a:srgbClr val="E26A84"/>
              </a:solidFill>
              <a:latin typeface="Gill Sans for Oriflame"/>
              <a:cs typeface="Gill Sans for Oriflame"/>
            </a:endParaRPr>
          </a:p>
          <a:p>
            <a:pPr>
              <a:spcAft>
                <a:spcPts val="1200"/>
              </a:spcAft>
            </a:pPr>
            <a:endParaRPr lang="es-CL" dirty="0">
              <a:latin typeface="Gill Sans for Oriflame Light"/>
            </a:endParaRPr>
          </a:p>
        </p:txBody>
      </p:sp>
      <p:sp>
        <p:nvSpPr>
          <p:cNvPr id="7" name="6 Rectángulo"/>
          <p:cNvSpPr/>
          <p:nvPr/>
        </p:nvSpPr>
        <p:spPr>
          <a:xfrm>
            <a:off x="4800600" y="3581400"/>
            <a:ext cx="4572000" cy="1661993"/>
          </a:xfrm>
          <a:prstGeom prst="rect">
            <a:avLst/>
          </a:prstGeom>
        </p:spPr>
        <p:txBody>
          <a:bodyPr>
            <a:spAutoFit/>
          </a:bodyPr>
          <a:lstStyle/>
          <a:p>
            <a:pPr marL="285750" lvl="0" indent="-285750">
              <a:spcAft>
                <a:spcPts val="1200"/>
              </a:spcAft>
              <a:buFont typeface="Arial" pitchFamily="34" charset="0"/>
              <a:buChar char="•"/>
            </a:pPr>
            <a:r>
              <a:rPr lang="es-CL" dirty="0">
                <a:solidFill>
                  <a:prstClr val="black"/>
                </a:solidFill>
                <a:latin typeface="Gill Sans for Oriflame Light"/>
              </a:rPr>
              <a:t>Conveniente para regalar</a:t>
            </a:r>
          </a:p>
          <a:p>
            <a:pPr marL="285750" lvl="0" indent="-285750">
              <a:spcAft>
                <a:spcPts val="1200"/>
              </a:spcAft>
              <a:buFont typeface="Arial" pitchFamily="34" charset="0"/>
              <a:buChar char="•"/>
            </a:pPr>
            <a:r>
              <a:rPr lang="es-CL" dirty="0">
                <a:solidFill>
                  <a:prstClr val="black"/>
                </a:solidFill>
                <a:latin typeface="Gill Sans for Oriflame Light"/>
              </a:rPr>
              <a:t>Fácil de vender</a:t>
            </a:r>
          </a:p>
          <a:p>
            <a:pPr marL="285750" lvl="0" indent="-285750">
              <a:spcAft>
                <a:spcPts val="1200"/>
              </a:spcAft>
              <a:buFont typeface="Arial" pitchFamily="34" charset="0"/>
              <a:buChar char="•"/>
            </a:pPr>
            <a:r>
              <a:rPr lang="es-CL" dirty="0">
                <a:solidFill>
                  <a:prstClr val="black"/>
                </a:solidFill>
                <a:latin typeface="Gill Sans for Oriflame Light"/>
              </a:rPr>
              <a:t> Últimas tendencias</a:t>
            </a:r>
          </a:p>
          <a:p>
            <a:pPr marL="285750" lvl="0" indent="-285750">
              <a:spcAft>
                <a:spcPts val="1200"/>
              </a:spcAft>
              <a:buFont typeface="Arial" pitchFamily="34" charset="0"/>
              <a:buChar char="•"/>
            </a:pPr>
            <a:r>
              <a:rPr lang="es-CL" dirty="0">
                <a:solidFill>
                  <a:prstClr val="black"/>
                </a:solidFill>
                <a:latin typeface="Gill Sans for Oriflame Light"/>
              </a:rPr>
              <a:t> Muestras, viales, accesorios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5637081" y="4341456"/>
            <a:ext cx="1057930" cy="598817"/>
          </a:xfrm>
          <a:custGeom>
            <a:avLst/>
            <a:gdLst>
              <a:gd name="connsiteX0" fmla="*/ 774542 w 1057930"/>
              <a:gd name="connsiteY0" fmla="*/ 0 h 598817"/>
              <a:gd name="connsiteX1" fmla="*/ 748520 w 1057930"/>
              <a:gd name="connsiteY1" fmla="*/ 2222 h 598817"/>
              <a:gd name="connsiteX2" fmla="*/ 648393 w 1057930"/>
              <a:gd name="connsiteY2" fmla="*/ 59715 h 598817"/>
              <a:gd name="connsiteX3" fmla="*/ 538665 w 1057930"/>
              <a:gd name="connsiteY3" fmla="*/ 36969 h 598817"/>
              <a:gd name="connsiteX4" fmla="*/ 520682 w 1057930"/>
              <a:gd name="connsiteY4" fmla="*/ 35521 h 598817"/>
              <a:gd name="connsiteX5" fmla="*/ 341040 w 1057930"/>
              <a:gd name="connsiteY5" fmla="*/ 90462 h 598817"/>
              <a:gd name="connsiteX6" fmla="*/ 297149 w 1057930"/>
              <a:gd name="connsiteY6" fmla="*/ 155955 h 598817"/>
              <a:gd name="connsiteX7" fmla="*/ 269603 w 1057930"/>
              <a:gd name="connsiteY7" fmla="*/ 157899 h 598817"/>
              <a:gd name="connsiteX8" fmla="*/ 161577 w 1057930"/>
              <a:gd name="connsiteY8" fmla="*/ 183997 h 598817"/>
              <a:gd name="connsiteX9" fmla="*/ 130385 w 1057930"/>
              <a:gd name="connsiteY9" fmla="*/ 215252 h 598817"/>
              <a:gd name="connsiteX10" fmla="*/ 41612 w 1057930"/>
              <a:gd name="connsiteY10" fmla="*/ 262509 h 598817"/>
              <a:gd name="connsiteX11" fmla="*/ 1455 w 1057930"/>
              <a:gd name="connsiteY11" fmla="*/ 379984 h 598817"/>
              <a:gd name="connsiteX12" fmla="*/ 30716 w 1057930"/>
              <a:gd name="connsiteY12" fmla="*/ 519772 h 598817"/>
              <a:gd name="connsiteX13" fmla="*/ 72321 w 1057930"/>
              <a:gd name="connsiteY13" fmla="*/ 569379 h 598817"/>
              <a:gd name="connsiteX14" fmla="*/ 178163 w 1057930"/>
              <a:gd name="connsiteY14" fmla="*/ 596125 h 598817"/>
              <a:gd name="connsiteX15" fmla="*/ 276004 w 1057930"/>
              <a:gd name="connsiteY15" fmla="*/ 598817 h 598817"/>
              <a:gd name="connsiteX16" fmla="*/ 305379 w 1057930"/>
              <a:gd name="connsiteY16" fmla="*/ 598068 h 598817"/>
              <a:gd name="connsiteX17" fmla="*/ 490773 w 1057930"/>
              <a:gd name="connsiteY17" fmla="*/ 562406 h 598817"/>
              <a:gd name="connsiteX18" fmla="*/ 664281 w 1057930"/>
              <a:gd name="connsiteY18" fmla="*/ 538632 h 598817"/>
              <a:gd name="connsiteX19" fmla="*/ 721774 w 1057930"/>
              <a:gd name="connsiteY19" fmla="*/ 479082 h 598817"/>
              <a:gd name="connsiteX20" fmla="*/ 866592 w 1057930"/>
              <a:gd name="connsiteY20" fmla="*/ 438505 h 598817"/>
              <a:gd name="connsiteX21" fmla="*/ 957918 w 1057930"/>
              <a:gd name="connsiteY21" fmla="*/ 343293 h 598817"/>
              <a:gd name="connsiteX22" fmla="*/ 1018268 w 1057930"/>
              <a:gd name="connsiteY22" fmla="*/ 283857 h 598817"/>
              <a:gd name="connsiteX23" fmla="*/ 1057930 w 1057930"/>
              <a:gd name="connsiteY23" fmla="*/ 207505 h 598817"/>
              <a:gd name="connsiteX24" fmla="*/ 1038042 w 1057930"/>
              <a:gd name="connsiteY24" fmla="*/ 105321 h 598817"/>
              <a:gd name="connsiteX25" fmla="*/ 951517 w 1057930"/>
              <a:gd name="connsiteY25" fmla="*/ 38912 h 598817"/>
              <a:gd name="connsiteX26" fmla="*/ 774542 w 1057930"/>
              <a:gd name="connsiteY26" fmla="*/ 0 h 59881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Lst>
            <a:rect l="l" t="t" r="r" b="b"/>
            <a:pathLst>
              <a:path w="1057930" h="598817">
                <a:moveTo>
                  <a:pt x="774542" y="0"/>
                </a:moveTo>
                <a:cubicBezTo>
                  <a:pt x="764789" y="0"/>
                  <a:pt x="755950" y="686"/>
                  <a:pt x="748520" y="2222"/>
                </a:cubicBezTo>
                <a:cubicBezTo>
                  <a:pt x="696056" y="13080"/>
                  <a:pt x="648393" y="59715"/>
                  <a:pt x="648393" y="59715"/>
                </a:cubicBezTo>
                <a:cubicBezTo>
                  <a:pt x="648393" y="59715"/>
                  <a:pt x="592843" y="46799"/>
                  <a:pt x="538665" y="36969"/>
                </a:cubicBezTo>
                <a:cubicBezTo>
                  <a:pt x="533268" y="35979"/>
                  <a:pt x="527222" y="35521"/>
                  <a:pt x="520682" y="35521"/>
                </a:cubicBezTo>
                <a:cubicBezTo>
                  <a:pt x="461652" y="35521"/>
                  <a:pt x="362440" y="72758"/>
                  <a:pt x="341040" y="90462"/>
                </a:cubicBezTo>
                <a:cubicBezTo>
                  <a:pt x="317266" y="110121"/>
                  <a:pt x="297149" y="155955"/>
                  <a:pt x="297149" y="155955"/>
                </a:cubicBezTo>
                <a:lnTo>
                  <a:pt x="269603" y="157899"/>
                </a:lnTo>
                <a:cubicBezTo>
                  <a:pt x="269603" y="157899"/>
                  <a:pt x="215310" y="166497"/>
                  <a:pt x="161577" y="183997"/>
                </a:cubicBezTo>
                <a:cubicBezTo>
                  <a:pt x="153563" y="194106"/>
                  <a:pt x="143352" y="204749"/>
                  <a:pt x="130385" y="215252"/>
                </a:cubicBezTo>
                <a:cubicBezTo>
                  <a:pt x="109088" y="232486"/>
                  <a:pt x="80335" y="249301"/>
                  <a:pt x="41612" y="262509"/>
                </a:cubicBezTo>
                <a:cubicBezTo>
                  <a:pt x="19578" y="294818"/>
                  <a:pt x="11069" y="333006"/>
                  <a:pt x="1455" y="379984"/>
                </a:cubicBezTo>
                <a:cubicBezTo>
                  <a:pt x="-12831" y="450278"/>
                  <a:pt x="30716" y="519772"/>
                  <a:pt x="30716" y="519772"/>
                </a:cubicBezTo>
                <a:cubicBezTo>
                  <a:pt x="30716" y="519772"/>
                  <a:pt x="61920" y="559435"/>
                  <a:pt x="72321" y="569379"/>
                </a:cubicBezTo>
                <a:cubicBezTo>
                  <a:pt x="82837" y="579323"/>
                  <a:pt x="150731" y="594182"/>
                  <a:pt x="178163" y="596125"/>
                </a:cubicBezTo>
                <a:cubicBezTo>
                  <a:pt x="197683" y="597496"/>
                  <a:pt x="243987" y="598817"/>
                  <a:pt x="276004" y="598817"/>
                </a:cubicBezTo>
                <a:cubicBezTo>
                  <a:pt x="289148" y="598817"/>
                  <a:pt x="299880" y="598601"/>
                  <a:pt x="305379" y="598068"/>
                </a:cubicBezTo>
                <a:cubicBezTo>
                  <a:pt x="324238" y="596353"/>
                  <a:pt x="478315" y="566407"/>
                  <a:pt x="490773" y="562406"/>
                </a:cubicBezTo>
                <a:cubicBezTo>
                  <a:pt x="503232" y="558406"/>
                  <a:pt x="636506" y="546747"/>
                  <a:pt x="664281" y="538632"/>
                </a:cubicBezTo>
                <a:cubicBezTo>
                  <a:pt x="692056" y="530517"/>
                  <a:pt x="713544" y="498970"/>
                  <a:pt x="721774" y="479082"/>
                </a:cubicBezTo>
                <a:cubicBezTo>
                  <a:pt x="730003" y="459308"/>
                  <a:pt x="792183" y="457365"/>
                  <a:pt x="866592" y="438505"/>
                </a:cubicBezTo>
                <a:cubicBezTo>
                  <a:pt x="940887" y="419646"/>
                  <a:pt x="955175" y="347294"/>
                  <a:pt x="957918" y="343293"/>
                </a:cubicBezTo>
                <a:cubicBezTo>
                  <a:pt x="960546" y="339293"/>
                  <a:pt x="1001352" y="298716"/>
                  <a:pt x="1018268" y="283857"/>
                </a:cubicBezTo>
                <a:cubicBezTo>
                  <a:pt x="1035070" y="268884"/>
                  <a:pt x="1055987" y="227279"/>
                  <a:pt x="1057930" y="207505"/>
                </a:cubicBezTo>
                <a:cubicBezTo>
                  <a:pt x="1059873" y="187617"/>
                  <a:pt x="1047986" y="128523"/>
                  <a:pt x="1038042" y="105321"/>
                </a:cubicBezTo>
                <a:cubicBezTo>
                  <a:pt x="1028212" y="82118"/>
                  <a:pt x="979634" y="54800"/>
                  <a:pt x="951517" y="38912"/>
                </a:cubicBezTo>
                <a:cubicBezTo>
                  <a:pt x="927463" y="25273"/>
                  <a:pt x="833826" y="0"/>
                  <a:pt x="774542" y="0"/>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3" name="Freeform 3"/>
          <p:cNvSpPr/>
          <p:nvPr/>
        </p:nvSpPr>
        <p:spPr>
          <a:xfrm>
            <a:off x="4745649" y="5183254"/>
            <a:ext cx="3947502" cy="19050"/>
          </a:xfrm>
          <a:custGeom>
            <a:avLst/>
            <a:gdLst>
              <a:gd name="connsiteX0" fmla="*/ 6350 w 3947502"/>
              <a:gd name="connsiteY0" fmla="*/ 6350 h 19050"/>
              <a:gd name="connsiteX1" fmla="*/ 3941152 w 3947502"/>
              <a:gd name="connsiteY1" fmla="*/ 6350 h 19050"/>
            </a:gdLst>
            <a:ahLst/>
            <a:cxnLst>
              <a:cxn ang="0">
                <a:pos x="connsiteX0" y="connsiteY0"/>
              </a:cxn>
              <a:cxn ang="1">
                <a:pos x="connsiteX1" y="connsiteY1"/>
              </a:cxn>
            </a:cxnLst>
            <a:rect l="l" t="t" r="r" b="b"/>
            <a:pathLst>
              <a:path w="3947502" h="19050">
                <a:moveTo>
                  <a:pt x="6350" y="6350"/>
                </a:moveTo>
                <a:lnTo>
                  <a:pt x="3941152" y="6350"/>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sp>
        <p:nvSpPr>
          <p:cNvPr id="5" name="Freeform 3"/>
          <p:cNvSpPr/>
          <p:nvPr/>
        </p:nvSpPr>
        <p:spPr>
          <a:xfrm>
            <a:off x="5264851" y="5097737"/>
            <a:ext cx="19050" cy="169837"/>
          </a:xfrm>
          <a:custGeom>
            <a:avLst/>
            <a:gdLst>
              <a:gd name="connsiteX0" fmla="*/ 6350 w 19050"/>
              <a:gd name="connsiteY0" fmla="*/ 6350 h 169837"/>
              <a:gd name="connsiteX1" fmla="*/ 6350 w 19050"/>
              <a:gd name="connsiteY1" fmla="*/ 163486 h 169837"/>
            </a:gdLst>
            <a:ahLst/>
            <a:cxnLst>
              <a:cxn ang="0">
                <a:pos x="connsiteX0" y="connsiteY0"/>
              </a:cxn>
              <a:cxn ang="1">
                <a:pos x="connsiteX1" y="connsiteY1"/>
              </a:cxn>
            </a:cxnLst>
            <a:rect l="l" t="t" r="r" b="b"/>
            <a:pathLst>
              <a:path w="19050" h="169837">
                <a:moveTo>
                  <a:pt x="6350" y="6350"/>
                </a:moveTo>
                <a:lnTo>
                  <a:pt x="6350" y="163486"/>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sp>
        <p:nvSpPr>
          <p:cNvPr id="6" name="Freeform 3"/>
          <p:cNvSpPr/>
          <p:nvPr/>
        </p:nvSpPr>
        <p:spPr>
          <a:xfrm>
            <a:off x="6224996" y="5097737"/>
            <a:ext cx="19050" cy="169837"/>
          </a:xfrm>
          <a:custGeom>
            <a:avLst/>
            <a:gdLst>
              <a:gd name="connsiteX0" fmla="*/ 6350 w 19050"/>
              <a:gd name="connsiteY0" fmla="*/ 6350 h 169837"/>
              <a:gd name="connsiteX1" fmla="*/ 6350 w 19050"/>
              <a:gd name="connsiteY1" fmla="*/ 163486 h 169837"/>
            </a:gdLst>
            <a:ahLst/>
            <a:cxnLst>
              <a:cxn ang="0">
                <a:pos x="connsiteX0" y="connsiteY0"/>
              </a:cxn>
              <a:cxn ang="1">
                <a:pos x="connsiteX1" y="connsiteY1"/>
              </a:cxn>
            </a:cxnLst>
            <a:rect l="l" t="t" r="r" b="b"/>
            <a:pathLst>
              <a:path w="19050" h="169837">
                <a:moveTo>
                  <a:pt x="6350" y="6350"/>
                </a:moveTo>
                <a:lnTo>
                  <a:pt x="6350" y="163486"/>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sp>
        <p:nvSpPr>
          <p:cNvPr id="7" name="Freeform 3"/>
          <p:cNvSpPr/>
          <p:nvPr/>
        </p:nvSpPr>
        <p:spPr>
          <a:xfrm>
            <a:off x="7185142" y="5097737"/>
            <a:ext cx="19050" cy="169837"/>
          </a:xfrm>
          <a:custGeom>
            <a:avLst/>
            <a:gdLst>
              <a:gd name="connsiteX0" fmla="*/ 6350 w 19050"/>
              <a:gd name="connsiteY0" fmla="*/ 6350 h 169837"/>
              <a:gd name="connsiteX1" fmla="*/ 6350 w 19050"/>
              <a:gd name="connsiteY1" fmla="*/ 163486 h 169837"/>
            </a:gdLst>
            <a:ahLst/>
            <a:cxnLst>
              <a:cxn ang="0">
                <a:pos x="connsiteX0" y="connsiteY0"/>
              </a:cxn>
              <a:cxn ang="1">
                <a:pos x="connsiteX1" y="connsiteY1"/>
              </a:cxn>
            </a:cxnLst>
            <a:rect l="l" t="t" r="r" b="b"/>
            <a:pathLst>
              <a:path w="19050" h="169837">
                <a:moveTo>
                  <a:pt x="6350" y="6350"/>
                </a:moveTo>
                <a:lnTo>
                  <a:pt x="6350" y="163486"/>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sp>
        <p:nvSpPr>
          <p:cNvPr id="8" name="Freeform 3"/>
          <p:cNvSpPr/>
          <p:nvPr/>
        </p:nvSpPr>
        <p:spPr>
          <a:xfrm>
            <a:off x="8145286" y="5097737"/>
            <a:ext cx="19050" cy="169837"/>
          </a:xfrm>
          <a:custGeom>
            <a:avLst/>
            <a:gdLst>
              <a:gd name="connsiteX0" fmla="*/ 6350 w 19050"/>
              <a:gd name="connsiteY0" fmla="*/ 6350 h 169837"/>
              <a:gd name="connsiteX1" fmla="*/ 6350 w 19050"/>
              <a:gd name="connsiteY1" fmla="*/ 163486 h 169837"/>
            </a:gdLst>
            <a:ahLst/>
            <a:cxnLst>
              <a:cxn ang="0">
                <a:pos x="connsiteX0" y="connsiteY0"/>
              </a:cxn>
              <a:cxn ang="1">
                <a:pos x="connsiteX1" y="connsiteY1"/>
              </a:cxn>
            </a:cxnLst>
            <a:rect l="l" t="t" r="r" b="b"/>
            <a:pathLst>
              <a:path w="19050" h="169837">
                <a:moveTo>
                  <a:pt x="6350" y="6350"/>
                </a:moveTo>
                <a:lnTo>
                  <a:pt x="6350" y="163486"/>
                </a:lnTo>
              </a:path>
            </a:pathLst>
          </a:custGeom>
          <a:ln w="12700">
            <a:solidFill>
              <a:srgbClr val="A51148">
                <a:alpha val="100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p>
        </p:txBody>
      </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13300" y="4075287"/>
            <a:ext cx="2882900" cy="914400"/>
          </a:xfrm>
          <a:prstGeom prst="rect">
            <a:avLst/>
          </a:prstGeom>
          <a:noFill/>
        </p:spPr>
      </p:pic>
      <p:pic>
        <p:nvPicPr>
          <p:cNvPr id="1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96200" y="4253087"/>
            <a:ext cx="1003300" cy="622300"/>
          </a:xfrm>
          <a:prstGeom prst="rect">
            <a:avLst/>
          </a:prstGeom>
          <a:noFill/>
        </p:spPr>
      </p:pic>
      <p:sp>
        <p:nvSpPr>
          <p:cNvPr id="14" name="TextBox 1"/>
          <p:cNvSpPr txBox="1"/>
          <p:nvPr/>
        </p:nvSpPr>
        <p:spPr>
          <a:xfrm>
            <a:off x="5207000" y="3035300"/>
            <a:ext cx="65" cy="341119"/>
          </a:xfrm>
          <a:prstGeom prst="rect">
            <a:avLst/>
          </a:prstGeom>
          <a:noFill/>
        </p:spPr>
        <p:txBody>
          <a:bodyPr wrap="none" lIns="0" tIns="0" rIns="0" rtlCol="0">
            <a:spAutoFit/>
          </a:bodyPr>
          <a:lstStyle/>
          <a:p>
            <a:pPr>
              <a:lnSpc>
                <a:spcPts val="2300"/>
              </a:lnSpc>
              <a:tabLst/>
            </a:pPr>
            <a:endParaRPr lang="es-CL" altLang="zh-CN" sz="1800" smtClean="0">
              <a:solidFill>
                <a:srgbClr val="231F20"/>
              </a:solidFill>
              <a:latin typeface="Gill Sans for Oriflame Light"/>
              <a:cs typeface="Gill Sans for Oriflame Light"/>
            </a:endParaRPr>
          </a:p>
        </p:txBody>
      </p:sp>
      <p:sp>
        <p:nvSpPr>
          <p:cNvPr id="18" name="TextBox 1"/>
          <p:cNvSpPr txBox="1"/>
          <p:nvPr/>
        </p:nvSpPr>
        <p:spPr>
          <a:xfrm>
            <a:off x="5041900" y="5256387"/>
            <a:ext cx="512961"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1980</a:t>
            </a:r>
          </a:p>
        </p:txBody>
      </p:sp>
      <p:sp>
        <p:nvSpPr>
          <p:cNvPr id="19" name="TextBox 1"/>
          <p:cNvSpPr txBox="1"/>
          <p:nvPr/>
        </p:nvSpPr>
        <p:spPr>
          <a:xfrm>
            <a:off x="6007100" y="5256387"/>
            <a:ext cx="512961"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2001</a:t>
            </a:r>
          </a:p>
        </p:txBody>
      </p:sp>
      <p:sp>
        <p:nvSpPr>
          <p:cNvPr id="20" name="TextBox 1"/>
          <p:cNvSpPr txBox="1"/>
          <p:nvPr/>
        </p:nvSpPr>
        <p:spPr>
          <a:xfrm>
            <a:off x="6934200" y="5256387"/>
            <a:ext cx="538609" cy="456535"/>
          </a:xfrm>
          <a:prstGeom prst="rect">
            <a:avLst/>
          </a:prstGeom>
          <a:noFill/>
        </p:spPr>
        <p:txBody>
          <a:bodyPr wrap="none" lIns="0" tIns="0" rIns="0" rtlCol="0">
            <a:spAutoFit/>
          </a:bodyPr>
          <a:lstStyle/>
          <a:p>
            <a:pPr>
              <a:lnSpc>
                <a:spcPts val="2300"/>
              </a:lnSpc>
              <a:tabLst>
                <a:tab pos="25400" algn="l"/>
              </a:tabLst>
            </a:pPr>
            <a:r>
              <a:rPr lang="es-CL" altLang="zh-CN" smtClean="0"/>
              <a:t>	</a:t>
            </a:r>
            <a:r>
              <a:rPr lang="es-CL" altLang="zh-CN" sz="1800" smtClean="0">
                <a:solidFill>
                  <a:srgbClr val="231F20"/>
                </a:solidFill>
                <a:latin typeface="Gill Sans for Oriflame Light"/>
                <a:cs typeface="Gill Sans for Oriflame Light"/>
              </a:rPr>
              <a:t>2006</a:t>
            </a:r>
          </a:p>
          <a:p>
            <a:pPr>
              <a:lnSpc>
                <a:spcPts val="900"/>
              </a:lnSpc>
              <a:tabLst>
                <a:tab pos="25400" algn="l"/>
              </a:tabLst>
            </a:pPr>
            <a:endParaRPr lang="es-CL" altLang="zh-CN" sz="831" smtClean="0">
              <a:solidFill>
                <a:srgbClr val="333435"/>
              </a:solidFill>
              <a:latin typeface="Times New Roman" pitchFamily="18" charset="0"/>
              <a:cs typeface="Times New Roman" pitchFamily="18" charset="0"/>
            </a:endParaRPr>
          </a:p>
        </p:txBody>
      </p:sp>
      <p:sp>
        <p:nvSpPr>
          <p:cNvPr id="21" name="TextBox 1"/>
          <p:cNvSpPr txBox="1"/>
          <p:nvPr/>
        </p:nvSpPr>
        <p:spPr>
          <a:xfrm>
            <a:off x="7924800" y="5256387"/>
            <a:ext cx="495841"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2011</a:t>
            </a:r>
          </a:p>
        </p:txBody>
      </p:sp>
      <p:sp>
        <p:nvSpPr>
          <p:cNvPr id="22" name="TextBox 1"/>
          <p:cNvSpPr txBox="1"/>
          <p:nvPr/>
        </p:nvSpPr>
        <p:spPr>
          <a:xfrm>
            <a:off x="4724400" y="685800"/>
            <a:ext cx="4191000" cy="2780248"/>
          </a:xfrm>
          <a:prstGeom prst="rect">
            <a:avLst/>
          </a:prstGeom>
          <a:noFill/>
        </p:spPr>
        <p:txBody>
          <a:bodyPr wrap="square" lIns="0" tIns="0" rIns="0" rtlCol="0">
            <a:spAutoFit/>
          </a:bodyPr>
          <a:lstStyle/>
          <a:p>
            <a:pPr>
              <a:lnSpc>
                <a:spcPts val="3400"/>
              </a:lnSpc>
              <a:tabLst>
                <a:tab pos="114300" algn="l"/>
                <a:tab pos="774700" algn="l"/>
                <a:tab pos="800100" algn="l"/>
                <a:tab pos="2044700" algn="l"/>
              </a:tabLst>
            </a:pPr>
            <a:r>
              <a:rPr lang="es-CL" altLang="zh-CN" sz="2600" dirty="0" smtClean="0">
                <a:solidFill>
                  <a:srgbClr val="E26A84"/>
                </a:solidFill>
                <a:latin typeface="Gill Sans for Oriflame Light"/>
                <a:cs typeface="Gill Sans for Oriflame Light"/>
              </a:rPr>
              <a:t>Producto Ícono</a:t>
            </a:r>
          </a:p>
          <a:p>
            <a:pPr>
              <a:lnSpc>
                <a:spcPts val="3100"/>
              </a:lnSpc>
              <a:tabLst>
                <a:tab pos="114300" algn="l"/>
                <a:tab pos="774700" algn="l"/>
                <a:tab pos="800100" algn="l"/>
                <a:tab pos="2044700" algn="l"/>
              </a:tabLst>
            </a:pPr>
            <a:r>
              <a:rPr lang="es-CL" altLang="zh-CN" sz="2600" dirty="0" smtClean="0">
                <a:solidFill>
                  <a:srgbClr val="E26A84"/>
                </a:solidFill>
                <a:latin typeface="Gill Sans for Oriflame Light"/>
                <a:cs typeface="Gill Sans for Oriflame Light"/>
              </a:rPr>
              <a:t>Perlas Bronceadoras</a:t>
            </a:r>
            <a:r>
              <a:rPr lang="es-CL" altLang="zh-CN" sz="2600" dirty="0" smtClean="0">
                <a:latin typeface="Gill Sans for Oriflame Light"/>
                <a:cs typeface="Times New Roman" pitchFamily="18" charset="0"/>
              </a:rPr>
              <a:t> </a:t>
            </a:r>
            <a:r>
              <a:rPr lang="es-CL" altLang="zh-CN" sz="2600" dirty="0" err="1" smtClean="0">
                <a:solidFill>
                  <a:srgbClr val="E26A84"/>
                </a:solidFill>
                <a:latin typeface="Gill Sans for Oriflame Light"/>
                <a:cs typeface="Gill Sans for Oriflame Light"/>
              </a:rPr>
              <a:t>Giordani</a:t>
            </a:r>
            <a:r>
              <a:rPr lang="es-CL" altLang="zh-CN" sz="2600" dirty="0" smtClean="0">
                <a:latin typeface="Gill Sans for Oriflame Light"/>
                <a:cs typeface="Times New Roman" pitchFamily="18" charset="0"/>
              </a:rPr>
              <a:t> </a:t>
            </a:r>
            <a:r>
              <a:rPr lang="es-CL" altLang="zh-CN" sz="2600" dirty="0" smtClean="0">
                <a:solidFill>
                  <a:srgbClr val="E26A84"/>
                </a:solidFill>
                <a:latin typeface="Gill Sans for Oriflame Light"/>
                <a:cs typeface="Gill Sans for Oriflame Light"/>
              </a:rPr>
              <a:t>Gold</a:t>
            </a:r>
          </a:p>
          <a:p>
            <a:pPr>
              <a:lnSpc>
                <a:spcPts val="3100"/>
              </a:lnSpc>
              <a:tabLst>
                <a:tab pos="114300" algn="l"/>
                <a:tab pos="774700" algn="l"/>
                <a:tab pos="800100" algn="l"/>
                <a:tab pos="2044700" algn="l"/>
              </a:tabLst>
            </a:pPr>
            <a:endParaRPr lang="es-CL" altLang="zh-CN" sz="2600" dirty="0" smtClean="0">
              <a:solidFill>
                <a:srgbClr val="E26A84"/>
              </a:solidFill>
              <a:latin typeface="Gill Sans for Oriflame Light"/>
              <a:cs typeface="Gill Sans for Oriflame Light"/>
            </a:endParaRPr>
          </a:p>
          <a:p>
            <a:pPr marL="285750" indent="-285750">
              <a:lnSpc>
                <a:spcPts val="3100"/>
              </a:lnSpc>
              <a:spcAft>
                <a:spcPts val="1200"/>
              </a:spcAft>
              <a:buFont typeface="Arial" pitchFamily="34" charset="0"/>
              <a:buChar char="•"/>
              <a:tabLst>
                <a:tab pos="114300" algn="l"/>
                <a:tab pos="774700" algn="l"/>
                <a:tab pos="800100" algn="l"/>
                <a:tab pos="2044700" algn="l"/>
              </a:tabLst>
            </a:pPr>
            <a:r>
              <a:rPr lang="es-CL" dirty="0" smtClean="0">
                <a:latin typeface="Gill Sans for Oriflame Light"/>
              </a:rPr>
              <a:t>En nuestro portafolio desde 1980</a:t>
            </a:r>
          </a:p>
          <a:p>
            <a:pPr marL="285750" indent="-285750">
              <a:spcAft>
                <a:spcPts val="1200"/>
              </a:spcAft>
              <a:buFont typeface="Arial" pitchFamily="34" charset="0"/>
              <a:buChar char="•"/>
            </a:pPr>
            <a:r>
              <a:rPr lang="es-CL" dirty="0" smtClean="0">
                <a:latin typeface="Gill Sans for Oriflame Light"/>
              </a:rPr>
              <a:t>¡El producto </a:t>
            </a:r>
            <a:r>
              <a:rPr lang="es-CL" dirty="0" err="1">
                <a:latin typeface="Gill Sans for Oriflame Light"/>
              </a:rPr>
              <a:t>Giordani</a:t>
            </a:r>
            <a:r>
              <a:rPr lang="es-CL" dirty="0">
                <a:latin typeface="Gill Sans for Oriflame Light"/>
              </a:rPr>
              <a:t> Gold </a:t>
            </a:r>
            <a:r>
              <a:rPr lang="es-CL" dirty="0" smtClean="0">
                <a:latin typeface="Gill Sans for Oriflame Light"/>
              </a:rPr>
              <a:t>más vendido y querido en todo el mundo!</a:t>
            </a:r>
            <a:endParaRPr lang="es-CL" dirty="0">
              <a:latin typeface="Gill Sans for Oriflame Light"/>
            </a:endParaRPr>
          </a:p>
        </p:txBody>
      </p:sp>
      <p:pic>
        <p:nvPicPr>
          <p:cNvPr id="24" name="Picture 23" descr="GG_pearl.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11" y="1110"/>
            <a:ext cx="4578096"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724400" y="914400"/>
            <a:ext cx="4038600" cy="3121367"/>
          </a:xfrm>
          <a:prstGeom prst="rect">
            <a:avLst/>
          </a:prstGeom>
          <a:noFill/>
        </p:spPr>
        <p:txBody>
          <a:bodyPr wrap="square" lIns="0" tIns="0" rIns="0" rtlCol="0">
            <a:spAutoFit/>
          </a:bodyPr>
          <a:lstStyle/>
          <a:p>
            <a:pPr>
              <a:tabLst/>
            </a:pPr>
            <a:r>
              <a:rPr lang="es-CL" altLang="zh-CN" sz="2600" dirty="0" smtClean="0">
                <a:solidFill>
                  <a:srgbClr val="3696AB"/>
                </a:solidFill>
                <a:latin typeface="Gill Sans for Oriflame Light"/>
                <a:cs typeface="Gill Sans for Oriflame Light"/>
              </a:rPr>
              <a:t>Productos de cuidado personal</a:t>
            </a:r>
            <a:r>
              <a:rPr lang="es-CL" altLang="zh-CN" sz="2600" dirty="0" smtClean="0">
                <a:latin typeface="Gill Sans for Oriflame Light"/>
                <a:cs typeface="Times New Roman" pitchFamily="18" charset="0"/>
              </a:rPr>
              <a:t> </a:t>
            </a:r>
            <a:r>
              <a:rPr lang="es-CL" altLang="zh-CN" sz="2600" dirty="0" smtClean="0">
                <a:solidFill>
                  <a:srgbClr val="3696AB"/>
                </a:solidFill>
                <a:latin typeface="Gill Sans for Oriflame Light"/>
                <a:cs typeface="Gill Sans for Oriflame Light"/>
              </a:rPr>
              <a:t>y del cabello</a:t>
            </a:r>
            <a:r>
              <a:rPr lang="es-CL" altLang="zh-CN" sz="2600" dirty="0" smtClean="0">
                <a:latin typeface="Gill Sans for Oriflame Light"/>
                <a:cs typeface="Times New Roman" pitchFamily="18" charset="0"/>
              </a:rPr>
              <a:t> </a:t>
            </a:r>
            <a:endParaRPr lang="es-CL" altLang="zh-CN" sz="2600" dirty="0" smtClean="0">
              <a:solidFill>
                <a:srgbClr val="3696AB"/>
              </a:solidFill>
              <a:latin typeface="Gill Sans for Oriflame Light"/>
              <a:cs typeface="Gill Sans for Oriflame Light"/>
            </a:endParaRPr>
          </a:p>
          <a:p>
            <a:endParaRPr lang="es-CL" altLang="zh-CN" dirty="0" smtClean="0">
              <a:latin typeface="Gill Sans for Oriflame Light"/>
            </a:endParaRPr>
          </a:p>
          <a:p>
            <a:endParaRPr lang="es-CL" altLang="zh-CN" dirty="0" smtClean="0">
              <a:latin typeface="Gill Sans for Oriflame Light"/>
            </a:endParaRPr>
          </a:p>
          <a:p>
            <a:pPr>
              <a:tabLst/>
            </a:pPr>
            <a:r>
              <a:rPr lang="es-CL" altLang="zh-CN" b="1" dirty="0" smtClean="0">
                <a:solidFill>
                  <a:srgbClr val="3696AB"/>
                </a:solidFill>
                <a:latin typeface="Gill Sans for Oriflame Light"/>
                <a:cs typeface="Gill Sans for Oriflame"/>
              </a:rPr>
              <a:t>Fácil de vender </a:t>
            </a:r>
            <a:r>
              <a:rPr lang="es-CL" altLang="zh-CN" sz="1800" b="1" dirty="0" smtClean="0">
                <a:solidFill>
                  <a:srgbClr val="3696AB"/>
                </a:solidFill>
                <a:latin typeface="Gill Sans for Oriflame Light"/>
                <a:cs typeface="Gill Sans for Oriflame"/>
              </a:rPr>
              <a:t>–</a:t>
            </a:r>
            <a:r>
              <a:rPr lang="es-CL" altLang="zh-CN" sz="1800" dirty="0" smtClean="0">
                <a:latin typeface="Gill Sans for Oriflame Light"/>
                <a:cs typeface="Gill Sans for Oriflame"/>
              </a:rPr>
              <a:t> </a:t>
            </a:r>
            <a:r>
              <a:rPr lang="es-CL" altLang="zh-CN" b="1" dirty="0" smtClean="0">
                <a:solidFill>
                  <a:srgbClr val="3696AB"/>
                </a:solidFill>
                <a:latin typeface="Gill Sans for Oriflame Light"/>
                <a:cs typeface="Gill Sans for Oriflame"/>
              </a:rPr>
              <a:t>Fácil</a:t>
            </a:r>
            <a:r>
              <a:rPr lang="es-CL" altLang="zh-CN" sz="1800" dirty="0" smtClean="0">
                <a:latin typeface="Gill Sans for Oriflame Light"/>
                <a:cs typeface="Gill Sans for Oriflame"/>
              </a:rPr>
              <a:t> </a:t>
            </a:r>
            <a:r>
              <a:rPr lang="es-CL" altLang="zh-CN" b="1" dirty="0">
                <a:solidFill>
                  <a:srgbClr val="3696AB"/>
                </a:solidFill>
                <a:latin typeface="Gill Sans for Oriflame Light"/>
                <a:cs typeface="Gill Sans for Oriflame"/>
              </a:rPr>
              <a:t>de</a:t>
            </a:r>
            <a:r>
              <a:rPr lang="es-CL" altLang="zh-CN" sz="1800" dirty="0" smtClean="0">
                <a:latin typeface="Gill Sans for Oriflame Light"/>
                <a:cs typeface="Gill Sans for Oriflame"/>
              </a:rPr>
              <a:t> </a:t>
            </a:r>
            <a:r>
              <a:rPr lang="es-CL" altLang="zh-CN" sz="1800" b="1" dirty="0" smtClean="0">
                <a:solidFill>
                  <a:srgbClr val="3696AB"/>
                </a:solidFill>
                <a:latin typeface="Gill Sans for Oriflame Light"/>
                <a:cs typeface="Gill Sans for Oriflame"/>
              </a:rPr>
              <a:t>recomendar</a:t>
            </a:r>
          </a:p>
          <a:p>
            <a:pPr>
              <a:tabLst/>
            </a:pPr>
            <a:endParaRPr lang="es-CL" altLang="zh-CN" sz="1800" b="1" dirty="0" smtClean="0">
              <a:solidFill>
                <a:srgbClr val="3696AB"/>
              </a:solidFill>
              <a:latin typeface="Gill Sans for Oriflame Light"/>
              <a:cs typeface="Gill Sans for Oriflame"/>
            </a:endParaRPr>
          </a:p>
          <a:p>
            <a:pPr>
              <a:spcAft>
                <a:spcPts val="1200"/>
              </a:spcAft>
            </a:pPr>
            <a:r>
              <a:rPr lang="es-CL" b="1" dirty="0">
                <a:latin typeface="Gill Sans for Oriflame Light"/>
                <a:cs typeface="Aharoni" pitchFamily="2" charset="-79"/>
              </a:rPr>
              <a:t>Cuidado personal diario y necesidades de </a:t>
            </a:r>
            <a:r>
              <a:rPr lang="es-CL" b="1" dirty="0" smtClean="0">
                <a:latin typeface="Gill Sans for Oriflame Light"/>
                <a:cs typeface="Aharoni" pitchFamily="2" charset="-79"/>
              </a:rPr>
              <a:t>higiene para toda la familia</a:t>
            </a:r>
          </a:p>
        </p:txBody>
      </p:sp>
      <p:sp>
        <p:nvSpPr>
          <p:cNvPr id="4" name="3 Rectángulo"/>
          <p:cNvSpPr/>
          <p:nvPr/>
        </p:nvSpPr>
        <p:spPr>
          <a:xfrm>
            <a:off x="4724400" y="4259997"/>
            <a:ext cx="4572000" cy="1661993"/>
          </a:xfrm>
          <a:prstGeom prst="rect">
            <a:avLst/>
          </a:prstGeom>
        </p:spPr>
        <p:txBody>
          <a:bodyPr>
            <a:spAutoFit/>
          </a:bodyPr>
          <a:lstStyle/>
          <a:p>
            <a:pPr marL="285750" indent="-285750">
              <a:spcAft>
                <a:spcPts val="1200"/>
              </a:spcAft>
              <a:buFont typeface="Arial" pitchFamily="34" charset="0"/>
              <a:buChar char="•"/>
            </a:pPr>
            <a:r>
              <a:rPr lang="es-CL" dirty="0">
                <a:latin typeface="Gill Sans for Oriflame Light"/>
                <a:cs typeface="Aharoni" pitchFamily="2" charset="-79"/>
              </a:rPr>
              <a:t>Ingredientes naturales</a:t>
            </a:r>
            <a:endParaRPr lang="es-CL" dirty="0">
              <a:solidFill>
                <a:srgbClr val="FF0000"/>
              </a:solidFill>
              <a:latin typeface="Gill Sans for Oriflame Light"/>
              <a:cs typeface="Aharoni" pitchFamily="2" charset="-79"/>
            </a:endParaRPr>
          </a:p>
          <a:p>
            <a:pPr marL="285750" indent="-285750">
              <a:spcAft>
                <a:spcPts val="1200"/>
              </a:spcAft>
              <a:buFont typeface="Arial" pitchFamily="34" charset="0"/>
              <a:buChar char="•"/>
            </a:pPr>
            <a:r>
              <a:rPr lang="es-CL" dirty="0">
                <a:latin typeface="Gill Sans for Oriflame Light"/>
                <a:cs typeface="Aharoni" pitchFamily="2" charset="-79"/>
              </a:rPr>
              <a:t>Recomendados por expertos</a:t>
            </a:r>
          </a:p>
          <a:p>
            <a:pPr marL="285750" indent="-285750">
              <a:spcAft>
                <a:spcPts val="1200"/>
              </a:spcAft>
              <a:buFont typeface="Arial" pitchFamily="34" charset="0"/>
              <a:buChar char="•"/>
            </a:pPr>
            <a:r>
              <a:rPr lang="es-CL" dirty="0">
                <a:latin typeface="Gill Sans for Oriflame Light"/>
                <a:cs typeface="Aharoni" pitchFamily="2" charset="-79"/>
              </a:rPr>
              <a:t>Facilita atraer nuevos clientes</a:t>
            </a:r>
          </a:p>
          <a:p>
            <a:pPr marL="285750" indent="-285750">
              <a:spcAft>
                <a:spcPts val="1200"/>
              </a:spcAft>
              <a:buFont typeface="Arial" pitchFamily="34" charset="0"/>
              <a:buChar char="•"/>
            </a:pPr>
            <a:r>
              <a:rPr lang="es-CL" dirty="0">
                <a:latin typeface="Gill Sans for Oriflame Light"/>
                <a:cs typeface="Aharoni" pitchFamily="2" charset="-79"/>
              </a:rPr>
              <a:t>Ideal para regalar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73600" cy="6858000"/>
          </a:xfrm>
          <a:prstGeom prst="rect">
            <a:avLst/>
          </a:prstGeom>
          <a:noFill/>
        </p:spPr>
      </p:pic>
      <p:sp>
        <p:nvSpPr>
          <p:cNvPr id="2" name="TextBox 1"/>
          <p:cNvSpPr txBox="1"/>
          <p:nvPr/>
        </p:nvSpPr>
        <p:spPr>
          <a:xfrm>
            <a:off x="5003800" y="1066800"/>
            <a:ext cx="3098605" cy="1277273"/>
          </a:xfrm>
          <a:prstGeom prst="rect">
            <a:avLst/>
          </a:prstGeom>
          <a:noFill/>
        </p:spPr>
        <p:txBody>
          <a:bodyPr wrap="none" lIns="0" tIns="0" rIns="0" rtlCol="0">
            <a:spAutoFit/>
          </a:bodyPr>
          <a:lstStyle/>
          <a:p>
            <a:pPr>
              <a:lnSpc>
                <a:spcPts val="3400"/>
              </a:lnSpc>
              <a:tabLst/>
            </a:pPr>
            <a:r>
              <a:rPr lang="es-CL" altLang="zh-CN" sz="2600" smtClean="0">
                <a:solidFill>
                  <a:srgbClr val="3696AB"/>
                </a:solidFill>
                <a:latin typeface="Gill Sans for Oriflame Light"/>
                <a:cs typeface="Gill Sans for Oriflame Light"/>
              </a:rPr>
              <a:t>Producto Ícono</a:t>
            </a:r>
          </a:p>
          <a:p>
            <a:pPr>
              <a:lnSpc>
                <a:spcPts val="3100"/>
              </a:lnSpc>
              <a:tabLst/>
            </a:pPr>
            <a:r>
              <a:rPr lang="es-CL" altLang="zh-CN" sz="2600" smtClean="0">
                <a:solidFill>
                  <a:srgbClr val="3696AB"/>
                </a:solidFill>
                <a:latin typeface="Gill Sans for Oriflame Light"/>
                <a:cs typeface="Gill Sans for Oriflame Light"/>
              </a:rPr>
              <a:t>Milk</a:t>
            </a:r>
            <a:r>
              <a:rPr lang="es-CL" altLang="zh-CN" sz="2600" smtClean="0">
                <a:latin typeface="Gill Sans for Oriflame Light"/>
                <a:cs typeface="Times New Roman" pitchFamily="18" charset="0"/>
              </a:rPr>
              <a:t> </a:t>
            </a:r>
            <a:r>
              <a:rPr lang="es-CL" altLang="zh-CN" sz="2600" smtClean="0">
                <a:solidFill>
                  <a:srgbClr val="3696AB"/>
                </a:solidFill>
                <a:latin typeface="Gill Sans for Oriflame Light"/>
                <a:cs typeface="Gill Sans for Oriflame Light"/>
              </a:rPr>
              <a:t>and</a:t>
            </a:r>
            <a:r>
              <a:rPr lang="es-CL" altLang="zh-CN" sz="2600" smtClean="0">
                <a:latin typeface="Gill Sans for Oriflame Light"/>
                <a:cs typeface="Times New Roman" pitchFamily="18" charset="0"/>
              </a:rPr>
              <a:t> </a:t>
            </a:r>
            <a:r>
              <a:rPr lang="es-CL" altLang="zh-CN" sz="2600" smtClean="0">
                <a:solidFill>
                  <a:srgbClr val="3696AB"/>
                </a:solidFill>
                <a:latin typeface="Gill Sans for Oriflame Light"/>
                <a:cs typeface="Gill Sans for Oriflame Light"/>
              </a:rPr>
              <a:t>Honey</a:t>
            </a:r>
            <a:r>
              <a:rPr lang="es-CL" altLang="zh-CN" sz="2600" smtClean="0">
                <a:latin typeface="Gill Sans for Oriflame Light"/>
                <a:cs typeface="Times New Roman" pitchFamily="18" charset="0"/>
              </a:rPr>
              <a:t> </a:t>
            </a:r>
            <a:r>
              <a:rPr lang="es-CL" altLang="zh-CN" sz="2600" smtClean="0">
                <a:solidFill>
                  <a:srgbClr val="3696AB"/>
                </a:solidFill>
                <a:latin typeface="Gill Sans for Oriflame Light"/>
                <a:cs typeface="Gill Sans for Oriflame Light"/>
              </a:rPr>
              <a:t>Gold</a:t>
            </a:r>
          </a:p>
          <a:p>
            <a:pPr>
              <a:lnSpc>
                <a:spcPts val="1000"/>
              </a:lnSpc>
            </a:pPr>
            <a:endParaRPr lang="es-CL" altLang="zh-CN" smtClean="0">
              <a:latin typeface="Gill Sans for Oriflame Light"/>
            </a:endParaRPr>
          </a:p>
          <a:p>
            <a:pPr>
              <a:lnSpc>
                <a:spcPts val="2100"/>
              </a:lnSpc>
              <a:tabLst/>
            </a:pPr>
            <a:r>
              <a:rPr lang="es-CL" altLang="zh-CN" sz="1800" smtClean="0">
                <a:solidFill>
                  <a:srgbClr val="231F20"/>
                </a:solidFill>
                <a:latin typeface="Gill Sans for Oriflame Light"/>
                <a:cs typeface="Gill Sans for Oriflame Light"/>
              </a:rPr>
              <a:t>Crema para manos y cuerpo</a:t>
            </a:r>
          </a:p>
        </p:txBody>
      </p:sp>
      <p:sp>
        <p:nvSpPr>
          <p:cNvPr id="4" name="TextBox 1"/>
          <p:cNvSpPr txBox="1"/>
          <p:nvPr/>
        </p:nvSpPr>
        <p:spPr>
          <a:xfrm>
            <a:off x="5003800" y="2781528"/>
            <a:ext cx="3911600" cy="3390672"/>
          </a:xfrm>
          <a:prstGeom prst="rect">
            <a:avLst/>
          </a:prstGeom>
          <a:noFill/>
        </p:spPr>
        <p:txBody>
          <a:bodyPr wrap="square" lIns="0" tIns="0" rIns="0" rtlCol="0">
            <a:spAutoFit/>
          </a:bodyPr>
          <a:lstStyle/>
          <a:p>
            <a:pPr marL="285750" indent="-285750">
              <a:spcAft>
                <a:spcPts val="1200"/>
              </a:spcAft>
              <a:buFont typeface="Arial"/>
              <a:buChar char="•"/>
            </a:pPr>
            <a:r>
              <a:rPr lang="es-CL" smtClean="0">
                <a:latin typeface="Gill Sans for Oriflame Light"/>
              </a:rPr>
              <a:t>Rica y cremosa mezcla de ingredientes naturales</a:t>
            </a:r>
          </a:p>
          <a:p>
            <a:pPr marL="285750" indent="-285750">
              <a:spcAft>
                <a:spcPts val="1200"/>
              </a:spcAft>
              <a:buFont typeface="Arial"/>
              <a:buChar char="•"/>
            </a:pPr>
            <a:r>
              <a:rPr lang="es-CL" smtClean="0">
                <a:latin typeface="Gill Sans for Oriflame Light"/>
              </a:rPr>
              <a:t>Extracto de la leche y miel de origen orgánico</a:t>
            </a:r>
          </a:p>
          <a:p>
            <a:pPr marL="285750" indent="-285750">
              <a:spcAft>
                <a:spcPts val="1200"/>
              </a:spcAft>
              <a:buFont typeface="Arial"/>
              <a:buChar char="•"/>
            </a:pPr>
            <a:r>
              <a:rPr lang="es-CL" smtClean="0">
                <a:latin typeface="Gill Sans for Oriflame Light"/>
              </a:rPr>
              <a:t>Nutritiva, evita la pérdida de agua de la piel</a:t>
            </a:r>
          </a:p>
          <a:p>
            <a:pPr marL="285750" indent="-285750">
              <a:spcAft>
                <a:spcPts val="1200"/>
              </a:spcAft>
              <a:buFont typeface="Arial"/>
              <a:buChar char="•"/>
            </a:pPr>
            <a:r>
              <a:rPr lang="es-CL" smtClean="0">
                <a:latin typeface="Gill Sans for Oriflame Light"/>
              </a:rPr>
              <a:t>Deja la piel suave y lisa</a:t>
            </a:r>
          </a:p>
          <a:p>
            <a:pPr marL="285750" indent="-285750">
              <a:lnSpc>
                <a:spcPts val="2600"/>
              </a:lnSpc>
              <a:spcAft>
                <a:spcPts val="1200"/>
              </a:spcAft>
              <a:buFont typeface="Arial" pitchFamily="34" charset="0"/>
              <a:buChar char="•"/>
              <a:tabLst/>
            </a:pPr>
            <a:endParaRPr lang="es-CL" altLang="zh-CN" smtClean="0">
              <a:solidFill>
                <a:srgbClr val="231F20"/>
              </a:solidFill>
              <a:latin typeface="Gill Sans for Oriflame Light"/>
              <a:cs typeface="Times New Roman" pitchFamily="18" charset="0"/>
            </a:endParaRPr>
          </a:p>
          <a:p>
            <a:pPr marL="285750" indent="-285750">
              <a:lnSpc>
                <a:spcPts val="2600"/>
              </a:lnSpc>
              <a:spcAft>
                <a:spcPts val="1200"/>
              </a:spcAft>
              <a:buFont typeface="Arial" pitchFamily="34" charset="0"/>
              <a:buChar char="•"/>
              <a:tabLst/>
            </a:pPr>
            <a:endParaRPr lang="es-CL" altLang="zh-CN" smtClean="0">
              <a:solidFill>
                <a:srgbClr val="231F20"/>
              </a:solidFill>
              <a:latin typeface="Gill Sans for Oriflame Light"/>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76800" y="1130300"/>
            <a:ext cx="3987799" cy="2262158"/>
          </a:xfrm>
          <a:prstGeom prst="rect">
            <a:avLst/>
          </a:prstGeom>
          <a:noFill/>
        </p:spPr>
        <p:txBody>
          <a:bodyPr wrap="square" lIns="0" tIns="0" rIns="0" rtlCol="0">
            <a:spAutoFit/>
          </a:bodyPr>
          <a:lstStyle/>
          <a:p>
            <a:pPr>
              <a:tabLst>
                <a:tab pos="177800" algn="l"/>
              </a:tabLst>
            </a:pPr>
            <a:r>
              <a:rPr lang="es-CL" altLang="zh-CN" sz="2600" dirty="0" smtClean="0">
                <a:solidFill>
                  <a:srgbClr val="66C989"/>
                </a:solidFill>
                <a:latin typeface="Gill Sans for Oriflame Light"/>
                <a:cs typeface="Gill Sans for Oriflame Light"/>
              </a:rPr>
              <a:t>Categoría Fragancias</a:t>
            </a:r>
            <a:endParaRPr lang="es-CL" altLang="zh-CN" dirty="0" smtClean="0">
              <a:latin typeface="Gill Sans for Oriflame Light"/>
            </a:endParaRPr>
          </a:p>
          <a:p>
            <a:endParaRPr lang="es-CL" altLang="zh-CN" dirty="0" smtClean="0">
              <a:latin typeface="Gill Sans for Oriflame Light"/>
            </a:endParaRPr>
          </a:p>
          <a:p>
            <a:pPr>
              <a:tabLst>
                <a:tab pos="177800" algn="l"/>
              </a:tabLst>
            </a:pPr>
            <a:r>
              <a:rPr lang="es-CL" altLang="zh-CN" b="1" dirty="0" smtClean="0">
                <a:solidFill>
                  <a:srgbClr val="66C989"/>
                </a:solidFill>
                <a:latin typeface="Gill Sans for Oriflame Light"/>
                <a:cs typeface="Gill Sans for Oriflame"/>
              </a:rPr>
              <a:t>Fácil de vender</a:t>
            </a:r>
            <a:r>
              <a:rPr lang="es-CL" altLang="zh-CN" sz="1800" dirty="0" smtClean="0">
                <a:latin typeface="Gill Sans for Oriflame Light"/>
                <a:cs typeface="Gill Sans for Oriflame"/>
              </a:rPr>
              <a:t> </a:t>
            </a:r>
            <a:r>
              <a:rPr lang="es-CL" altLang="zh-CN" sz="1800" b="1" dirty="0" smtClean="0">
                <a:solidFill>
                  <a:srgbClr val="66C989"/>
                </a:solidFill>
                <a:latin typeface="Gill Sans for Oriflame Light"/>
                <a:cs typeface="Gill Sans for Oriflame"/>
              </a:rPr>
              <a:t>–</a:t>
            </a:r>
            <a:r>
              <a:rPr lang="es-CL" altLang="zh-CN" sz="1800" dirty="0" smtClean="0">
                <a:latin typeface="Gill Sans for Oriflame Light"/>
                <a:cs typeface="Gill Sans for Oriflame"/>
              </a:rPr>
              <a:t> </a:t>
            </a:r>
            <a:r>
              <a:rPr lang="es-CL" altLang="zh-CN" b="1" dirty="0" smtClean="0">
                <a:solidFill>
                  <a:srgbClr val="66C989"/>
                </a:solidFill>
                <a:latin typeface="Gill Sans for Oriflame Light"/>
                <a:cs typeface="Gill Sans for Oriflame"/>
              </a:rPr>
              <a:t>Fácil</a:t>
            </a:r>
            <a:r>
              <a:rPr lang="es-CL" altLang="zh-CN" sz="1800" dirty="0" smtClean="0">
                <a:latin typeface="Gill Sans for Oriflame Light"/>
                <a:cs typeface="Gill Sans for Oriflame"/>
              </a:rPr>
              <a:t> </a:t>
            </a:r>
            <a:r>
              <a:rPr lang="es-CL" altLang="zh-CN" b="1" dirty="0">
                <a:solidFill>
                  <a:srgbClr val="66C989"/>
                </a:solidFill>
                <a:latin typeface="Gill Sans for Oriflame Light"/>
                <a:cs typeface="Gill Sans for Oriflame"/>
              </a:rPr>
              <a:t>de </a:t>
            </a:r>
            <a:r>
              <a:rPr lang="es-CL" altLang="zh-CN" sz="1800" b="1" dirty="0" smtClean="0">
                <a:solidFill>
                  <a:srgbClr val="66C989"/>
                </a:solidFill>
                <a:latin typeface="Gill Sans for Oriflame Light"/>
                <a:cs typeface="Gill Sans for Oriflame"/>
              </a:rPr>
              <a:t>recomendar</a:t>
            </a:r>
          </a:p>
          <a:p>
            <a:pPr>
              <a:spcAft>
                <a:spcPts val="1200"/>
              </a:spcAft>
              <a:tabLst>
                <a:tab pos="177800" algn="l"/>
              </a:tabLst>
            </a:pPr>
            <a:endParaRPr lang="es-CL" altLang="zh-CN" sz="1800" b="1" dirty="0" smtClean="0">
              <a:solidFill>
                <a:srgbClr val="66C989"/>
              </a:solidFill>
              <a:latin typeface="Gill Sans for Oriflame Light"/>
              <a:cs typeface="Gill Sans for Oriflame"/>
            </a:endParaRPr>
          </a:p>
          <a:p>
            <a:r>
              <a:rPr lang="es-CL" b="1" dirty="0">
                <a:latin typeface="Gill Sans for Oriflame Light"/>
              </a:rPr>
              <a:t>Creado por perfumistas famosos</a:t>
            </a:r>
          </a:p>
          <a:p>
            <a:r>
              <a:rPr lang="es-CL" b="1" dirty="0">
                <a:latin typeface="Gill Sans for Oriflame Light"/>
              </a:rPr>
              <a:t>Oportunidad de altas </a:t>
            </a:r>
            <a:r>
              <a:rPr lang="es-CL" b="1" dirty="0" smtClean="0">
                <a:latin typeface="Gill Sans for Oriflame Light"/>
              </a:rPr>
              <a:t>ganancias</a:t>
            </a:r>
            <a:endParaRPr lang="es-CL" b="1" dirty="0">
              <a:latin typeface="Gill Sans for Oriflame Light"/>
            </a:endParaRPr>
          </a:p>
        </p:txBody>
      </p:sp>
      <p:sp>
        <p:nvSpPr>
          <p:cNvPr id="4" name="3 Rectángulo"/>
          <p:cNvSpPr/>
          <p:nvPr/>
        </p:nvSpPr>
        <p:spPr>
          <a:xfrm>
            <a:off x="4579961" y="3886200"/>
            <a:ext cx="4572000" cy="1661993"/>
          </a:xfrm>
          <a:prstGeom prst="rect">
            <a:avLst/>
          </a:prstGeom>
        </p:spPr>
        <p:txBody>
          <a:bodyPr>
            <a:spAutoFit/>
          </a:bodyPr>
          <a:lstStyle/>
          <a:p>
            <a:pPr marL="285750" indent="-285750">
              <a:spcAft>
                <a:spcPts val="1200"/>
              </a:spcAft>
              <a:buFont typeface="Arial" pitchFamily="34" charset="0"/>
              <a:buChar char="•"/>
            </a:pPr>
            <a:r>
              <a:rPr lang="es-CL" dirty="0" smtClean="0">
                <a:latin typeface="Gill Sans for Oriflame Light"/>
              </a:rPr>
              <a:t>Para </a:t>
            </a:r>
            <a:r>
              <a:rPr lang="es-CL" dirty="0">
                <a:latin typeface="Gill Sans for Oriflame Light"/>
              </a:rPr>
              <a:t>todas las edades</a:t>
            </a:r>
          </a:p>
          <a:p>
            <a:pPr marL="285750" indent="-285750">
              <a:spcAft>
                <a:spcPts val="1200"/>
              </a:spcAft>
              <a:buFont typeface="Arial" pitchFamily="34" charset="0"/>
              <a:buChar char="•"/>
            </a:pPr>
            <a:r>
              <a:rPr lang="es-CL" dirty="0">
                <a:latin typeface="Gill Sans for Oriflame Light"/>
              </a:rPr>
              <a:t>Amplio portafolio</a:t>
            </a:r>
          </a:p>
          <a:p>
            <a:pPr marL="285750" indent="-285750">
              <a:spcAft>
                <a:spcPts val="1200"/>
              </a:spcAft>
              <a:buFont typeface="Arial" pitchFamily="34" charset="0"/>
              <a:buChar char="•"/>
            </a:pPr>
            <a:r>
              <a:rPr lang="es-CL" dirty="0">
                <a:latin typeface="Gill Sans for Oriflame Light"/>
              </a:rPr>
              <a:t>30 nuevos productos cada año</a:t>
            </a:r>
          </a:p>
          <a:p>
            <a:pPr marL="285750" indent="-285750">
              <a:spcAft>
                <a:spcPts val="1200"/>
              </a:spcAft>
              <a:buFont typeface="Arial" pitchFamily="34" charset="0"/>
              <a:buChar char="•"/>
            </a:pPr>
            <a:r>
              <a:rPr lang="es-CL" dirty="0">
                <a:latin typeface="Gill Sans for Oriflame Light"/>
              </a:rPr>
              <a:t>Muestras/Viales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288743" y="8001"/>
            <a:ext cx="2274798" cy="2274798"/>
          </a:xfrm>
          <a:custGeom>
            <a:avLst/>
            <a:gdLst>
              <a:gd name="connsiteX0" fmla="*/ 0 w 2274798"/>
              <a:gd name="connsiteY0" fmla="*/ 2274798 h 2274798"/>
              <a:gd name="connsiteX1" fmla="*/ 2274798 w 2274798"/>
              <a:gd name="connsiteY1" fmla="*/ 2274798 h 2274798"/>
              <a:gd name="connsiteX2" fmla="*/ 2274798 w 2274798"/>
              <a:gd name="connsiteY2" fmla="*/ 0 h 2274798"/>
              <a:gd name="connsiteX3" fmla="*/ 0 w 2274798"/>
              <a:gd name="connsiteY3" fmla="*/ 0 h 2274798"/>
              <a:gd name="connsiteX4" fmla="*/ 0 w 2274798"/>
              <a:gd name="connsiteY4" fmla="*/ 2274798 h 22747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98" h="2274798">
                <a:moveTo>
                  <a:pt x="0" y="2274798"/>
                </a:moveTo>
                <a:lnTo>
                  <a:pt x="2274798" y="2274798"/>
                </a:lnTo>
                <a:lnTo>
                  <a:pt x="2274798" y="0"/>
                </a:lnTo>
                <a:lnTo>
                  <a:pt x="0" y="0"/>
                </a:lnTo>
                <a:lnTo>
                  <a:pt x="0" y="2274798"/>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3" name="Freeform 3"/>
          <p:cNvSpPr/>
          <p:nvPr/>
        </p:nvSpPr>
        <p:spPr>
          <a:xfrm>
            <a:off x="2280729" y="0"/>
            <a:ext cx="2290851" cy="2290851"/>
          </a:xfrm>
          <a:custGeom>
            <a:avLst/>
            <a:gdLst>
              <a:gd name="connsiteX0" fmla="*/ 8039 w 2290851"/>
              <a:gd name="connsiteY0" fmla="*/ 2282812 h 2290851"/>
              <a:gd name="connsiteX1" fmla="*/ 2282812 w 2290851"/>
              <a:gd name="connsiteY1" fmla="*/ 2282812 h 2290851"/>
              <a:gd name="connsiteX2" fmla="*/ 2282812 w 2290851"/>
              <a:gd name="connsiteY2" fmla="*/ 8039 h 2290851"/>
              <a:gd name="connsiteX3" fmla="*/ 8039 w 2290851"/>
              <a:gd name="connsiteY3" fmla="*/ 8039 h 2290851"/>
              <a:gd name="connsiteX4" fmla="*/ 8039 w 2290851"/>
              <a:gd name="connsiteY4" fmla="*/ 2282812 h 229085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0851" h="2290851">
                <a:moveTo>
                  <a:pt x="8039" y="2282812"/>
                </a:moveTo>
                <a:lnTo>
                  <a:pt x="2282812" y="2282812"/>
                </a:lnTo>
                <a:lnTo>
                  <a:pt x="2282812" y="8039"/>
                </a:lnTo>
                <a:lnTo>
                  <a:pt x="8039" y="8039"/>
                </a:lnTo>
                <a:lnTo>
                  <a:pt x="8039" y="228281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5" name="Freeform 3"/>
          <p:cNvSpPr/>
          <p:nvPr/>
        </p:nvSpPr>
        <p:spPr>
          <a:xfrm>
            <a:off x="8039" y="4575188"/>
            <a:ext cx="2274773" cy="2274773"/>
          </a:xfrm>
          <a:custGeom>
            <a:avLst/>
            <a:gdLst>
              <a:gd name="connsiteX0" fmla="*/ 0 w 2274773"/>
              <a:gd name="connsiteY0" fmla="*/ 2274773 h 2274773"/>
              <a:gd name="connsiteX1" fmla="*/ 2274773 w 2274773"/>
              <a:gd name="connsiteY1" fmla="*/ 2274773 h 2274773"/>
              <a:gd name="connsiteX2" fmla="*/ 2274773 w 2274773"/>
              <a:gd name="connsiteY2" fmla="*/ 0 h 2274773"/>
              <a:gd name="connsiteX3" fmla="*/ 0 w 2274773"/>
              <a:gd name="connsiteY3" fmla="*/ 0 h 2274773"/>
              <a:gd name="connsiteX4" fmla="*/ 0 w 2274773"/>
              <a:gd name="connsiteY4" fmla="*/ 2274773 h 22747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73" h="2274773">
                <a:moveTo>
                  <a:pt x="0" y="2274773"/>
                </a:moveTo>
                <a:lnTo>
                  <a:pt x="2274773" y="2274773"/>
                </a:lnTo>
                <a:lnTo>
                  <a:pt x="2274773" y="0"/>
                </a:lnTo>
                <a:lnTo>
                  <a:pt x="0" y="0"/>
                </a:lnTo>
                <a:lnTo>
                  <a:pt x="0" y="2274773"/>
                </a:lnTo>
              </a:path>
            </a:pathLst>
          </a:custGeom>
          <a:solidFill>
            <a:srgbClr val="DEDEDE">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6" name="Freeform 3"/>
          <p:cNvSpPr/>
          <p:nvPr/>
        </p:nvSpPr>
        <p:spPr>
          <a:xfrm>
            <a:off x="8039" y="2291613"/>
            <a:ext cx="2274773" cy="2274773"/>
          </a:xfrm>
          <a:custGeom>
            <a:avLst/>
            <a:gdLst>
              <a:gd name="connsiteX0" fmla="*/ 0 w 2274773"/>
              <a:gd name="connsiteY0" fmla="*/ 2274773 h 2274773"/>
              <a:gd name="connsiteX1" fmla="*/ 2274773 w 2274773"/>
              <a:gd name="connsiteY1" fmla="*/ 2274773 h 2274773"/>
              <a:gd name="connsiteX2" fmla="*/ 2274773 w 2274773"/>
              <a:gd name="connsiteY2" fmla="*/ 0 h 2274773"/>
              <a:gd name="connsiteX3" fmla="*/ 0 w 2274773"/>
              <a:gd name="connsiteY3" fmla="*/ 0 h 2274773"/>
              <a:gd name="connsiteX4" fmla="*/ 0 w 2274773"/>
              <a:gd name="connsiteY4" fmla="*/ 2274773 h 22747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73" h="2274773">
                <a:moveTo>
                  <a:pt x="0" y="2274773"/>
                </a:moveTo>
                <a:lnTo>
                  <a:pt x="2274773" y="2274773"/>
                </a:lnTo>
                <a:lnTo>
                  <a:pt x="2274773" y="0"/>
                </a:lnTo>
                <a:lnTo>
                  <a:pt x="0" y="0"/>
                </a:lnTo>
                <a:lnTo>
                  <a:pt x="0" y="2274773"/>
                </a:lnTo>
              </a:path>
            </a:pathLst>
          </a:custGeom>
          <a:solidFill>
            <a:srgbClr val="C8C7C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7" name="Freeform 3"/>
          <p:cNvSpPr/>
          <p:nvPr/>
        </p:nvSpPr>
        <p:spPr>
          <a:xfrm>
            <a:off x="2280742" y="2283599"/>
            <a:ext cx="2290800" cy="2290800"/>
          </a:xfrm>
          <a:custGeom>
            <a:avLst/>
            <a:gdLst>
              <a:gd name="connsiteX0" fmla="*/ 8001 w 2290800"/>
              <a:gd name="connsiteY0" fmla="*/ 8000 h 2290800"/>
              <a:gd name="connsiteX1" fmla="*/ 0 w 2290800"/>
              <a:gd name="connsiteY1" fmla="*/ 8000 h 2290800"/>
              <a:gd name="connsiteX2" fmla="*/ 0 w 2290800"/>
              <a:gd name="connsiteY2" fmla="*/ 2290800 h 2290800"/>
              <a:gd name="connsiteX3" fmla="*/ 2290800 w 2290800"/>
              <a:gd name="connsiteY3" fmla="*/ 2290800 h 2290800"/>
              <a:gd name="connsiteX4" fmla="*/ 2290800 w 2290800"/>
              <a:gd name="connsiteY4" fmla="*/ 0 h 2290800"/>
              <a:gd name="connsiteX5" fmla="*/ 0 w 2290800"/>
              <a:gd name="connsiteY5" fmla="*/ 0 h 2290800"/>
              <a:gd name="connsiteX6" fmla="*/ 0 w 2290800"/>
              <a:gd name="connsiteY6" fmla="*/ 8000 h 2290800"/>
              <a:gd name="connsiteX7" fmla="*/ 8001 w 2290800"/>
              <a:gd name="connsiteY7" fmla="*/ 8000 h 2290800"/>
              <a:gd name="connsiteX8" fmla="*/ 8001 w 2290800"/>
              <a:gd name="connsiteY8" fmla="*/ 16001 h 2290800"/>
              <a:gd name="connsiteX9" fmla="*/ 2274798 w 2290800"/>
              <a:gd name="connsiteY9" fmla="*/ 16001 h 2290800"/>
              <a:gd name="connsiteX10" fmla="*/ 2274798 w 2290800"/>
              <a:gd name="connsiteY10" fmla="*/ 2274798 h 2290800"/>
              <a:gd name="connsiteX11" fmla="*/ 16116 w 2290800"/>
              <a:gd name="connsiteY11" fmla="*/ 2274798 h 2290800"/>
              <a:gd name="connsiteX12" fmla="*/ 16116 w 2290800"/>
              <a:gd name="connsiteY12" fmla="*/ 8000 h 2290800"/>
              <a:gd name="connsiteX13" fmla="*/ 8001 w 2290800"/>
              <a:gd name="connsiteY13" fmla="*/ 8000 h 2290800"/>
              <a:gd name="connsiteX14" fmla="*/ 8001 w 2290800"/>
              <a:gd name="connsiteY14" fmla="*/ 16001 h 2290800"/>
              <a:gd name="connsiteX15" fmla="*/ 8001 w 2290800"/>
              <a:gd name="connsiteY15" fmla="*/ 8000 h 2290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90800" h="2290800">
                <a:moveTo>
                  <a:pt x="8001" y="8000"/>
                </a:moveTo>
                <a:lnTo>
                  <a:pt x="0" y="8000"/>
                </a:lnTo>
                <a:lnTo>
                  <a:pt x="0" y="2290800"/>
                </a:lnTo>
                <a:lnTo>
                  <a:pt x="2290800" y="2290800"/>
                </a:lnTo>
                <a:lnTo>
                  <a:pt x="2290800" y="0"/>
                </a:lnTo>
                <a:lnTo>
                  <a:pt x="0" y="0"/>
                </a:lnTo>
                <a:lnTo>
                  <a:pt x="0" y="8000"/>
                </a:lnTo>
                <a:lnTo>
                  <a:pt x="8001" y="8000"/>
                </a:lnTo>
                <a:lnTo>
                  <a:pt x="8001" y="16001"/>
                </a:lnTo>
                <a:lnTo>
                  <a:pt x="2274798" y="16001"/>
                </a:lnTo>
                <a:lnTo>
                  <a:pt x="2274798" y="2274798"/>
                </a:lnTo>
                <a:lnTo>
                  <a:pt x="16116" y="2274798"/>
                </a:lnTo>
                <a:lnTo>
                  <a:pt x="16116" y="8000"/>
                </a:lnTo>
                <a:lnTo>
                  <a:pt x="8001" y="8000"/>
                </a:lnTo>
                <a:lnTo>
                  <a:pt x="8001" y="16001"/>
                </a:lnTo>
                <a:lnTo>
                  <a:pt x="8001" y="8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8" name="Freeform 3"/>
          <p:cNvSpPr/>
          <p:nvPr/>
        </p:nvSpPr>
        <p:spPr>
          <a:xfrm>
            <a:off x="2288743" y="4575200"/>
            <a:ext cx="2274798" cy="2274798"/>
          </a:xfrm>
          <a:custGeom>
            <a:avLst/>
            <a:gdLst>
              <a:gd name="connsiteX0" fmla="*/ 0 w 2274798"/>
              <a:gd name="connsiteY0" fmla="*/ 2274798 h 2274798"/>
              <a:gd name="connsiteX1" fmla="*/ 2274798 w 2274798"/>
              <a:gd name="connsiteY1" fmla="*/ 2274798 h 2274798"/>
              <a:gd name="connsiteX2" fmla="*/ 2274798 w 2274798"/>
              <a:gd name="connsiteY2" fmla="*/ 0 h 2274798"/>
              <a:gd name="connsiteX3" fmla="*/ 0 w 2274798"/>
              <a:gd name="connsiteY3" fmla="*/ 0 h 2274798"/>
              <a:gd name="connsiteX4" fmla="*/ 0 w 2274798"/>
              <a:gd name="connsiteY4" fmla="*/ 2274798 h 22747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98" h="2274798">
                <a:moveTo>
                  <a:pt x="0" y="2274798"/>
                </a:moveTo>
                <a:lnTo>
                  <a:pt x="2274798" y="2274798"/>
                </a:lnTo>
                <a:lnTo>
                  <a:pt x="2274798" y="0"/>
                </a:lnTo>
                <a:lnTo>
                  <a:pt x="0" y="0"/>
                </a:lnTo>
                <a:lnTo>
                  <a:pt x="0" y="2274798"/>
                </a:lnTo>
              </a:path>
            </a:pathLst>
          </a:custGeom>
          <a:solidFill>
            <a:srgbClr val="DEDEDE">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9" name="Freeform 3"/>
          <p:cNvSpPr/>
          <p:nvPr/>
        </p:nvSpPr>
        <p:spPr>
          <a:xfrm>
            <a:off x="2280729" y="4567148"/>
            <a:ext cx="2290851" cy="2290851"/>
          </a:xfrm>
          <a:custGeom>
            <a:avLst/>
            <a:gdLst>
              <a:gd name="connsiteX0" fmla="*/ 8039 w 2290851"/>
              <a:gd name="connsiteY0" fmla="*/ 2282812 h 2290851"/>
              <a:gd name="connsiteX1" fmla="*/ 2282812 w 2290851"/>
              <a:gd name="connsiteY1" fmla="*/ 2282812 h 2290851"/>
              <a:gd name="connsiteX2" fmla="*/ 2282812 w 2290851"/>
              <a:gd name="connsiteY2" fmla="*/ 8039 h 2290851"/>
              <a:gd name="connsiteX3" fmla="*/ 8039 w 2290851"/>
              <a:gd name="connsiteY3" fmla="*/ 8039 h 2290851"/>
              <a:gd name="connsiteX4" fmla="*/ 8039 w 2290851"/>
              <a:gd name="connsiteY4" fmla="*/ 2282812 h 229085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0851" h="2290851">
                <a:moveTo>
                  <a:pt x="8039" y="2282812"/>
                </a:moveTo>
                <a:lnTo>
                  <a:pt x="2282812" y="2282812"/>
                </a:lnTo>
                <a:lnTo>
                  <a:pt x="2282812" y="8039"/>
                </a:lnTo>
                <a:lnTo>
                  <a:pt x="8039" y="8039"/>
                </a:lnTo>
                <a:lnTo>
                  <a:pt x="8039" y="228281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10" name="Freeform 3"/>
          <p:cNvSpPr/>
          <p:nvPr/>
        </p:nvSpPr>
        <p:spPr>
          <a:xfrm>
            <a:off x="8039" y="8039"/>
            <a:ext cx="2274773" cy="2274773"/>
          </a:xfrm>
          <a:custGeom>
            <a:avLst/>
            <a:gdLst>
              <a:gd name="connsiteX0" fmla="*/ 2274773 w 2274773"/>
              <a:gd name="connsiteY0" fmla="*/ 2274773 h 2274773"/>
              <a:gd name="connsiteX1" fmla="*/ 0 w 2274773"/>
              <a:gd name="connsiteY1" fmla="*/ 2274773 h 2274773"/>
              <a:gd name="connsiteX2" fmla="*/ 0 w 2274773"/>
              <a:gd name="connsiteY2" fmla="*/ 0 h 2274773"/>
              <a:gd name="connsiteX3" fmla="*/ 2274773 w 2274773"/>
              <a:gd name="connsiteY3" fmla="*/ 0 h 2274773"/>
              <a:gd name="connsiteX4" fmla="*/ 2274773 w 2274773"/>
              <a:gd name="connsiteY4" fmla="*/ 2274773 h 227477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74773" h="2274773">
                <a:moveTo>
                  <a:pt x="2274773" y="2274773"/>
                </a:moveTo>
                <a:lnTo>
                  <a:pt x="0" y="2274773"/>
                </a:lnTo>
                <a:lnTo>
                  <a:pt x="0" y="0"/>
                </a:lnTo>
                <a:lnTo>
                  <a:pt x="2274773" y="0"/>
                </a:lnTo>
                <a:lnTo>
                  <a:pt x="2274773" y="2274773"/>
                </a:lnTo>
              </a:path>
            </a:pathLst>
          </a:custGeom>
          <a:solidFill>
            <a:srgbClr val="DEDEDE">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11" name="Freeform 3"/>
          <p:cNvSpPr/>
          <p:nvPr/>
        </p:nvSpPr>
        <p:spPr>
          <a:xfrm>
            <a:off x="0" y="0"/>
            <a:ext cx="2290851" cy="2290851"/>
          </a:xfrm>
          <a:custGeom>
            <a:avLst/>
            <a:gdLst>
              <a:gd name="connsiteX0" fmla="*/ 2282812 w 2290851"/>
              <a:gd name="connsiteY0" fmla="*/ 2282812 h 2290851"/>
              <a:gd name="connsiteX1" fmla="*/ 8039 w 2290851"/>
              <a:gd name="connsiteY1" fmla="*/ 2282812 h 2290851"/>
              <a:gd name="connsiteX2" fmla="*/ 8039 w 2290851"/>
              <a:gd name="connsiteY2" fmla="*/ 8039 h 2290851"/>
              <a:gd name="connsiteX3" fmla="*/ 2282812 w 2290851"/>
              <a:gd name="connsiteY3" fmla="*/ 8039 h 2290851"/>
              <a:gd name="connsiteX4" fmla="*/ 2282812 w 2290851"/>
              <a:gd name="connsiteY4" fmla="*/ 2282812 h 229085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0851" h="2290851">
                <a:moveTo>
                  <a:pt x="2282812" y="2282812"/>
                </a:moveTo>
                <a:lnTo>
                  <a:pt x="8039" y="2282812"/>
                </a:lnTo>
                <a:lnTo>
                  <a:pt x="8039" y="8039"/>
                </a:lnTo>
                <a:lnTo>
                  <a:pt x="2282812" y="8039"/>
                </a:lnTo>
                <a:lnTo>
                  <a:pt x="2282812" y="228281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 name="TextBox 1"/>
          <p:cNvSpPr txBox="1"/>
          <p:nvPr/>
        </p:nvSpPr>
        <p:spPr>
          <a:xfrm>
            <a:off x="4876800" y="3581400"/>
            <a:ext cx="3886200" cy="2549416"/>
          </a:xfrm>
          <a:prstGeom prst="rect">
            <a:avLst/>
          </a:prstGeom>
          <a:noFill/>
        </p:spPr>
        <p:txBody>
          <a:bodyPr wrap="square" lIns="0" tIns="0" rIns="0" rtlCol="0">
            <a:spAutoFit/>
          </a:bodyPr>
          <a:lstStyle/>
          <a:p>
            <a:pPr>
              <a:lnSpc>
                <a:spcPts val="1000"/>
              </a:lnSpc>
            </a:pPr>
            <a:endParaRPr lang="es-CL" altLang="zh-CN" dirty="0" smtClean="0">
              <a:latin typeface="Gill Sans for Oriflame Light"/>
              <a:cs typeface="Gill Sans for Oriflame Light"/>
            </a:endParaRPr>
          </a:p>
          <a:p>
            <a:pPr>
              <a:lnSpc>
                <a:spcPts val="1000"/>
              </a:lnSpc>
            </a:pPr>
            <a:endParaRPr lang="es-CL" altLang="zh-CN" dirty="0" smtClean="0">
              <a:latin typeface="Gill Sans for Oriflame Light"/>
              <a:cs typeface="Gill Sans for Oriflame Light"/>
            </a:endParaRPr>
          </a:p>
          <a:p>
            <a:pPr marL="342900" indent="-342900">
              <a:spcAft>
                <a:spcPts val="1200"/>
              </a:spcAft>
              <a:buClr>
                <a:srgbClr val="993366"/>
              </a:buClr>
              <a:buFont typeface="Arial" pitchFamily="34" charset="0"/>
              <a:buChar char="•"/>
            </a:pPr>
            <a:r>
              <a:rPr lang="es-CL" dirty="0" smtClean="0">
                <a:latin typeface="Gill Sans for Oriflame Light"/>
              </a:rPr>
              <a:t>Sé parte de la mayor empresa de venta directa de Europa</a:t>
            </a:r>
          </a:p>
          <a:p>
            <a:pPr marL="342900" indent="-342900">
              <a:spcAft>
                <a:spcPts val="1200"/>
              </a:spcAft>
              <a:buClr>
                <a:srgbClr val="993366"/>
              </a:buClr>
              <a:buFont typeface="Arial" pitchFamily="34" charset="0"/>
              <a:buChar char="•"/>
            </a:pPr>
            <a:r>
              <a:rPr lang="es-CL" dirty="0" smtClean="0">
                <a:latin typeface="Gill Sans for Oriflame Light"/>
              </a:rPr>
              <a:t>Usa nuestros cosméticos y productos Wellness para verte y sentirte bien</a:t>
            </a:r>
          </a:p>
          <a:p>
            <a:pPr marL="342900" indent="-342900">
              <a:spcAft>
                <a:spcPts val="1200"/>
              </a:spcAft>
              <a:buClr>
                <a:srgbClr val="993366"/>
              </a:buClr>
              <a:buFont typeface="Arial" pitchFamily="34" charset="0"/>
              <a:buChar char="•"/>
            </a:pPr>
            <a:r>
              <a:rPr lang="es-CL" dirty="0" smtClean="0">
                <a:latin typeface="Gill Sans for Oriflame Light"/>
              </a:rPr>
              <a:t>Recomienda nuestros productos y gana dinero rápidamente</a:t>
            </a:r>
          </a:p>
        </p:txBody>
      </p:sp>
      <p:pic>
        <p:nvPicPr>
          <p:cNvPr id="14" name="Picture 13" descr="Slide_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13" name="12 Rectángulo"/>
          <p:cNvSpPr/>
          <p:nvPr/>
        </p:nvSpPr>
        <p:spPr>
          <a:xfrm>
            <a:off x="4724400" y="1995677"/>
            <a:ext cx="4038600" cy="1015663"/>
          </a:xfrm>
          <a:prstGeom prst="rect">
            <a:avLst/>
          </a:prstGeom>
        </p:spPr>
        <p:txBody>
          <a:bodyPr wrap="square">
            <a:spAutoFit/>
          </a:bodyPr>
          <a:lstStyle/>
          <a:p>
            <a:pPr algn="ctr"/>
            <a:r>
              <a:rPr lang="es-CL" sz="2000" b="1" dirty="0"/>
              <a:t>¿Estás viviendo la </a:t>
            </a:r>
            <a:r>
              <a:rPr lang="es-CL" sz="2000" b="1" dirty="0" smtClean="0"/>
              <a:t>vida</a:t>
            </a:r>
          </a:p>
          <a:p>
            <a:pPr algn="ctr"/>
            <a:r>
              <a:rPr lang="es-CL" sz="2000" b="1" dirty="0" smtClean="0"/>
              <a:t> </a:t>
            </a:r>
            <a:r>
              <a:rPr lang="es-CL" sz="2000" b="1" dirty="0"/>
              <a:t>que siempre soñaste</a:t>
            </a:r>
            <a:r>
              <a:rPr lang="es-CL" sz="2000" b="1" dirty="0" smtClean="0"/>
              <a:t>?</a:t>
            </a:r>
          </a:p>
          <a:p>
            <a:pPr algn="ctr"/>
            <a:endParaRPr lang="es-CL" sz="2000" b="1" dirty="0" smtClean="0"/>
          </a:p>
        </p:txBody>
      </p:sp>
      <p:sp>
        <p:nvSpPr>
          <p:cNvPr id="15" name="14 Rectángulo"/>
          <p:cNvSpPr/>
          <p:nvPr/>
        </p:nvSpPr>
        <p:spPr>
          <a:xfrm>
            <a:off x="4533900" y="838200"/>
            <a:ext cx="4572000" cy="990015"/>
          </a:xfrm>
          <a:prstGeom prst="rect">
            <a:avLst/>
          </a:prstGeom>
        </p:spPr>
        <p:txBody>
          <a:bodyPr>
            <a:spAutoFit/>
          </a:bodyPr>
          <a:lstStyle/>
          <a:p>
            <a:pPr lvl="0" algn="ctr">
              <a:lnSpc>
                <a:spcPts val="3500"/>
              </a:lnSpc>
              <a:tabLst>
                <a:tab pos="190500" algn="l"/>
              </a:tabLst>
            </a:pPr>
            <a:r>
              <a:rPr lang="es-CL" altLang="zh-CN" sz="2800" dirty="0">
                <a:solidFill>
                  <a:srgbClr val="A51149"/>
                </a:solidFill>
                <a:latin typeface="Gill Sans for Oriflame Light"/>
                <a:cs typeface="Gill Sans for Oriflame Light"/>
              </a:rPr>
              <a:t>Con nosotros</a:t>
            </a:r>
            <a:r>
              <a:rPr lang="es-CL" altLang="zh-CN" sz="2800" dirty="0">
                <a:solidFill>
                  <a:prstClr val="black"/>
                </a:solidFill>
                <a:latin typeface="Gill Sans for Oriflame Light"/>
                <a:cs typeface="Gill Sans for Oriflame Light"/>
              </a:rPr>
              <a:t> </a:t>
            </a:r>
          </a:p>
          <a:p>
            <a:pPr lvl="0" algn="ctr">
              <a:lnSpc>
                <a:spcPts val="3500"/>
              </a:lnSpc>
              <a:tabLst>
                <a:tab pos="190500" algn="l"/>
              </a:tabLst>
            </a:pPr>
            <a:r>
              <a:rPr lang="es-CL" altLang="zh-CN" sz="2800" b="1" dirty="0">
                <a:solidFill>
                  <a:srgbClr val="A51149"/>
                </a:solidFill>
                <a:latin typeface="Gill Sans for Oriflame Light"/>
                <a:cs typeface="Gill Sans for Oriflame"/>
              </a:rPr>
              <a:t>¡Todo depende de ti!</a:t>
            </a:r>
          </a:p>
        </p:txBody>
      </p:sp>
      <p:sp>
        <p:nvSpPr>
          <p:cNvPr id="12" name="11 Rectángulo"/>
          <p:cNvSpPr/>
          <p:nvPr/>
        </p:nvSpPr>
        <p:spPr>
          <a:xfrm>
            <a:off x="5105400" y="2971800"/>
            <a:ext cx="3733800" cy="1015663"/>
          </a:xfrm>
          <a:prstGeom prst="rect">
            <a:avLst/>
          </a:prstGeom>
        </p:spPr>
        <p:txBody>
          <a:bodyPr wrap="square">
            <a:spAutoFit/>
          </a:bodyPr>
          <a:lstStyle/>
          <a:p>
            <a:pPr lvl="0"/>
            <a:r>
              <a:rPr lang="es-CL" sz="2000" b="1" dirty="0">
                <a:solidFill>
                  <a:srgbClr val="A51149"/>
                </a:solidFill>
              </a:rPr>
              <a:t>Comienza desde hoy  a cumplir tus sueños con Oriflame</a:t>
            </a:r>
            <a:r>
              <a:rPr lang="es-CL" sz="2000" b="1" dirty="0">
                <a:solidFill>
                  <a:prstClr val="black"/>
                </a:solidFill>
              </a:rPr>
              <a:t/>
            </a:r>
            <a:br>
              <a:rPr lang="es-CL" sz="2000" b="1" dirty="0">
                <a:solidFill>
                  <a:prstClr val="black"/>
                </a:solidFill>
              </a:rPr>
            </a:br>
            <a:endParaRPr lang="es-CL" sz="2000" b="1"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76800" y="1048026"/>
            <a:ext cx="3759200" cy="1321131"/>
          </a:xfrm>
          <a:prstGeom prst="rect">
            <a:avLst/>
          </a:prstGeom>
          <a:noFill/>
        </p:spPr>
        <p:txBody>
          <a:bodyPr wrap="square" lIns="0" tIns="0" rIns="0" rtlCol="0">
            <a:spAutoFit/>
          </a:bodyPr>
          <a:lstStyle/>
          <a:p>
            <a:pPr>
              <a:lnSpc>
                <a:spcPts val="3400"/>
              </a:lnSpc>
              <a:spcAft>
                <a:spcPts val="1200"/>
              </a:spcAft>
              <a:tabLst/>
            </a:pPr>
            <a:r>
              <a:rPr lang="es-CL" altLang="zh-CN" sz="2600" smtClean="0">
                <a:solidFill>
                  <a:srgbClr val="66C989"/>
                </a:solidFill>
                <a:latin typeface="Gill Sans for Oriflame Light"/>
                <a:cs typeface="Gill Sans for Oriflame Light"/>
              </a:rPr>
              <a:t>La marca ícono de las Fragancias “Giordani</a:t>
            </a:r>
            <a:r>
              <a:rPr lang="es-CL" altLang="zh-CN" sz="2600" smtClean="0">
                <a:latin typeface="Gill Sans for Oriflame Light"/>
                <a:cs typeface="Times New Roman" pitchFamily="18" charset="0"/>
              </a:rPr>
              <a:t> </a:t>
            </a:r>
            <a:r>
              <a:rPr lang="es-CL" altLang="zh-CN" sz="2600" smtClean="0">
                <a:solidFill>
                  <a:srgbClr val="66C989"/>
                </a:solidFill>
                <a:latin typeface="Gill Sans for Oriflame Light"/>
                <a:cs typeface="Gill Sans for Oriflame Light"/>
              </a:rPr>
              <a:t>Gold”</a:t>
            </a:r>
          </a:p>
        </p:txBody>
      </p:sp>
      <p:sp>
        <p:nvSpPr>
          <p:cNvPr id="4" name="TextBox 3"/>
          <p:cNvSpPr txBox="1"/>
          <p:nvPr/>
        </p:nvSpPr>
        <p:spPr>
          <a:xfrm>
            <a:off x="5003800" y="2590800"/>
            <a:ext cx="3759200" cy="3323987"/>
          </a:xfrm>
          <a:prstGeom prst="rect">
            <a:avLst/>
          </a:prstGeom>
          <a:noFill/>
        </p:spPr>
        <p:txBody>
          <a:bodyPr wrap="square" rtlCol="0">
            <a:spAutoFit/>
          </a:bodyPr>
          <a:lstStyle/>
          <a:p>
            <a:pPr>
              <a:spcAft>
                <a:spcPts val="1200"/>
              </a:spcAft>
            </a:pPr>
            <a:r>
              <a:rPr lang="es-CL" smtClean="0">
                <a:latin typeface="Gill Sans for Oriflame Light"/>
              </a:rPr>
              <a:t>La fragancia Giordani Gold representa el arte de la elegancia refinada, lujo y sofisticación femenina al estilo de vida italiano</a:t>
            </a:r>
          </a:p>
          <a:p>
            <a:pPr>
              <a:spcAft>
                <a:spcPts val="1200"/>
              </a:spcAft>
            </a:pPr>
            <a:r>
              <a:rPr lang="es-CL" smtClean="0">
                <a:latin typeface="Gill Sans for Oriflame Light"/>
              </a:rPr>
              <a:t>Se desarrolló para mujeres seguras, elegantes y glamorosas para quienes la belleza va más allá de la apariencias</a:t>
            </a:r>
          </a:p>
          <a:p>
            <a:pPr>
              <a:spcAft>
                <a:spcPts val="1200"/>
              </a:spcAft>
            </a:pPr>
            <a:endParaRPr lang="es-CL" altLang="zh-CN" smtClean="0">
              <a:latin typeface="Gill Sans for Oriflame Light"/>
              <a:cs typeface="Times New Roman" pitchFamily="18" charset="0"/>
            </a:endParaRPr>
          </a:p>
          <a:p>
            <a:pPr>
              <a:spcAft>
                <a:spcPts val="1200"/>
              </a:spcAft>
            </a:pPr>
            <a:endParaRPr lang="es-CL">
              <a:latin typeface="Gill Sans for Oriflame Ligh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7" name="TextBox 1"/>
          <p:cNvSpPr txBox="1"/>
          <p:nvPr/>
        </p:nvSpPr>
        <p:spPr>
          <a:xfrm>
            <a:off x="4724400" y="609600"/>
            <a:ext cx="1437716" cy="482183"/>
          </a:xfrm>
          <a:prstGeom prst="rect">
            <a:avLst/>
          </a:prstGeom>
          <a:noFill/>
        </p:spPr>
        <p:txBody>
          <a:bodyPr wrap="square" lIns="0" tIns="0" rIns="0" rtlCol="0">
            <a:spAutoFit/>
          </a:bodyPr>
          <a:lstStyle/>
          <a:p>
            <a:pPr>
              <a:lnSpc>
                <a:spcPts val="3400"/>
              </a:lnSpc>
              <a:tabLst/>
            </a:pPr>
            <a:r>
              <a:rPr lang="es-CL" altLang="zh-CN" sz="2600" dirty="0" smtClean="0">
                <a:solidFill>
                  <a:srgbClr val="411D6D"/>
                </a:solidFill>
                <a:latin typeface="Gill Sans for Oriflame Light"/>
                <a:cs typeface="Gill Sans for Oriflame Light"/>
              </a:rPr>
              <a:t>Wellness</a:t>
            </a:r>
          </a:p>
        </p:txBody>
      </p:sp>
      <p:sp>
        <p:nvSpPr>
          <p:cNvPr id="8" name="TextBox 1"/>
          <p:cNvSpPr txBox="1"/>
          <p:nvPr/>
        </p:nvSpPr>
        <p:spPr>
          <a:xfrm>
            <a:off x="4800600" y="3810000"/>
            <a:ext cx="4191000" cy="3457357"/>
          </a:xfrm>
          <a:prstGeom prst="rect">
            <a:avLst/>
          </a:prstGeom>
          <a:noFill/>
        </p:spPr>
        <p:txBody>
          <a:bodyPr wrap="square" lIns="0" tIns="0" rIns="0" rtlCol="0">
            <a:spAutoFit/>
          </a:bodyPr>
          <a:lstStyle/>
          <a:p>
            <a:pPr lvl="0">
              <a:lnSpc>
                <a:spcPts val="2300"/>
              </a:lnSpc>
              <a:spcAft>
                <a:spcPts val="600"/>
              </a:spcAft>
            </a:pPr>
            <a:r>
              <a:rPr lang="es-CL" altLang="zh-CN" b="1" dirty="0" smtClean="0">
                <a:solidFill>
                  <a:srgbClr val="411D6D"/>
                </a:solidFill>
                <a:latin typeface="Gill Sans for Oriflame Light"/>
                <a:cs typeface="Gill Sans for Oriflame Light"/>
              </a:rPr>
              <a:t>Fácil </a:t>
            </a:r>
            <a:r>
              <a:rPr lang="es-CL" altLang="zh-CN" b="1" dirty="0">
                <a:solidFill>
                  <a:srgbClr val="411D6D"/>
                </a:solidFill>
                <a:latin typeface="Gill Sans for Oriflame Light"/>
                <a:cs typeface="Gill Sans for Oriflame Light"/>
              </a:rPr>
              <a:t>de recomendar</a:t>
            </a:r>
          </a:p>
          <a:p>
            <a:pPr marL="285750" indent="-285750">
              <a:lnSpc>
                <a:spcPts val="2300"/>
              </a:lnSpc>
              <a:spcAft>
                <a:spcPts val="600"/>
              </a:spcAft>
              <a:buFont typeface="Arial" pitchFamily="34" charset="0"/>
              <a:buChar char="•"/>
            </a:pPr>
            <a:r>
              <a:rPr lang="es-CL" dirty="0" smtClean="0">
                <a:latin typeface="Gill Sans for Oriflame Light"/>
              </a:rPr>
              <a:t>Los productos Wellness garantizan buenos testimonios</a:t>
            </a:r>
          </a:p>
          <a:p>
            <a:pPr marL="285750" indent="-285750">
              <a:lnSpc>
                <a:spcPts val="2300"/>
              </a:lnSpc>
              <a:spcAft>
                <a:spcPts val="600"/>
              </a:spcAft>
              <a:buFont typeface="Arial" pitchFamily="34" charset="0"/>
              <a:buChar char="•"/>
            </a:pPr>
            <a:r>
              <a:rPr lang="es-CL" dirty="0" smtClean="0">
                <a:latin typeface="Gill Sans for Oriflame Light"/>
              </a:rPr>
              <a:t>Sus </a:t>
            </a:r>
            <a:r>
              <a:rPr lang="es-CL" dirty="0">
                <a:latin typeface="Gill Sans for Oriflame Light"/>
              </a:rPr>
              <a:t>beneficios son fáciles de </a:t>
            </a:r>
            <a:r>
              <a:rPr lang="es-CL" dirty="0" smtClean="0">
                <a:latin typeface="Gill Sans for Oriflame Light"/>
              </a:rPr>
              <a:t>compartir</a:t>
            </a:r>
          </a:p>
          <a:p>
            <a:pPr marL="285750" indent="-285750">
              <a:lnSpc>
                <a:spcPts val="2300"/>
              </a:lnSpc>
              <a:spcAft>
                <a:spcPts val="600"/>
              </a:spcAft>
              <a:buFont typeface="Arial" pitchFamily="34" charset="0"/>
              <a:buChar char="•"/>
            </a:pPr>
            <a:r>
              <a:rPr lang="es-CL" dirty="0" smtClean="0">
                <a:latin typeface="Gill Sans for Oriflame Light"/>
              </a:rPr>
              <a:t>Tienen puntos (</a:t>
            </a:r>
            <a:r>
              <a:rPr lang="es-CL" dirty="0" err="1" smtClean="0">
                <a:latin typeface="Gill Sans for Oriflame Light"/>
              </a:rPr>
              <a:t>VEP</a:t>
            </a:r>
            <a:r>
              <a:rPr lang="es-CL" dirty="0" smtClean="0">
                <a:latin typeface="Gill Sans for Oriflame Light"/>
              </a:rPr>
              <a:t>) más altos </a:t>
            </a:r>
            <a:r>
              <a:rPr lang="es-CL" dirty="0">
                <a:latin typeface="Gill Sans for Oriflame Light"/>
              </a:rPr>
              <a:t>de todos los productos Oriflame</a:t>
            </a:r>
          </a:p>
          <a:p>
            <a:pPr marL="285750" indent="-285750">
              <a:lnSpc>
                <a:spcPts val="2300"/>
              </a:lnSpc>
              <a:spcAft>
                <a:spcPts val="600"/>
              </a:spcAft>
              <a:buFont typeface="Arial" pitchFamily="34" charset="0"/>
              <a:buChar char="•"/>
            </a:pPr>
            <a:endParaRPr lang="es-CL" dirty="0">
              <a:latin typeface="Gill Sans for Oriflame Light"/>
            </a:endParaRPr>
          </a:p>
          <a:p>
            <a:pPr marL="285750" indent="-285750">
              <a:lnSpc>
                <a:spcPts val="2300"/>
              </a:lnSpc>
              <a:spcAft>
                <a:spcPts val="600"/>
              </a:spcAft>
              <a:buFont typeface="Arial" pitchFamily="34" charset="0"/>
              <a:buChar char="•"/>
            </a:pPr>
            <a:endParaRPr lang="es-CL" dirty="0" smtClean="0">
              <a:latin typeface="Gill Sans for Oriflame Light"/>
            </a:endParaRPr>
          </a:p>
          <a:p>
            <a:pPr marL="285750" indent="-285750">
              <a:lnSpc>
                <a:spcPts val="2300"/>
              </a:lnSpc>
              <a:spcAft>
                <a:spcPts val="600"/>
              </a:spcAft>
              <a:buFont typeface="Arial" pitchFamily="34" charset="0"/>
              <a:buChar char="•"/>
              <a:tabLst/>
            </a:pPr>
            <a:endParaRPr lang="es-CL" altLang="zh-CN" sz="1800" dirty="0" smtClean="0">
              <a:solidFill>
                <a:srgbClr val="231F20"/>
              </a:solidFill>
              <a:latin typeface="Gill Sans for Oriflame Light"/>
              <a:cs typeface="Gill Sans for Oriflame Light"/>
            </a:endParaRPr>
          </a:p>
        </p:txBody>
      </p:sp>
      <p:sp>
        <p:nvSpPr>
          <p:cNvPr id="14" name="TextBox 1"/>
          <p:cNvSpPr txBox="1"/>
          <p:nvPr/>
        </p:nvSpPr>
        <p:spPr>
          <a:xfrm>
            <a:off x="4748496" y="1219200"/>
            <a:ext cx="4243104" cy="2495555"/>
          </a:xfrm>
          <a:prstGeom prst="rect">
            <a:avLst/>
          </a:prstGeom>
          <a:noFill/>
        </p:spPr>
        <p:txBody>
          <a:bodyPr wrap="square" lIns="0" tIns="0" rIns="0" rtlCol="0">
            <a:spAutoFit/>
          </a:bodyPr>
          <a:lstStyle/>
          <a:p>
            <a:pPr>
              <a:lnSpc>
                <a:spcPts val="2300"/>
              </a:lnSpc>
              <a:spcAft>
                <a:spcPts val="600"/>
              </a:spcAft>
            </a:pPr>
            <a:r>
              <a:rPr lang="es-CL" altLang="zh-CN" b="1" dirty="0">
                <a:solidFill>
                  <a:srgbClr val="411D6D"/>
                </a:solidFill>
                <a:latin typeface="Gill Sans for Oriflame Light"/>
                <a:cs typeface="Gill Sans for Oriflame Light"/>
              </a:rPr>
              <a:t>Fácil </a:t>
            </a:r>
            <a:r>
              <a:rPr lang="es-CL" altLang="zh-CN" b="1" dirty="0" smtClean="0">
                <a:solidFill>
                  <a:srgbClr val="411D6D"/>
                </a:solidFill>
                <a:latin typeface="Gill Sans for Oriflame Light"/>
                <a:cs typeface="Gill Sans for Oriflame Light"/>
              </a:rPr>
              <a:t>de vender</a:t>
            </a:r>
            <a:endParaRPr lang="es-CL" altLang="zh-CN" b="1" dirty="0">
              <a:solidFill>
                <a:srgbClr val="411D6D"/>
              </a:solidFill>
              <a:latin typeface="Gill Sans for Oriflame Light"/>
              <a:cs typeface="Gill Sans for Oriflame Light"/>
            </a:endParaRPr>
          </a:p>
          <a:p>
            <a:pPr marL="285750" indent="-285750">
              <a:lnSpc>
                <a:spcPts val="2300"/>
              </a:lnSpc>
              <a:spcAft>
                <a:spcPts val="600"/>
              </a:spcAft>
              <a:buFont typeface="Arial" pitchFamily="34" charset="0"/>
              <a:buChar char="•"/>
            </a:pPr>
            <a:r>
              <a:rPr lang="es-CL" dirty="0" smtClean="0">
                <a:latin typeface="Gill Sans for Oriflame Light"/>
              </a:rPr>
              <a:t>Obtener más energía</a:t>
            </a:r>
          </a:p>
          <a:p>
            <a:pPr marL="285750" indent="-285750">
              <a:lnSpc>
                <a:spcPts val="2300"/>
              </a:lnSpc>
              <a:spcAft>
                <a:spcPts val="600"/>
              </a:spcAft>
              <a:buFont typeface="Arial" pitchFamily="34" charset="0"/>
              <a:buChar char="•"/>
            </a:pPr>
            <a:r>
              <a:rPr lang="es-CL" dirty="0" smtClean="0">
                <a:latin typeface="Gill Sans for Oriflame Light"/>
              </a:rPr>
              <a:t>Perder </a:t>
            </a:r>
            <a:r>
              <a:rPr lang="es-CL" dirty="0">
                <a:latin typeface="Gill Sans for Oriflame Light"/>
              </a:rPr>
              <a:t>o </a:t>
            </a:r>
            <a:r>
              <a:rPr lang="es-CL" dirty="0" smtClean="0">
                <a:latin typeface="Gill Sans for Oriflame Light"/>
              </a:rPr>
              <a:t>mantener el peso</a:t>
            </a:r>
          </a:p>
          <a:p>
            <a:pPr marL="285750" indent="-285750">
              <a:lnSpc>
                <a:spcPts val="2300"/>
              </a:lnSpc>
              <a:spcAft>
                <a:spcPts val="600"/>
              </a:spcAft>
              <a:buFont typeface="Arial" pitchFamily="34" charset="0"/>
              <a:buChar char="•"/>
            </a:pPr>
            <a:r>
              <a:rPr lang="es-CL" dirty="0" smtClean="0">
                <a:latin typeface="Gill Sans for Oriflame Light"/>
              </a:rPr>
              <a:t>Obtener </a:t>
            </a:r>
            <a:r>
              <a:rPr lang="es-CL" dirty="0">
                <a:latin typeface="Gill Sans for Oriflame Light"/>
              </a:rPr>
              <a:t>los nutrientes que tú y tu familia </a:t>
            </a:r>
            <a:r>
              <a:rPr lang="es-CL" dirty="0" smtClean="0">
                <a:latin typeface="Gill Sans for Oriflame Light"/>
              </a:rPr>
              <a:t>necesitan</a:t>
            </a:r>
          </a:p>
          <a:p>
            <a:pPr marL="285750" indent="-285750">
              <a:lnSpc>
                <a:spcPts val="2300"/>
              </a:lnSpc>
              <a:spcAft>
                <a:spcPts val="600"/>
              </a:spcAft>
              <a:buFont typeface="Arial" pitchFamily="34" charset="0"/>
              <a:buChar char="•"/>
            </a:pPr>
            <a:r>
              <a:rPr lang="es-CL" dirty="0" smtClean="0">
                <a:latin typeface="Gill Sans for Oriflame Light"/>
              </a:rPr>
              <a:t>Mejorar </a:t>
            </a:r>
            <a:r>
              <a:rPr lang="es-CL" dirty="0">
                <a:latin typeface="Gill Sans for Oriflame Light"/>
              </a:rPr>
              <a:t>tu piel, cabello y uñas </a:t>
            </a:r>
          </a:p>
          <a:p>
            <a:pPr marL="285750" indent="-285750">
              <a:lnSpc>
                <a:spcPts val="2300"/>
              </a:lnSpc>
              <a:spcAft>
                <a:spcPts val="600"/>
              </a:spcAft>
              <a:buFont typeface="Arial" pitchFamily="34" charset="0"/>
              <a:buChar char="•"/>
              <a:tabLst/>
            </a:pPr>
            <a:endParaRPr lang="es-CL" altLang="zh-CN" sz="1800" dirty="0" smtClean="0">
              <a:solidFill>
                <a:srgbClr val="231F20"/>
              </a:solidFill>
              <a:latin typeface="Gill Sans for Oriflame Light"/>
              <a:cs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914400"/>
            <a:ext cx="3835399" cy="3609321"/>
          </a:xfrm>
          <a:prstGeom prst="rect">
            <a:avLst/>
          </a:prstGeom>
          <a:noFill/>
        </p:spPr>
        <p:txBody>
          <a:bodyPr wrap="square" lIns="0" tIns="0" rIns="0" rtlCol="0">
            <a:spAutoFit/>
          </a:bodyPr>
          <a:lstStyle/>
          <a:p>
            <a:pPr>
              <a:lnSpc>
                <a:spcPts val="3400"/>
              </a:lnSpc>
              <a:tabLst/>
            </a:pPr>
            <a:r>
              <a:rPr lang="es-CL" altLang="zh-CN" sz="2600" dirty="0" smtClean="0">
                <a:solidFill>
                  <a:srgbClr val="411D6D"/>
                </a:solidFill>
                <a:latin typeface="Gill Sans for Oriflame Light"/>
                <a:cs typeface="Gill Sans for Oriflame Light"/>
              </a:rPr>
              <a:t>Íconos Wellness</a:t>
            </a:r>
          </a:p>
          <a:p>
            <a:pPr>
              <a:lnSpc>
                <a:spcPts val="3400"/>
              </a:lnSpc>
              <a:tabLst/>
            </a:pPr>
            <a:endParaRPr lang="es-CL" altLang="zh-CN" dirty="0" smtClean="0">
              <a:latin typeface="Gill Sans for Oriflame Light"/>
            </a:endParaRPr>
          </a:p>
          <a:p>
            <a:pPr>
              <a:lnSpc>
                <a:spcPts val="1000"/>
              </a:lnSpc>
            </a:pPr>
            <a:endParaRPr lang="es-CL" altLang="zh-CN" dirty="0" smtClean="0">
              <a:latin typeface="Gill Sans for Oriflame Light"/>
            </a:endParaRPr>
          </a:p>
          <a:p>
            <a:pPr>
              <a:lnSpc>
                <a:spcPts val="2900"/>
              </a:lnSpc>
              <a:tabLst/>
            </a:pPr>
            <a:r>
              <a:rPr lang="es-CL" altLang="zh-CN" b="1" dirty="0" smtClean="0">
                <a:solidFill>
                  <a:srgbClr val="231F20"/>
                </a:solidFill>
                <a:latin typeface="Gill Sans for Oriflame Light"/>
                <a:cs typeface="Gill Sans for Oriflame Light"/>
              </a:rPr>
              <a:t>Batidos </a:t>
            </a:r>
            <a:r>
              <a:rPr lang="es-CL" b="1" dirty="0" smtClean="0">
                <a:latin typeface="Gill Sans for Oriflame Light"/>
              </a:rPr>
              <a:t>Natural Balance</a:t>
            </a:r>
          </a:p>
          <a:p>
            <a:pPr>
              <a:lnSpc>
                <a:spcPts val="2900"/>
              </a:lnSpc>
              <a:tabLst/>
            </a:pPr>
            <a:r>
              <a:rPr lang="es-CL" dirty="0" smtClean="0">
                <a:latin typeface="Gill Sans for Oriflame Light"/>
              </a:rPr>
              <a:t>Sano y natural. Contiene ingredientes nutricionales para un equilibrio óptimo que ayuda a mantener estables los niveles de azúcar en la sangre y proporciona a tu cuerpo los nutrientes esenciales</a:t>
            </a:r>
            <a:endParaRPr lang="es-CL" altLang="zh-CN" sz="1800" dirty="0" smtClean="0">
              <a:solidFill>
                <a:srgbClr val="231F20"/>
              </a:solidFill>
              <a:latin typeface="Gill Sans for Oriflame Light"/>
              <a:cs typeface="Gill Sans for Oriflame Light"/>
            </a:endParaRPr>
          </a:p>
        </p:txBody>
      </p:sp>
      <p:pic>
        <p:nvPicPr>
          <p:cNvPr id="7" name="Picture 6" descr="Wellness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3" name="2 Rectángulo"/>
          <p:cNvSpPr/>
          <p:nvPr/>
        </p:nvSpPr>
        <p:spPr>
          <a:xfrm>
            <a:off x="4800600" y="4724400"/>
            <a:ext cx="3911599" cy="1477328"/>
          </a:xfrm>
          <a:prstGeom prst="rect">
            <a:avLst/>
          </a:prstGeom>
        </p:spPr>
        <p:txBody>
          <a:bodyPr wrap="square">
            <a:spAutoFit/>
          </a:bodyPr>
          <a:lstStyle/>
          <a:p>
            <a:pPr>
              <a:lnSpc>
                <a:spcPts val="2700"/>
              </a:lnSpc>
              <a:tabLst/>
            </a:pPr>
            <a:r>
              <a:rPr lang="es-CL" altLang="zh-CN" b="1" dirty="0">
                <a:solidFill>
                  <a:srgbClr val="231F20"/>
                </a:solidFill>
                <a:latin typeface="Gill Sans for Oriflame Light"/>
                <a:cs typeface="Gill Sans for Oriflame Light"/>
              </a:rPr>
              <a:t>Wellness Pack</a:t>
            </a:r>
          </a:p>
          <a:p>
            <a:pPr>
              <a:lnSpc>
                <a:spcPts val="2700"/>
              </a:lnSpc>
            </a:pPr>
            <a:r>
              <a:rPr lang="es-CL" dirty="0">
                <a:latin typeface="Gill Sans for Oriflame Light"/>
              </a:rPr>
              <a:t>Contiene todas tus necesidades diarias en un conveniente pack individual.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740413" y="1828215"/>
            <a:ext cx="4031974" cy="1441420"/>
          </a:xfrm>
          <a:prstGeom prst="rect">
            <a:avLst/>
          </a:prstGeom>
          <a:noFill/>
        </p:spPr>
        <p:txBody>
          <a:bodyPr wrap="square" lIns="0" tIns="0" rIns="0" rtlCol="0">
            <a:spAutoFit/>
          </a:bodyPr>
          <a:lstStyle/>
          <a:p>
            <a:pPr marL="285750" indent="-285750">
              <a:lnSpc>
                <a:spcPts val="1000"/>
              </a:lnSpc>
              <a:spcAft>
                <a:spcPts val="1200"/>
              </a:spcAft>
              <a:buFont typeface="Arial" pitchFamily="34" charset="0"/>
              <a:buChar char="•"/>
            </a:pPr>
            <a:endParaRPr lang="es-CL" altLang="zh-CN" dirty="0" smtClean="0">
              <a:latin typeface="Gill Sans for Oriflame Light"/>
            </a:endParaRPr>
          </a:p>
          <a:p>
            <a:r>
              <a:rPr lang="es-CL" b="1" dirty="0" smtClean="0">
                <a:latin typeface="Gill Sans for Oriflame Light"/>
              </a:rPr>
              <a:t>Sé dueño de un negocio exitoso</a:t>
            </a:r>
          </a:p>
          <a:p>
            <a:r>
              <a:rPr lang="es-CL" b="1" dirty="0" smtClean="0">
                <a:latin typeface="Gill Sans for Oriflame Light"/>
              </a:rPr>
              <a:t>Disfruta el estilo de vida que siempre has soñado</a:t>
            </a:r>
          </a:p>
          <a:p>
            <a:pPr marL="285750" indent="-285750">
              <a:lnSpc>
                <a:spcPts val="1000"/>
              </a:lnSpc>
              <a:spcAft>
                <a:spcPts val="1200"/>
              </a:spcAft>
              <a:buFont typeface="Arial" pitchFamily="34" charset="0"/>
              <a:buChar char="•"/>
            </a:pPr>
            <a:endParaRPr lang="es-CL" altLang="zh-CN" dirty="0" smtClean="0">
              <a:latin typeface="Gill Sans for Oriflame Light"/>
            </a:endParaRPr>
          </a:p>
        </p:txBody>
      </p:sp>
      <p:sp>
        <p:nvSpPr>
          <p:cNvPr id="5" name="4 Rectángulo"/>
          <p:cNvSpPr/>
          <p:nvPr/>
        </p:nvSpPr>
        <p:spPr>
          <a:xfrm>
            <a:off x="4737100" y="838200"/>
            <a:ext cx="3416300" cy="990015"/>
          </a:xfrm>
          <a:prstGeom prst="rect">
            <a:avLst/>
          </a:prstGeom>
        </p:spPr>
        <p:txBody>
          <a:bodyPr wrap="square">
            <a:spAutoFit/>
          </a:bodyPr>
          <a:lstStyle/>
          <a:p>
            <a:pPr lvl="0">
              <a:lnSpc>
                <a:spcPts val="3500"/>
              </a:lnSpc>
              <a:spcAft>
                <a:spcPts val="1200"/>
              </a:spcAft>
              <a:tabLst>
                <a:tab pos="190500" algn="l"/>
              </a:tabLst>
            </a:pPr>
            <a:r>
              <a:rPr lang="es-CL" altLang="zh-CN" sz="2600" b="1" dirty="0">
                <a:solidFill>
                  <a:srgbClr val="A51149"/>
                </a:solidFill>
                <a:latin typeface="Gill Sans for Oriflame Light"/>
                <a:cs typeface="Gill Sans for Oriflame"/>
              </a:rPr>
              <a:t>Convierte </a:t>
            </a:r>
            <a:r>
              <a:rPr lang="es-CL" altLang="zh-CN" sz="2600" dirty="0">
                <a:solidFill>
                  <a:srgbClr val="A51149"/>
                </a:solidFill>
                <a:latin typeface="Gill Sans for Oriflame Light"/>
                <a:cs typeface="Gill Sans for Oriflame Light"/>
              </a:rPr>
              <a:t>la belleza </a:t>
            </a:r>
            <a:r>
              <a:rPr lang="es-CL" altLang="zh-CN" sz="2600" b="1" dirty="0">
                <a:solidFill>
                  <a:srgbClr val="A51149"/>
                </a:solidFill>
                <a:latin typeface="Gill Sans for Oriflame Light"/>
                <a:cs typeface="Gill Sans for Oriflame"/>
              </a:rPr>
              <a:t>en tu negocio</a:t>
            </a:r>
          </a:p>
        </p:txBody>
      </p:sp>
      <p:sp>
        <p:nvSpPr>
          <p:cNvPr id="4" name="3 Rectángulo"/>
          <p:cNvSpPr/>
          <p:nvPr/>
        </p:nvSpPr>
        <p:spPr>
          <a:xfrm>
            <a:off x="4737100" y="3400567"/>
            <a:ext cx="4035287" cy="2639184"/>
          </a:xfrm>
          <a:prstGeom prst="rect">
            <a:avLst/>
          </a:prstGeom>
        </p:spPr>
        <p:txBody>
          <a:bodyPr wrap="square">
            <a:spAutoFit/>
          </a:bodyPr>
          <a:lstStyle/>
          <a:p>
            <a:pPr lvl="0">
              <a:lnSpc>
                <a:spcPts val="3300"/>
              </a:lnSpc>
              <a:spcAft>
                <a:spcPts val="1200"/>
              </a:spcAft>
              <a:tabLst>
                <a:tab pos="190500" algn="l"/>
              </a:tabLst>
            </a:pPr>
            <a:r>
              <a:rPr lang="es-CL" altLang="zh-CN" b="1" dirty="0">
                <a:solidFill>
                  <a:srgbClr val="A51149"/>
                </a:solidFill>
                <a:latin typeface="Gill Sans for Oriflame Light"/>
                <a:cs typeface="Gill Sans for Oriflame "/>
              </a:rPr>
              <a:t>Vendiendo:</a:t>
            </a:r>
          </a:p>
          <a:p>
            <a:pPr marL="285750" lvl="0" indent="-285750">
              <a:spcAft>
                <a:spcPts val="1200"/>
              </a:spcAft>
              <a:buFont typeface="Arial" pitchFamily="34" charset="0"/>
              <a:buChar char="•"/>
            </a:pPr>
            <a:r>
              <a:rPr lang="es-CL" dirty="0">
                <a:solidFill>
                  <a:prstClr val="black"/>
                </a:solidFill>
                <a:latin typeface="Gill Sans for Oriflame Light"/>
              </a:rPr>
              <a:t>Obtén hasta un </a:t>
            </a:r>
            <a:r>
              <a:rPr lang="es-CL" dirty="0" smtClean="0">
                <a:solidFill>
                  <a:prstClr val="black"/>
                </a:solidFill>
                <a:latin typeface="Gill Sans for Oriflame Light"/>
              </a:rPr>
              <a:t>27% </a:t>
            </a:r>
            <a:r>
              <a:rPr lang="es-CL" dirty="0">
                <a:solidFill>
                  <a:prstClr val="black"/>
                </a:solidFill>
                <a:latin typeface="Gill Sans for Oriflame Light"/>
              </a:rPr>
              <a:t>de ganancia en los pedidos de tus clientes</a:t>
            </a:r>
          </a:p>
          <a:p>
            <a:pPr marL="285750" lvl="0" indent="-285750">
              <a:spcAft>
                <a:spcPts val="1200"/>
              </a:spcAft>
              <a:buFont typeface="Arial" pitchFamily="34" charset="0"/>
              <a:buChar char="•"/>
            </a:pPr>
            <a:r>
              <a:rPr lang="es-CL" dirty="0">
                <a:solidFill>
                  <a:prstClr val="black"/>
                </a:solidFill>
                <a:latin typeface="Gill Sans for Oriflame Light"/>
              </a:rPr>
              <a:t>Un nuevo Catálogo de productos cada tres semanas</a:t>
            </a:r>
          </a:p>
          <a:p>
            <a:pPr marL="285750" lvl="0" indent="-285750">
              <a:spcAft>
                <a:spcPts val="1200"/>
              </a:spcAft>
              <a:buFont typeface="Arial" pitchFamily="34" charset="0"/>
              <a:buChar char="•"/>
            </a:pPr>
            <a:r>
              <a:rPr lang="es-CL" dirty="0">
                <a:solidFill>
                  <a:prstClr val="black"/>
                </a:solidFill>
                <a:latin typeface="Gill Sans for Oriflame Light"/>
              </a:rPr>
              <a:t>Gana dinero simplemente mostrando el Catálogo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4538624" y="1739900"/>
            <a:ext cx="3386176" cy="2016340"/>
          </a:xfrm>
          <a:custGeom>
            <a:avLst/>
            <a:gdLst>
              <a:gd name="connsiteX0" fmla="*/ 0 w 4140746"/>
              <a:gd name="connsiteY0" fmla="*/ 2092832 h 2092832"/>
              <a:gd name="connsiteX1" fmla="*/ 4140745 w 4140746"/>
              <a:gd name="connsiteY1" fmla="*/ 2092832 h 2092832"/>
              <a:gd name="connsiteX2" fmla="*/ 4140745 w 4140746"/>
              <a:gd name="connsiteY2" fmla="*/ 0 h 2092832"/>
              <a:gd name="connsiteX3" fmla="*/ 0 w 4140746"/>
              <a:gd name="connsiteY3" fmla="*/ 0 h 2092832"/>
              <a:gd name="connsiteX4" fmla="*/ 0 w 4140746"/>
              <a:gd name="connsiteY4" fmla="*/ 2092832 h 209283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40746" h="2092832">
                <a:moveTo>
                  <a:pt x="0" y="2092832"/>
                </a:moveTo>
                <a:lnTo>
                  <a:pt x="4140745" y="2092832"/>
                </a:lnTo>
                <a:lnTo>
                  <a:pt x="4140745" y="0"/>
                </a:lnTo>
                <a:lnTo>
                  <a:pt x="0" y="0"/>
                </a:lnTo>
                <a:lnTo>
                  <a:pt x="0" y="2092832"/>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3" name="Freeform 3"/>
          <p:cNvSpPr/>
          <p:nvPr/>
        </p:nvSpPr>
        <p:spPr>
          <a:xfrm>
            <a:off x="4531309" y="1655978"/>
            <a:ext cx="4155491" cy="2107578"/>
          </a:xfrm>
          <a:custGeom>
            <a:avLst/>
            <a:gdLst>
              <a:gd name="connsiteX0" fmla="*/ 7315 w 4155491"/>
              <a:gd name="connsiteY0" fmla="*/ 7429 h 2107578"/>
              <a:gd name="connsiteX1" fmla="*/ 0 w 4155491"/>
              <a:gd name="connsiteY1" fmla="*/ 7429 h 2107578"/>
              <a:gd name="connsiteX2" fmla="*/ 0 w 4155491"/>
              <a:gd name="connsiteY2" fmla="*/ 2107577 h 2107578"/>
              <a:gd name="connsiteX3" fmla="*/ 4155491 w 4155491"/>
              <a:gd name="connsiteY3" fmla="*/ 2107577 h 2107578"/>
              <a:gd name="connsiteX4" fmla="*/ 4155491 w 4155491"/>
              <a:gd name="connsiteY4" fmla="*/ 0 h 2107578"/>
              <a:gd name="connsiteX5" fmla="*/ 0 w 4155491"/>
              <a:gd name="connsiteY5" fmla="*/ 0 h 2107578"/>
              <a:gd name="connsiteX6" fmla="*/ 0 w 4155491"/>
              <a:gd name="connsiteY6" fmla="*/ 7429 h 2107578"/>
              <a:gd name="connsiteX7" fmla="*/ 7315 w 4155491"/>
              <a:gd name="connsiteY7" fmla="*/ 7429 h 2107578"/>
              <a:gd name="connsiteX8" fmla="*/ 7315 w 4155491"/>
              <a:gd name="connsiteY8" fmla="*/ 14858 h 2107578"/>
              <a:gd name="connsiteX9" fmla="*/ 4140632 w 4155491"/>
              <a:gd name="connsiteY9" fmla="*/ 14858 h 2107578"/>
              <a:gd name="connsiteX10" fmla="*/ 4140632 w 4155491"/>
              <a:gd name="connsiteY10" fmla="*/ 2092833 h 2107578"/>
              <a:gd name="connsiteX11" fmla="*/ 14744 w 4155491"/>
              <a:gd name="connsiteY11" fmla="*/ 2092833 h 2107578"/>
              <a:gd name="connsiteX12" fmla="*/ 14744 w 4155491"/>
              <a:gd name="connsiteY12" fmla="*/ 7429 h 2107578"/>
              <a:gd name="connsiteX13" fmla="*/ 7315 w 4155491"/>
              <a:gd name="connsiteY13" fmla="*/ 7429 h 2107578"/>
              <a:gd name="connsiteX14" fmla="*/ 7315 w 4155491"/>
              <a:gd name="connsiteY14" fmla="*/ 14858 h 2107578"/>
              <a:gd name="connsiteX15" fmla="*/ 7315 w 4155491"/>
              <a:gd name="connsiteY15" fmla="*/ 7429 h 210757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4155491" h="2107578">
                <a:moveTo>
                  <a:pt x="7315" y="7429"/>
                </a:moveTo>
                <a:lnTo>
                  <a:pt x="0" y="7429"/>
                </a:lnTo>
                <a:lnTo>
                  <a:pt x="0" y="2107577"/>
                </a:lnTo>
                <a:lnTo>
                  <a:pt x="4155491" y="2107577"/>
                </a:lnTo>
                <a:lnTo>
                  <a:pt x="4155491" y="0"/>
                </a:lnTo>
                <a:lnTo>
                  <a:pt x="0" y="0"/>
                </a:lnTo>
                <a:lnTo>
                  <a:pt x="0" y="7429"/>
                </a:lnTo>
                <a:lnTo>
                  <a:pt x="7315" y="7429"/>
                </a:lnTo>
                <a:lnTo>
                  <a:pt x="7315" y="14858"/>
                </a:lnTo>
                <a:lnTo>
                  <a:pt x="4140632" y="14858"/>
                </a:lnTo>
                <a:lnTo>
                  <a:pt x="4140632" y="2092833"/>
                </a:lnTo>
                <a:lnTo>
                  <a:pt x="14744" y="2092833"/>
                </a:lnTo>
                <a:lnTo>
                  <a:pt x="14744" y="7429"/>
                </a:lnTo>
                <a:lnTo>
                  <a:pt x="7315" y="7429"/>
                </a:lnTo>
                <a:lnTo>
                  <a:pt x="7315" y="14858"/>
                </a:lnTo>
                <a:lnTo>
                  <a:pt x="7315" y="742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5" name="Freeform 3"/>
          <p:cNvSpPr/>
          <p:nvPr/>
        </p:nvSpPr>
        <p:spPr>
          <a:xfrm>
            <a:off x="457199" y="1739900"/>
            <a:ext cx="3982783" cy="1920099"/>
          </a:xfrm>
          <a:custGeom>
            <a:avLst/>
            <a:gdLst>
              <a:gd name="connsiteX0" fmla="*/ 4140746 w 4140746"/>
              <a:gd name="connsiteY0" fmla="*/ 2092832 h 2092832"/>
              <a:gd name="connsiteX1" fmla="*/ 0 w 4140746"/>
              <a:gd name="connsiteY1" fmla="*/ 2092832 h 2092832"/>
              <a:gd name="connsiteX2" fmla="*/ 0 w 4140746"/>
              <a:gd name="connsiteY2" fmla="*/ 0 h 2092832"/>
              <a:gd name="connsiteX3" fmla="*/ 4140746 w 4140746"/>
              <a:gd name="connsiteY3" fmla="*/ 0 h 2092832"/>
              <a:gd name="connsiteX4" fmla="*/ 4140746 w 4140746"/>
              <a:gd name="connsiteY4" fmla="*/ 2092832 h 209283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40746" h="2092832">
                <a:moveTo>
                  <a:pt x="4140746" y="2092832"/>
                </a:moveTo>
                <a:lnTo>
                  <a:pt x="0" y="2092832"/>
                </a:lnTo>
                <a:lnTo>
                  <a:pt x="0" y="0"/>
                </a:lnTo>
                <a:lnTo>
                  <a:pt x="4140746" y="0"/>
                </a:lnTo>
                <a:lnTo>
                  <a:pt x="4140746" y="2092832"/>
                </a:lnTo>
              </a:path>
            </a:pathLst>
          </a:custGeom>
          <a:solidFill>
            <a:srgbClr val="FCF1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6" name="Freeform 3"/>
          <p:cNvSpPr/>
          <p:nvPr/>
        </p:nvSpPr>
        <p:spPr>
          <a:xfrm>
            <a:off x="372046" y="1655978"/>
            <a:ext cx="4155491" cy="2107578"/>
          </a:xfrm>
          <a:custGeom>
            <a:avLst/>
            <a:gdLst>
              <a:gd name="connsiteX0" fmla="*/ 4148061 w 4155491"/>
              <a:gd name="connsiteY0" fmla="*/ 7429 h 2107578"/>
              <a:gd name="connsiteX1" fmla="*/ 4155490 w 4155491"/>
              <a:gd name="connsiteY1" fmla="*/ 7429 h 2107578"/>
              <a:gd name="connsiteX2" fmla="*/ 4155490 w 4155491"/>
              <a:gd name="connsiteY2" fmla="*/ 2107577 h 2107578"/>
              <a:gd name="connsiteX3" fmla="*/ 0 w 4155491"/>
              <a:gd name="connsiteY3" fmla="*/ 2107577 h 2107578"/>
              <a:gd name="connsiteX4" fmla="*/ 0 w 4155491"/>
              <a:gd name="connsiteY4" fmla="*/ 0 h 2107578"/>
              <a:gd name="connsiteX5" fmla="*/ 4155490 w 4155491"/>
              <a:gd name="connsiteY5" fmla="*/ 0 h 2107578"/>
              <a:gd name="connsiteX6" fmla="*/ 4155490 w 4155491"/>
              <a:gd name="connsiteY6" fmla="*/ 7429 h 2107578"/>
              <a:gd name="connsiteX7" fmla="*/ 4148061 w 4155491"/>
              <a:gd name="connsiteY7" fmla="*/ 7429 h 2107578"/>
              <a:gd name="connsiteX8" fmla="*/ 4148061 w 4155491"/>
              <a:gd name="connsiteY8" fmla="*/ 14858 h 2107578"/>
              <a:gd name="connsiteX9" fmla="*/ 14744 w 4155491"/>
              <a:gd name="connsiteY9" fmla="*/ 14858 h 2107578"/>
              <a:gd name="connsiteX10" fmla="*/ 14744 w 4155491"/>
              <a:gd name="connsiteY10" fmla="*/ 2092833 h 2107578"/>
              <a:gd name="connsiteX11" fmla="*/ 4140631 w 4155491"/>
              <a:gd name="connsiteY11" fmla="*/ 2092833 h 2107578"/>
              <a:gd name="connsiteX12" fmla="*/ 4140631 w 4155491"/>
              <a:gd name="connsiteY12" fmla="*/ 7429 h 2107578"/>
              <a:gd name="connsiteX13" fmla="*/ 4148061 w 4155491"/>
              <a:gd name="connsiteY13" fmla="*/ 7429 h 2107578"/>
              <a:gd name="connsiteX14" fmla="*/ 4148061 w 4155491"/>
              <a:gd name="connsiteY14" fmla="*/ 14858 h 2107578"/>
              <a:gd name="connsiteX15" fmla="*/ 4148061 w 4155491"/>
              <a:gd name="connsiteY15" fmla="*/ 7429 h 210757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4155491" h="2107578">
                <a:moveTo>
                  <a:pt x="4148061" y="7429"/>
                </a:moveTo>
                <a:lnTo>
                  <a:pt x="4155490" y="7429"/>
                </a:lnTo>
                <a:lnTo>
                  <a:pt x="4155490" y="2107577"/>
                </a:lnTo>
                <a:lnTo>
                  <a:pt x="0" y="2107577"/>
                </a:lnTo>
                <a:lnTo>
                  <a:pt x="0" y="0"/>
                </a:lnTo>
                <a:lnTo>
                  <a:pt x="4155490" y="0"/>
                </a:lnTo>
                <a:lnTo>
                  <a:pt x="4155490" y="7429"/>
                </a:lnTo>
                <a:lnTo>
                  <a:pt x="4148061" y="7429"/>
                </a:lnTo>
                <a:lnTo>
                  <a:pt x="4148061" y="14858"/>
                </a:lnTo>
                <a:lnTo>
                  <a:pt x="14744" y="14858"/>
                </a:lnTo>
                <a:lnTo>
                  <a:pt x="14744" y="2092833"/>
                </a:lnTo>
                <a:lnTo>
                  <a:pt x="4140631" y="2092833"/>
                </a:lnTo>
                <a:lnTo>
                  <a:pt x="4140631" y="7429"/>
                </a:lnTo>
                <a:lnTo>
                  <a:pt x="4148061" y="7429"/>
                </a:lnTo>
                <a:lnTo>
                  <a:pt x="4148061" y="14858"/>
                </a:lnTo>
                <a:lnTo>
                  <a:pt x="4148061" y="742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7" name="Freeform 3"/>
          <p:cNvSpPr/>
          <p:nvPr/>
        </p:nvSpPr>
        <p:spPr>
          <a:xfrm>
            <a:off x="379476" y="3767442"/>
            <a:ext cx="4140631" cy="2092718"/>
          </a:xfrm>
          <a:custGeom>
            <a:avLst/>
            <a:gdLst>
              <a:gd name="connsiteX0" fmla="*/ 0 w 4140631"/>
              <a:gd name="connsiteY0" fmla="*/ 2092718 h 2092718"/>
              <a:gd name="connsiteX1" fmla="*/ 4140631 w 4140631"/>
              <a:gd name="connsiteY1" fmla="*/ 2092718 h 2092718"/>
              <a:gd name="connsiteX2" fmla="*/ 4140631 w 4140631"/>
              <a:gd name="connsiteY2" fmla="*/ 0 h 2092718"/>
              <a:gd name="connsiteX3" fmla="*/ 0 w 4140631"/>
              <a:gd name="connsiteY3" fmla="*/ 0 h 2092718"/>
              <a:gd name="connsiteX4" fmla="*/ 0 w 4140631"/>
              <a:gd name="connsiteY4" fmla="*/ 2092718 h 209271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40631" h="2092718">
                <a:moveTo>
                  <a:pt x="0" y="2092718"/>
                </a:moveTo>
                <a:lnTo>
                  <a:pt x="4140631" y="2092718"/>
                </a:lnTo>
                <a:lnTo>
                  <a:pt x="4140631" y="0"/>
                </a:lnTo>
                <a:lnTo>
                  <a:pt x="0" y="0"/>
                </a:lnTo>
                <a:lnTo>
                  <a:pt x="0" y="2092718"/>
                </a:lnTo>
              </a:path>
            </a:pathLst>
          </a:custGeom>
          <a:solidFill>
            <a:srgbClr val="F0FAF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8" name="Freeform 3"/>
          <p:cNvSpPr/>
          <p:nvPr/>
        </p:nvSpPr>
        <p:spPr>
          <a:xfrm>
            <a:off x="372046" y="3760012"/>
            <a:ext cx="4155491" cy="2107578"/>
          </a:xfrm>
          <a:custGeom>
            <a:avLst/>
            <a:gdLst>
              <a:gd name="connsiteX0" fmla="*/ 7429 w 4155491"/>
              <a:gd name="connsiteY0" fmla="*/ 7429 h 2107578"/>
              <a:gd name="connsiteX1" fmla="*/ 0 w 4155491"/>
              <a:gd name="connsiteY1" fmla="*/ 7429 h 2107578"/>
              <a:gd name="connsiteX2" fmla="*/ 0 w 4155491"/>
              <a:gd name="connsiteY2" fmla="*/ 2107578 h 2107578"/>
              <a:gd name="connsiteX3" fmla="*/ 4155490 w 4155491"/>
              <a:gd name="connsiteY3" fmla="*/ 2107578 h 2107578"/>
              <a:gd name="connsiteX4" fmla="*/ 4155490 w 4155491"/>
              <a:gd name="connsiteY4" fmla="*/ 0 h 2107578"/>
              <a:gd name="connsiteX5" fmla="*/ 0 w 4155491"/>
              <a:gd name="connsiteY5" fmla="*/ 0 h 2107578"/>
              <a:gd name="connsiteX6" fmla="*/ 0 w 4155491"/>
              <a:gd name="connsiteY6" fmla="*/ 7429 h 2107578"/>
              <a:gd name="connsiteX7" fmla="*/ 7429 w 4155491"/>
              <a:gd name="connsiteY7" fmla="*/ 7429 h 2107578"/>
              <a:gd name="connsiteX8" fmla="*/ 7429 w 4155491"/>
              <a:gd name="connsiteY8" fmla="*/ 14744 h 2107578"/>
              <a:gd name="connsiteX9" fmla="*/ 4140631 w 4155491"/>
              <a:gd name="connsiteY9" fmla="*/ 14744 h 2107578"/>
              <a:gd name="connsiteX10" fmla="*/ 4140631 w 4155491"/>
              <a:gd name="connsiteY10" fmla="*/ 2092833 h 2107578"/>
              <a:gd name="connsiteX11" fmla="*/ 14744 w 4155491"/>
              <a:gd name="connsiteY11" fmla="*/ 2092833 h 2107578"/>
              <a:gd name="connsiteX12" fmla="*/ 14744 w 4155491"/>
              <a:gd name="connsiteY12" fmla="*/ 7429 h 2107578"/>
              <a:gd name="connsiteX13" fmla="*/ 7429 w 4155491"/>
              <a:gd name="connsiteY13" fmla="*/ 7429 h 2107578"/>
              <a:gd name="connsiteX14" fmla="*/ 7429 w 4155491"/>
              <a:gd name="connsiteY14" fmla="*/ 14744 h 2107578"/>
              <a:gd name="connsiteX15" fmla="*/ 7429 w 4155491"/>
              <a:gd name="connsiteY15" fmla="*/ 7429 h 210757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4155491" h="2107578">
                <a:moveTo>
                  <a:pt x="7429" y="7429"/>
                </a:moveTo>
                <a:lnTo>
                  <a:pt x="0" y="7429"/>
                </a:lnTo>
                <a:lnTo>
                  <a:pt x="0" y="2107578"/>
                </a:lnTo>
                <a:lnTo>
                  <a:pt x="4155490" y="2107578"/>
                </a:lnTo>
                <a:lnTo>
                  <a:pt x="4155490" y="0"/>
                </a:lnTo>
                <a:lnTo>
                  <a:pt x="0" y="0"/>
                </a:lnTo>
                <a:lnTo>
                  <a:pt x="0" y="7429"/>
                </a:lnTo>
                <a:lnTo>
                  <a:pt x="7429" y="7429"/>
                </a:lnTo>
                <a:lnTo>
                  <a:pt x="7429" y="14744"/>
                </a:lnTo>
                <a:lnTo>
                  <a:pt x="4140631" y="14744"/>
                </a:lnTo>
                <a:lnTo>
                  <a:pt x="4140631" y="2092833"/>
                </a:lnTo>
                <a:lnTo>
                  <a:pt x="14744" y="2092833"/>
                </a:lnTo>
                <a:lnTo>
                  <a:pt x="14744" y="7429"/>
                </a:lnTo>
                <a:lnTo>
                  <a:pt x="7429" y="7429"/>
                </a:lnTo>
                <a:lnTo>
                  <a:pt x="7429" y="14744"/>
                </a:lnTo>
                <a:lnTo>
                  <a:pt x="7429" y="742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9" name="Freeform 3"/>
          <p:cNvSpPr/>
          <p:nvPr/>
        </p:nvSpPr>
        <p:spPr>
          <a:xfrm>
            <a:off x="4538624" y="3829050"/>
            <a:ext cx="3386176" cy="2031109"/>
          </a:xfrm>
          <a:custGeom>
            <a:avLst/>
            <a:gdLst>
              <a:gd name="connsiteX0" fmla="*/ 4140745 w 4140746"/>
              <a:gd name="connsiteY0" fmla="*/ 2092718 h 2092718"/>
              <a:gd name="connsiteX1" fmla="*/ 0 w 4140746"/>
              <a:gd name="connsiteY1" fmla="*/ 2092718 h 2092718"/>
              <a:gd name="connsiteX2" fmla="*/ 0 w 4140746"/>
              <a:gd name="connsiteY2" fmla="*/ 0 h 2092718"/>
              <a:gd name="connsiteX3" fmla="*/ 4140745 w 4140746"/>
              <a:gd name="connsiteY3" fmla="*/ 0 h 2092718"/>
              <a:gd name="connsiteX4" fmla="*/ 4140745 w 4140746"/>
              <a:gd name="connsiteY4" fmla="*/ 2092718 h 209271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40746" h="2092718">
                <a:moveTo>
                  <a:pt x="4140745" y="2092718"/>
                </a:moveTo>
                <a:lnTo>
                  <a:pt x="0" y="2092718"/>
                </a:lnTo>
                <a:lnTo>
                  <a:pt x="0" y="0"/>
                </a:lnTo>
                <a:lnTo>
                  <a:pt x="4140745" y="0"/>
                </a:lnTo>
                <a:lnTo>
                  <a:pt x="4140745" y="2092718"/>
                </a:lnTo>
              </a:path>
            </a:pathLst>
          </a:custGeom>
          <a:solidFill>
            <a:srgbClr val="F5EFE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0" name="Freeform 3"/>
          <p:cNvSpPr/>
          <p:nvPr/>
        </p:nvSpPr>
        <p:spPr>
          <a:xfrm>
            <a:off x="4531309" y="3760012"/>
            <a:ext cx="4155491" cy="2107578"/>
          </a:xfrm>
          <a:custGeom>
            <a:avLst/>
            <a:gdLst>
              <a:gd name="connsiteX0" fmla="*/ 4148061 w 4155491"/>
              <a:gd name="connsiteY0" fmla="*/ 7429 h 2107578"/>
              <a:gd name="connsiteX1" fmla="*/ 4155491 w 4155491"/>
              <a:gd name="connsiteY1" fmla="*/ 7429 h 2107578"/>
              <a:gd name="connsiteX2" fmla="*/ 4155491 w 4155491"/>
              <a:gd name="connsiteY2" fmla="*/ 2107578 h 2107578"/>
              <a:gd name="connsiteX3" fmla="*/ 0 w 4155491"/>
              <a:gd name="connsiteY3" fmla="*/ 2107578 h 2107578"/>
              <a:gd name="connsiteX4" fmla="*/ 0 w 4155491"/>
              <a:gd name="connsiteY4" fmla="*/ 0 h 2107578"/>
              <a:gd name="connsiteX5" fmla="*/ 4155491 w 4155491"/>
              <a:gd name="connsiteY5" fmla="*/ 0 h 2107578"/>
              <a:gd name="connsiteX6" fmla="*/ 4155491 w 4155491"/>
              <a:gd name="connsiteY6" fmla="*/ 7429 h 2107578"/>
              <a:gd name="connsiteX7" fmla="*/ 4148061 w 4155491"/>
              <a:gd name="connsiteY7" fmla="*/ 7429 h 2107578"/>
              <a:gd name="connsiteX8" fmla="*/ 4148061 w 4155491"/>
              <a:gd name="connsiteY8" fmla="*/ 14744 h 2107578"/>
              <a:gd name="connsiteX9" fmla="*/ 14744 w 4155491"/>
              <a:gd name="connsiteY9" fmla="*/ 14744 h 2107578"/>
              <a:gd name="connsiteX10" fmla="*/ 14744 w 4155491"/>
              <a:gd name="connsiteY10" fmla="*/ 2092833 h 2107578"/>
              <a:gd name="connsiteX11" fmla="*/ 4140746 w 4155491"/>
              <a:gd name="connsiteY11" fmla="*/ 2092833 h 2107578"/>
              <a:gd name="connsiteX12" fmla="*/ 4140746 w 4155491"/>
              <a:gd name="connsiteY12" fmla="*/ 7429 h 2107578"/>
              <a:gd name="connsiteX13" fmla="*/ 4148061 w 4155491"/>
              <a:gd name="connsiteY13" fmla="*/ 7429 h 2107578"/>
              <a:gd name="connsiteX14" fmla="*/ 4148061 w 4155491"/>
              <a:gd name="connsiteY14" fmla="*/ 14744 h 2107578"/>
              <a:gd name="connsiteX15" fmla="*/ 4148061 w 4155491"/>
              <a:gd name="connsiteY15" fmla="*/ 7429 h 210757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4155491" h="2107578">
                <a:moveTo>
                  <a:pt x="4148061" y="7429"/>
                </a:moveTo>
                <a:lnTo>
                  <a:pt x="4155491" y="7429"/>
                </a:lnTo>
                <a:lnTo>
                  <a:pt x="4155491" y="2107578"/>
                </a:lnTo>
                <a:lnTo>
                  <a:pt x="0" y="2107578"/>
                </a:lnTo>
                <a:lnTo>
                  <a:pt x="0" y="0"/>
                </a:lnTo>
                <a:lnTo>
                  <a:pt x="4155491" y="0"/>
                </a:lnTo>
                <a:lnTo>
                  <a:pt x="4155491" y="7429"/>
                </a:lnTo>
                <a:lnTo>
                  <a:pt x="4148061" y="7429"/>
                </a:lnTo>
                <a:lnTo>
                  <a:pt x="4148061" y="14744"/>
                </a:lnTo>
                <a:lnTo>
                  <a:pt x="14744" y="14744"/>
                </a:lnTo>
                <a:lnTo>
                  <a:pt x="14744" y="2092833"/>
                </a:lnTo>
                <a:lnTo>
                  <a:pt x="4140746" y="2092833"/>
                </a:lnTo>
                <a:lnTo>
                  <a:pt x="4140746" y="7429"/>
                </a:lnTo>
                <a:lnTo>
                  <a:pt x="4148061" y="7429"/>
                </a:lnTo>
                <a:lnTo>
                  <a:pt x="4148061" y="14744"/>
                </a:lnTo>
                <a:lnTo>
                  <a:pt x="4148061" y="742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1" name="Freeform 3"/>
          <p:cNvSpPr/>
          <p:nvPr/>
        </p:nvSpPr>
        <p:spPr>
          <a:xfrm>
            <a:off x="457200" y="2076030"/>
            <a:ext cx="3982783" cy="1583969"/>
          </a:xfrm>
          <a:custGeom>
            <a:avLst/>
            <a:gdLst>
              <a:gd name="connsiteX0" fmla="*/ 0 w 3982783"/>
              <a:gd name="connsiteY0" fmla="*/ 1583969 h 1583969"/>
              <a:gd name="connsiteX1" fmla="*/ 3982783 w 3982783"/>
              <a:gd name="connsiteY1" fmla="*/ 1583969 h 1583969"/>
              <a:gd name="connsiteX2" fmla="*/ 3982783 w 3982783"/>
              <a:gd name="connsiteY2" fmla="*/ 0 h 1583969"/>
              <a:gd name="connsiteX3" fmla="*/ 0 w 3982783"/>
              <a:gd name="connsiteY3" fmla="*/ 0 h 1583969"/>
              <a:gd name="connsiteX4" fmla="*/ 0 w 3982783"/>
              <a:gd name="connsiteY4" fmla="*/ 1583969 h 158396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982783" h="1583969">
                <a:moveTo>
                  <a:pt x="0" y="1583969"/>
                </a:moveTo>
                <a:lnTo>
                  <a:pt x="3982783" y="1583969"/>
                </a:lnTo>
                <a:lnTo>
                  <a:pt x="3982783" y="0"/>
                </a:lnTo>
                <a:lnTo>
                  <a:pt x="0" y="0"/>
                </a:lnTo>
                <a:lnTo>
                  <a:pt x="0" y="158396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2" name="Freeform 3"/>
          <p:cNvSpPr/>
          <p:nvPr/>
        </p:nvSpPr>
        <p:spPr>
          <a:xfrm>
            <a:off x="457200" y="4175950"/>
            <a:ext cx="3982783" cy="1584083"/>
          </a:xfrm>
          <a:custGeom>
            <a:avLst/>
            <a:gdLst>
              <a:gd name="connsiteX0" fmla="*/ 0 w 3982783"/>
              <a:gd name="connsiteY0" fmla="*/ 1584083 h 1584083"/>
              <a:gd name="connsiteX1" fmla="*/ 3982783 w 3982783"/>
              <a:gd name="connsiteY1" fmla="*/ 1584083 h 1584083"/>
              <a:gd name="connsiteX2" fmla="*/ 3982783 w 3982783"/>
              <a:gd name="connsiteY2" fmla="*/ 0 h 1584083"/>
              <a:gd name="connsiteX3" fmla="*/ 0 w 3982783"/>
              <a:gd name="connsiteY3" fmla="*/ 0 h 1584083"/>
              <a:gd name="connsiteX4" fmla="*/ 0 w 3982783"/>
              <a:gd name="connsiteY4" fmla="*/ 1584083 h 158408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982783" h="1584083">
                <a:moveTo>
                  <a:pt x="0" y="1584083"/>
                </a:moveTo>
                <a:lnTo>
                  <a:pt x="3982783" y="1584083"/>
                </a:lnTo>
                <a:lnTo>
                  <a:pt x="3982783" y="0"/>
                </a:lnTo>
                <a:lnTo>
                  <a:pt x="0" y="0"/>
                </a:lnTo>
                <a:lnTo>
                  <a:pt x="0" y="1584083"/>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3" name="Freeform 3"/>
          <p:cNvSpPr/>
          <p:nvPr/>
        </p:nvSpPr>
        <p:spPr>
          <a:xfrm>
            <a:off x="4620693" y="2059859"/>
            <a:ext cx="4066107" cy="1583969"/>
          </a:xfrm>
          <a:custGeom>
            <a:avLst/>
            <a:gdLst>
              <a:gd name="connsiteX0" fmla="*/ 0 w 3982783"/>
              <a:gd name="connsiteY0" fmla="*/ 1583969 h 1583969"/>
              <a:gd name="connsiteX1" fmla="*/ 3982783 w 3982783"/>
              <a:gd name="connsiteY1" fmla="*/ 1583969 h 1583969"/>
              <a:gd name="connsiteX2" fmla="*/ 3982783 w 3982783"/>
              <a:gd name="connsiteY2" fmla="*/ 0 h 1583969"/>
              <a:gd name="connsiteX3" fmla="*/ 0 w 3982783"/>
              <a:gd name="connsiteY3" fmla="*/ 0 h 1583969"/>
              <a:gd name="connsiteX4" fmla="*/ 0 w 3982783"/>
              <a:gd name="connsiteY4" fmla="*/ 1583969 h 158396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982783" h="1583969">
                <a:moveTo>
                  <a:pt x="0" y="1583969"/>
                </a:moveTo>
                <a:lnTo>
                  <a:pt x="3982783" y="1583969"/>
                </a:lnTo>
                <a:lnTo>
                  <a:pt x="3982783" y="0"/>
                </a:lnTo>
                <a:lnTo>
                  <a:pt x="0" y="0"/>
                </a:lnTo>
                <a:lnTo>
                  <a:pt x="0" y="158396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4" name="Freeform 3"/>
          <p:cNvSpPr/>
          <p:nvPr/>
        </p:nvSpPr>
        <p:spPr>
          <a:xfrm>
            <a:off x="4620692" y="4175950"/>
            <a:ext cx="3982783" cy="1584083"/>
          </a:xfrm>
          <a:custGeom>
            <a:avLst/>
            <a:gdLst>
              <a:gd name="connsiteX0" fmla="*/ 0 w 3982783"/>
              <a:gd name="connsiteY0" fmla="*/ 1584083 h 1584083"/>
              <a:gd name="connsiteX1" fmla="*/ 3982783 w 3982783"/>
              <a:gd name="connsiteY1" fmla="*/ 1584083 h 1584083"/>
              <a:gd name="connsiteX2" fmla="*/ 3982783 w 3982783"/>
              <a:gd name="connsiteY2" fmla="*/ 0 h 1584083"/>
              <a:gd name="connsiteX3" fmla="*/ 0 w 3982783"/>
              <a:gd name="connsiteY3" fmla="*/ 0 h 1584083"/>
              <a:gd name="connsiteX4" fmla="*/ 0 w 3982783"/>
              <a:gd name="connsiteY4" fmla="*/ 1584083 h 158408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982783" h="1584083">
                <a:moveTo>
                  <a:pt x="0" y="1584083"/>
                </a:moveTo>
                <a:lnTo>
                  <a:pt x="3982783" y="1584083"/>
                </a:lnTo>
                <a:lnTo>
                  <a:pt x="3982783" y="0"/>
                </a:lnTo>
                <a:lnTo>
                  <a:pt x="0" y="0"/>
                </a:lnTo>
                <a:lnTo>
                  <a:pt x="0" y="1584083"/>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5" name="Freeform 3"/>
          <p:cNvSpPr/>
          <p:nvPr/>
        </p:nvSpPr>
        <p:spPr>
          <a:xfrm>
            <a:off x="4527537" y="3084042"/>
            <a:ext cx="3771" cy="1187919"/>
          </a:xfrm>
          <a:custGeom>
            <a:avLst/>
            <a:gdLst>
              <a:gd name="connsiteX0" fmla="*/ 3771 w 3771"/>
              <a:gd name="connsiteY0" fmla="*/ 0 h 1187919"/>
              <a:gd name="connsiteX1" fmla="*/ 0 w 3771"/>
              <a:gd name="connsiteY1" fmla="*/ 0 h 1187919"/>
              <a:gd name="connsiteX2" fmla="*/ 0 w 3771"/>
              <a:gd name="connsiteY2" fmla="*/ 675970 h 1187919"/>
              <a:gd name="connsiteX3" fmla="*/ 0 w 3771"/>
              <a:gd name="connsiteY3" fmla="*/ 1187919 h 1187919"/>
              <a:gd name="connsiteX4" fmla="*/ 3771 w 3771"/>
              <a:gd name="connsiteY4" fmla="*/ 1187919 h 1187919"/>
              <a:gd name="connsiteX5" fmla="*/ 3771 w 3771"/>
              <a:gd name="connsiteY5" fmla="*/ 679513 h 1187919"/>
              <a:gd name="connsiteX6" fmla="*/ 3771 w 3771"/>
              <a:gd name="connsiteY6" fmla="*/ 0 h 118791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3771" h="1187919">
                <a:moveTo>
                  <a:pt x="3771" y="0"/>
                </a:moveTo>
                <a:lnTo>
                  <a:pt x="0" y="0"/>
                </a:lnTo>
                <a:lnTo>
                  <a:pt x="0" y="675970"/>
                </a:lnTo>
                <a:lnTo>
                  <a:pt x="0" y="1187919"/>
                </a:lnTo>
                <a:lnTo>
                  <a:pt x="3771" y="1187919"/>
                </a:lnTo>
                <a:lnTo>
                  <a:pt x="3771" y="679513"/>
                </a:lnTo>
                <a:lnTo>
                  <a:pt x="3771"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6" name="Freeform 3"/>
          <p:cNvSpPr/>
          <p:nvPr/>
        </p:nvSpPr>
        <p:spPr>
          <a:xfrm>
            <a:off x="4546054" y="3084042"/>
            <a:ext cx="1909953" cy="664768"/>
          </a:xfrm>
          <a:custGeom>
            <a:avLst/>
            <a:gdLst>
              <a:gd name="connsiteX0" fmla="*/ 74638 w 1909953"/>
              <a:gd name="connsiteY0" fmla="*/ 0 h 664768"/>
              <a:gd name="connsiteX1" fmla="*/ 0 w 1909953"/>
              <a:gd name="connsiteY1" fmla="*/ 0 h 664768"/>
              <a:gd name="connsiteX2" fmla="*/ 0 w 1909953"/>
              <a:gd name="connsiteY2" fmla="*/ 664768 h 664768"/>
              <a:gd name="connsiteX3" fmla="*/ 1909952 w 1909953"/>
              <a:gd name="connsiteY3" fmla="*/ 664768 h 664768"/>
              <a:gd name="connsiteX4" fmla="*/ 1909952 w 1909953"/>
              <a:gd name="connsiteY4" fmla="*/ 575957 h 664768"/>
              <a:gd name="connsiteX5" fmla="*/ 74638 w 1909953"/>
              <a:gd name="connsiteY5" fmla="*/ 575957 h 664768"/>
              <a:gd name="connsiteX6" fmla="*/ 74638 w 1909953"/>
              <a:gd name="connsiteY6" fmla="*/ 0 h 66476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909953" h="664768">
                <a:moveTo>
                  <a:pt x="74638" y="0"/>
                </a:moveTo>
                <a:lnTo>
                  <a:pt x="0" y="0"/>
                </a:lnTo>
                <a:lnTo>
                  <a:pt x="0" y="664768"/>
                </a:lnTo>
                <a:lnTo>
                  <a:pt x="1909952" y="664768"/>
                </a:lnTo>
                <a:lnTo>
                  <a:pt x="1909952" y="575957"/>
                </a:lnTo>
                <a:lnTo>
                  <a:pt x="74638" y="575957"/>
                </a:lnTo>
                <a:lnTo>
                  <a:pt x="74638" y="0"/>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7" name="Freeform 3"/>
          <p:cNvSpPr/>
          <p:nvPr/>
        </p:nvSpPr>
        <p:spPr>
          <a:xfrm>
            <a:off x="4531309" y="3084042"/>
            <a:ext cx="1924697" cy="679513"/>
          </a:xfrm>
          <a:custGeom>
            <a:avLst/>
            <a:gdLst>
              <a:gd name="connsiteX0" fmla="*/ 14744 w 1924697"/>
              <a:gd name="connsiteY0" fmla="*/ 0 h 679513"/>
              <a:gd name="connsiteX1" fmla="*/ 0 w 1924697"/>
              <a:gd name="connsiteY1" fmla="*/ 0 h 679513"/>
              <a:gd name="connsiteX2" fmla="*/ 0 w 1924697"/>
              <a:gd name="connsiteY2" fmla="*/ 679513 h 679513"/>
              <a:gd name="connsiteX3" fmla="*/ 0 w 1924697"/>
              <a:gd name="connsiteY3" fmla="*/ 675970 h 679513"/>
              <a:gd name="connsiteX4" fmla="*/ 1924697 w 1924697"/>
              <a:gd name="connsiteY4" fmla="*/ 675970 h 679513"/>
              <a:gd name="connsiteX5" fmla="*/ 1924697 w 1924697"/>
              <a:gd name="connsiteY5" fmla="*/ 664768 h 679513"/>
              <a:gd name="connsiteX6" fmla="*/ 14744 w 1924697"/>
              <a:gd name="connsiteY6" fmla="*/ 664768 h 679513"/>
              <a:gd name="connsiteX7" fmla="*/ 14744 w 1924697"/>
              <a:gd name="connsiteY7" fmla="*/ 0 h 67951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1924697" h="679513">
                <a:moveTo>
                  <a:pt x="14744" y="0"/>
                </a:moveTo>
                <a:lnTo>
                  <a:pt x="0" y="0"/>
                </a:lnTo>
                <a:lnTo>
                  <a:pt x="0" y="679513"/>
                </a:lnTo>
                <a:lnTo>
                  <a:pt x="0" y="675970"/>
                </a:lnTo>
                <a:lnTo>
                  <a:pt x="1924697" y="675970"/>
                </a:lnTo>
                <a:lnTo>
                  <a:pt x="1924697" y="664768"/>
                </a:lnTo>
                <a:lnTo>
                  <a:pt x="14744" y="664768"/>
                </a:lnTo>
                <a:lnTo>
                  <a:pt x="14744"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8" name="Freeform 3"/>
          <p:cNvSpPr/>
          <p:nvPr/>
        </p:nvSpPr>
        <p:spPr>
          <a:xfrm>
            <a:off x="2483967" y="3084042"/>
            <a:ext cx="2028710" cy="664768"/>
          </a:xfrm>
          <a:custGeom>
            <a:avLst/>
            <a:gdLst>
              <a:gd name="connsiteX0" fmla="*/ 2028710 w 2028710"/>
              <a:gd name="connsiteY0" fmla="*/ 0 h 664768"/>
              <a:gd name="connsiteX1" fmla="*/ 1956016 w 2028710"/>
              <a:gd name="connsiteY1" fmla="*/ 0 h 664768"/>
              <a:gd name="connsiteX2" fmla="*/ 1956016 w 2028710"/>
              <a:gd name="connsiteY2" fmla="*/ 575957 h 664768"/>
              <a:gd name="connsiteX3" fmla="*/ 0 w 2028710"/>
              <a:gd name="connsiteY3" fmla="*/ 575957 h 664768"/>
              <a:gd name="connsiteX4" fmla="*/ 0 w 2028710"/>
              <a:gd name="connsiteY4" fmla="*/ 664768 h 664768"/>
              <a:gd name="connsiteX5" fmla="*/ 2028710 w 2028710"/>
              <a:gd name="connsiteY5" fmla="*/ 664768 h 664768"/>
              <a:gd name="connsiteX6" fmla="*/ 2028710 w 2028710"/>
              <a:gd name="connsiteY6" fmla="*/ 0 h 66476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028710" h="664768">
                <a:moveTo>
                  <a:pt x="2028710" y="0"/>
                </a:moveTo>
                <a:lnTo>
                  <a:pt x="1956016" y="0"/>
                </a:lnTo>
                <a:lnTo>
                  <a:pt x="1956016" y="575957"/>
                </a:lnTo>
                <a:lnTo>
                  <a:pt x="0" y="575957"/>
                </a:lnTo>
                <a:lnTo>
                  <a:pt x="0" y="664768"/>
                </a:lnTo>
                <a:lnTo>
                  <a:pt x="2028710" y="664768"/>
                </a:lnTo>
                <a:lnTo>
                  <a:pt x="2028710" y="0"/>
                </a:lnTo>
              </a:path>
            </a:pathLst>
          </a:custGeom>
          <a:solidFill>
            <a:srgbClr val="FCF0F2">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9" name="Freeform 3"/>
          <p:cNvSpPr/>
          <p:nvPr/>
        </p:nvSpPr>
        <p:spPr>
          <a:xfrm>
            <a:off x="2483967" y="3084042"/>
            <a:ext cx="2043570" cy="675970"/>
          </a:xfrm>
          <a:custGeom>
            <a:avLst/>
            <a:gdLst>
              <a:gd name="connsiteX0" fmla="*/ 2043569 w 2043570"/>
              <a:gd name="connsiteY0" fmla="*/ 0 h 675970"/>
              <a:gd name="connsiteX1" fmla="*/ 2028710 w 2043570"/>
              <a:gd name="connsiteY1" fmla="*/ 0 h 675970"/>
              <a:gd name="connsiteX2" fmla="*/ 2028710 w 2043570"/>
              <a:gd name="connsiteY2" fmla="*/ 664768 h 675970"/>
              <a:gd name="connsiteX3" fmla="*/ 0 w 2043570"/>
              <a:gd name="connsiteY3" fmla="*/ 664768 h 675970"/>
              <a:gd name="connsiteX4" fmla="*/ 0 w 2043570"/>
              <a:gd name="connsiteY4" fmla="*/ 675970 h 675970"/>
              <a:gd name="connsiteX5" fmla="*/ 2043569 w 2043570"/>
              <a:gd name="connsiteY5" fmla="*/ 675970 h 675970"/>
              <a:gd name="connsiteX6" fmla="*/ 2043569 w 2043570"/>
              <a:gd name="connsiteY6" fmla="*/ 0 h 67597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043570" h="675970">
                <a:moveTo>
                  <a:pt x="2043569" y="0"/>
                </a:moveTo>
                <a:lnTo>
                  <a:pt x="2028710" y="0"/>
                </a:lnTo>
                <a:lnTo>
                  <a:pt x="2028710" y="664768"/>
                </a:lnTo>
                <a:lnTo>
                  <a:pt x="0" y="664768"/>
                </a:lnTo>
                <a:lnTo>
                  <a:pt x="0" y="675970"/>
                </a:lnTo>
                <a:lnTo>
                  <a:pt x="2043569" y="675970"/>
                </a:lnTo>
                <a:lnTo>
                  <a:pt x="2043569"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0" name="Freeform 3"/>
          <p:cNvSpPr/>
          <p:nvPr/>
        </p:nvSpPr>
        <p:spPr>
          <a:xfrm>
            <a:off x="2483967" y="3774757"/>
            <a:ext cx="2028710" cy="497204"/>
          </a:xfrm>
          <a:custGeom>
            <a:avLst/>
            <a:gdLst>
              <a:gd name="connsiteX0" fmla="*/ 2028710 w 2028710"/>
              <a:gd name="connsiteY0" fmla="*/ 0 h 497204"/>
              <a:gd name="connsiteX1" fmla="*/ 0 w 2028710"/>
              <a:gd name="connsiteY1" fmla="*/ 0 h 497204"/>
              <a:gd name="connsiteX2" fmla="*/ 0 w 2028710"/>
              <a:gd name="connsiteY2" fmla="*/ 401192 h 497204"/>
              <a:gd name="connsiteX3" fmla="*/ 1956016 w 2028710"/>
              <a:gd name="connsiteY3" fmla="*/ 401192 h 497204"/>
              <a:gd name="connsiteX4" fmla="*/ 1956016 w 2028710"/>
              <a:gd name="connsiteY4" fmla="*/ 497204 h 497204"/>
              <a:gd name="connsiteX5" fmla="*/ 2028710 w 2028710"/>
              <a:gd name="connsiteY5" fmla="*/ 497204 h 497204"/>
              <a:gd name="connsiteX6" fmla="*/ 2028710 w 2028710"/>
              <a:gd name="connsiteY6" fmla="*/ 0 h 49720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028710" h="497204">
                <a:moveTo>
                  <a:pt x="2028710" y="0"/>
                </a:moveTo>
                <a:lnTo>
                  <a:pt x="0" y="0"/>
                </a:lnTo>
                <a:lnTo>
                  <a:pt x="0" y="401192"/>
                </a:lnTo>
                <a:lnTo>
                  <a:pt x="1956016" y="401192"/>
                </a:lnTo>
                <a:lnTo>
                  <a:pt x="1956016" y="497204"/>
                </a:lnTo>
                <a:lnTo>
                  <a:pt x="2028710" y="497204"/>
                </a:lnTo>
                <a:lnTo>
                  <a:pt x="2028710" y="0"/>
                </a:lnTo>
              </a:path>
            </a:pathLst>
          </a:custGeom>
          <a:solidFill>
            <a:srgbClr val="F0FAF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1" name="Freeform 3"/>
          <p:cNvSpPr/>
          <p:nvPr/>
        </p:nvSpPr>
        <p:spPr>
          <a:xfrm>
            <a:off x="2483967" y="3760012"/>
            <a:ext cx="2043570" cy="511949"/>
          </a:xfrm>
          <a:custGeom>
            <a:avLst/>
            <a:gdLst>
              <a:gd name="connsiteX0" fmla="*/ 2043569 w 2043570"/>
              <a:gd name="connsiteY0" fmla="*/ 0 h 511949"/>
              <a:gd name="connsiteX1" fmla="*/ 2043569 w 2043570"/>
              <a:gd name="connsiteY1" fmla="*/ 0 h 511949"/>
              <a:gd name="connsiteX2" fmla="*/ 0 w 2043570"/>
              <a:gd name="connsiteY2" fmla="*/ 0 h 511949"/>
              <a:gd name="connsiteX3" fmla="*/ 0 w 2043570"/>
              <a:gd name="connsiteY3" fmla="*/ 14744 h 511949"/>
              <a:gd name="connsiteX4" fmla="*/ 2028710 w 2043570"/>
              <a:gd name="connsiteY4" fmla="*/ 14744 h 511949"/>
              <a:gd name="connsiteX5" fmla="*/ 2028710 w 2043570"/>
              <a:gd name="connsiteY5" fmla="*/ 511949 h 511949"/>
              <a:gd name="connsiteX6" fmla="*/ 2043569 w 2043570"/>
              <a:gd name="connsiteY6" fmla="*/ 511949 h 511949"/>
              <a:gd name="connsiteX7" fmla="*/ 2043569 w 2043570"/>
              <a:gd name="connsiteY7" fmla="*/ 0 h 51194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2043570" h="511949">
                <a:moveTo>
                  <a:pt x="2043569" y="0"/>
                </a:moveTo>
                <a:lnTo>
                  <a:pt x="2043569" y="0"/>
                </a:lnTo>
                <a:lnTo>
                  <a:pt x="0" y="0"/>
                </a:lnTo>
                <a:lnTo>
                  <a:pt x="0" y="14744"/>
                </a:lnTo>
                <a:lnTo>
                  <a:pt x="2028710" y="14744"/>
                </a:lnTo>
                <a:lnTo>
                  <a:pt x="2028710" y="511949"/>
                </a:lnTo>
                <a:lnTo>
                  <a:pt x="2043569" y="511949"/>
                </a:lnTo>
                <a:lnTo>
                  <a:pt x="2043569"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3" name="Freeform 3"/>
          <p:cNvSpPr/>
          <p:nvPr/>
        </p:nvSpPr>
        <p:spPr>
          <a:xfrm>
            <a:off x="4531309" y="3760012"/>
            <a:ext cx="1924697" cy="511949"/>
          </a:xfrm>
          <a:custGeom>
            <a:avLst/>
            <a:gdLst>
              <a:gd name="connsiteX0" fmla="*/ 1924697 w 1924697"/>
              <a:gd name="connsiteY0" fmla="*/ 0 h 511949"/>
              <a:gd name="connsiteX1" fmla="*/ 0 w 1924697"/>
              <a:gd name="connsiteY1" fmla="*/ 0 h 511949"/>
              <a:gd name="connsiteX2" fmla="*/ 0 w 1924697"/>
              <a:gd name="connsiteY2" fmla="*/ 3543 h 511949"/>
              <a:gd name="connsiteX3" fmla="*/ 0 w 1924697"/>
              <a:gd name="connsiteY3" fmla="*/ 511949 h 511949"/>
              <a:gd name="connsiteX4" fmla="*/ 14744 w 1924697"/>
              <a:gd name="connsiteY4" fmla="*/ 511949 h 511949"/>
              <a:gd name="connsiteX5" fmla="*/ 14744 w 1924697"/>
              <a:gd name="connsiteY5" fmla="*/ 14744 h 511949"/>
              <a:gd name="connsiteX6" fmla="*/ 1924697 w 1924697"/>
              <a:gd name="connsiteY6" fmla="*/ 14744 h 511949"/>
              <a:gd name="connsiteX7" fmla="*/ 1924697 w 1924697"/>
              <a:gd name="connsiteY7" fmla="*/ 0 h 51194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1924697" h="511949">
                <a:moveTo>
                  <a:pt x="1924697" y="0"/>
                </a:moveTo>
                <a:lnTo>
                  <a:pt x="0" y="0"/>
                </a:lnTo>
                <a:lnTo>
                  <a:pt x="0" y="3543"/>
                </a:lnTo>
                <a:lnTo>
                  <a:pt x="0" y="511949"/>
                </a:lnTo>
                <a:lnTo>
                  <a:pt x="14744" y="511949"/>
                </a:lnTo>
                <a:lnTo>
                  <a:pt x="14744" y="14744"/>
                </a:lnTo>
                <a:lnTo>
                  <a:pt x="1924697" y="14744"/>
                </a:lnTo>
                <a:lnTo>
                  <a:pt x="1924697"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4" name="Freeform 3"/>
          <p:cNvSpPr/>
          <p:nvPr/>
        </p:nvSpPr>
        <p:spPr>
          <a:xfrm>
            <a:off x="4928159" y="3907002"/>
            <a:ext cx="1527848" cy="160020"/>
          </a:xfrm>
          <a:custGeom>
            <a:avLst/>
            <a:gdLst>
              <a:gd name="connsiteX0" fmla="*/ 0 w 1527848"/>
              <a:gd name="connsiteY0" fmla="*/ 160020 h 160020"/>
              <a:gd name="connsiteX1" fmla="*/ 1527847 w 1527848"/>
              <a:gd name="connsiteY1" fmla="*/ 160020 h 160020"/>
              <a:gd name="connsiteX2" fmla="*/ 1527847 w 1527848"/>
              <a:gd name="connsiteY2" fmla="*/ 0 h 160020"/>
              <a:gd name="connsiteX3" fmla="*/ 0 w 1527848"/>
              <a:gd name="connsiteY3" fmla="*/ 0 h 160020"/>
              <a:gd name="connsiteX4" fmla="*/ 0 w 1527848"/>
              <a:gd name="connsiteY4" fmla="*/ 160020 h 16002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527848" h="160020">
                <a:moveTo>
                  <a:pt x="0" y="160020"/>
                </a:moveTo>
                <a:lnTo>
                  <a:pt x="1527847" y="160020"/>
                </a:lnTo>
                <a:lnTo>
                  <a:pt x="1527847" y="0"/>
                </a:lnTo>
                <a:lnTo>
                  <a:pt x="0" y="0"/>
                </a:lnTo>
                <a:lnTo>
                  <a:pt x="0" y="160020"/>
                </a:lnTo>
              </a:path>
            </a:pathLst>
          </a:custGeom>
          <a:solidFill>
            <a:srgbClr val="F5EFE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5" name="Freeform 3"/>
          <p:cNvSpPr/>
          <p:nvPr/>
        </p:nvSpPr>
        <p:spPr>
          <a:xfrm>
            <a:off x="2483967" y="3084042"/>
            <a:ext cx="1956016" cy="575957"/>
          </a:xfrm>
          <a:custGeom>
            <a:avLst/>
            <a:gdLst>
              <a:gd name="connsiteX0" fmla="*/ 1956016 w 1956016"/>
              <a:gd name="connsiteY0" fmla="*/ 0 h 575957"/>
              <a:gd name="connsiteX1" fmla="*/ 0 w 1956016"/>
              <a:gd name="connsiteY1" fmla="*/ 0 h 575957"/>
              <a:gd name="connsiteX2" fmla="*/ 0 w 1956016"/>
              <a:gd name="connsiteY2" fmla="*/ 575957 h 575957"/>
              <a:gd name="connsiteX3" fmla="*/ 1956016 w 1956016"/>
              <a:gd name="connsiteY3" fmla="*/ 575957 h 575957"/>
              <a:gd name="connsiteX4" fmla="*/ 1956016 w 1956016"/>
              <a:gd name="connsiteY4" fmla="*/ 0 h 575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56016" h="575957">
                <a:moveTo>
                  <a:pt x="1956016" y="0"/>
                </a:moveTo>
                <a:lnTo>
                  <a:pt x="0" y="0"/>
                </a:lnTo>
                <a:lnTo>
                  <a:pt x="0" y="575957"/>
                </a:lnTo>
                <a:lnTo>
                  <a:pt x="1956016" y="575957"/>
                </a:lnTo>
                <a:lnTo>
                  <a:pt x="1956016"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6" name="Freeform 3"/>
          <p:cNvSpPr/>
          <p:nvPr/>
        </p:nvSpPr>
        <p:spPr>
          <a:xfrm>
            <a:off x="2483967" y="4175950"/>
            <a:ext cx="1956016" cy="96011"/>
          </a:xfrm>
          <a:custGeom>
            <a:avLst/>
            <a:gdLst>
              <a:gd name="connsiteX0" fmla="*/ 1956016 w 1956016"/>
              <a:gd name="connsiteY0" fmla="*/ 0 h 96011"/>
              <a:gd name="connsiteX1" fmla="*/ 0 w 1956016"/>
              <a:gd name="connsiteY1" fmla="*/ 0 h 96011"/>
              <a:gd name="connsiteX2" fmla="*/ 0 w 1956016"/>
              <a:gd name="connsiteY2" fmla="*/ 96011 h 96011"/>
              <a:gd name="connsiteX3" fmla="*/ 1956016 w 1956016"/>
              <a:gd name="connsiteY3" fmla="*/ 96011 h 96011"/>
              <a:gd name="connsiteX4" fmla="*/ 1956016 w 1956016"/>
              <a:gd name="connsiteY4" fmla="*/ 0 h 9601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956016" h="96011">
                <a:moveTo>
                  <a:pt x="1956016" y="0"/>
                </a:moveTo>
                <a:lnTo>
                  <a:pt x="0" y="0"/>
                </a:lnTo>
                <a:lnTo>
                  <a:pt x="0" y="96011"/>
                </a:lnTo>
                <a:lnTo>
                  <a:pt x="1956016" y="96011"/>
                </a:lnTo>
                <a:lnTo>
                  <a:pt x="1956016"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7" name="Freeform 3"/>
          <p:cNvSpPr/>
          <p:nvPr/>
        </p:nvSpPr>
        <p:spPr>
          <a:xfrm>
            <a:off x="4620692" y="3084042"/>
            <a:ext cx="1835315" cy="575957"/>
          </a:xfrm>
          <a:custGeom>
            <a:avLst/>
            <a:gdLst>
              <a:gd name="connsiteX0" fmla="*/ 1835314 w 1835315"/>
              <a:gd name="connsiteY0" fmla="*/ 0 h 575957"/>
              <a:gd name="connsiteX1" fmla="*/ 0 w 1835315"/>
              <a:gd name="connsiteY1" fmla="*/ 0 h 575957"/>
              <a:gd name="connsiteX2" fmla="*/ 0 w 1835315"/>
              <a:gd name="connsiteY2" fmla="*/ 575957 h 575957"/>
              <a:gd name="connsiteX3" fmla="*/ 1835314 w 1835315"/>
              <a:gd name="connsiteY3" fmla="*/ 575957 h 575957"/>
              <a:gd name="connsiteX4" fmla="*/ 1835314 w 1835315"/>
              <a:gd name="connsiteY4" fmla="*/ 0 h 57595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35315" h="575957">
                <a:moveTo>
                  <a:pt x="1835314" y="0"/>
                </a:moveTo>
                <a:lnTo>
                  <a:pt x="0" y="0"/>
                </a:lnTo>
                <a:lnTo>
                  <a:pt x="0" y="575957"/>
                </a:lnTo>
                <a:lnTo>
                  <a:pt x="1835314" y="575957"/>
                </a:lnTo>
                <a:lnTo>
                  <a:pt x="1835314"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28" name="Freeform 3"/>
          <p:cNvSpPr/>
          <p:nvPr/>
        </p:nvSpPr>
        <p:spPr>
          <a:xfrm>
            <a:off x="4620692" y="4175950"/>
            <a:ext cx="1835315" cy="96011"/>
          </a:xfrm>
          <a:custGeom>
            <a:avLst/>
            <a:gdLst>
              <a:gd name="connsiteX0" fmla="*/ 1835314 w 1835315"/>
              <a:gd name="connsiteY0" fmla="*/ 0 h 96011"/>
              <a:gd name="connsiteX1" fmla="*/ 0 w 1835315"/>
              <a:gd name="connsiteY1" fmla="*/ 0 h 96011"/>
              <a:gd name="connsiteX2" fmla="*/ 0 w 1835315"/>
              <a:gd name="connsiteY2" fmla="*/ 96011 h 96011"/>
              <a:gd name="connsiteX3" fmla="*/ 1835314 w 1835315"/>
              <a:gd name="connsiteY3" fmla="*/ 96011 h 96011"/>
              <a:gd name="connsiteX4" fmla="*/ 1835314 w 1835315"/>
              <a:gd name="connsiteY4" fmla="*/ 0 h 9601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35315" h="96011">
                <a:moveTo>
                  <a:pt x="1835314" y="0"/>
                </a:moveTo>
                <a:lnTo>
                  <a:pt x="0" y="0"/>
                </a:lnTo>
                <a:lnTo>
                  <a:pt x="0" y="96011"/>
                </a:lnTo>
                <a:lnTo>
                  <a:pt x="1835314" y="96011"/>
                </a:lnTo>
                <a:lnTo>
                  <a:pt x="1835314"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024" name="TextBox 1"/>
          <p:cNvSpPr txBox="1"/>
          <p:nvPr/>
        </p:nvSpPr>
        <p:spPr>
          <a:xfrm>
            <a:off x="711200" y="838200"/>
            <a:ext cx="6365525" cy="449097"/>
          </a:xfrm>
          <a:prstGeom prst="rect">
            <a:avLst/>
          </a:prstGeom>
          <a:noFill/>
        </p:spPr>
        <p:txBody>
          <a:bodyPr wrap="none" lIns="0" tIns="0" rIns="0" rtlCol="0">
            <a:spAutoFit/>
          </a:bodyPr>
          <a:lstStyle/>
          <a:p>
            <a:pPr>
              <a:lnSpc>
                <a:spcPts val="3400"/>
              </a:lnSpc>
              <a:tabLst/>
            </a:pPr>
            <a:r>
              <a:rPr lang="es-CL" altLang="zh-CN" sz="2600" dirty="0">
                <a:solidFill>
                  <a:srgbClr val="A51149"/>
                </a:solidFill>
                <a:latin typeface="Gill Sans for Oriflame Light"/>
                <a:cs typeface="Gill Sans for Oriflame Light"/>
              </a:rPr>
              <a:t>Beneficios por comprar y vender productos</a:t>
            </a:r>
          </a:p>
        </p:txBody>
      </p:sp>
      <p:sp>
        <p:nvSpPr>
          <p:cNvPr id="1025" name="TextBox 1"/>
          <p:cNvSpPr txBox="1"/>
          <p:nvPr/>
        </p:nvSpPr>
        <p:spPr>
          <a:xfrm>
            <a:off x="711200" y="1739900"/>
            <a:ext cx="2064668" cy="319959"/>
          </a:xfrm>
          <a:prstGeom prst="rect">
            <a:avLst/>
          </a:prstGeom>
          <a:noFill/>
        </p:spPr>
        <p:txBody>
          <a:bodyPr wrap="none" lIns="0" tIns="0" rIns="0" rtlCol="0">
            <a:spAutoFit/>
          </a:bodyPr>
          <a:lstStyle/>
          <a:p>
            <a:pPr>
              <a:lnSpc>
                <a:spcPts val="2300"/>
              </a:lnSpc>
              <a:tabLst/>
            </a:pPr>
            <a:r>
              <a:rPr lang="es-CL" altLang="zh-CN" sz="1800" dirty="0" smtClean="0">
                <a:solidFill>
                  <a:srgbClr val="231F20"/>
                </a:solidFill>
                <a:latin typeface="Gill Sans for Oriflame Light"/>
                <a:cs typeface="Gill Sans for Oriflame Light"/>
              </a:rPr>
              <a:t>Ganancia Inmediata</a:t>
            </a:r>
          </a:p>
        </p:txBody>
      </p:sp>
      <p:sp>
        <p:nvSpPr>
          <p:cNvPr id="1026" name="TextBox 1"/>
          <p:cNvSpPr txBox="1"/>
          <p:nvPr/>
        </p:nvSpPr>
        <p:spPr>
          <a:xfrm>
            <a:off x="4876800" y="1739900"/>
            <a:ext cx="2539157" cy="341119"/>
          </a:xfrm>
          <a:prstGeom prst="rect">
            <a:avLst/>
          </a:prstGeom>
          <a:noFill/>
        </p:spPr>
        <p:txBody>
          <a:bodyPr wrap="none" lIns="0" tIns="0" rIns="0" rtlCol="0">
            <a:spAutoFit/>
          </a:bodyPr>
          <a:lstStyle/>
          <a:p>
            <a:pPr>
              <a:lnSpc>
                <a:spcPts val="2300"/>
              </a:lnSpc>
              <a:tabLst/>
            </a:pPr>
            <a:r>
              <a:rPr lang="es-CL" altLang="zh-CN" sz="1800" dirty="0" smtClean="0">
                <a:solidFill>
                  <a:srgbClr val="231F20"/>
                </a:solidFill>
                <a:latin typeface="Gill Sans for Oriflame Light"/>
                <a:cs typeface="Gill Sans for Oriflame Light"/>
              </a:rPr>
              <a:t>Programa de Bienvenida</a:t>
            </a:r>
          </a:p>
        </p:txBody>
      </p:sp>
      <p:sp>
        <p:nvSpPr>
          <p:cNvPr id="1028" name="TextBox 1"/>
          <p:cNvSpPr txBox="1"/>
          <p:nvPr/>
        </p:nvSpPr>
        <p:spPr>
          <a:xfrm>
            <a:off x="711200" y="3829050"/>
            <a:ext cx="3141950" cy="341119"/>
          </a:xfrm>
          <a:prstGeom prst="rect">
            <a:avLst/>
          </a:prstGeom>
          <a:noFill/>
        </p:spPr>
        <p:txBody>
          <a:bodyPr wrap="none" lIns="0" tIns="0" rIns="0" rtlCol="0">
            <a:spAutoFit/>
          </a:bodyPr>
          <a:lstStyle/>
          <a:p>
            <a:pPr>
              <a:lnSpc>
                <a:spcPts val="2300"/>
              </a:lnSpc>
              <a:tabLst/>
            </a:pPr>
            <a:r>
              <a:rPr lang="es-CL" altLang="zh-CN" sz="1800" dirty="0" smtClean="0">
                <a:solidFill>
                  <a:srgbClr val="231F20"/>
                </a:solidFill>
                <a:latin typeface="Gill Sans for Oriflame Light"/>
                <a:cs typeface="Gill Sans for Oriflame Light"/>
              </a:rPr>
              <a:t>Programa de Actividad/Lealtad</a:t>
            </a:r>
          </a:p>
        </p:txBody>
      </p:sp>
      <p:sp>
        <p:nvSpPr>
          <p:cNvPr id="38" name="TextBox 1"/>
          <p:cNvSpPr txBox="1"/>
          <p:nvPr/>
        </p:nvSpPr>
        <p:spPr>
          <a:xfrm>
            <a:off x="4876800" y="3829050"/>
            <a:ext cx="2013372" cy="341119"/>
          </a:xfrm>
          <a:prstGeom prst="rect">
            <a:avLst/>
          </a:prstGeom>
          <a:noFill/>
        </p:spPr>
        <p:txBody>
          <a:bodyPr wrap="none" lIns="0" tIns="0" rIns="0" rtlCol="0">
            <a:spAutoFit/>
          </a:bodyPr>
          <a:lstStyle/>
          <a:p>
            <a:pPr>
              <a:lnSpc>
                <a:spcPts val="2300"/>
              </a:lnSpc>
              <a:tabLst/>
            </a:pPr>
            <a:r>
              <a:rPr lang="es-CL" altLang="zh-CN" sz="1800" dirty="0" smtClean="0">
                <a:solidFill>
                  <a:srgbClr val="231F20"/>
                </a:solidFill>
                <a:latin typeface="Gill Sans for Oriflame Light"/>
                <a:cs typeface="Gill Sans for Oriflame Light"/>
              </a:rPr>
              <a:t>Incentivo Monetario</a:t>
            </a:r>
          </a:p>
        </p:txBody>
      </p:sp>
      <p:sp>
        <p:nvSpPr>
          <p:cNvPr id="34" name="Freeform 3"/>
          <p:cNvSpPr/>
          <p:nvPr/>
        </p:nvSpPr>
        <p:spPr>
          <a:xfrm>
            <a:off x="609600" y="2228430"/>
            <a:ext cx="3982783" cy="1583969"/>
          </a:xfrm>
          <a:custGeom>
            <a:avLst/>
            <a:gdLst>
              <a:gd name="connsiteX0" fmla="*/ 0 w 3982783"/>
              <a:gd name="connsiteY0" fmla="*/ 1583969 h 1583969"/>
              <a:gd name="connsiteX1" fmla="*/ 3982783 w 3982783"/>
              <a:gd name="connsiteY1" fmla="*/ 1583969 h 1583969"/>
              <a:gd name="connsiteX2" fmla="*/ 3982783 w 3982783"/>
              <a:gd name="connsiteY2" fmla="*/ 0 h 1583969"/>
              <a:gd name="connsiteX3" fmla="*/ 0 w 3982783"/>
              <a:gd name="connsiteY3" fmla="*/ 0 h 1583969"/>
              <a:gd name="connsiteX4" fmla="*/ 0 w 3982783"/>
              <a:gd name="connsiteY4" fmla="*/ 1583969 h 158396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982783" h="1583969">
                <a:moveTo>
                  <a:pt x="0" y="1583969"/>
                </a:moveTo>
                <a:lnTo>
                  <a:pt x="3982783" y="1583969"/>
                </a:lnTo>
                <a:lnTo>
                  <a:pt x="3982783" y="0"/>
                </a:lnTo>
                <a:lnTo>
                  <a:pt x="0" y="0"/>
                </a:lnTo>
                <a:lnTo>
                  <a:pt x="0" y="158396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81019"/>
            <a:ext cx="3982783" cy="16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4209598"/>
            <a:ext cx="3982783" cy="165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694" y="2081019"/>
            <a:ext cx="3304106" cy="16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2383" y="4170168"/>
            <a:ext cx="3332417" cy="184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55639" y="1676400"/>
            <a:ext cx="3200401" cy="4031873"/>
          </a:xfrm>
          <a:prstGeom prst="rect">
            <a:avLst/>
          </a:prstGeom>
          <a:noFill/>
        </p:spPr>
        <p:txBody>
          <a:bodyPr wrap="square" lIns="0" tIns="0" rIns="0" rtlCol="0">
            <a:spAutoFit/>
          </a:bodyPr>
          <a:lstStyle/>
          <a:p>
            <a:pPr marL="285750" indent="-285750">
              <a:spcAft>
                <a:spcPts val="600"/>
              </a:spcAft>
              <a:buFont typeface="Arial" pitchFamily="34" charset="0"/>
              <a:buChar char="•"/>
              <a:tabLst/>
            </a:pPr>
            <a:r>
              <a:rPr lang="es-CL" altLang="zh-CN" dirty="0" smtClean="0">
                <a:solidFill>
                  <a:srgbClr val="231F20"/>
                </a:solidFill>
                <a:latin typeface="Gill Sans for Oriflame Light"/>
                <a:cs typeface="Gill Sans for Oriflame Light"/>
              </a:rPr>
              <a:t>Asiste a la Academia de Belleza y Academia Wellness</a:t>
            </a:r>
          </a:p>
          <a:p>
            <a:pPr marL="285750" indent="-285750">
              <a:spcAft>
                <a:spcPts val="600"/>
              </a:spcAft>
              <a:buFont typeface="Arial" pitchFamily="34" charset="0"/>
              <a:buChar char="•"/>
              <a:tabLst/>
            </a:pPr>
            <a:endParaRPr lang="es-CL" altLang="zh-CN" dirty="0" smtClean="0">
              <a:solidFill>
                <a:srgbClr val="231F20"/>
              </a:solidFill>
              <a:latin typeface="Gill Sans for Oriflame Light"/>
              <a:cs typeface="Gill Sans for Oriflame Light"/>
            </a:endParaRPr>
          </a:p>
          <a:p>
            <a:pPr marL="285750" indent="-285750">
              <a:spcAft>
                <a:spcPts val="600"/>
              </a:spcAft>
              <a:buFont typeface="Arial" pitchFamily="34" charset="0"/>
              <a:buChar char="•"/>
              <a:tabLst/>
            </a:pPr>
            <a:r>
              <a:rPr lang="es-CL" altLang="zh-CN" dirty="0" smtClean="0">
                <a:solidFill>
                  <a:srgbClr val="231F20"/>
                </a:solidFill>
                <a:latin typeface="Gill Sans for Oriflame Light"/>
                <a:cs typeface="Gill Sans for Oriflame Light"/>
              </a:rPr>
              <a:t>En nuestro sitio web encontrarás más información acerca de nuestros productos</a:t>
            </a:r>
          </a:p>
          <a:p>
            <a:pPr marL="285750" indent="-285750">
              <a:spcAft>
                <a:spcPts val="600"/>
              </a:spcAft>
              <a:buFont typeface="Arial" pitchFamily="34" charset="0"/>
              <a:buChar char="•"/>
              <a:tabLst/>
            </a:pPr>
            <a:endParaRPr lang="es-CL" altLang="zh-CN" dirty="0">
              <a:solidFill>
                <a:srgbClr val="231F20"/>
              </a:solidFill>
              <a:latin typeface="Gill Sans for Oriflame Light"/>
              <a:cs typeface="Gill Sans for Oriflame Light"/>
            </a:endParaRPr>
          </a:p>
          <a:p>
            <a:pPr marL="285750" lvl="0" indent="-285750">
              <a:spcAft>
                <a:spcPts val="600"/>
              </a:spcAft>
              <a:buFont typeface="Arial" pitchFamily="34" charset="0"/>
              <a:buChar char="•"/>
            </a:pPr>
            <a:r>
              <a:rPr lang="es-CL" altLang="zh-CN" dirty="0">
                <a:solidFill>
                  <a:srgbClr val="231F20"/>
                </a:solidFill>
                <a:latin typeface="Gill Sans for Oriflame Light"/>
                <a:cs typeface="Gill Sans for Oriflame Light"/>
              </a:rPr>
              <a:t>Aprende como </a:t>
            </a:r>
            <a:r>
              <a:rPr lang="es-CL" altLang="zh-CN" b="1" dirty="0">
                <a:solidFill>
                  <a:srgbClr val="231F20"/>
                </a:solidFill>
                <a:latin typeface="Gill Sans for Oriflame Light"/>
                <a:cs typeface="Gill Sans for Oriflame Light"/>
              </a:rPr>
              <a:t>desarrollar tu propio negocio y ganar mucho más dinero</a:t>
            </a:r>
          </a:p>
          <a:p>
            <a:pPr marL="285750" indent="-285750">
              <a:spcAft>
                <a:spcPts val="600"/>
              </a:spcAft>
              <a:buFont typeface="Arial" pitchFamily="34" charset="0"/>
              <a:buChar char="•"/>
              <a:tabLst/>
            </a:pPr>
            <a:endParaRPr lang="es-CL" altLang="zh-CN" dirty="0">
              <a:solidFill>
                <a:srgbClr val="231F20"/>
              </a:solidFill>
              <a:latin typeface="Gill Sans for Oriflame Light"/>
              <a:cs typeface="Gill Sans for Oriflame Light"/>
            </a:endParaRPr>
          </a:p>
        </p:txBody>
      </p:sp>
      <p:sp>
        <p:nvSpPr>
          <p:cNvPr id="5" name="4 Rectángulo"/>
          <p:cNvSpPr/>
          <p:nvPr/>
        </p:nvSpPr>
        <p:spPr>
          <a:xfrm>
            <a:off x="142020" y="339232"/>
            <a:ext cx="8788620" cy="492443"/>
          </a:xfrm>
          <a:prstGeom prst="rect">
            <a:avLst/>
          </a:prstGeom>
        </p:spPr>
        <p:txBody>
          <a:bodyPr wrap="square">
            <a:spAutoFit/>
          </a:bodyPr>
          <a:lstStyle/>
          <a:p>
            <a:pPr lvl="0"/>
            <a:r>
              <a:rPr lang="es-CL" altLang="zh-CN" sz="2600" dirty="0" smtClean="0">
                <a:solidFill>
                  <a:srgbClr val="411D6D"/>
                </a:solidFill>
                <a:latin typeface="Gill Sans for Oriflame Light"/>
                <a:cs typeface="Gill Sans for Oriflame Light"/>
              </a:rPr>
              <a:t>Conoce más con la Academia Oriflame</a:t>
            </a:r>
            <a:endParaRPr lang="es-CL" altLang="zh-CN" sz="2600" dirty="0">
              <a:solidFill>
                <a:srgbClr val="411D6D"/>
              </a:solidFill>
              <a:latin typeface="Gill Sans for Oriflame Light"/>
              <a:cs typeface="Gill Sans for Oriflame Light"/>
            </a:endParaRPr>
          </a:p>
        </p:txBody>
      </p:sp>
      <p:grpSp>
        <p:nvGrpSpPr>
          <p:cNvPr id="8" name="7 Grupo"/>
          <p:cNvGrpSpPr/>
          <p:nvPr/>
        </p:nvGrpSpPr>
        <p:grpSpPr>
          <a:xfrm>
            <a:off x="6438721" y="203272"/>
            <a:ext cx="1412776" cy="1412776"/>
            <a:chOff x="7399372" y="203272"/>
            <a:chExt cx="1412776" cy="1412776"/>
          </a:xfrm>
        </p:grpSpPr>
        <p:sp>
          <p:nvSpPr>
            <p:cNvPr id="9" name="8 Rectángulo"/>
            <p:cNvSpPr/>
            <p:nvPr/>
          </p:nvSpPr>
          <p:spPr>
            <a:xfrm>
              <a:off x="7764641" y="635233"/>
              <a:ext cx="391616" cy="3919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9 Rectángulo"/>
            <p:cNvSpPr/>
            <p:nvPr/>
          </p:nvSpPr>
          <p:spPr>
            <a:xfrm>
              <a:off x="7996808" y="908720"/>
              <a:ext cx="391616" cy="3919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12" name="11 Imagen"/>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99372" y="203272"/>
              <a:ext cx="1412776" cy="1412776"/>
            </a:xfrm>
            <a:prstGeom prst="rect">
              <a:avLst/>
            </a:prstGeom>
          </p:spPr>
        </p:pic>
      </p:gr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19"/>
          <a:stretch/>
        </p:blipFill>
        <p:spPr bwMode="auto">
          <a:xfrm>
            <a:off x="-60518" y="1616048"/>
            <a:ext cx="5906382" cy="440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9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4" name="Freeform 3"/>
          <p:cNvSpPr/>
          <p:nvPr/>
        </p:nvSpPr>
        <p:spPr>
          <a:xfrm>
            <a:off x="443650" y="6329649"/>
            <a:ext cx="8430705" cy="19050"/>
          </a:xfrm>
          <a:custGeom>
            <a:avLst/>
            <a:gdLst>
              <a:gd name="connsiteX0" fmla="*/ 6350 w 8430705"/>
              <a:gd name="connsiteY0" fmla="*/ 6350 h 19050"/>
              <a:gd name="connsiteX1" fmla="*/ 8424355 w 8430705"/>
              <a:gd name="connsiteY1" fmla="*/ 6350 h 19050"/>
            </a:gdLst>
            <a:ahLst/>
            <a:cxnLst>
              <a:cxn ang="0">
                <a:pos x="connsiteX0" y="connsiteY0"/>
              </a:cxn>
              <a:cxn ang="1">
                <a:pos x="connsiteX1" y="connsiteY1"/>
              </a:cxn>
            </a:cxnLst>
            <a:rect l="l" t="t" r="r" b="b"/>
            <a:pathLst>
              <a:path w="8430705" h="19050">
                <a:moveTo>
                  <a:pt x="6350" y="6350"/>
                </a:moveTo>
                <a:lnTo>
                  <a:pt x="8424355" y="6350"/>
                </a:lnTo>
              </a:path>
            </a:pathLst>
          </a:custGeom>
          <a:ln w="12700">
            <a:solidFill>
              <a:srgbClr val="A5114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29500" y="469900"/>
            <a:ext cx="1257300" cy="254000"/>
          </a:xfrm>
          <a:prstGeom prst="rect">
            <a:avLst/>
          </a:prstGeom>
          <a:noFill/>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3000"/>
            <a:ext cx="9144000" cy="1270000"/>
          </a:xfrm>
          <a:prstGeom prst="rect">
            <a:avLst/>
          </a:prstGeom>
          <a:noFill/>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8" name="TextBox 1"/>
          <p:cNvSpPr txBox="1"/>
          <p:nvPr/>
        </p:nvSpPr>
        <p:spPr>
          <a:xfrm>
            <a:off x="203463" y="5308600"/>
            <a:ext cx="8711937" cy="648896"/>
          </a:xfrm>
          <a:prstGeom prst="rect">
            <a:avLst/>
          </a:prstGeom>
          <a:noFill/>
        </p:spPr>
        <p:txBody>
          <a:bodyPr wrap="none" lIns="0" tIns="0" rIns="0" rtlCol="0">
            <a:spAutoFit/>
          </a:bodyPr>
          <a:lstStyle/>
          <a:p>
            <a:pPr>
              <a:lnSpc>
                <a:spcPts val="4700"/>
              </a:lnSpc>
              <a:tabLst/>
            </a:pPr>
            <a:r>
              <a:rPr lang="es-ES_tradnl" altLang="zh-CN" sz="3600" dirty="0" smtClean="0">
                <a:solidFill>
                  <a:srgbClr val="A51149"/>
                </a:solidFill>
                <a:latin typeface="Gill Sans for Oriflame Light"/>
                <a:cs typeface="Gill Sans for Oriflame Light"/>
              </a:rPr>
              <a:t>CÓMO TRABAJAR CON EL CATÁLOGO</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28600" y="152399"/>
            <a:ext cx="8763000" cy="495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1" name="TextBox 1"/>
          <p:cNvSpPr txBox="1"/>
          <p:nvPr/>
        </p:nvSpPr>
        <p:spPr>
          <a:xfrm>
            <a:off x="3329467" y="3635626"/>
            <a:ext cx="2603500" cy="1241174"/>
          </a:xfrm>
          <a:prstGeom prst="rect">
            <a:avLst/>
          </a:prstGeom>
          <a:noFill/>
        </p:spPr>
        <p:txBody>
          <a:bodyPr wrap="square" lIns="0" tIns="0" rIns="0" rtlCol="0">
            <a:spAutoFit/>
          </a:bodyPr>
          <a:lstStyle/>
          <a:p>
            <a:pPr>
              <a:lnSpc>
                <a:spcPts val="2400"/>
              </a:lnSpc>
              <a:tabLst/>
            </a:pPr>
            <a:r>
              <a:rPr lang="es-CL" altLang="zh-CN" sz="1400" b="1" dirty="0" smtClean="0">
                <a:solidFill>
                  <a:srgbClr val="EC008C"/>
                </a:solidFill>
                <a:latin typeface="Gill Sans for Oriflame Light"/>
                <a:cs typeface="Gill Sans for Oriflame Light"/>
              </a:rPr>
              <a:t>“¡Lo Quiero!” </a:t>
            </a:r>
            <a:r>
              <a:rPr lang="es-CL" altLang="zh-CN" sz="1400" dirty="0" smtClean="0">
                <a:solidFill>
                  <a:srgbClr val="231F20"/>
                </a:solidFill>
                <a:latin typeface="Gill Sans for Oriflame Light"/>
                <a:cs typeface="Gill Sans for Oriflame Light"/>
              </a:rPr>
              <a:t>Maravillosas ofertas de productos esenciales a precios irresistibles. Calidad garantizada y </a:t>
            </a:r>
            <a:r>
              <a:rPr lang="es-CL" altLang="zh-CN" sz="1400" dirty="0" smtClean="0">
                <a:solidFill>
                  <a:srgbClr val="EC008C"/>
                </a:solidFill>
                <a:latin typeface="Gill Sans for Oriflame Light"/>
                <a:cs typeface="Gill Sans for Oriflame Light"/>
              </a:rPr>
              <a:t>fácil de vender. </a:t>
            </a:r>
          </a:p>
        </p:txBody>
      </p:sp>
      <p:sp>
        <p:nvSpPr>
          <p:cNvPr id="1042" name="TextBox 1"/>
          <p:cNvSpPr txBox="1"/>
          <p:nvPr/>
        </p:nvSpPr>
        <p:spPr>
          <a:xfrm>
            <a:off x="863600" y="3657600"/>
            <a:ext cx="2489200" cy="1277273"/>
          </a:xfrm>
          <a:prstGeom prst="rect">
            <a:avLst/>
          </a:prstGeom>
          <a:noFill/>
        </p:spPr>
        <p:txBody>
          <a:bodyPr wrap="square" lIns="0" tIns="0" rIns="0" rtlCol="0">
            <a:spAutoFit/>
          </a:bodyPr>
          <a:lstStyle/>
          <a:p>
            <a:pPr>
              <a:lnSpc>
                <a:spcPts val="2400"/>
              </a:lnSpc>
            </a:pPr>
            <a:r>
              <a:rPr lang="es-CL" sz="1400" b="1" dirty="0" smtClean="0">
                <a:solidFill>
                  <a:srgbClr val="EC008C"/>
                </a:solidFill>
                <a:latin typeface="Gill Sans for Oriflame Light"/>
                <a:cs typeface="Gill Sans for Oriflame Light"/>
              </a:rPr>
              <a:t>Consejo </a:t>
            </a:r>
            <a:r>
              <a:rPr lang="es-CL" sz="1400" b="1" dirty="0">
                <a:solidFill>
                  <a:srgbClr val="EC008C"/>
                </a:solidFill>
                <a:latin typeface="Gill Sans for Oriflame Light"/>
                <a:cs typeface="Gill Sans for Oriflame Light"/>
              </a:rPr>
              <a:t>de expertos</a:t>
            </a:r>
            <a:r>
              <a:rPr lang="es-CL" altLang="zh-CN" sz="1400" b="1" dirty="0">
                <a:solidFill>
                  <a:srgbClr val="EC008C"/>
                </a:solidFill>
                <a:latin typeface="Gill Sans for Oriflame Light"/>
                <a:cs typeface="Gill Sans for Oriflame Light"/>
              </a:rPr>
              <a:t>:</a:t>
            </a:r>
          </a:p>
          <a:p>
            <a:pPr>
              <a:lnSpc>
                <a:spcPts val="2400"/>
              </a:lnSpc>
            </a:pPr>
            <a:r>
              <a:rPr lang="es-CL" altLang="zh-CN" sz="1400" dirty="0" smtClean="0">
                <a:solidFill>
                  <a:srgbClr val="231F20"/>
                </a:solidFill>
                <a:latin typeface="Gill Sans for Oriflame Light"/>
                <a:cs typeface="Gill Sans for Oriflame Light"/>
              </a:rPr>
              <a:t>Tips para cada producto con los cuales</a:t>
            </a:r>
            <a:r>
              <a:rPr lang="es-CL" altLang="zh-CN" sz="1400" dirty="0" smtClean="0">
                <a:latin typeface="Times New Roman" pitchFamily="18" charset="0"/>
                <a:cs typeface="Times New Roman" pitchFamily="18" charset="0"/>
              </a:rPr>
              <a:t> </a:t>
            </a:r>
            <a:r>
              <a:rPr lang="es-CL" altLang="zh-CN" sz="1400" dirty="0" smtClean="0">
                <a:solidFill>
                  <a:srgbClr val="EC008C"/>
                </a:solidFill>
                <a:latin typeface="Gill Sans for Oriflame Light"/>
                <a:cs typeface="Gill Sans for Oriflame Light"/>
              </a:rPr>
              <a:t>será más fácil entender </a:t>
            </a:r>
            <a:r>
              <a:rPr lang="es-CL" altLang="zh-CN" sz="1400" dirty="0" smtClean="0">
                <a:solidFill>
                  <a:srgbClr val="231F20"/>
                </a:solidFill>
                <a:latin typeface="Gill Sans for Oriflame Light"/>
                <a:cs typeface="Gill Sans for Oriflame Light"/>
              </a:rPr>
              <a:t>su uso.</a:t>
            </a:r>
          </a:p>
        </p:txBody>
      </p:sp>
      <p:sp>
        <p:nvSpPr>
          <p:cNvPr id="1043" name="TextBox 1"/>
          <p:cNvSpPr txBox="1"/>
          <p:nvPr/>
        </p:nvSpPr>
        <p:spPr>
          <a:xfrm>
            <a:off x="6090684" y="3657600"/>
            <a:ext cx="2590800" cy="938527"/>
          </a:xfrm>
          <a:prstGeom prst="rect">
            <a:avLst/>
          </a:prstGeom>
          <a:noFill/>
        </p:spPr>
        <p:txBody>
          <a:bodyPr wrap="square" lIns="0" tIns="0" rIns="0" rtlCol="0">
            <a:spAutoFit/>
          </a:bodyPr>
          <a:lstStyle/>
          <a:p>
            <a:pPr>
              <a:lnSpc>
                <a:spcPts val="2400"/>
              </a:lnSpc>
              <a:tabLst>
                <a:tab pos="1955800" algn="l"/>
              </a:tabLst>
            </a:pPr>
            <a:r>
              <a:rPr lang="es-CL" altLang="zh-CN" sz="1400" b="1" dirty="0" smtClean="0">
                <a:solidFill>
                  <a:srgbClr val="EC008C"/>
                </a:solidFill>
                <a:latin typeface="Gill Sans for Oriflame Light"/>
                <a:cs typeface="Gill Sans for Oriflame Light"/>
              </a:rPr>
              <a:t>“Nos </a:t>
            </a:r>
            <a:r>
              <a:rPr lang="es-CL" altLang="zh-CN" sz="1400" b="1" dirty="0">
                <a:solidFill>
                  <a:srgbClr val="EC008C"/>
                </a:solidFill>
                <a:latin typeface="Gill Sans for Oriflame Light"/>
                <a:cs typeface="Gill Sans for Oriflame Light"/>
              </a:rPr>
              <a:t>encanta</a:t>
            </a:r>
            <a:r>
              <a:rPr lang="es-CL" altLang="zh-CN" sz="1400" b="1" dirty="0" smtClean="0">
                <a:solidFill>
                  <a:srgbClr val="EC008C"/>
                </a:solidFill>
                <a:latin typeface="Gill Sans for Oriflame Light"/>
                <a:cs typeface="Gill Sans for Oriflame Light"/>
              </a:rPr>
              <a:t>” </a:t>
            </a:r>
            <a:r>
              <a:rPr lang="es-CL" altLang="zh-CN" sz="1400" dirty="0" smtClean="0">
                <a:solidFill>
                  <a:srgbClr val="231F20"/>
                </a:solidFill>
                <a:latin typeface="Gill Sans for Oriflame Light"/>
                <a:cs typeface="Gill Sans for Oriflame Light"/>
              </a:rPr>
              <a:t>Productos</a:t>
            </a:r>
            <a:r>
              <a:rPr lang="es-CL" altLang="zh-CN" sz="1400" dirty="0" smtClean="0">
                <a:latin typeface="Times New Roman" pitchFamily="18" charset="0"/>
                <a:cs typeface="Times New Roman" pitchFamily="18" charset="0"/>
              </a:rPr>
              <a:t> </a:t>
            </a:r>
            <a:r>
              <a:rPr lang="es-CL" altLang="zh-CN" sz="1400" dirty="0" smtClean="0">
                <a:solidFill>
                  <a:srgbClr val="231F20"/>
                </a:solidFill>
                <a:latin typeface="Gill Sans for Oriflame Light"/>
                <a:cs typeface="Gill Sans for Oriflame Light"/>
              </a:rPr>
              <a:t>excepcionales de alta calidad y tecnología avanzada.</a:t>
            </a:r>
            <a:r>
              <a:rPr lang="es-CL" altLang="zh-CN" sz="1400" dirty="0" smtClean="0"/>
              <a:t>	</a:t>
            </a:r>
            <a:endParaRPr lang="es-CL" altLang="zh-CN" sz="800" b="1" dirty="0" smtClean="0">
              <a:solidFill>
                <a:srgbClr val="E26A84"/>
              </a:solidFill>
              <a:latin typeface="Gill Sans for Oriflame Light"/>
              <a:cs typeface="Gill Sans for Oriflame Light"/>
            </a:endParaRPr>
          </a:p>
        </p:txBody>
      </p:sp>
      <p:sp>
        <p:nvSpPr>
          <p:cNvPr id="6" name="TextBox 1"/>
          <p:cNvSpPr txBox="1"/>
          <p:nvPr/>
        </p:nvSpPr>
        <p:spPr>
          <a:xfrm>
            <a:off x="309880" y="304800"/>
            <a:ext cx="7239000" cy="482183"/>
          </a:xfrm>
          <a:prstGeom prst="rect">
            <a:avLst/>
          </a:prstGeom>
          <a:noFill/>
        </p:spPr>
        <p:txBody>
          <a:bodyPr wrap="squar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Usa el Catálogo como tu vitrina </a:t>
            </a:r>
          </a:p>
        </p:txBody>
      </p:sp>
      <p:grpSp>
        <p:nvGrpSpPr>
          <p:cNvPr id="2" name="1 Grupo"/>
          <p:cNvGrpSpPr/>
          <p:nvPr/>
        </p:nvGrpSpPr>
        <p:grpSpPr>
          <a:xfrm>
            <a:off x="914401" y="5163472"/>
            <a:ext cx="7391399" cy="1103314"/>
            <a:chOff x="914401" y="5163472"/>
            <a:chExt cx="7391399" cy="1103314"/>
          </a:xfrm>
        </p:grpSpPr>
        <p:pic>
          <p:nvPicPr>
            <p:cNvPr id="20" name="Picture 2"/>
            <p:cNvPicPr preferRelativeResize="0">
              <a:picLocks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930400" y="5163472"/>
              <a:ext cx="6375399"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1"/>
            <p:cNvSpPr txBox="1"/>
            <p:nvPr/>
          </p:nvSpPr>
          <p:spPr>
            <a:xfrm>
              <a:off x="1752599" y="5659289"/>
              <a:ext cx="6553201" cy="507831"/>
            </a:xfrm>
            <a:prstGeom prst="rect">
              <a:avLst/>
            </a:prstGeom>
            <a:noFill/>
          </p:spPr>
          <p:txBody>
            <a:bodyPr wrap="square" lIns="0" tIns="0" rIns="0" rtlCol="0">
              <a:spAutoFit/>
            </a:bodyPr>
            <a:lstStyle/>
            <a:p>
              <a:pPr>
                <a:lnSpc>
                  <a:spcPts val="1800"/>
                </a:lnSpc>
                <a:tabLst/>
              </a:pPr>
              <a:r>
                <a:rPr lang="es-CL" altLang="zh-CN" sz="1200" smtClean="0">
                  <a:solidFill>
                    <a:srgbClr val="231F20"/>
                  </a:solidFill>
                  <a:latin typeface="Gill Sans for Oriflame Light"/>
                  <a:cs typeface="Gill Sans for Oriflame Light"/>
                </a:rPr>
                <a:t>Con </a:t>
              </a:r>
              <a:r>
                <a:rPr lang="es-CL" altLang="zh-CN" sz="1200" dirty="0" smtClean="0">
                  <a:solidFill>
                    <a:srgbClr val="231F20"/>
                  </a:solidFill>
                  <a:latin typeface="Gill Sans for Oriflame Light"/>
                  <a:cs typeface="Gill Sans for Oriflame Light"/>
                </a:rPr>
                <a:t>cada nuevo Catálogo aprende sobre nuevos productos y ofertas. Encuentra las más atractivas ofertas  en las paginas del inicio en el medio y al final.</a:t>
              </a:r>
            </a:p>
          </p:txBody>
        </p:sp>
        <p:pic>
          <p:nvPicPr>
            <p:cNvPr id="14" name="Picture 26" descr="Tips_image.jpg"/>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995679" y="5163473"/>
              <a:ext cx="598397" cy="632396"/>
            </a:xfrm>
            <a:prstGeom prst="rect">
              <a:avLst/>
            </a:prstGeom>
          </p:spPr>
        </p:pic>
        <p:sp>
          <p:nvSpPr>
            <p:cNvPr id="16" name="TextBox 23"/>
            <p:cNvSpPr txBox="1"/>
            <p:nvPr/>
          </p:nvSpPr>
          <p:spPr>
            <a:xfrm rot="21192930">
              <a:off x="1125751" y="5554172"/>
              <a:ext cx="457200" cy="215444"/>
            </a:xfrm>
            <a:prstGeom prst="rect">
              <a:avLst/>
            </a:prstGeom>
            <a:noFill/>
          </p:spPr>
          <p:txBody>
            <a:bodyPr wrap="square" rtlCol="0">
              <a:spAutoFit/>
            </a:bodyPr>
            <a:lstStyle/>
            <a:p>
              <a:r>
                <a:rPr lang="es-CL" sz="800" dirty="0" smtClean="0">
                  <a:solidFill>
                    <a:schemeClr val="bg1"/>
                  </a:solidFill>
                  <a:latin typeface="Gill Sans for Oriflame Light"/>
                  <a:cs typeface="Gill Sans for Oriflame"/>
                </a:rPr>
                <a:t>Tips!</a:t>
              </a:r>
              <a:endParaRPr lang="es-CL" sz="800" dirty="0">
                <a:solidFill>
                  <a:schemeClr val="bg1"/>
                </a:solidFill>
                <a:latin typeface="Gill Sans for Oriflame Light"/>
                <a:cs typeface="Gill Sans for Oriflame"/>
              </a:endParaRPr>
            </a:p>
          </p:txBody>
        </p:sp>
        <p:pic>
          <p:nvPicPr>
            <p:cNvPr id="1026" name="Picture 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914401" y="5163473"/>
              <a:ext cx="1016000"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1"/>
                                        </p:tgtEl>
                                        <p:attrNameLst>
                                          <p:attrName>style.visibility</p:attrName>
                                        </p:attrNameLst>
                                      </p:cBhvr>
                                      <p:to>
                                        <p:strVal val="visible"/>
                                      </p:to>
                                    </p:set>
                                    <p:animEffect transition="in" filter="fade">
                                      <p:cBhvr>
                                        <p:cTn id="12" dur="500"/>
                                        <p:tgtEl>
                                          <p:spTgt spid="10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 grpId="0"/>
      <p:bldP spid="1042" grpId="0"/>
      <p:bldP spid="10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12" name="TextBox 1"/>
          <p:cNvSpPr txBox="1"/>
          <p:nvPr/>
        </p:nvSpPr>
        <p:spPr>
          <a:xfrm>
            <a:off x="4953000" y="1121438"/>
            <a:ext cx="4038600" cy="1156727"/>
          </a:xfrm>
          <a:prstGeom prst="rect">
            <a:avLst/>
          </a:prstGeom>
          <a:noFill/>
        </p:spPr>
        <p:txBody>
          <a:bodyPr wrap="square" lIns="0" tIns="0" rIns="0" rtlCol="0">
            <a:spAutoFit/>
          </a:bodyPr>
          <a:lstStyle/>
          <a:p>
            <a:pPr>
              <a:lnSpc>
                <a:spcPts val="3400"/>
              </a:lnSpc>
              <a:tabLst>
                <a:tab pos="190500" algn="l"/>
                <a:tab pos="2108200" algn="l"/>
                <a:tab pos="2133600" algn="l"/>
                <a:tab pos="2667000" algn="l"/>
                <a:tab pos="2692400" algn="l"/>
              </a:tabLst>
            </a:pPr>
            <a:r>
              <a:rPr lang="es-CL" altLang="zh-CN" sz="2600" dirty="0" smtClean="0">
                <a:solidFill>
                  <a:srgbClr val="A51149"/>
                </a:solidFill>
                <a:latin typeface="Gill Sans for Oriflame Light"/>
                <a:cs typeface="Gill Sans for Oriflame Light"/>
              </a:rPr>
              <a:t>Distribución de</a:t>
            </a:r>
            <a:r>
              <a:rPr lang="es-CL" altLang="zh-CN" sz="2600" dirty="0" smtClean="0">
                <a:latin typeface="Gill Sans for Oriflame Light"/>
                <a:cs typeface="Times New Roman" pitchFamily="18" charset="0"/>
              </a:rPr>
              <a:t> </a:t>
            </a:r>
            <a:r>
              <a:rPr lang="es-CL" altLang="zh-CN" sz="2600" dirty="0" smtClean="0">
                <a:solidFill>
                  <a:srgbClr val="A51149"/>
                </a:solidFill>
                <a:latin typeface="Gill Sans for Oriflame Light"/>
                <a:cs typeface="Gill Sans for Oriflame Light"/>
              </a:rPr>
              <a:t>Catálogos</a:t>
            </a:r>
          </a:p>
          <a:p>
            <a:pPr>
              <a:lnSpc>
                <a:spcPts val="3100"/>
              </a:lnSpc>
              <a:tabLst>
                <a:tab pos="190500" algn="l"/>
                <a:tab pos="2108200" algn="l"/>
                <a:tab pos="2133600" algn="l"/>
                <a:tab pos="2667000" algn="l"/>
                <a:tab pos="2692400" algn="l"/>
              </a:tabLst>
            </a:pPr>
            <a:r>
              <a:rPr lang="es-CL" altLang="zh-CN" sz="2600" dirty="0" smtClean="0">
                <a:solidFill>
                  <a:srgbClr val="A51149"/>
                </a:solidFill>
                <a:latin typeface="Gill Sans for Oriflame Light"/>
                <a:cs typeface="Gill Sans for Oriflame Light"/>
              </a:rPr>
              <a:t>y seguimiento</a:t>
            </a:r>
            <a:endParaRPr lang="es-CL" altLang="zh-CN" dirty="0" smtClean="0">
              <a:latin typeface="Gill Sans for Oriflame Light"/>
            </a:endParaRPr>
          </a:p>
          <a:p>
            <a:endParaRPr lang="es-CL" dirty="0" smtClean="0">
              <a:latin typeface="Gill Sans for Oriflame Light"/>
            </a:endParaRPr>
          </a:p>
        </p:txBody>
      </p:sp>
      <p:pic>
        <p:nvPicPr>
          <p:cNvPr id="2053"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72200" y="4691227"/>
            <a:ext cx="2246312" cy="143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822209" y="3200400"/>
            <a:ext cx="4572000" cy="1354217"/>
          </a:xfrm>
          <a:prstGeom prst="rect">
            <a:avLst/>
          </a:prstGeom>
        </p:spPr>
        <p:txBody>
          <a:bodyPr>
            <a:spAutoFit/>
          </a:bodyPr>
          <a:lstStyle/>
          <a:p>
            <a:pPr marL="285750" lvl="0" indent="-285750">
              <a:spcAft>
                <a:spcPts val="1200"/>
              </a:spcAft>
              <a:buFont typeface="Arial" pitchFamily="34" charset="0"/>
              <a:buChar char="•"/>
            </a:pPr>
            <a:r>
              <a:rPr lang="es-CL" dirty="0">
                <a:solidFill>
                  <a:prstClr val="black"/>
                </a:solidFill>
                <a:latin typeface="Gill Sans for Oriflame Light"/>
              </a:rPr>
              <a:t>Invierte en Catálogos</a:t>
            </a:r>
          </a:p>
          <a:p>
            <a:pPr marL="285750" lvl="0" indent="-285750">
              <a:spcAft>
                <a:spcPts val="1200"/>
              </a:spcAft>
              <a:buFont typeface="Arial" pitchFamily="34" charset="0"/>
              <a:buChar char="•"/>
            </a:pPr>
            <a:r>
              <a:rPr lang="es-CL" dirty="0" smtClean="0">
                <a:solidFill>
                  <a:prstClr val="black"/>
                </a:solidFill>
                <a:latin typeface="Gill Sans for Oriflame Light"/>
              </a:rPr>
              <a:t>Escribe </a:t>
            </a:r>
            <a:r>
              <a:rPr lang="es-CL" dirty="0">
                <a:solidFill>
                  <a:prstClr val="black"/>
                </a:solidFill>
                <a:latin typeface="Gill Sans for Oriflame Light"/>
              </a:rPr>
              <a:t>tus datos personales para contactarte (nombre, número de teléfono).</a:t>
            </a:r>
          </a:p>
        </p:txBody>
      </p:sp>
      <p:sp>
        <p:nvSpPr>
          <p:cNvPr id="5" name="4 Rectángulo"/>
          <p:cNvSpPr/>
          <p:nvPr/>
        </p:nvSpPr>
        <p:spPr>
          <a:xfrm>
            <a:off x="4849505" y="2133600"/>
            <a:ext cx="4572000" cy="646331"/>
          </a:xfrm>
          <a:prstGeom prst="rect">
            <a:avLst/>
          </a:prstGeom>
        </p:spPr>
        <p:txBody>
          <a:bodyPr>
            <a:spAutoFit/>
          </a:bodyPr>
          <a:lstStyle/>
          <a:p>
            <a:pPr lvl="0">
              <a:spcAft>
                <a:spcPts val="1200"/>
              </a:spcAft>
            </a:pPr>
            <a:r>
              <a:rPr lang="es-CL" b="1" dirty="0">
                <a:solidFill>
                  <a:prstClr val="black"/>
                </a:solidFill>
                <a:latin typeface="Gill Sans for Oriflame Light"/>
              </a:rPr>
              <a:t>Llévalos a donde vayas o utiliza la aplicación IPad o la versión Online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01451" y="3952162"/>
            <a:ext cx="484022" cy="41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3517" y="3390514"/>
            <a:ext cx="621593" cy="558952"/>
          </a:xfrm>
          <a:prstGeom prst="rect">
            <a:avLst/>
          </a:prstGeom>
          <a:noFill/>
        </p:spPr>
      </p:pic>
      <p:cxnSp>
        <p:nvCxnSpPr>
          <p:cNvPr id="9" name="Straight Arrow Connector 8"/>
          <p:cNvCxnSpPr>
            <a:stCxn id="6" idx="3"/>
          </p:cNvCxnSpPr>
          <p:nvPr/>
        </p:nvCxnSpPr>
        <p:spPr>
          <a:xfrm flipV="1">
            <a:off x="985837" y="4643510"/>
            <a:ext cx="199274" cy="1636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1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32745" y="3482852"/>
            <a:ext cx="257250" cy="46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V="1">
            <a:off x="1922421" y="3940848"/>
            <a:ext cx="278982" cy="283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52662" y="4082661"/>
            <a:ext cx="233432" cy="41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414666" y="4643510"/>
            <a:ext cx="253648" cy="45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flipV="1">
            <a:off x="1977165" y="4366286"/>
            <a:ext cx="361217" cy="1973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991444" y="4772652"/>
            <a:ext cx="361217" cy="1009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1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91086" y="5142774"/>
            <a:ext cx="258128" cy="46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Arrow Connector 26"/>
          <p:cNvCxnSpPr/>
          <p:nvPr/>
        </p:nvCxnSpPr>
        <p:spPr>
          <a:xfrm>
            <a:off x="1922421" y="5011711"/>
            <a:ext cx="235353" cy="236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1254856" y="3709022"/>
            <a:ext cx="1891093" cy="525115"/>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Freeform 37"/>
          <p:cNvSpPr/>
          <p:nvPr/>
        </p:nvSpPr>
        <p:spPr>
          <a:xfrm>
            <a:off x="1224965" y="4163448"/>
            <a:ext cx="1922798" cy="767476"/>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8" name="TextBox 1"/>
          <p:cNvSpPr txBox="1"/>
          <p:nvPr/>
        </p:nvSpPr>
        <p:spPr>
          <a:xfrm>
            <a:off x="398736" y="762000"/>
            <a:ext cx="8399822" cy="969496"/>
          </a:xfrm>
          <a:prstGeom prst="rect">
            <a:avLst/>
          </a:prstGeom>
          <a:noFill/>
        </p:spPr>
        <p:txBody>
          <a:bodyPr wrap="square" lIns="0" tIns="0" rIns="0" rtlCol="0">
            <a:spAutoFit/>
          </a:bodyPr>
          <a:lstStyle/>
          <a:p>
            <a:pPr>
              <a:lnSpc>
                <a:spcPts val="3400"/>
              </a:lnSpc>
              <a:tabLst>
                <a:tab pos="190500" algn="l"/>
                <a:tab pos="2108200" algn="l"/>
                <a:tab pos="2133600" algn="l"/>
                <a:tab pos="2667000" algn="l"/>
                <a:tab pos="2692400" algn="l"/>
              </a:tabLst>
            </a:pPr>
            <a:r>
              <a:rPr lang="es-CL" altLang="zh-CN" sz="2600" dirty="0" smtClean="0">
                <a:solidFill>
                  <a:srgbClr val="A51149"/>
                </a:solidFill>
                <a:latin typeface="Gill Sans for Oriflame Light"/>
                <a:cs typeface="Gill Sans for Oriflame Light"/>
              </a:rPr>
              <a:t>Más Catálogos – Más personas viéndolo – Más clientes</a:t>
            </a:r>
          </a:p>
          <a:p>
            <a:pPr>
              <a:lnSpc>
                <a:spcPts val="1000"/>
              </a:lnSpc>
            </a:pPr>
            <a:endParaRPr lang="es-CL" altLang="zh-CN" dirty="0" smtClean="0"/>
          </a:p>
          <a:p>
            <a:pPr>
              <a:lnSpc>
                <a:spcPts val="2800"/>
              </a:lnSpc>
              <a:tabLst>
                <a:tab pos="190500" algn="l"/>
                <a:tab pos="2108200" algn="l"/>
                <a:tab pos="2133600" algn="l"/>
                <a:tab pos="2667000" algn="l"/>
                <a:tab pos="2692400" algn="l"/>
              </a:tabLst>
            </a:pPr>
            <a:endParaRPr lang="es-CL" altLang="zh-CN" sz="1800" dirty="0" smtClean="0">
              <a:solidFill>
                <a:srgbClr val="231F20"/>
              </a:solidFill>
              <a:latin typeface="Gill Sans for Oriflame Light"/>
              <a:cs typeface="Gill Sans for Oriflame Light"/>
            </a:endParaRPr>
          </a:p>
        </p:txBody>
      </p:sp>
      <p:sp>
        <p:nvSpPr>
          <p:cNvPr id="2052" name="TextBox 2051"/>
          <p:cNvSpPr txBox="1"/>
          <p:nvPr/>
        </p:nvSpPr>
        <p:spPr>
          <a:xfrm>
            <a:off x="455921" y="1600200"/>
            <a:ext cx="3506479" cy="923330"/>
          </a:xfrm>
          <a:prstGeom prst="rect">
            <a:avLst/>
          </a:prstGeom>
          <a:noFill/>
        </p:spPr>
        <p:txBody>
          <a:bodyPr wrap="square" rtlCol="0">
            <a:spAutoFit/>
          </a:bodyPr>
          <a:lstStyle/>
          <a:p>
            <a:pPr algn="ctr"/>
            <a:r>
              <a:rPr lang="es-CL" b="1" dirty="0" smtClean="0">
                <a:latin typeface="Gill Sans for Oriflame"/>
              </a:rPr>
              <a:t>1 Catálogo</a:t>
            </a:r>
          </a:p>
          <a:p>
            <a:pPr algn="ctr"/>
            <a:r>
              <a:rPr lang="es-CL" dirty="0" smtClean="0">
                <a:latin typeface="Gill Sans for Oriflame"/>
              </a:rPr>
              <a:t>3-4 personas lo ven</a:t>
            </a:r>
          </a:p>
          <a:p>
            <a:pPr algn="ctr"/>
            <a:r>
              <a:rPr lang="es-CL" dirty="0" smtClean="0">
                <a:latin typeface="Gill Sans for Oriflame"/>
              </a:rPr>
              <a:t>¡Logras 2 clientes!</a:t>
            </a:r>
            <a:endParaRPr lang="es-CL" dirty="0">
              <a:latin typeface="Gill Sans for Oriflame"/>
            </a:endParaRPr>
          </a:p>
        </p:txBody>
      </p:sp>
      <p:sp>
        <p:nvSpPr>
          <p:cNvPr id="262" name="TextBox 261"/>
          <p:cNvSpPr txBox="1"/>
          <p:nvPr/>
        </p:nvSpPr>
        <p:spPr>
          <a:xfrm>
            <a:off x="5181600" y="1591270"/>
            <a:ext cx="2971800" cy="923330"/>
          </a:xfrm>
          <a:prstGeom prst="rect">
            <a:avLst/>
          </a:prstGeom>
          <a:noFill/>
        </p:spPr>
        <p:txBody>
          <a:bodyPr wrap="square" rtlCol="0">
            <a:spAutoFit/>
          </a:bodyPr>
          <a:lstStyle/>
          <a:p>
            <a:pPr algn="ctr"/>
            <a:r>
              <a:rPr lang="es-CL" b="1" dirty="0" smtClean="0">
                <a:latin typeface="Gill Sans for Oriflame"/>
              </a:rPr>
              <a:t>10 Catálogos</a:t>
            </a:r>
          </a:p>
          <a:p>
            <a:pPr algn="ctr"/>
            <a:r>
              <a:rPr lang="es-CL" dirty="0" smtClean="0">
                <a:latin typeface="Gill Sans for Oriflame"/>
              </a:rPr>
              <a:t>30-40 personas lo ven</a:t>
            </a:r>
          </a:p>
          <a:p>
            <a:pPr algn="ctr"/>
            <a:r>
              <a:rPr lang="es-CL" dirty="0" smtClean="0">
                <a:latin typeface="Gill Sans for Oriflame"/>
              </a:rPr>
              <a:t>¡Logras </a:t>
            </a:r>
            <a:r>
              <a:rPr lang="es-CL" b="1" dirty="0" smtClean="0">
                <a:solidFill>
                  <a:srgbClr val="C00000"/>
                </a:solidFill>
                <a:latin typeface="Gill Sans for Oriflame"/>
              </a:rPr>
              <a:t>20 clientes!</a:t>
            </a:r>
            <a:endParaRPr lang="es-CL" b="1" dirty="0">
              <a:solidFill>
                <a:srgbClr val="C00000"/>
              </a:solidFill>
              <a:latin typeface="Gill Sans for Oriflame"/>
            </a:endParaRPr>
          </a:p>
        </p:txBody>
      </p:sp>
      <p:grpSp>
        <p:nvGrpSpPr>
          <p:cNvPr id="3" name="2 Grupo"/>
          <p:cNvGrpSpPr/>
          <p:nvPr/>
        </p:nvGrpSpPr>
        <p:grpSpPr>
          <a:xfrm>
            <a:off x="228600" y="4366286"/>
            <a:ext cx="757237" cy="881809"/>
            <a:chOff x="228600" y="4366286"/>
            <a:chExt cx="757237" cy="881809"/>
          </a:xfrm>
        </p:grpSpPr>
        <p:pic>
          <p:nvPicPr>
            <p:cNvPr id="6" name="Picture 9"/>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99057" l="9341" r="100000"/>
                      </a14:imgEffect>
                    </a14:imgLayer>
                  </a14:imgProps>
                </a:ext>
                <a:ext uri="{28A0092B-C50C-407E-A947-70E740481C1C}">
                  <a14:useLocalDpi xmlns:a14="http://schemas.microsoft.com/office/drawing/2010/main" val="0"/>
                </a:ext>
              </a:extLst>
            </a:blip>
            <a:srcRect/>
            <a:stretch>
              <a:fillRect/>
            </a:stretch>
          </p:blipFill>
          <p:spPr bwMode="auto">
            <a:xfrm>
              <a:off x="228600" y="4366286"/>
              <a:ext cx="757237" cy="881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51810" y="4919990"/>
              <a:ext cx="357790" cy="261610"/>
            </a:xfrm>
            <a:prstGeom prst="rect">
              <a:avLst/>
            </a:prstGeom>
            <a:noFill/>
          </p:spPr>
          <p:txBody>
            <a:bodyPr wrap="none" rtlCol="0">
              <a:spAutoFit/>
            </a:bodyPr>
            <a:lstStyle/>
            <a:p>
              <a:r>
                <a:rPr lang="es-CL" sz="1100" b="1" dirty="0" smtClean="0">
                  <a:latin typeface="Gill Sans for Oriflame Light"/>
                </a:rPr>
                <a:t>Tú</a:t>
              </a:r>
              <a:endParaRPr lang="es-CL" sz="1100" b="1" dirty="0">
                <a:latin typeface="Gill Sans for Oriflame Light"/>
              </a:endParaRPr>
            </a:p>
          </p:txBody>
        </p:sp>
      </p:grpSp>
      <p:grpSp>
        <p:nvGrpSpPr>
          <p:cNvPr id="165" name="164 Grupo"/>
          <p:cNvGrpSpPr/>
          <p:nvPr/>
        </p:nvGrpSpPr>
        <p:grpSpPr>
          <a:xfrm>
            <a:off x="4352652" y="4106281"/>
            <a:ext cx="757237" cy="881809"/>
            <a:chOff x="228600" y="4366286"/>
            <a:chExt cx="757237" cy="881809"/>
          </a:xfrm>
        </p:grpSpPr>
        <p:pic>
          <p:nvPicPr>
            <p:cNvPr id="166" name="Picture 9"/>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99057" l="9341" r="100000"/>
                      </a14:imgEffect>
                    </a14:imgLayer>
                  </a14:imgProps>
                </a:ext>
                <a:ext uri="{28A0092B-C50C-407E-A947-70E740481C1C}">
                  <a14:useLocalDpi xmlns:a14="http://schemas.microsoft.com/office/drawing/2010/main" val="0"/>
                </a:ext>
              </a:extLst>
            </a:blip>
            <a:srcRect/>
            <a:stretch>
              <a:fillRect/>
            </a:stretch>
          </p:blipFill>
          <p:spPr bwMode="auto">
            <a:xfrm>
              <a:off x="228600" y="4366286"/>
              <a:ext cx="757237" cy="881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 name="166 CuadroTexto"/>
            <p:cNvSpPr txBox="1"/>
            <p:nvPr/>
          </p:nvSpPr>
          <p:spPr>
            <a:xfrm>
              <a:off x="251810" y="4919990"/>
              <a:ext cx="357790" cy="261610"/>
            </a:xfrm>
            <a:prstGeom prst="rect">
              <a:avLst/>
            </a:prstGeom>
            <a:noFill/>
          </p:spPr>
          <p:txBody>
            <a:bodyPr wrap="none" rtlCol="0">
              <a:spAutoFit/>
            </a:bodyPr>
            <a:lstStyle/>
            <a:p>
              <a:r>
                <a:rPr lang="es-CL" sz="1100" b="1" dirty="0" smtClean="0">
                  <a:latin typeface="Gill Sans for Oriflame Light"/>
                </a:rPr>
                <a:t>Tú</a:t>
              </a:r>
              <a:endParaRPr lang="es-CL" sz="1100" b="1" dirty="0">
                <a:latin typeface="Gill Sans for Oriflame Light"/>
              </a:endParaRPr>
            </a:p>
          </p:txBody>
        </p:sp>
      </p:grpSp>
      <p:pic>
        <p:nvPicPr>
          <p:cNvPr id="168" name="Picture 2" descr="S:\Sales Support\USERS\LESCOBAR\grafica nueva\PPT BONOS DE EQUIPO\catalogos 1-6\cat-5.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rot="20534431">
            <a:off x="1287705" y="4419190"/>
            <a:ext cx="581310"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3 Grupo"/>
          <p:cNvGrpSpPr/>
          <p:nvPr/>
        </p:nvGrpSpPr>
        <p:grpSpPr>
          <a:xfrm>
            <a:off x="5181600" y="2743200"/>
            <a:ext cx="3836639" cy="3200400"/>
            <a:chOff x="5181600" y="2743200"/>
            <a:chExt cx="3836639" cy="3200400"/>
          </a:xfrm>
        </p:grpSpPr>
        <p:grpSp>
          <p:nvGrpSpPr>
            <p:cNvPr id="2053" name="Group 2052"/>
            <p:cNvGrpSpPr/>
            <p:nvPr/>
          </p:nvGrpSpPr>
          <p:grpSpPr>
            <a:xfrm>
              <a:off x="5181600" y="3518536"/>
              <a:ext cx="1184086" cy="977264"/>
              <a:chOff x="8858935" y="2681816"/>
              <a:chExt cx="3092098" cy="2389140"/>
            </a:xfrm>
          </p:grpSpPr>
          <p:pic>
            <p:nvPicPr>
              <p:cNvPr id="264"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5"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269"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0" name="Straight Arrow Connector 269"/>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71"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3" name="Straight Arrow Connector 272"/>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75"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6" name="Straight Arrow Connector 275"/>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7" name="Freeform 276"/>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8" name="Freeform 277"/>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81" name="Group 280"/>
            <p:cNvGrpSpPr/>
            <p:nvPr/>
          </p:nvGrpSpPr>
          <p:grpSpPr>
            <a:xfrm>
              <a:off x="5334000" y="4267200"/>
              <a:ext cx="1184086" cy="977264"/>
              <a:chOff x="8858935" y="2681816"/>
              <a:chExt cx="3092098" cy="2389140"/>
            </a:xfrm>
          </p:grpSpPr>
          <p:pic>
            <p:nvPicPr>
              <p:cNvPr id="282"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3"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285"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6" name="Straight Arrow Connector 285"/>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87"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8"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9" name="Straight Arrow Connector 288"/>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91"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2" name="Straight Arrow Connector 291"/>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3" name="Freeform 292"/>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4" name="Freeform 293"/>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295" name="Group 294"/>
            <p:cNvGrpSpPr/>
            <p:nvPr/>
          </p:nvGrpSpPr>
          <p:grpSpPr>
            <a:xfrm>
              <a:off x="5257800" y="4966336"/>
              <a:ext cx="1184086" cy="977264"/>
              <a:chOff x="8858935" y="2681816"/>
              <a:chExt cx="3092098" cy="2389140"/>
            </a:xfrm>
          </p:grpSpPr>
          <p:pic>
            <p:nvPicPr>
              <p:cNvPr id="296"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299"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0" name="Straight Arrow Connector 299"/>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1"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2"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3" name="Straight Arrow Connector 302"/>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4" name="Straight Arrow Connector 303"/>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5"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6" name="Straight Arrow Connector 305"/>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7" name="Freeform 306"/>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8" name="Freeform 307"/>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09" name="Group 308"/>
            <p:cNvGrpSpPr/>
            <p:nvPr/>
          </p:nvGrpSpPr>
          <p:grpSpPr>
            <a:xfrm>
              <a:off x="5638800" y="2743200"/>
              <a:ext cx="1184086" cy="977264"/>
              <a:chOff x="8858935" y="2681816"/>
              <a:chExt cx="3092098" cy="2389140"/>
            </a:xfrm>
          </p:grpSpPr>
          <p:pic>
            <p:nvPicPr>
              <p:cNvPr id="310"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1"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313"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4" name="Straight Arrow Connector 313"/>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15"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6"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7" name="Straight Arrow Connector 316"/>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8" name="Straight Arrow Connector 317"/>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19"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0" name="Straight Arrow Connector 319"/>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1" name="Freeform 320"/>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2" name="Freeform 321"/>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24" name="Group 323"/>
            <p:cNvGrpSpPr/>
            <p:nvPr/>
          </p:nvGrpSpPr>
          <p:grpSpPr>
            <a:xfrm>
              <a:off x="6283514" y="3276600"/>
              <a:ext cx="1184086" cy="977264"/>
              <a:chOff x="8858935" y="2681816"/>
              <a:chExt cx="3092098" cy="2389140"/>
            </a:xfrm>
          </p:grpSpPr>
          <p:pic>
            <p:nvPicPr>
              <p:cNvPr id="325"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6"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328"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9" name="Straight Arrow Connector 328"/>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30"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1"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2" name="Straight Arrow Connector 331"/>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3" name="Straight Arrow Connector 332"/>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34"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5" name="Straight Arrow Connector 334"/>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6" name="Freeform 335"/>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7" name="Freeform 336"/>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38" name="Group 337"/>
            <p:cNvGrpSpPr/>
            <p:nvPr/>
          </p:nvGrpSpPr>
          <p:grpSpPr>
            <a:xfrm>
              <a:off x="6435049" y="4078721"/>
              <a:ext cx="1184086" cy="977264"/>
              <a:chOff x="8858935" y="2681816"/>
              <a:chExt cx="3092098" cy="2389140"/>
            </a:xfrm>
          </p:grpSpPr>
          <p:pic>
            <p:nvPicPr>
              <p:cNvPr id="339"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0"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342"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3" name="Straight Arrow Connector 342"/>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44"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5"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6" name="Straight Arrow Connector 345"/>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48"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9" name="Straight Arrow Connector 348"/>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0" name="Freeform 349"/>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1" name="Freeform 350"/>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52" name="Group 351"/>
            <p:cNvGrpSpPr/>
            <p:nvPr/>
          </p:nvGrpSpPr>
          <p:grpSpPr>
            <a:xfrm>
              <a:off x="6530426" y="4876830"/>
              <a:ext cx="1184086" cy="977264"/>
              <a:chOff x="8858935" y="2681816"/>
              <a:chExt cx="3092098" cy="2389140"/>
            </a:xfrm>
          </p:grpSpPr>
          <p:pic>
            <p:nvPicPr>
              <p:cNvPr id="353"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4"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356"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7" name="Straight Arrow Connector 356"/>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58"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9"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0" name="Straight Arrow Connector 359"/>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62"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3" name="Straight Arrow Connector 362"/>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4" name="Freeform 363"/>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5" name="Freeform 364"/>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66" name="Group 365"/>
            <p:cNvGrpSpPr/>
            <p:nvPr/>
          </p:nvGrpSpPr>
          <p:grpSpPr>
            <a:xfrm>
              <a:off x="7295256" y="2880332"/>
              <a:ext cx="1184086" cy="977264"/>
              <a:chOff x="8858935" y="2681816"/>
              <a:chExt cx="3092098" cy="2389140"/>
            </a:xfrm>
          </p:grpSpPr>
          <p:pic>
            <p:nvPicPr>
              <p:cNvPr id="367"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370"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1" name="Straight Arrow Connector 370"/>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72"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3"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4" name="Straight Arrow Connector 373"/>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5" name="Straight Arrow Connector 374"/>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76"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7" name="Straight Arrow Connector 376"/>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8" name="Freeform 377"/>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9" name="Freeform 378"/>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80" name="Group 379"/>
            <p:cNvGrpSpPr/>
            <p:nvPr/>
          </p:nvGrpSpPr>
          <p:grpSpPr>
            <a:xfrm>
              <a:off x="7588106" y="3943021"/>
              <a:ext cx="1184086" cy="977264"/>
              <a:chOff x="8858935" y="2681816"/>
              <a:chExt cx="3092098" cy="2389140"/>
            </a:xfrm>
          </p:grpSpPr>
          <p:pic>
            <p:nvPicPr>
              <p:cNvPr id="381"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384"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5" name="Straight Arrow Connector 384"/>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86"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7"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8" name="Straight Arrow Connector 387"/>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9" name="Straight Arrow Connector 388"/>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90"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91" name="Straight Arrow Connector 390"/>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2" name="Freeform 391"/>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93" name="Freeform 392"/>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94" name="Group 393"/>
            <p:cNvGrpSpPr/>
            <p:nvPr/>
          </p:nvGrpSpPr>
          <p:grpSpPr>
            <a:xfrm>
              <a:off x="7834153" y="4897649"/>
              <a:ext cx="1184086" cy="977264"/>
              <a:chOff x="8858935" y="2681816"/>
              <a:chExt cx="3092098" cy="2389140"/>
            </a:xfrm>
          </p:grpSpPr>
          <p:pic>
            <p:nvPicPr>
              <p:cNvPr id="395" name="Picture 2"/>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a:stretch/>
            </p:blipFill>
            <p:spPr bwMode="auto">
              <a:xfrm>
                <a:off x="8904324" y="3287448"/>
                <a:ext cx="579141" cy="44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6"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858935" y="2681816"/>
                <a:ext cx="743748" cy="602724"/>
              </a:xfrm>
              <a:prstGeom prst="rect">
                <a:avLst/>
              </a:prstGeom>
              <a:noFill/>
            </p:spPr>
          </p:pic>
          <p:pic>
            <p:nvPicPr>
              <p:cNvPr id="398"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56197" y="2781385"/>
                <a:ext cx="307805" cy="49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99" name="Straight Arrow Connector 398"/>
              <p:cNvCxnSpPr/>
              <p:nvPr/>
            </p:nvCxnSpPr>
            <p:spPr>
              <a:xfrm flipV="1">
                <a:off x="10484888" y="3275248"/>
                <a:ext cx="333807" cy="30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0" name="Picture 16"/>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999679" y="3428166"/>
                <a:ext cx="279306" cy="45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1" name="Picture 16"/>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1073869" y="4032936"/>
                <a:ext cx="303494" cy="49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2" name="Straight Arrow Connector 401"/>
              <p:cNvCxnSpPr/>
              <p:nvPr/>
            </p:nvCxnSpPr>
            <p:spPr>
              <a:xfrm flipV="1">
                <a:off x="10550391" y="3734003"/>
                <a:ext cx="432203" cy="212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3" name="Straight Arrow Connector 402"/>
              <p:cNvCxnSpPr/>
              <p:nvPr/>
            </p:nvCxnSpPr>
            <p:spPr>
              <a:xfrm>
                <a:off x="10567476" y="4172192"/>
                <a:ext cx="432203" cy="10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4" name="Picture 16"/>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806351" y="4571299"/>
                <a:ext cx="308855" cy="4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5" name="Straight Arrow Connector 404"/>
              <p:cNvCxnSpPr/>
              <p:nvPr/>
            </p:nvCxnSpPr>
            <p:spPr>
              <a:xfrm>
                <a:off x="10484888" y="4429972"/>
                <a:ext cx="281604" cy="254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6" name="Freeform 405"/>
              <p:cNvSpPr/>
              <p:nvPr/>
            </p:nvSpPr>
            <p:spPr>
              <a:xfrm>
                <a:off x="9686135" y="3025267"/>
                <a:ext cx="2262728" cy="566238"/>
              </a:xfrm>
              <a:custGeom>
                <a:avLst/>
                <a:gdLst>
                  <a:gd name="connsiteX0" fmla="*/ 2533650 w 3615674"/>
                  <a:gd name="connsiteY0" fmla="*/ 990600 h 990600"/>
                  <a:gd name="connsiteX1" fmla="*/ 3486150 w 3615674"/>
                  <a:gd name="connsiteY1" fmla="*/ 171450 h 990600"/>
                  <a:gd name="connsiteX2" fmla="*/ 0 w 3615674"/>
                  <a:gd name="connsiteY2" fmla="*/ 0 h 990600"/>
                  <a:gd name="connsiteX3" fmla="*/ 0 w 3615674"/>
                  <a:gd name="connsiteY3" fmla="*/ 0 h 990600"/>
                </a:gdLst>
                <a:ahLst/>
                <a:cxnLst>
                  <a:cxn ang="0">
                    <a:pos x="connsiteX0" y="connsiteY0"/>
                  </a:cxn>
                  <a:cxn ang="0">
                    <a:pos x="connsiteX1" y="connsiteY1"/>
                  </a:cxn>
                  <a:cxn ang="0">
                    <a:pos x="connsiteX2" y="connsiteY2"/>
                  </a:cxn>
                  <a:cxn ang="0">
                    <a:pos x="connsiteX3" y="connsiteY3"/>
                  </a:cxn>
                </a:cxnLst>
                <a:rect l="l" t="t" r="r" b="b"/>
                <a:pathLst>
                  <a:path w="3615674" h="990600">
                    <a:moveTo>
                      <a:pt x="2533650" y="990600"/>
                    </a:moveTo>
                    <a:cubicBezTo>
                      <a:pt x="3221037" y="663575"/>
                      <a:pt x="3908425" y="336550"/>
                      <a:pt x="3486150" y="171450"/>
                    </a:cubicBezTo>
                    <a:cubicBezTo>
                      <a:pt x="3063875" y="63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7" name="Freeform 406"/>
              <p:cNvSpPr/>
              <p:nvPr/>
            </p:nvSpPr>
            <p:spPr>
              <a:xfrm>
                <a:off x="9650369" y="3515280"/>
                <a:ext cx="2300664" cy="827578"/>
              </a:xfrm>
              <a:custGeom>
                <a:avLst/>
                <a:gdLst>
                  <a:gd name="connsiteX0" fmla="*/ 2705100 w 3676293"/>
                  <a:gd name="connsiteY0" fmla="*/ 1447800 h 1447800"/>
                  <a:gd name="connsiteX1" fmla="*/ 3524250 w 3676293"/>
                  <a:gd name="connsiteY1" fmla="*/ 742950 h 1447800"/>
                  <a:gd name="connsiteX2" fmla="*/ 0 w 3676293"/>
                  <a:gd name="connsiteY2" fmla="*/ 0 h 1447800"/>
                  <a:gd name="connsiteX3" fmla="*/ 0 w 3676293"/>
                  <a:gd name="connsiteY3" fmla="*/ 0 h 1447800"/>
                </a:gdLst>
                <a:ahLst/>
                <a:cxnLst>
                  <a:cxn ang="0">
                    <a:pos x="connsiteX0" y="connsiteY0"/>
                  </a:cxn>
                  <a:cxn ang="0">
                    <a:pos x="connsiteX1" y="connsiteY1"/>
                  </a:cxn>
                  <a:cxn ang="0">
                    <a:pos x="connsiteX2" y="connsiteY2"/>
                  </a:cxn>
                  <a:cxn ang="0">
                    <a:pos x="connsiteX3" y="connsiteY3"/>
                  </a:cxn>
                </a:cxnLst>
                <a:rect l="l" t="t" r="r" b="b"/>
                <a:pathLst>
                  <a:path w="3676293" h="1447800">
                    <a:moveTo>
                      <a:pt x="2705100" y="1447800"/>
                    </a:moveTo>
                    <a:cubicBezTo>
                      <a:pt x="3340100" y="1216025"/>
                      <a:pt x="3975100" y="984250"/>
                      <a:pt x="3524250" y="742950"/>
                    </a:cubicBezTo>
                    <a:cubicBezTo>
                      <a:pt x="3073400" y="501650"/>
                      <a:pt x="0" y="0"/>
                      <a:pt x="0" y="0"/>
                    </a:cubicBezTo>
                    <a:lnTo>
                      <a:pt x="0"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pic>
          <p:nvPicPr>
            <p:cNvPr id="169"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5601634" y="5399407"/>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0"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6891453" y="5360460"/>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1"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8192698" y="5355584"/>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2"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5640353" y="4681191"/>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3"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6737569" y="4513231"/>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7938764" y="4401821"/>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5"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7630514" y="3330156"/>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6"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5976324" y="3191328"/>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7"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5487953" y="3951607"/>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8" name="Picture 2" descr="S:\Sales Support\USERS\LESCOBAR\grafica nueva\PPT BONOS DE EQUIPO\catalogos 1-6\cat-5.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rot="20534431">
              <a:off x="6624033" y="3723783"/>
              <a:ext cx="271278" cy="25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84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500"/>
                                        <p:tgtEl>
                                          <p:spTgt spid="16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4559998" cy="6858000"/>
          </a:xfrm>
          <a:custGeom>
            <a:avLst/>
            <a:gdLst>
              <a:gd name="connsiteX0" fmla="*/ 0 w 4559998"/>
              <a:gd name="connsiteY0" fmla="*/ 6858000 h 6858000"/>
              <a:gd name="connsiteX1" fmla="*/ 4559998 w 4559998"/>
              <a:gd name="connsiteY1" fmla="*/ 6858000 h 6858000"/>
              <a:gd name="connsiteX2" fmla="*/ 4559998 w 4559998"/>
              <a:gd name="connsiteY2" fmla="*/ 0 h 6858000"/>
              <a:gd name="connsiteX3" fmla="*/ 0 w 4559998"/>
              <a:gd name="connsiteY3" fmla="*/ 0 h 6858000"/>
              <a:gd name="connsiteX4" fmla="*/ 0 w 4559998"/>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559998" h="6858000">
                <a:moveTo>
                  <a:pt x="0" y="6858000"/>
                </a:moveTo>
                <a:lnTo>
                  <a:pt x="4559998" y="6858000"/>
                </a:lnTo>
                <a:lnTo>
                  <a:pt x="4559998" y="0"/>
                </a:lnTo>
                <a:lnTo>
                  <a:pt x="0" y="0"/>
                </a:lnTo>
                <a:lnTo>
                  <a:pt x="0" y="6858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sp>
        <p:nvSpPr>
          <p:cNvPr id="2" name="TextBox 1"/>
          <p:cNvSpPr txBox="1"/>
          <p:nvPr/>
        </p:nvSpPr>
        <p:spPr>
          <a:xfrm>
            <a:off x="4790440" y="2667000"/>
            <a:ext cx="4114800" cy="3272691"/>
          </a:xfrm>
          <a:prstGeom prst="rect">
            <a:avLst/>
          </a:prstGeom>
          <a:noFill/>
        </p:spPr>
        <p:txBody>
          <a:bodyPr wrap="squar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Hoy vamos a hablar de:</a:t>
            </a:r>
          </a:p>
          <a:p>
            <a:pPr>
              <a:lnSpc>
                <a:spcPts val="1000"/>
              </a:lnSpc>
            </a:pPr>
            <a:endParaRPr lang="es-CL" altLang="zh-CN" sz="2000" dirty="0" smtClean="0">
              <a:latin typeface="Gill Sans for Oriflame Light"/>
              <a:cs typeface="Gill Sans for Oriflame Light"/>
            </a:endParaRPr>
          </a:p>
          <a:p>
            <a:pPr>
              <a:lnSpc>
                <a:spcPts val="1000"/>
              </a:lnSpc>
            </a:pPr>
            <a:endParaRPr lang="es-CL" altLang="zh-CN" sz="2000" dirty="0" smtClean="0">
              <a:latin typeface="Gill Sans for Oriflame Light"/>
              <a:cs typeface="Gill Sans for Oriflame Light"/>
            </a:endParaRPr>
          </a:p>
          <a:p>
            <a:pPr>
              <a:lnSpc>
                <a:spcPts val="1000"/>
              </a:lnSpc>
            </a:pPr>
            <a:endParaRPr lang="es-CL" altLang="zh-CN" sz="2000" dirty="0" smtClean="0">
              <a:latin typeface="Gill Sans for Oriflame Light"/>
              <a:cs typeface="Gill Sans for Oriflame Light"/>
            </a:endParaRPr>
          </a:p>
          <a:p>
            <a:pPr>
              <a:lnSpc>
                <a:spcPts val="1000"/>
              </a:lnSpc>
            </a:pPr>
            <a:endParaRPr lang="es-CL" altLang="zh-CN" dirty="0" smtClean="0">
              <a:latin typeface="Gill Sans for Oriflame Light"/>
              <a:cs typeface="Gill Sans for Oriflame Light"/>
            </a:endParaRPr>
          </a:p>
          <a:p>
            <a:pPr marL="342900" indent="-342900">
              <a:spcAft>
                <a:spcPts val="1200"/>
              </a:spcAft>
              <a:buClr>
                <a:srgbClr val="9C3468"/>
              </a:buClr>
              <a:buFont typeface="Arial" pitchFamily="34" charset="0"/>
              <a:buChar char="•"/>
            </a:pPr>
            <a:r>
              <a:rPr lang="es-CL" dirty="0" smtClean="0">
                <a:latin typeface="Gill Sans for Oriflame Light"/>
              </a:rPr>
              <a:t>Las ventajas de ser un Socio Oriflame</a:t>
            </a:r>
          </a:p>
          <a:p>
            <a:pPr marL="342900" indent="-342900">
              <a:spcAft>
                <a:spcPts val="1200"/>
              </a:spcAft>
              <a:buClr>
                <a:srgbClr val="993366"/>
              </a:buClr>
              <a:buFont typeface="Arial" pitchFamily="34" charset="0"/>
              <a:buChar char="•"/>
            </a:pPr>
            <a:r>
              <a:rPr lang="es-CL" dirty="0" smtClean="0">
                <a:latin typeface="Gill Sans for Oriflame Light"/>
              </a:rPr>
              <a:t>Portafolio de productos</a:t>
            </a:r>
          </a:p>
          <a:p>
            <a:pPr marL="342900" indent="-342900">
              <a:spcAft>
                <a:spcPts val="1200"/>
              </a:spcAft>
              <a:buClr>
                <a:srgbClr val="9C3468"/>
              </a:buClr>
              <a:buFont typeface="Arial" pitchFamily="34" charset="0"/>
              <a:buChar char="•"/>
            </a:pPr>
            <a:r>
              <a:rPr lang="es-CL" dirty="0" smtClean="0">
                <a:latin typeface="Gill Sans for Oriflame Light"/>
              </a:rPr>
              <a:t>El Catálogo como una herramienta</a:t>
            </a:r>
          </a:p>
          <a:p>
            <a:pPr marL="342900" indent="-342900">
              <a:spcAft>
                <a:spcPts val="1200"/>
              </a:spcAft>
              <a:buClr>
                <a:srgbClr val="9C3468"/>
              </a:buClr>
              <a:buFont typeface="Arial" pitchFamily="34" charset="0"/>
              <a:buChar char="•"/>
            </a:pPr>
            <a:r>
              <a:rPr lang="es-CL" dirty="0" smtClean="0">
                <a:latin typeface="Gill Sans for Oriflame Light"/>
              </a:rPr>
              <a:t>Cómo encontrar clientes</a:t>
            </a:r>
          </a:p>
          <a:p>
            <a:pPr marL="342900" indent="-342900">
              <a:spcAft>
                <a:spcPts val="1200"/>
              </a:spcAft>
              <a:buClr>
                <a:srgbClr val="9C3468"/>
              </a:buClr>
              <a:buFont typeface="Arial" pitchFamily="34" charset="0"/>
              <a:buChar char="•"/>
            </a:pPr>
            <a:r>
              <a:rPr lang="es-CL" dirty="0" smtClean="0">
                <a:latin typeface="Gill Sans for Oriflame Light"/>
              </a:rPr>
              <a:t>Cómo recomendar productos</a:t>
            </a:r>
            <a:endParaRPr lang="es-CL" dirty="0">
              <a:latin typeface="Gill Sans for Oriflame Light"/>
            </a:endParaRPr>
          </a:p>
        </p:txBody>
      </p:sp>
      <p:sp>
        <p:nvSpPr>
          <p:cNvPr id="6" name="TextBox 1"/>
          <p:cNvSpPr txBox="1"/>
          <p:nvPr/>
        </p:nvSpPr>
        <p:spPr>
          <a:xfrm>
            <a:off x="4953000" y="838200"/>
            <a:ext cx="3429000" cy="1461939"/>
          </a:xfrm>
          <a:prstGeom prst="rect">
            <a:avLst/>
          </a:prstGeom>
          <a:noFill/>
        </p:spPr>
        <p:txBody>
          <a:bodyPr wrap="square" lIns="0" tIns="0" rIns="0" rtlCol="0">
            <a:spAutoFit/>
          </a:bodyPr>
          <a:lstStyle/>
          <a:p>
            <a:pPr algn="ctr">
              <a:tabLst/>
            </a:pPr>
            <a:r>
              <a:rPr lang="es-CL" altLang="zh-CN" sz="3200" b="1" dirty="0" smtClean="0">
                <a:solidFill>
                  <a:srgbClr val="E26A84"/>
                </a:solidFill>
                <a:latin typeface="Gill Sans for Oriflame Light"/>
                <a:cs typeface="Gill Sans for Oriflame"/>
              </a:rPr>
              <a:t>¡Felicitaciones! </a:t>
            </a:r>
          </a:p>
          <a:p>
            <a:pPr algn="ctr">
              <a:tabLst/>
            </a:pPr>
            <a:r>
              <a:rPr lang="es-CL" altLang="zh-CN" sz="2800" dirty="0" smtClean="0">
                <a:solidFill>
                  <a:srgbClr val="A51149"/>
                </a:solidFill>
                <a:latin typeface="Gill Sans for Oriflame Light"/>
                <a:cs typeface="Gill Sans for Oriflame Light"/>
              </a:rPr>
              <a:t>Por unirte a</a:t>
            </a:r>
            <a:r>
              <a:rPr lang="es-CL" altLang="zh-CN" sz="2800" dirty="0" smtClean="0">
                <a:latin typeface="Gill Sans for Oriflame Light"/>
                <a:cs typeface="Gill Sans for Oriflame Light"/>
              </a:rPr>
              <a:t> </a:t>
            </a:r>
            <a:r>
              <a:rPr lang="es-CL" altLang="zh-CN" sz="3200" b="1" dirty="0" smtClean="0">
                <a:solidFill>
                  <a:srgbClr val="A51149"/>
                </a:solidFill>
                <a:latin typeface="Gill Sans for Oriflame Light"/>
                <a:cs typeface="Gill Sans for Oriflame Light"/>
              </a:rPr>
              <a:t>Oriﬂame</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contenido"/>
          <p:cNvSpPr txBox="1">
            <a:spLocks/>
          </p:cNvSpPr>
          <p:nvPr/>
        </p:nvSpPr>
        <p:spPr bwMode="auto">
          <a:xfrm>
            <a:off x="482106" y="990600"/>
            <a:ext cx="7848872" cy="893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s-CL" sz="1800" dirty="0">
                <a:latin typeface="Gill Sans for Oriflame"/>
              </a:rPr>
              <a:t>Anticipa la exhibición del catálogo para que hagas tu principal pedido en la primera semana del catálogo.</a:t>
            </a:r>
          </a:p>
          <a:p>
            <a:pPr marL="0" indent="0">
              <a:buNone/>
            </a:pPr>
            <a:endParaRPr lang="es-CL" sz="1200" dirty="0"/>
          </a:p>
          <a:p>
            <a:pPr marL="0" indent="0">
              <a:buNone/>
            </a:pPr>
            <a:endParaRPr lang="es-CL" sz="1200" dirty="0" smtClean="0"/>
          </a:p>
          <a:p>
            <a:pPr marL="0" indent="0">
              <a:buNone/>
            </a:pPr>
            <a:endParaRPr lang="es-CL" sz="1200" dirty="0"/>
          </a:p>
          <a:p>
            <a:pPr marL="0" indent="0">
              <a:buNone/>
            </a:pPr>
            <a:endParaRPr lang="es-CL" sz="1200" dirty="0" smtClean="0"/>
          </a:p>
          <a:p>
            <a:pPr marL="0" indent="0">
              <a:buNone/>
            </a:pPr>
            <a:endParaRPr lang="es-CL" sz="1200" dirty="0"/>
          </a:p>
          <a:p>
            <a:pPr marL="0" indent="0">
              <a:buNone/>
            </a:pPr>
            <a:endParaRPr lang="es-CL" sz="1200" dirty="0" smtClean="0"/>
          </a:p>
          <a:p>
            <a:pPr marL="0" indent="0">
              <a:buNone/>
            </a:pPr>
            <a:endParaRPr lang="es-CL" sz="1200" dirty="0" smtClean="0"/>
          </a:p>
          <a:p>
            <a:pPr marL="0" indent="0">
              <a:buNone/>
            </a:pPr>
            <a:endParaRPr lang="es-CL" sz="1200" b="1" dirty="0" smtClean="0">
              <a:solidFill>
                <a:srgbClr val="388DD4"/>
              </a:solidFill>
            </a:endParaRPr>
          </a:p>
          <a:p>
            <a:pPr marL="0" indent="0">
              <a:buNone/>
            </a:pPr>
            <a:endParaRPr lang="es-CL" sz="1200" b="1" dirty="0">
              <a:solidFill>
                <a:srgbClr val="388DD4"/>
              </a:solidFill>
            </a:endParaRPr>
          </a:p>
          <a:p>
            <a:pPr marL="0" indent="0">
              <a:buNone/>
            </a:pPr>
            <a:endParaRPr lang="es-CL" sz="1200" b="1" dirty="0" smtClean="0">
              <a:solidFill>
                <a:srgbClr val="388DD4"/>
              </a:solidFill>
            </a:endParaRPr>
          </a:p>
        </p:txBody>
      </p:sp>
      <p:sp>
        <p:nvSpPr>
          <p:cNvPr id="4" name="3 Título"/>
          <p:cNvSpPr txBox="1">
            <a:spLocks/>
          </p:cNvSpPr>
          <p:nvPr/>
        </p:nvSpPr>
        <p:spPr bwMode="auto">
          <a:xfrm>
            <a:off x="467543" y="152400"/>
            <a:ext cx="7398338" cy="114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ヒラギノ角ゴ Pro W3" pitchFamily="1" charset="-128"/>
              </a:defRPr>
            </a:lvl2pPr>
            <a:lvl3pPr algn="ctr" rtl="0" fontAlgn="base">
              <a:spcBef>
                <a:spcPct val="0"/>
              </a:spcBef>
              <a:spcAft>
                <a:spcPct val="0"/>
              </a:spcAft>
              <a:defRPr sz="4400">
                <a:solidFill>
                  <a:schemeClr val="tx2"/>
                </a:solidFill>
                <a:latin typeface="Arial" pitchFamily="34" charset="0"/>
                <a:ea typeface="ヒラギノ角ゴ Pro W3" pitchFamily="1" charset="-128"/>
              </a:defRPr>
            </a:lvl3pPr>
            <a:lvl4pPr algn="ctr" rtl="0" fontAlgn="base">
              <a:spcBef>
                <a:spcPct val="0"/>
              </a:spcBef>
              <a:spcAft>
                <a:spcPct val="0"/>
              </a:spcAft>
              <a:defRPr sz="4400">
                <a:solidFill>
                  <a:schemeClr val="tx2"/>
                </a:solidFill>
                <a:latin typeface="Arial" pitchFamily="34" charset="0"/>
                <a:ea typeface="ヒラギノ角ゴ Pro W3" pitchFamily="1" charset="-128"/>
              </a:defRPr>
            </a:lvl4pPr>
            <a:lvl5pPr algn="ctr" rtl="0" fontAlgn="base">
              <a:spcBef>
                <a:spcPct val="0"/>
              </a:spcBef>
              <a:spcAft>
                <a:spcPct val="0"/>
              </a:spcAft>
              <a:defRPr sz="4400">
                <a:solidFill>
                  <a:schemeClr val="tx2"/>
                </a:solidFill>
                <a:latin typeface="Arial" pitchFamily="34" charset="0"/>
                <a:ea typeface="ヒラギノ角ゴ Pro W3" pitchFamily="1" charset="-128"/>
              </a:defRPr>
            </a:lvl5pPr>
            <a:lvl6pPr marL="457200" algn="ctr" rtl="0" fontAlgn="base">
              <a:spcBef>
                <a:spcPct val="0"/>
              </a:spcBef>
              <a:spcAft>
                <a:spcPct val="0"/>
              </a:spcAft>
              <a:defRPr sz="4400">
                <a:solidFill>
                  <a:schemeClr val="tx2"/>
                </a:solidFill>
                <a:latin typeface="Arial" pitchFamily="34" charset="0"/>
                <a:ea typeface="ヒラギノ角ゴ Pro W3" pitchFamily="1" charset="-128"/>
              </a:defRPr>
            </a:lvl6pPr>
            <a:lvl7pPr marL="914400" algn="ctr" rtl="0" fontAlgn="base">
              <a:spcBef>
                <a:spcPct val="0"/>
              </a:spcBef>
              <a:spcAft>
                <a:spcPct val="0"/>
              </a:spcAft>
              <a:defRPr sz="4400">
                <a:solidFill>
                  <a:schemeClr val="tx2"/>
                </a:solidFill>
                <a:latin typeface="Arial" pitchFamily="34" charset="0"/>
                <a:ea typeface="ヒラギノ角ゴ Pro W3" pitchFamily="1" charset="-128"/>
              </a:defRPr>
            </a:lvl7pPr>
            <a:lvl8pPr marL="1371600" algn="ctr" rtl="0" fontAlgn="base">
              <a:spcBef>
                <a:spcPct val="0"/>
              </a:spcBef>
              <a:spcAft>
                <a:spcPct val="0"/>
              </a:spcAft>
              <a:defRPr sz="4400">
                <a:solidFill>
                  <a:schemeClr val="tx2"/>
                </a:solidFill>
                <a:latin typeface="Arial" pitchFamily="34" charset="0"/>
                <a:ea typeface="ヒラギノ角ゴ Pro W3" pitchFamily="1" charset="-128"/>
              </a:defRPr>
            </a:lvl8pPr>
            <a:lvl9pPr marL="1828800" algn="ctr" rtl="0" fontAlgn="base">
              <a:spcBef>
                <a:spcPct val="0"/>
              </a:spcBef>
              <a:spcAft>
                <a:spcPct val="0"/>
              </a:spcAft>
              <a:defRPr sz="4400">
                <a:solidFill>
                  <a:schemeClr val="tx2"/>
                </a:solidFill>
                <a:latin typeface="Arial" pitchFamily="34" charset="0"/>
                <a:ea typeface="ヒラギノ角ゴ Pro W3" pitchFamily="1" charset="-128"/>
              </a:defRPr>
            </a:lvl9pPr>
          </a:lstStyle>
          <a:p>
            <a:pPr algn="l"/>
            <a:r>
              <a:rPr lang="es-CL" sz="2600" dirty="0">
                <a:solidFill>
                  <a:srgbClr val="A51149"/>
                </a:solidFill>
                <a:latin typeface="Gill Sans for Oriflame Light"/>
                <a:ea typeface="+mn-ea"/>
                <a:cs typeface="Gill Sans for Oriflame Light"/>
              </a:rPr>
              <a:t>Cómo trabajar con tres catálogos disponibles</a:t>
            </a:r>
          </a:p>
        </p:txBody>
      </p:sp>
      <p:sp>
        <p:nvSpPr>
          <p:cNvPr id="13" name="12 Rectángulo"/>
          <p:cNvSpPr/>
          <p:nvPr/>
        </p:nvSpPr>
        <p:spPr>
          <a:xfrm>
            <a:off x="482106" y="5027497"/>
            <a:ext cx="7976094" cy="1184940"/>
          </a:xfrm>
          <a:prstGeom prst="rect">
            <a:avLst/>
          </a:prstGeom>
        </p:spPr>
        <p:txBody>
          <a:bodyPr wrap="square">
            <a:spAutoFit/>
          </a:bodyPr>
          <a:lstStyle/>
          <a:p>
            <a:pPr lvl="0">
              <a:spcAft>
                <a:spcPts val="600"/>
              </a:spcAft>
              <a:buClr>
                <a:srgbClr val="388DD4"/>
              </a:buClr>
            </a:pPr>
            <a:r>
              <a:rPr lang="es-CL" sz="1400" b="1" dirty="0">
                <a:solidFill>
                  <a:srgbClr val="A51149"/>
                </a:solidFill>
                <a:latin typeface="Gill Sans for Oriflame Light"/>
                <a:cs typeface="Times New Roman" pitchFamily="18" charset="0"/>
              </a:rPr>
              <a:t>Claves:</a:t>
            </a:r>
          </a:p>
          <a:p>
            <a:pPr indent="-228600">
              <a:spcAft>
                <a:spcPts val="600"/>
              </a:spcAft>
              <a:buFont typeface="+mj-lt"/>
              <a:buAutoNum type="arabicPeriod"/>
            </a:pPr>
            <a:r>
              <a:rPr lang="es-CL" sz="1400" dirty="0">
                <a:latin typeface="Gill Sans for Oriflame"/>
              </a:rPr>
              <a:t>Considéralo un ciclo continuo, </a:t>
            </a:r>
            <a:r>
              <a:rPr lang="es-CL" sz="1400" dirty="0">
                <a:solidFill>
                  <a:srgbClr val="A51149"/>
                </a:solidFill>
                <a:latin typeface="Gill Sans for Oriflame Light"/>
                <a:cs typeface="Times New Roman" pitchFamily="18" charset="0"/>
              </a:rPr>
              <a:t>nunca pares</a:t>
            </a:r>
          </a:p>
          <a:p>
            <a:pPr marL="228600" lvl="0" indent="-228600">
              <a:spcAft>
                <a:spcPts val="600"/>
              </a:spcAft>
              <a:buFont typeface="+mj-lt"/>
              <a:buAutoNum type="arabicPeriod"/>
            </a:pPr>
            <a:r>
              <a:rPr lang="es-CL" sz="1400" dirty="0">
                <a:latin typeface="Gill Sans for Oriflame"/>
              </a:rPr>
              <a:t>Muestra </a:t>
            </a:r>
            <a:r>
              <a:rPr lang="es-CL" sz="1400" dirty="0" smtClean="0">
                <a:latin typeface="Gill Sans for Oriflame"/>
              </a:rPr>
              <a:t> </a:t>
            </a:r>
            <a:r>
              <a:rPr lang="es-CL" sz="1400" dirty="0">
                <a:latin typeface="Gill Sans for Oriflame"/>
              </a:rPr>
              <a:t>solo </a:t>
            </a:r>
            <a:r>
              <a:rPr lang="es-CL" sz="1400" dirty="0">
                <a:solidFill>
                  <a:srgbClr val="A51149"/>
                </a:solidFill>
                <a:latin typeface="Gill Sans for Oriflame Light"/>
                <a:cs typeface="Times New Roman" pitchFamily="18" charset="0"/>
              </a:rPr>
              <a:t>un catálogo a la vez</a:t>
            </a:r>
            <a:r>
              <a:rPr lang="es-CL" sz="1400" dirty="0">
                <a:solidFill>
                  <a:srgbClr val="A51149"/>
                </a:solidFill>
                <a:latin typeface="Gill Sans for Oriflame"/>
              </a:rPr>
              <a:t>.</a:t>
            </a:r>
          </a:p>
          <a:p>
            <a:pPr marL="228600" lvl="0" indent="-228600">
              <a:spcAft>
                <a:spcPts val="600"/>
              </a:spcAft>
              <a:buFont typeface="+mj-lt"/>
              <a:buAutoNum type="arabicPeriod"/>
            </a:pPr>
            <a:r>
              <a:rPr lang="es-CL" sz="1400" dirty="0">
                <a:latin typeface="Gill Sans for Oriflame"/>
              </a:rPr>
              <a:t>Muestra el catálogo siguiente </a:t>
            </a:r>
            <a:r>
              <a:rPr lang="es-CL" sz="1400" dirty="0">
                <a:solidFill>
                  <a:srgbClr val="A51149"/>
                </a:solidFill>
                <a:latin typeface="Gill Sans for Oriflame Light"/>
                <a:cs typeface="Times New Roman" pitchFamily="18" charset="0"/>
              </a:rPr>
              <a:t>después de entregar </a:t>
            </a:r>
            <a:r>
              <a:rPr lang="es-CL" sz="1400" dirty="0">
                <a:latin typeface="Gill Sans for Oriflame"/>
              </a:rPr>
              <a:t>los productos del catálogo actual.</a:t>
            </a:r>
          </a:p>
        </p:txBody>
      </p:sp>
      <p:sp>
        <p:nvSpPr>
          <p:cNvPr id="7" name="6 Rectángulo"/>
          <p:cNvSpPr/>
          <p:nvPr/>
        </p:nvSpPr>
        <p:spPr>
          <a:xfrm>
            <a:off x="40510" y="2912262"/>
            <a:ext cx="1407290" cy="738664"/>
          </a:xfrm>
          <a:prstGeom prst="rect">
            <a:avLst/>
          </a:prstGeom>
        </p:spPr>
        <p:txBody>
          <a:bodyPr wrap="square">
            <a:spAutoFit/>
          </a:bodyPr>
          <a:lstStyle/>
          <a:p>
            <a:pPr lvl="0" algn="ctr"/>
            <a:r>
              <a:rPr lang="es-CL" sz="1400" dirty="0"/>
              <a:t>Muestra </a:t>
            </a:r>
            <a:r>
              <a:rPr lang="es-CL" sz="1400" dirty="0" smtClean="0"/>
              <a:t> el catálogo</a:t>
            </a:r>
          </a:p>
          <a:p>
            <a:pPr lvl="0" algn="ctr"/>
            <a:r>
              <a:rPr lang="es-CL" sz="1400" dirty="0" smtClean="0"/>
              <a:t>y </a:t>
            </a:r>
            <a:r>
              <a:rPr lang="es-CL" sz="1400" dirty="0"/>
              <a:t>toma pedido</a:t>
            </a:r>
          </a:p>
        </p:txBody>
      </p:sp>
      <p:grpSp>
        <p:nvGrpSpPr>
          <p:cNvPr id="24" name="23 Grupo"/>
          <p:cNvGrpSpPr/>
          <p:nvPr/>
        </p:nvGrpSpPr>
        <p:grpSpPr>
          <a:xfrm>
            <a:off x="715351" y="1981200"/>
            <a:ext cx="2931564" cy="1745926"/>
            <a:chOff x="808374" y="2047072"/>
            <a:chExt cx="2931564" cy="1745926"/>
          </a:xfrm>
        </p:grpSpPr>
        <p:grpSp>
          <p:nvGrpSpPr>
            <p:cNvPr id="18" name="17 Grupo"/>
            <p:cNvGrpSpPr/>
            <p:nvPr/>
          </p:nvGrpSpPr>
          <p:grpSpPr>
            <a:xfrm>
              <a:off x="808374" y="2057400"/>
              <a:ext cx="2925426" cy="1735598"/>
              <a:chOff x="324000" y="2728402"/>
              <a:chExt cx="2925426" cy="1735598"/>
            </a:xfrm>
          </p:grpSpPr>
          <p:sp>
            <p:nvSpPr>
              <p:cNvPr id="9" name="8 Llamada con línea 2 (borde y barra de énfasis)"/>
              <p:cNvSpPr/>
              <p:nvPr/>
            </p:nvSpPr>
            <p:spPr>
              <a:xfrm>
                <a:off x="1676400" y="2728402"/>
                <a:ext cx="1573026" cy="1554508"/>
              </a:xfrm>
              <a:prstGeom prst="accentBorderCallout2">
                <a:avLst/>
              </a:prstGeom>
              <a:gradFill flip="none" rotWithShape="1">
                <a:gsLst>
                  <a:gs pos="0">
                    <a:srgbClr val="A51149">
                      <a:shade val="30000"/>
                      <a:satMod val="115000"/>
                    </a:srgbClr>
                  </a:gs>
                  <a:gs pos="50000">
                    <a:srgbClr val="A51149">
                      <a:shade val="67500"/>
                      <a:satMod val="115000"/>
                    </a:srgbClr>
                  </a:gs>
                  <a:gs pos="100000">
                    <a:srgbClr val="A51149">
                      <a:shade val="100000"/>
                      <a:satMod val="115000"/>
                    </a:srgbClr>
                  </a:gs>
                </a:gsLst>
                <a:lin ang="5400000" scaled="1"/>
                <a:tileRect/>
              </a:gradFill>
              <a:ln>
                <a:solidFill>
                  <a:srgbClr val="840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7" name="16 Conector recto"/>
              <p:cNvCxnSpPr/>
              <p:nvPr/>
            </p:nvCxnSpPr>
            <p:spPr>
              <a:xfrm flipH="1">
                <a:off x="324000" y="4464000"/>
                <a:ext cx="609600" cy="0"/>
              </a:xfrm>
              <a:prstGeom prst="line">
                <a:avLst/>
              </a:prstGeom>
              <a:ln w="28575">
                <a:solidFill>
                  <a:srgbClr val="840E3B"/>
                </a:solidFill>
              </a:ln>
            </p:spPr>
            <p:style>
              <a:lnRef idx="1">
                <a:schemeClr val="accent1"/>
              </a:lnRef>
              <a:fillRef idx="0">
                <a:schemeClr val="accent1"/>
              </a:fillRef>
              <a:effectRef idx="0">
                <a:schemeClr val="accent1"/>
              </a:effectRef>
              <a:fontRef idx="minor">
                <a:schemeClr val="tx1"/>
              </a:fontRef>
            </p:style>
          </p:cxnSp>
        </p:grpSp>
        <p:pic>
          <p:nvPicPr>
            <p:cNvPr id="6" name="Picture 3" descr="S:\Sales Support\USERS\LESCOBAR\grafica nueva\PPT BONOS DE EQUIPO\catalogos 1-6\4.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64111" y="2398749"/>
              <a:ext cx="1162623" cy="10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149443" y="2047072"/>
              <a:ext cx="1590495" cy="307777"/>
            </a:xfrm>
            <a:prstGeom prst="rect">
              <a:avLst/>
            </a:prstGeom>
            <a:noFill/>
          </p:spPr>
          <p:txBody>
            <a:bodyPr wrap="square" rtlCol="0">
              <a:spAutoFit/>
            </a:bodyPr>
            <a:lstStyle/>
            <a:p>
              <a:pPr algn="ctr"/>
              <a:r>
                <a:rPr lang="es-CL" sz="1400" b="1" dirty="0" smtClean="0">
                  <a:solidFill>
                    <a:schemeClr val="bg1"/>
                  </a:solidFill>
                  <a:latin typeface="Gill Sans for Oriflame Light"/>
                </a:rPr>
                <a:t>1. Actual</a:t>
              </a:r>
              <a:endParaRPr lang="es-CL" sz="1400" b="1" dirty="0">
                <a:solidFill>
                  <a:schemeClr val="bg1"/>
                </a:solidFill>
                <a:latin typeface="Gill Sans for Oriflame Light"/>
              </a:endParaRPr>
            </a:p>
          </p:txBody>
        </p:sp>
      </p:grpSp>
      <p:sp>
        <p:nvSpPr>
          <p:cNvPr id="19" name="18 Rectángulo"/>
          <p:cNvSpPr/>
          <p:nvPr/>
        </p:nvSpPr>
        <p:spPr>
          <a:xfrm>
            <a:off x="2659054" y="3657302"/>
            <a:ext cx="1180497" cy="738664"/>
          </a:xfrm>
          <a:prstGeom prst="rect">
            <a:avLst/>
          </a:prstGeom>
        </p:spPr>
        <p:txBody>
          <a:bodyPr wrap="square">
            <a:spAutoFit/>
          </a:bodyPr>
          <a:lstStyle/>
          <a:p>
            <a:pPr algn="ctr" eaLnBrk="0" fontAlgn="base" hangingPunct="0">
              <a:spcBef>
                <a:spcPct val="0"/>
              </a:spcBef>
              <a:spcAft>
                <a:spcPct val="0"/>
              </a:spcAft>
            </a:pPr>
            <a:r>
              <a:rPr lang="es-CL" sz="1400" dirty="0" smtClean="0"/>
              <a:t>Muestra</a:t>
            </a:r>
          </a:p>
          <a:p>
            <a:pPr algn="ctr" eaLnBrk="0" fontAlgn="base" hangingPunct="0">
              <a:spcBef>
                <a:spcPct val="0"/>
              </a:spcBef>
              <a:spcAft>
                <a:spcPct val="0"/>
              </a:spcAft>
            </a:pPr>
            <a:r>
              <a:rPr lang="es-CL" sz="1400" dirty="0" smtClean="0"/>
              <a:t> </a:t>
            </a:r>
            <a:r>
              <a:rPr lang="es-CL" sz="1400" dirty="0"/>
              <a:t>el </a:t>
            </a:r>
            <a:r>
              <a:rPr lang="es-CL" sz="1400" dirty="0" smtClean="0"/>
              <a:t>siguiente </a:t>
            </a:r>
          </a:p>
          <a:p>
            <a:pPr algn="ctr" eaLnBrk="0" fontAlgn="base" hangingPunct="0">
              <a:spcBef>
                <a:spcPct val="0"/>
              </a:spcBef>
              <a:spcAft>
                <a:spcPct val="0"/>
              </a:spcAft>
            </a:pPr>
            <a:r>
              <a:rPr lang="es-CL" sz="1400" dirty="0" smtClean="0"/>
              <a:t>catálogo</a:t>
            </a:r>
            <a:endParaRPr lang="es-CL" sz="1400" dirty="0"/>
          </a:p>
        </p:txBody>
      </p:sp>
      <p:grpSp>
        <p:nvGrpSpPr>
          <p:cNvPr id="23" name="22 Grupo"/>
          <p:cNvGrpSpPr/>
          <p:nvPr/>
        </p:nvGrpSpPr>
        <p:grpSpPr>
          <a:xfrm>
            <a:off x="3229951" y="2683662"/>
            <a:ext cx="2925426" cy="1735598"/>
            <a:chOff x="2935008" y="2745321"/>
            <a:chExt cx="2925426" cy="1735598"/>
          </a:xfrm>
        </p:grpSpPr>
        <p:grpSp>
          <p:nvGrpSpPr>
            <p:cNvPr id="30" name="29 Grupo"/>
            <p:cNvGrpSpPr/>
            <p:nvPr/>
          </p:nvGrpSpPr>
          <p:grpSpPr>
            <a:xfrm>
              <a:off x="2935008" y="2745321"/>
              <a:ext cx="2925426" cy="1735598"/>
              <a:chOff x="324000" y="2728402"/>
              <a:chExt cx="2925426" cy="1735598"/>
            </a:xfrm>
          </p:grpSpPr>
          <p:sp>
            <p:nvSpPr>
              <p:cNvPr id="31" name="30 Llamada con línea 2 (borde y barra de énfasis)"/>
              <p:cNvSpPr/>
              <p:nvPr/>
            </p:nvSpPr>
            <p:spPr>
              <a:xfrm>
                <a:off x="1676400" y="2728402"/>
                <a:ext cx="1573026" cy="1554508"/>
              </a:xfrm>
              <a:prstGeom prst="accentBorderCallout2">
                <a:avLst/>
              </a:prstGeom>
              <a:gradFill flip="none" rotWithShape="1">
                <a:gsLst>
                  <a:gs pos="0">
                    <a:srgbClr val="A51149">
                      <a:shade val="30000"/>
                      <a:satMod val="115000"/>
                    </a:srgbClr>
                  </a:gs>
                  <a:gs pos="50000">
                    <a:srgbClr val="A51149">
                      <a:shade val="67500"/>
                      <a:satMod val="115000"/>
                    </a:srgbClr>
                  </a:gs>
                  <a:gs pos="100000">
                    <a:srgbClr val="A51149">
                      <a:shade val="100000"/>
                      <a:satMod val="115000"/>
                    </a:srgbClr>
                  </a:gs>
                </a:gsLst>
                <a:lin ang="5400000" scaled="1"/>
                <a:tileRect/>
              </a:gradFill>
              <a:ln>
                <a:solidFill>
                  <a:srgbClr val="840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32" name="31 Conector recto"/>
              <p:cNvCxnSpPr/>
              <p:nvPr/>
            </p:nvCxnSpPr>
            <p:spPr>
              <a:xfrm flipH="1">
                <a:off x="324000" y="4464000"/>
                <a:ext cx="609600" cy="0"/>
              </a:xfrm>
              <a:prstGeom prst="line">
                <a:avLst/>
              </a:prstGeom>
              <a:ln w="28575">
                <a:solidFill>
                  <a:srgbClr val="840E3B"/>
                </a:solidFill>
              </a:ln>
            </p:spPr>
            <p:style>
              <a:lnRef idx="1">
                <a:schemeClr val="accent1"/>
              </a:lnRef>
              <a:fillRef idx="0">
                <a:schemeClr val="accent1"/>
              </a:fillRef>
              <a:effectRef idx="0">
                <a:schemeClr val="accent1"/>
              </a:effectRef>
              <a:fontRef idx="minor">
                <a:schemeClr val="tx1"/>
              </a:fontRef>
            </p:style>
          </p:cxnSp>
        </p:grpSp>
        <p:pic>
          <p:nvPicPr>
            <p:cNvPr id="8" name="Picture 4" descr="S:\Sales Support\USERS\LESCOBAR\grafica nueva\PPT BONOS DE EQUIPO\catalogos 1-6\cat-5.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97945" y="3073120"/>
              <a:ext cx="1162622" cy="1080000"/>
            </a:xfrm>
            <a:prstGeom prst="rect">
              <a:avLst/>
            </a:prstGeom>
            <a:noFill/>
            <a:extLst>
              <a:ext uri="{909E8E84-426E-40DD-AFC4-6F175D3DCCD1}">
                <a14:hiddenFill xmlns:a14="http://schemas.microsoft.com/office/drawing/2010/main">
                  <a:solidFill>
                    <a:srgbClr val="FFFFFF"/>
                  </a:solidFill>
                </a14:hiddenFill>
              </a:ext>
            </a:extLst>
          </p:spPr>
        </p:pic>
        <p:sp>
          <p:nvSpPr>
            <p:cNvPr id="14" name="13 CuadroTexto"/>
            <p:cNvSpPr txBox="1"/>
            <p:nvPr/>
          </p:nvSpPr>
          <p:spPr>
            <a:xfrm>
              <a:off x="4287408" y="2767719"/>
              <a:ext cx="1573026" cy="307777"/>
            </a:xfrm>
            <a:prstGeom prst="rect">
              <a:avLst/>
            </a:prstGeom>
            <a:noFill/>
          </p:spPr>
          <p:txBody>
            <a:bodyPr wrap="square" rtlCol="0">
              <a:spAutoFit/>
            </a:bodyPr>
            <a:lstStyle/>
            <a:p>
              <a:pPr algn="ctr"/>
              <a:r>
                <a:rPr lang="es-CL" sz="1400" b="1" dirty="0" smtClean="0">
                  <a:solidFill>
                    <a:schemeClr val="bg1"/>
                  </a:solidFill>
                  <a:latin typeface="Gill Sans for Oriflame Light"/>
                </a:rPr>
                <a:t>2. Siguiente</a:t>
              </a:r>
              <a:endParaRPr lang="es-CL" sz="1400" b="1" dirty="0">
                <a:solidFill>
                  <a:schemeClr val="bg1"/>
                </a:solidFill>
                <a:latin typeface="Gill Sans for Oriflame Light"/>
              </a:endParaRPr>
            </a:p>
          </p:txBody>
        </p:sp>
      </p:grpSp>
      <p:grpSp>
        <p:nvGrpSpPr>
          <p:cNvPr id="22" name="21 Grupo"/>
          <p:cNvGrpSpPr/>
          <p:nvPr/>
        </p:nvGrpSpPr>
        <p:grpSpPr>
          <a:xfrm>
            <a:off x="5820751" y="3457550"/>
            <a:ext cx="2925426" cy="1754074"/>
            <a:chOff x="5201409" y="3288488"/>
            <a:chExt cx="2925426" cy="1754074"/>
          </a:xfrm>
        </p:grpSpPr>
        <p:grpSp>
          <p:nvGrpSpPr>
            <p:cNvPr id="33" name="32 Grupo"/>
            <p:cNvGrpSpPr/>
            <p:nvPr/>
          </p:nvGrpSpPr>
          <p:grpSpPr>
            <a:xfrm>
              <a:off x="5201409" y="3306964"/>
              <a:ext cx="2925426" cy="1735598"/>
              <a:chOff x="324000" y="2728402"/>
              <a:chExt cx="2925426" cy="1735598"/>
            </a:xfrm>
          </p:grpSpPr>
          <p:sp>
            <p:nvSpPr>
              <p:cNvPr id="34" name="33 Llamada con línea 2 (borde y barra de énfasis)"/>
              <p:cNvSpPr/>
              <p:nvPr/>
            </p:nvSpPr>
            <p:spPr>
              <a:xfrm>
                <a:off x="1676400" y="2728402"/>
                <a:ext cx="1573026" cy="1554508"/>
              </a:xfrm>
              <a:prstGeom prst="accentBorderCallout2">
                <a:avLst/>
              </a:prstGeom>
              <a:gradFill flip="none" rotWithShape="1">
                <a:gsLst>
                  <a:gs pos="0">
                    <a:srgbClr val="A51149">
                      <a:shade val="30000"/>
                      <a:satMod val="115000"/>
                    </a:srgbClr>
                  </a:gs>
                  <a:gs pos="50000">
                    <a:srgbClr val="A51149">
                      <a:shade val="67500"/>
                      <a:satMod val="115000"/>
                    </a:srgbClr>
                  </a:gs>
                  <a:gs pos="100000">
                    <a:srgbClr val="A51149">
                      <a:shade val="100000"/>
                      <a:satMod val="115000"/>
                    </a:srgbClr>
                  </a:gs>
                </a:gsLst>
                <a:lin ang="5400000" scaled="1"/>
                <a:tileRect/>
              </a:gradFill>
              <a:ln>
                <a:solidFill>
                  <a:srgbClr val="840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35" name="34 Conector recto"/>
              <p:cNvCxnSpPr/>
              <p:nvPr/>
            </p:nvCxnSpPr>
            <p:spPr>
              <a:xfrm flipH="1">
                <a:off x="324000" y="4464000"/>
                <a:ext cx="609600" cy="0"/>
              </a:xfrm>
              <a:prstGeom prst="line">
                <a:avLst/>
              </a:prstGeom>
              <a:ln w="28575">
                <a:solidFill>
                  <a:srgbClr val="840E3B"/>
                </a:solidFill>
              </a:ln>
            </p:spPr>
            <p:style>
              <a:lnRef idx="1">
                <a:schemeClr val="accent1"/>
              </a:lnRef>
              <a:fillRef idx="0">
                <a:schemeClr val="accent1"/>
              </a:fillRef>
              <a:effectRef idx="0">
                <a:schemeClr val="accent1"/>
              </a:effectRef>
              <a:fontRef idx="minor">
                <a:schemeClr val="tx1"/>
              </a:fontRef>
            </p:style>
          </p:cxnSp>
        </p:grpSp>
        <p:sp>
          <p:nvSpPr>
            <p:cNvPr id="15" name="14 CuadroTexto"/>
            <p:cNvSpPr txBox="1"/>
            <p:nvPr/>
          </p:nvSpPr>
          <p:spPr>
            <a:xfrm>
              <a:off x="6547871" y="3288488"/>
              <a:ext cx="1543128" cy="307777"/>
            </a:xfrm>
            <a:prstGeom prst="rect">
              <a:avLst/>
            </a:prstGeom>
            <a:noFill/>
          </p:spPr>
          <p:txBody>
            <a:bodyPr wrap="square" rtlCol="0">
              <a:spAutoFit/>
            </a:bodyPr>
            <a:lstStyle/>
            <a:p>
              <a:pPr algn="ctr"/>
              <a:r>
                <a:rPr lang="es-CL" sz="1400" b="1" dirty="0">
                  <a:solidFill>
                    <a:schemeClr val="bg1"/>
                  </a:solidFill>
                  <a:latin typeface="Gill Sans for Oriflame Light"/>
                </a:rPr>
                <a:t>3. Subsiguiente</a:t>
              </a:r>
            </a:p>
          </p:txBody>
        </p:sp>
        <p:pic>
          <p:nvPicPr>
            <p:cNvPr id="2054" name="Picture 6" descr="S:\Sales Support\USERS\LESCOBAR\grafica nueva\PPT BONOS DE EQUIPO\catalogos 1-6\cat-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81800" y="3634642"/>
              <a:ext cx="1162623" cy="108000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20 Rectángulo"/>
          <p:cNvSpPr/>
          <p:nvPr/>
        </p:nvSpPr>
        <p:spPr>
          <a:xfrm>
            <a:off x="4741108" y="4512462"/>
            <a:ext cx="1974234" cy="738664"/>
          </a:xfrm>
          <a:prstGeom prst="rect">
            <a:avLst/>
          </a:prstGeom>
        </p:spPr>
        <p:txBody>
          <a:bodyPr wrap="square">
            <a:spAutoFit/>
          </a:bodyPr>
          <a:lstStyle/>
          <a:p>
            <a:pPr algn="ctr"/>
            <a:r>
              <a:rPr lang="es-CL" sz="1400" dirty="0"/>
              <a:t>Guarda hasta que el catálogo actual esté cerrado.</a:t>
            </a:r>
          </a:p>
        </p:txBody>
      </p:sp>
    </p:spTree>
    <p:extLst>
      <p:ext uri="{BB962C8B-B14F-4D97-AF65-F5344CB8AC3E}">
        <p14:creationId xmlns:p14="http://schemas.microsoft.com/office/powerpoint/2010/main" val="17020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9"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Sales Support\USERS\LESCOBAR\imagenes marca\Naturaleza\shutterstock_14477968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28433"/>
            <a:ext cx="8801100" cy="5867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3766491" y="4723035"/>
            <a:ext cx="1611018" cy="853439"/>
          </a:xfrm>
          <a:prstGeom prst="rect">
            <a:avLst/>
          </a:prstGeom>
          <a:noFill/>
        </p:spPr>
        <p:txBody>
          <a:bodyPr wrap="none" lIns="0" tIns="0" rIns="0" rtlCol="0">
            <a:spAutoFit/>
          </a:bodyPr>
          <a:lstStyle/>
          <a:p>
            <a:pPr>
              <a:lnSpc>
                <a:spcPts val="7100"/>
              </a:lnSpc>
              <a:tabLst/>
            </a:pPr>
            <a:r>
              <a:rPr lang="es-CL" altLang="zh-CN" sz="4262" b="1" dirty="0" smtClean="0">
                <a:solidFill>
                  <a:srgbClr val="69AB72"/>
                </a:solidFill>
                <a:latin typeface="Gill Sans for Oriflame Light"/>
                <a:cs typeface="Gill Sans for Oriflame Light"/>
              </a:rPr>
              <a:t>Pausa</a:t>
            </a:r>
            <a:endParaRPr lang="es-CL" altLang="zh-CN" sz="2400" b="1" dirty="0" smtClean="0">
              <a:solidFill>
                <a:srgbClr val="69AB72"/>
              </a:solidFill>
              <a:latin typeface="Gill Sans for Oriflame Light"/>
              <a:cs typeface="Gill Sans for Oriflame Light"/>
            </a:endParaRPr>
          </a:p>
        </p:txBody>
      </p:sp>
    </p:spTree>
    <p:extLst>
      <p:ext uri="{BB962C8B-B14F-4D97-AF65-F5344CB8AC3E}">
        <p14:creationId xmlns:p14="http://schemas.microsoft.com/office/powerpoint/2010/main" val="118112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1306058"/>
            <a:ext cx="3759199" cy="907941"/>
          </a:xfrm>
          <a:prstGeom prst="rect">
            <a:avLst/>
          </a:prstGeom>
          <a:noFill/>
        </p:spPr>
        <p:txBody>
          <a:bodyPr wrap="square" lIns="0" tIns="0" rIns="0" rtlCol="0">
            <a:spAutoFit/>
          </a:bodyPr>
          <a:lstStyle/>
          <a:p>
            <a:pPr>
              <a:tabLst/>
            </a:pPr>
            <a:r>
              <a:rPr lang="es-CL" altLang="zh-CN" sz="2800" dirty="0" smtClean="0">
                <a:solidFill>
                  <a:srgbClr val="A51149"/>
                </a:solidFill>
                <a:latin typeface="Gill Sans for Oriflame Light"/>
                <a:cs typeface="Gill Sans for Oriflame Light"/>
              </a:rPr>
              <a:t>¿Cómo comenzar tu negocio?</a:t>
            </a:r>
            <a:r>
              <a:rPr lang="es-CL" altLang="zh-CN" sz="2800" dirty="0" smtClean="0">
                <a:latin typeface="Times New Roman" pitchFamily="18" charset="0"/>
                <a:cs typeface="Times New Roman" pitchFamily="18" charset="0"/>
              </a:rPr>
              <a:t> </a:t>
            </a:r>
            <a:endParaRPr lang="es-CL" altLang="zh-CN" sz="2800" dirty="0" smtClean="0">
              <a:solidFill>
                <a:srgbClr val="A51149"/>
              </a:solidFill>
              <a:latin typeface="Gill Sans for Oriflame Light"/>
              <a:cs typeface="Gill Sans for Oriflame Light"/>
            </a:endParaRPr>
          </a:p>
        </p:txBody>
      </p:sp>
      <p:sp>
        <p:nvSpPr>
          <p:cNvPr id="4" name="3 Rectángulo"/>
          <p:cNvSpPr/>
          <p:nvPr/>
        </p:nvSpPr>
        <p:spPr>
          <a:xfrm>
            <a:off x="4724400" y="2362200"/>
            <a:ext cx="4191000" cy="923330"/>
          </a:xfrm>
          <a:prstGeom prst="rect">
            <a:avLst/>
          </a:prstGeom>
        </p:spPr>
        <p:txBody>
          <a:bodyPr wrap="square">
            <a:spAutoFit/>
          </a:bodyPr>
          <a:lstStyle/>
          <a:p>
            <a:pPr>
              <a:spcAft>
                <a:spcPts val="1200"/>
              </a:spcAft>
            </a:pPr>
            <a:r>
              <a:rPr lang="es-CL" b="1" dirty="0" smtClean="0">
                <a:latin typeface="Gill Sans for Oriflame Light"/>
              </a:rPr>
              <a:t>Una excelente guía es usar las herramientas que </a:t>
            </a:r>
            <a:r>
              <a:rPr lang="es-CL" b="1" dirty="0">
                <a:latin typeface="Gill Sans for Oriflame Light"/>
              </a:rPr>
              <a:t>O</a:t>
            </a:r>
            <a:r>
              <a:rPr lang="es-CL" b="1" dirty="0" smtClean="0">
                <a:latin typeface="Gill Sans for Oriflame Light"/>
              </a:rPr>
              <a:t>riflame tiene para ti</a:t>
            </a:r>
            <a:endParaRPr lang="es-CL" b="1" dirty="0"/>
          </a:p>
        </p:txBody>
      </p:sp>
      <p:sp>
        <p:nvSpPr>
          <p:cNvPr id="5" name="4 CuadroTexto"/>
          <p:cNvSpPr txBox="1"/>
          <p:nvPr/>
        </p:nvSpPr>
        <p:spPr>
          <a:xfrm>
            <a:off x="4756245" y="3962400"/>
            <a:ext cx="3759257" cy="1477328"/>
          </a:xfrm>
          <a:prstGeom prst="rect">
            <a:avLst/>
          </a:prstGeom>
          <a:noFill/>
        </p:spPr>
        <p:txBody>
          <a:bodyPr wrap="square" rtlCol="0">
            <a:spAutoFit/>
          </a:bodyPr>
          <a:lstStyle/>
          <a:p>
            <a:pPr marL="285750" indent="-285750">
              <a:buFont typeface="Arial" panose="020B0604020202020204" pitchFamily="34" charset="0"/>
              <a:buChar char="•"/>
            </a:pPr>
            <a:r>
              <a:rPr lang="es-CL" dirty="0" smtClean="0">
                <a:latin typeface="Gill Sans for Oriflame Light"/>
              </a:rPr>
              <a:t>Guía </a:t>
            </a:r>
            <a:r>
              <a:rPr lang="es-CL" dirty="0">
                <a:latin typeface="Gill Sans for Oriflame Light"/>
              </a:rPr>
              <a:t>del Inicio </a:t>
            </a:r>
            <a:r>
              <a:rPr lang="es-CL" dirty="0" smtClean="0">
                <a:latin typeface="Gill Sans for Oriflame Light"/>
              </a:rPr>
              <a:t>Perfecto </a:t>
            </a:r>
            <a:r>
              <a:rPr lang="es-CL" dirty="0">
                <a:latin typeface="Gill Sans for Oriflame Light"/>
              </a:rPr>
              <a:t>para nuevos  </a:t>
            </a:r>
            <a:r>
              <a:rPr lang="es-CL" dirty="0" smtClean="0">
                <a:latin typeface="Gill Sans for Oriflame Light"/>
              </a:rPr>
              <a:t>Socios</a:t>
            </a:r>
          </a:p>
          <a:p>
            <a:pPr marL="285750" indent="-285750">
              <a:buFont typeface="Arial" panose="020B0604020202020204" pitchFamily="34" charset="0"/>
              <a:buChar char="•"/>
            </a:pPr>
            <a:endParaRPr lang="es-CL" dirty="0" smtClean="0">
              <a:latin typeface="Gill Sans for Oriflame Light"/>
            </a:endParaRPr>
          </a:p>
          <a:p>
            <a:pPr marL="285750" indent="-285750">
              <a:buFont typeface="Arial" panose="020B0604020202020204" pitchFamily="34" charset="0"/>
              <a:buChar char="•"/>
            </a:pPr>
            <a:r>
              <a:rPr lang="es-CL" dirty="0" smtClean="0">
                <a:latin typeface="Gill Sans for Oriflame Light"/>
              </a:rPr>
              <a:t>Te mostrara paso a paso como usar estas herramientas</a:t>
            </a:r>
            <a:endParaRPr lang="es-CL" dirty="0">
              <a:latin typeface="Gill Sans for Oriflame Ligh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2212"/>
            <a:ext cx="4267200"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86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0208" y="917629"/>
            <a:ext cx="3759199" cy="907941"/>
          </a:xfrm>
          <a:prstGeom prst="rect">
            <a:avLst/>
          </a:prstGeom>
          <a:noFill/>
        </p:spPr>
        <p:txBody>
          <a:bodyPr wrap="square" lIns="0" tIns="0" rIns="0" rtlCol="0">
            <a:spAutoFit/>
          </a:bodyPr>
          <a:lstStyle/>
          <a:p>
            <a:pPr>
              <a:tabLst/>
            </a:pPr>
            <a:r>
              <a:rPr lang="es-CL" sz="2800" dirty="0" smtClean="0">
                <a:solidFill>
                  <a:srgbClr val="A51149"/>
                </a:solidFill>
                <a:latin typeface="Gill Sans for Oriflame Light"/>
                <a:cs typeface="Gill Sans for Oriflame Light"/>
              </a:rPr>
              <a:t>Descubre los productos adecuados </a:t>
            </a:r>
            <a:endParaRPr lang="es-CL" altLang="zh-CN" sz="2800" dirty="0">
              <a:solidFill>
                <a:srgbClr val="A51149"/>
              </a:solidFill>
              <a:latin typeface="Gill Sans for Oriflame Light"/>
              <a:cs typeface="Gill Sans for Oriflame Light"/>
            </a:endParaRPr>
          </a:p>
        </p:txBody>
      </p:sp>
      <p:sp>
        <p:nvSpPr>
          <p:cNvPr id="4" name="3 Rectángulo"/>
          <p:cNvSpPr/>
          <p:nvPr/>
        </p:nvSpPr>
        <p:spPr>
          <a:xfrm>
            <a:off x="4688774" y="1979201"/>
            <a:ext cx="4191000" cy="1631216"/>
          </a:xfrm>
          <a:prstGeom prst="rect">
            <a:avLst/>
          </a:prstGeom>
        </p:spPr>
        <p:txBody>
          <a:bodyPr wrap="square">
            <a:spAutoFit/>
          </a:bodyPr>
          <a:lstStyle/>
          <a:p>
            <a:pPr>
              <a:spcAft>
                <a:spcPts val="1200"/>
              </a:spcAft>
            </a:pPr>
            <a:r>
              <a:rPr lang="es-CL" altLang="zh-CN" b="1" dirty="0" smtClean="0">
                <a:solidFill>
                  <a:schemeClr val="tx1">
                    <a:lumMod val="85000"/>
                    <a:lumOff val="15000"/>
                  </a:schemeClr>
                </a:solidFill>
                <a:latin typeface="Gill Sans for Oriflame Light"/>
                <a:cs typeface="Gill Sans for Oriflame Light"/>
              </a:rPr>
              <a:t>Usando la Guía </a:t>
            </a:r>
            <a:r>
              <a:rPr lang="es-CL" altLang="zh-CN" b="1" dirty="0">
                <a:solidFill>
                  <a:schemeClr val="tx1">
                    <a:lumMod val="85000"/>
                    <a:lumOff val="15000"/>
                  </a:schemeClr>
                </a:solidFill>
                <a:latin typeface="Gill Sans for Oriflame Light"/>
                <a:cs typeface="Gill Sans for Oriflame Light"/>
              </a:rPr>
              <a:t>del Cuidado de la </a:t>
            </a:r>
            <a:r>
              <a:rPr lang="es-CL" altLang="zh-CN" b="1" dirty="0" smtClean="0">
                <a:solidFill>
                  <a:schemeClr val="tx1">
                    <a:lumMod val="85000"/>
                    <a:lumOff val="15000"/>
                  </a:schemeClr>
                </a:solidFill>
                <a:latin typeface="Gill Sans for Oriflame Light"/>
                <a:cs typeface="Gill Sans for Oriflame Light"/>
              </a:rPr>
              <a:t>Piel</a:t>
            </a:r>
            <a:endParaRPr lang="es-CL" dirty="0">
              <a:solidFill>
                <a:schemeClr val="tx1">
                  <a:lumMod val="85000"/>
                  <a:lumOff val="15000"/>
                </a:schemeClr>
              </a:solidFill>
              <a:latin typeface="Gill Sans for Oriflame Light"/>
            </a:endParaRPr>
          </a:p>
          <a:p>
            <a:endParaRPr lang="es-CL" dirty="0">
              <a:latin typeface="Gill Sans for Oriflame Light"/>
            </a:endParaRPr>
          </a:p>
          <a:p>
            <a:endParaRPr lang="es-CL" dirty="0">
              <a:latin typeface="Gill Sans for Oriflame Light"/>
            </a:endParaRPr>
          </a:p>
          <a:p>
            <a:pPr marL="285750" indent="-285750">
              <a:spcAft>
                <a:spcPts val="1200"/>
              </a:spcAft>
              <a:buFont typeface="Arial" pitchFamily="34" charset="0"/>
              <a:buChar char="•"/>
            </a:pPr>
            <a:endParaRPr lang="es-CL"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616" y="1371600"/>
            <a:ext cx="4723592" cy="449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4495800" y="3124518"/>
            <a:ext cx="4389280" cy="2739211"/>
          </a:xfrm>
          <a:prstGeom prst="rect">
            <a:avLst/>
          </a:prstGeom>
        </p:spPr>
        <p:txBody>
          <a:bodyPr wrap="square">
            <a:spAutoFit/>
          </a:bodyPr>
          <a:lstStyle/>
          <a:p>
            <a:pPr marL="285750" lvl="0" indent="-285750">
              <a:spcAft>
                <a:spcPts val="1200"/>
              </a:spcAft>
              <a:buFont typeface="Arial" pitchFamily="34" charset="0"/>
              <a:buChar char="•"/>
            </a:pPr>
            <a:r>
              <a:rPr lang="es-CL" dirty="0">
                <a:solidFill>
                  <a:prstClr val="black"/>
                </a:solidFill>
                <a:latin typeface="Gill Sans for Oriflame Light"/>
              </a:rPr>
              <a:t>Usa el tester como herramienta de diagnóstico</a:t>
            </a:r>
          </a:p>
          <a:p>
            <a:pPr marL="285750" lvl="0" indent="-285750">
              <a:buFont typeface="Arial" pitchFamily="34" charset="0"/>
              <a:buChar char="•"/>
            </a:pPr>
            <a:r>
              <a:rPr lang="es-CL" dirty="0">
                <a:solidFill>
                  <a:prstClr val="black"/>
                </a:solidFill>
                <a:latin typeface="Gill Sans for Oriflame Light"/>
              </a:rPr>
              <a:t>Busca  los productos adecuados a según el  tipo de piel diagnosticado y edad</a:t>
            </a:r>
          </a:p>
          <a:p>
            <a:pPr marL="285750" lvl="0" indent="-285750">
              <a:buFont typeface="Arial" pitchFamily="34" charset="0"/>
              <a:buChar char="•"/>
            </a:pPr>
            <a:endParaRPr lang="es-CL" dirty="0">
              <a:solidFill>
                <a:prstClr val="black"/>
              </a:solidFill>
              <a:latin typeface="Gill Sans for Oriflame Light"/>
            </a:endParaRPr>
          </a:p>
          <a:p>
            <a:pPr marL="285750" lvl="0" indent="-285750">
              <a:buFont typeface="Arial" pitchFamily="34" charset="0"/>
              <a:buChar char="•"/>
            </a:pPr>
            <a:r>
              <a:rPr lang="es-CL" altLang="zh-CN" dirty="0">
                <a:solidFill>
                  <a:prstClr val="black"/>
                </a:solidFill>
                <a:latin typeface="Gill Sans for Oriflame Light"/>
                <a:cs typeface="Times New Roman" pitchFamily="18" charset="0"/>
              </a:rPr>
              <a:t>Adaptar las rutina y cuidados, seleccionando el producto e</a:t>
            </a:r>
            <a:r>
              <a:rPr lang="es-CL" altLang="zh-CN" dirty="0">
                <a:solidFill>
                  <a:srgbClr val="231F20"/>
                </a:solidFill>
                <a:latin typeface="Gill Sans for Oriflame Light"/>
                <a:cs typeface="Times New Roman" pitchFamily="18" charset="0"/>
              </a:rPr>
              <a:t>n base al tipo de piel y necesidad</a:t>
            </a:r>
          </a:p>
        </p:txBody>
      </p:sp>
    </p:spTree>
    <p:extLst>
      <p:ext uri="{BB962C8B-B14F-4D97-AF65-F5344CB8AC3E}">
        <p14:creationId xmlns:p14="http://schemas.microsoft.com/office/powerpoint/2010/main" val="68149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rot="4635705">
            <a:off x="986271" y="4945769"/>
            <a:ext cx="1235078" cy="44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688774" y="1961484"/>
            <a:ext cx="4191000" cy="2185214"/>
          </a:xfrm>
          <a:prstGeom prst="rect">
            <a:avLst/>
          </a:prstGeom>
        </p:spPr>
        <p:txBody>
          <a:bodyPr wrap="square">
            <a:spAutoFit/>
          </a:bodyPr>
          <a:lstStyle/>
          <a:p>
            <a:pPr>
              <a:spcAft>
                <a:spcPts val="1200"/>
              </a:spcAft>
            </a:pPr>
            <a:r>
              <a:rPr lang="es-CL" altLang="zh-CN" b="1" dirty="0">
                <a:latin typeface="Gill Sans for Oriflame Light"/>
              </a:rPr>
              <a:t>Encuentra el maquillaje </a:t>
            </a:r>
            <a:r>
              <a:rPr lang="es-CL" altLang="zh-CN" b="1" dirty="0" smtClean="0">
                <a:latin typeface="Gill Sans for Oriflame Light"/>
              </a:rPr>
              <a:t>en  </a:t>
            </a:r>
            <a:r>
              <a:rPr lang="es-CL" altLang="zh-CN" b="1" dirty="0">
                <a:latin typeface="Gill Sans for Oriflame Light"/>
              </a:rPr>
              <a:t>la Carta de Color identificando </a:t>
            </a:r>
            <a:r>
              <a:rPr lang="es-CL" b="1" dirty="0">
                <a:latin typeface="Gill Sans for Oriflame Light"/>
              </a:rPr>
              <a:t>el look preferido </a:t>
            </a:r>
            <a:endParaRPr lang="es-CL" b="1" dirty="0" smtClean="0">
              <a:latin typeface="Gill Sans for Oriflame Light"/>
            </a:endParaRPr>
          </a:p>
          <a:p>
            <a:pPr marL="285750" indent="-285750">
              <a:buFont typeface="Arial" pitchFamily="34" charset="0"/>
              <a:buChar char="•"/>
            </a:pPr>
            <a:endParaRPr lang="es-CL" dirty="0">
              <a:latin typeface="Gill Sans for Oriflame Light"/>
            </a:endParaRPr>
          </a:p>
          <a:p>
            <a:endParaRPr lang="es-CL" dirty="0">
              <a:latin typeface="Gill Sans for Oriflame Light"/>
            </a:endParaRPr>
          </a:p>
          <a:p>
            <a:endParaRPr lang="es-CL" dirty="0">
              <a:latin typeface="Gill Sans for Oriflame Light"/>
            </a:endParaRPr>
          </a:p>
          <a:p>
            <a:pPr marL="285750" indent="-285750">
              <a:spcAft>
                <a:spcPts val="1200"/>
              </a:spcAft>
              <a:buFont typeface="Arial" pitchFamily="34" charset="0"/>
              <a:buChar char="•"/>
            </a:pPr>
            <a:endParaRPr lang="es-CL" dirty="0"/>
          </a:p>
        </p:txBody>
      </p:sp>
      <p:pic>
        <p:nvPicPr>
          <p:cNvPr id="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86084" y="2728653"/>
            <a:ext cx="2331089" cy="218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59873" y="4800600"/>
            <a:ext cx="2514600" cy="142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rot="3463436" flipV="1">
            <a:off x="2590743" y="2580140"/>
            <a:ext cx="1252860" cy="43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838491" y="370906"/>
            <a:ext cx="1923804" cy="199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
          <p:cNvSpPr txBox="1"/>
          <p:nvPr/>
        </p:nvSpPr>
        <p:spPr>
          <a:xfrm>
            <a:off x="4688774" y="762000"/>
            <a:ext cx="3759199" cy="907941"/>
          </a:xfrm>
          <a:prstGeom prst="rect">
            <a:avLst/>
          </a:prstGeom>
          <a:noFill/>
        </p:spPr>
        <p:txBody>
          <a:bodyPr wrap="square" lIns="0" tIns="0" rIns="0" rtlCol="0">
            <a:spAutoFit/>
          </a:bodyPr>
          <a:lstStyle/>
          <a:p>
            <a:pPr>
              <a:tabLst/>
            </a:pPr>
            <a:r>
              <a:rPr lang="es-CL" sz="2800" dirty="0" smtClean="0">
                <a:solidFill>
                  <a:srgbClr val="A51149"/>
                </a:solidFill>
                <a:latin typeface="Gill Sans for Oriflame Light"/>
                <a:cs typeface="Gill Sans for Oriflame Light"/>
              </a:rPr>
              <a:t>Recomienda más productos</a:t>
            </a:r>
            <a:endParaRPr lang="es-CL" altLang="zh-CN" sz="2800" dirty="0">
              <a:solidFill>
                <a:srgbClr val="A51149"/>
              </a:solidFill>
              <a:latin typeface="Gill Sans for Oriflame Light"/>
              <a:cs typeface="Gill Sans for Oriflame Light"/>
            </a:endParaRPr>
          </a:p>
        </p:txBody>
      </p:sp>
      <p:sp>
        <p:nvSpPr>
          <p:cNvPr id="2" name="1 Rectángulo"/>
          <p:cNvSpPr/>
          <p:nvPr/>
        </p:nvSpPr>
        <p:spPr>
          <a:xfrm>
            <a:off x="4474473" y="2930980"/>
            <a:ext cx="4572000" cy="3170099"/>
          </a:xfrm>
          <a:prstGeom prst="rect">
            <a:avLst/>
          </a:prstGeom>
        </p:spPr>
        <p:txBody>
          <a:bodyPr wrap="square">
            <a:spAutoFit/>
          </a:bodyPr>
          <a:lstStyle/>
          <a:p>
            <a:pPr marL="285750" lvl="0" indent="-285750">
              <a:spcAft>
                <a:spcPts val="1200"/>
              </a:spcAft>
              <a:buFont typeface="Arial" pitchFamily="34" charset="0"/>
              <a:buChar char="•"/>
            </a:pPr>
            <a:r>
              <a:rPr lang="es-CL" dirty="0" smtClean="0">
                <a:solidFill>
                  <a:prstClr val="black"/>
                </a:solidFill>
                <a:latin typeface="Gill Sans for Oriflame Light"/>
              </a:rPr>
              <a:t>3 marcas para elegir: </a:t>
            </a:r>
            <a:r>
              <a:rPr lang="en-US" dirty="0">
                <a:solidFill>
                  <a:prstClr val="black"/>
                </a:solidFill>
                <a:latin typeface="Gill Sans for Oriflame Light"/>
              </a:rPr>
              <a:t>Oriflame Beauty;  </a:t>
            </a:r>
            <a:r>
              <a:rPr lang="en-US" dirty="0" err="1">
                <a:solidFill>
                  <a:prstClr val="black"/>
                </a:solidFill>
                <a:latin typeface="Gill Sans for Oriflame Light"/>
              </a:rPr>
              <a:t>Giordani</a:t>
            </a:r>
            <a:r>
              <a:rPr lang="en-US" dirty="0">
                <a:solidFill>
                  <a:prstClr val="black"/>
                </a:solidFill>
                <a:latin typeface="Gill Sans for Oriflame Light"/>
              </a:rPr>
              <a:t> Gold ; </a:t>
            </a:r>
            <a:r>
              <a:rPr lang="en-US" dirty="0" err="1">
                <a:solidFill>
                  <a:prstClr val="black"/>
                </a:solidFill>
                <a:latin typeface="Gill Sans for Oriflame Light"/>
              </a:rPr>
              <a:t>VeryMe</a:t>
            </a:r>
            <a:endParaRPr lang="en-US" dirty="0">
              <a:solidFill>
                <a:prstClr val="black"/>
              </a:solidFill>
              <a:latin typeface="Gill Sans for Oriflame Light"/>
            </a:endParaRPr>
          </a:p>
          <a:p>
            <a:pPr marL="285750" lvl="0" indent="-285750">
              <a:spcAft>
                <a:spcPts val="1200"/>
              </a:spcAft>
              <a:buFont typeface="Arial" pitchFamily="34" charset="0"/>
              <a:buChar char="•"/>
            </a:pPr>
            <a:r>
              <a:rPr lang="es-CL" dirty="0">
                <a:solidFill>
                  <a:prstClr val="black"/>
                </a:solidFill>
                <a:latin typeface="Gill Sans for Oriflame Light"/>
              </a:rPr>
              <a:t>Recomienda siguiendo la tabla de izquierda a derecha. Desde los  “labiales” hasta “rostro”</a:t>
            </a:r>
          </a:p>
          <a:p>
            <a:pPr marL="285750" lvl="0" indent="-285750">
              <a:buFont typeface="Arial" pitchFamily="34" charset="0"/>
              <a:buChar char="•"/>
            </a:pPr>
            <a:r>
              <a:rPr lang="es-CL" dirty="0">
                <a:solidFill>
                  <a:prstClr val="black"/>
                </a:solidFill>
                <a:latin typeface="Gill Sans for Oriflame Light"/>
              </a:rPr>
              <a:t>Ahora encuentra tus productos en el catálogo</a:t>
            </a:r>
          </a:p>
          <a:p>
            <a:pPr marL="285750" lvl="0" indent="-285750">
              <a:buFont typeface="Arial" pitchFamily="34" charset="0"/>
              <a:buChar char="•"/>
            </a:pPr>
            <a:endParaRPr lang="es-CL" dirty="0">
              <a:solidFill>
                <a:prstClr val="black"/>
              </a:solidFill>
              <a:latin typeface="Gill Sans for Oriflame Light"/>
            </a:endParaRPr>
          </a:p>
          <a:p>
            <a:pPr marL="285750" lvl="0" indent="-285750">
              <a:buFont typeface="Arial" pitchFamily="34" charset="0"/>
              <a:buChar char="•"/>
            </a:pPr>
            <a:r>
              <a:rPr lang="es-CL" dirty="0">
                <a:solidFill>
                  <a:prstClr val="black"/>
                </a:solidFill>
                <a:latin typeface="Gill Sans for Oriflame Light"/>
              </a:rPr>
              <a:t>Anota los productos realizando el </a:t>
            </a:r>
            <a:r>
              <a:rPr lang="es-CL" dirty="0" smtClean="0">
                <a:solidFill>
                  <a:prstClr val="black"/>
                </a:solidFill>
                <a:latin typeface="Gill Sans for Oriflame Light"/>
              </a:rPr>
              <a:t>pedido, calcula tu ganancia.</a:t>
            </a:r>
            <a:endParaRPr lang="es-CL" dirty="0">
              <a:solidFill>
                <a:prstClr val="black"/>
              </a:solidFill>
              <a:latin typeface="Gill Sans for Oriflame Light"/>
            </a:endParaRPr>
          </a:p>
        </p:txBody>
      </p:sp>
    </p:spTree>
    <p:extLst>
      <p:ext uri="{BB962C8B-B14F-4D97-AF65-F5344CB8AC3E}">
        <p14:creationId xmlns:p14="http://schemas.microsoft.com/office/powerpoint/2010/main" val="110534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702417" y="2438400"/>
            <a:ext cx="4191000" cy="923330"/>
          </a:xfrm>
          <a:prstGeom prst="rect">
            <a:avLst/>
          </a:prstGeom>
        </p:spPr>
        <p:txBody>
          <a:bodyPr wrap="square">
            <a:spAutoFit/>
          </a:bodyPr>
          <a:lstStyle/>
          <a:p>
            <a:pPr>
              <a:spcAft>
                <a:spcPts val="1200"/>
              </a:spcAft>
            </a:pPr>
            <a:r>
              <a:rPr lang="es-CL" b="1" dirty="0" smtClean="0">
                <a:latin typeface="Gill Sans for Oriflame Light"/>
              </a:rPr>
              <a:t>Es la mejor herramienta para encontrar personas para mostrar el catálogo e invitar a unirse a Oriflame </a:t>
            </a:r>
            <a:endParaRPr lang="es-CL" b="1" dirty="0"/>
          </a:p>
        </p:txBody>
      </p:sp>
      <p:sp>
        <p:nvSpPr>
          <p:cNvPr id="6" name="5 Rectángulo"/>
          <p:cNvSpPr/>
          <p:nvPr/>
        </p:nvSpPr>
        <p:spPr>
          <a:xfrm>
            <a:off x="4572000" y="752104"/>
            <a:ext cx="4572000" cy="1384995"/>
          </a:xfrm>
          <a:prstGeom prst="rect">
            <a:avLst/>
          </a:prstGeom>
        </p:spPr>
        <p:txBody>
          <a:bodyPr>
            <a:spAutoFit/>
          </a:bodyPr>
          <a:lstStyle/>
          <a:p>
            <a:r>
              <a:rPr lang="es-CL" sz="2800" dirty="0" smtClean="0">
                <a:solidFill>
                  <a:srgbClr val="A51149"/>
                </a:solidFill>
                <a:latin typeface="Gill Sans for Oriflame Light"/>
                <a:cs typeface="Gill Sans for Oriflame Light"/>
              </a:rPr>
              <a:t>La “Lista </a:t>
            </a:r>
            <a:r>
              <a:rPr lang="es-CL" sz="2800" dirty="0">
                <a:solidFill>
                  <a:srgbClr val="A51149"/>
                </a:solidFill>
                <a:latin typeface="Gill Sans for Oriflame Light"/>
                <a:cs typeface="Gill Sans for Oriflame Light"/>
              </a:rPr>
              <a:t>de C</a:t>
            </a:r>
            <a:r>
              <a:rPr lang="es-CL" sz="2800" dirty="0" smtClean="0">
                <a:solidFill>
                  <a:srgbClr val="A51149"/>
                </a:solidFill>
                <a:latin typeface="Gill Sans for Oriflame Light"/>
                <a:cs typeface="Gill Sans for Oriflame Light"/>
              </a:rPr>
              <a:t>ontactos” es base </a:t>
            </a:r>
            <a:r>
              <a:rPr lang="es-CL" sz="2800" dirty="0">
                <a:solidFill>
                  <a:srgbClr val="A51149"/>
                </a:solidFill>
                <a:latin typeface="Gill Sans for Oriflame Light"/>
                <a:cs typeface="Gill Sans for Oriflame Light"/>
              </a:rPr>
              <a:t>fundamental de tu </a:t>
            </a:r>
            <a:r>
              <a:rPr lang="es-CL" sz="2800" dirty="0" smtClean="0">
                <a:solidFill>
                  <a:srgbClr val="A51149"/>
                </a:solidFill>
                <a:latin typeface="Gill Sans for Oriflame Light"/>
                <a:cs typeface="Gill Sans for Oriflame Light"/>
              </a:rPr>
              <a:t>negocio</a:t>
            </a:r>
            <a:endParaRPr lang="es-CL" sz="2800" dirty="0">
              <a:solidFill>
                <a:srgbClr val="A51149"/>
              </a:solidFill>
              <a:latin typeface="Gill Sans for Oriflame Light"/>
              <a:cs typeface="Gill Sans for Oriflame Light"/>
            </a:endParaRPr>
          </a:p>
        </p:txBody>
      </p:sp>
      <p:pic>
        <p:nvPicPr>
          <p:cNvPr id="7"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8408" y="871846"/>
            <a:ext cx="4337392" cy="457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4695490" y="3787610"/>
            <a:ext cx="4197927" cy="923330"/>
          </a:xfrm>
          <a:prstGeom prst="rect">
            <a:avLst/>
          </a:prstGeom>
          <a:noFill/>
        </p:spPr>
        <p:txBody>
          <a:bodyPr wrap="square" rtlCol="0">
            <a:spAutoFit/>
          </a:bodyPr>
          <a:lstStyle/>
          <a:p>
            <a:r>
              <a:rPr lang="es-CL" dirty="0">
                <a:latin typeface="Gill Sans for Oriflame Light"/>
              </a:rPr>
              <a:t>Comienza con tu circulo cercano de </a:t>
            </a:r>
            <a:r>
              <a:rPr lang="es-CL" dirty="0" smtClean="0">
                <a:latin typeface="Gill Sans for Oriflame Light"/>
              </a:rPr>
              <a:t>amigos </a:t>
            </a:r>
            <a:r>
              <a:rPr lang="es-CL" dirty="0">
                <a:latin typeface="Gill Sans for Oriflame Light"/>
              </a:rPr>
              <a:t>como si estuvieras </a:t>
            </a:r>
            <a:r>
              <a:rPr lang="es-CL" dirty="0" smtClean="0">
                <a:latin typeface="Gill Sans for Oriflame Light"/>
              </a:rPr>
              <a:t>organizando </a:t>
            </a:r>
            <a:r>
              <a:rPr lang="es-CL" dirty="0">
                <a:latin typeface="Gill Sans for Oriflame Light"/>
              </a:rPr>
              <a:t>la lista </a:t>
            </a:r>
            <a:r>
              <a:rPr lang="es-CL" dirty="0" smtClean="0">
                <a:latin typeface="Gill Sans for Oriflame Light"/>
              </a:rPr>
              <a:t>de invitados </a:t>
            </a:r>
            <a:r>
              <a:rPr lang="es-CL" dirty="0">
                <a:latin typeface="Gill Sans for Oriflame Light"/>
              </a:rPr>
              <a:t>para </a:t>
            </a:r>
            <a:r>
              <a:rPr lang="es-CL" dirty="0" smtClean="0">
                <a:latin typeface="Gill Sans for Oriflame Light"/>
              </a:rPr>
              <a:t>tu </a:t>
            </a:r>
            <a:r>
              <a:rPr lang="es-CL" dirty="0">
                <a:latin typeface="Gill Sans for Oriflame Light"/>
              </a:rPr>
              <a:t>fiesta</a:t>
            </a:r>
          </a:p>
        </p:txBody>
      </p:sp>
      <p:grpSp>
        <p:nvGrpSpPr>
          <p:cNvPr id="2" name="1 Grupo"/>
          <p:cNvGrpSpPr/>
          <p:nvPr/>
        </p:nvGrpSpPr>
        <p:grpSpPr>
          <a:xfrm>
            <a:off x="4708012" y="4724588"/>
            <a:ext cx="4207386" cy="1523812"/>
            <a:chOff x="4708012" y="4724588"/>
            <a:chExt cx="4207386" cy="1523812"/>
          </a:xfrm>
        </p:grpSpPr>
        <p:sp>
          <p:nvSpPr>
            <p:cNvPr id="10" name="Freeform 3"/>
            <p:cNvSpPr/>
            <p:nvPr/>
          </p:nvSpPr>
          <p:spPr>
            <a:xfrm>
              <a:off x="4911471" y="4962335"/>
              <a:ext cx="3775328" cy="1209865"/>
            </a:xfrm>
            <a:custGeom>
              <a:avLst/>
              <a:gdLst>
                <a:gd name="connsiteX0" fmla="*/ 3775328 w 3775328"/>
                <a:gd name="connsiteY0" fmla="*/ 1101852 h 1209865"/>
                <a:gd name="connsiteX1" fmla="*/ 3775328 w 3775328"/>
                <a:gd name="connsiteY1" fmla="*/ 573328 h 1209865"/>
                <a:gd name="connsiteX2" fmla="*/ 3667315 w 3775328"/>
                <a:gd name="connsiteY2" fmla="*/ 465315 h 1209865"/>
                <a:gd name="connsiteX3" fmla="*/ 603046 w 3775328"/>
                <a:gd name="connsiteY3" fmla="*/ 465315 h 1209865"/>
                <a:gd name="connsiteX4" fmla="*/ 648880 w 3775328"/>
                <a:gd name="connsiteY4" fmla="*/ 305066 h 1209865"/>
                <a:gd name="connsiteX5" fmla="*/ 343814 w 3775328"/>
                <a:gd name="connsiteY5" fmla="*/ 0 h 1209865"/>
                <a:gd name="connsiteX6" fmla="*/ 38633 w 3775328"/>
                <a:gd name="connsiteY6" fmla="*/ 305066 h 1209865"/>
                <a:gd name="connsiteX7" fmla="*/ 86067 w 3775328"/>
                <a:gd name="connsiteY7" fmla="*/ 468058 h 1209865"/>
                <a:gd name="connsiteX8" fmla="*/ 0 w 3775328"/>
                <a:gd name="connsiteY8" fmla="*/ 573328 h 1209865"/>
                <a:gd name="connsiteX9" fmla="*/ 0 w 3775328"/>
                <a:gd name="connsiteY9" fmla="*/ 1101852 h 1209865"/>
                <a:gd name="connsiteX10" fmla="*/ 108013 w 3775328"/>
                <a:gd name="connsiteY10" fmla="*/ 1209865 h 1209865"/>
                <a:gd name="connsiteX11" fmla="*/ 3667315 w 3775328"/>
                <a:gd name="connsiteY11" fmla="*/ 1209865 h 1209865"/>
                <a:gd name="connsiteX12" fmla="*/ 3775328 w 3775328"/>
                <a:gd name="connsiteY12" fmla="*/ 1101852 h 120986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775328" h="1209865">
                  <a:moveTo>
                    <a:pt x="3775328" y="1101852"/>
                  </a:moveTo>
                  <a:lnTo>
                    <a:pt x="3775328" y="573328"/>
                  </a:lnTo>
                  <a:cubicBezTo>
                    <a:pt x="3775328" y="573328"/>
                    <a:pt x="3775328" y="465315"/>
                    <a:pt x="3667315" y="465315"/>
                  </a:cubicBezTo>
                  <a:lnTo>
                    <a:pt x="603046" y="465315"/>
                  </a:lnTo>
                  <a:cubicBezTo>
                    <a:pt x="631964" y="418681"/>
                    <a:pt x="648880" y="363931"/>
                    <a:pt x="648880" y="305066"/>
                  </a:cubicBezTo>
                  <a:cubicBezTo>
                    <a:pt x="648880" y="136588"/>
                    <a:pt x="512292" y="0"/>
                    <a:pt x="343814" y="0"/>
                  </a:cubicBezTo>
                  <a:cubicBezTo>
                    <a:pt x="175221" y="0"/>
                    <a:pt x="38633" y="136588"/>
                    <a:pt x="38633" y="305066"/>
                  </a:cubicBezTo>
                  <a:cubicBezTo>
                    <a:pt x="38633" y="365074"/>
                    <a:pt x="56235" y="420852"/>
                    <a:pt x="86067" y="468058"/>
                  </a:cubicBezTo>
                  <a:cubicBezTo>
                    <a:pt x="54521" y="474459"/>
                    <a:pt x="0" y="496519"/>
                    <a:pt x="0" y="573328"/>
                  </a:cubicBezTo>
                  <a:lnTo>
                    <a:pt x="0" y="1101852"/>
                  </a:lnTo>
                  <a:cubicBezTo>
                    <a:pt x="0" y="1101852"/>
                    <a:pt x="0" y="1209865"/>
                    <a:pt x="108013" y="1209865"/>
                  </a:cubicBezTo>
                  <a:lnTo>
                    <a:pt x="3667315" y="1209865"/>
                  </a:lnTo>
                  <a:cubicBezTo>
                    <a:pt x="3667315" y="1209865"/>
                    <a:pt x="3775328" y="1209865"/>
                    <a:pt x="3775328" y="1101852"/>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11" name="Picture 26" descr="Tips_image.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08012" y="4724588"/>
              <a:ext cx="1078992" cy="1078992"/>
            </a:xfrm>
            <a:prstGeom prst="rect">
              <a:avLst/>
            </a:prstGeom>
          </p:spPr>
        </p:pic>
        <p:sp>
          <p:nvSpPr>
            <p:cNvPr id="12" name="Freeform 3"/>
            <p:cNvSpPr/>
            <p:nvPr/>
          </p:nvSpPr>
          <p:spPr>
            <a:xfrm>
              <a:off x="4876800" y="4926864"/>
              <a:ext cx="4016617" cy="1321536"/>
            </a:xfrm>
            <a:custGeom>
              <a:avLst/>
              <a:gdLst>
                <a:gd name="connsiteX0" fmla="*/ 3788016 w 3800716"/>
                <a:gd name="connsiteY0" fmla="*/ 1114514 h 1235214"/>
                <a:gd name="connsiteX1" fmla="*/ 3788016 w 3800716"/>
                <a:gd name="connsiteY1" fmla="*/ 586028 h 1235214"/>
                <a:gd name="connsiteX2" fmla="*/ 3680015 w 3800716"/>
                <a:gd name="connsiteY2" fmla="*/ 478028 h 1235214"/>
                <a:gd name="connsiteX3" fmla="*/ 615746 w 3800716"/>
                <a:gd name="connsiteY3" fmla="*/ 478028 h 1235214"/>
                <a:gd name="connsiteX4" fmla="*/ 661568 w 3800716"/>
                <a:gd name="connsiteY4" fmla="*/ 317792 h 1235214"/>
                <a:gd name="connsiteX5" fmla="*/ 356463 w 3800716"/>
                <a:gd name="connsiteY5" fmla="*/ 12700 h 1235214"/>
                <a:gd name="connsiteX6" fmla="*/ 51371 w 3800716"/>
                <a:gd name="connsiteY6" fmla="*/ 317792 h 1235214"/>
                <a:gd name="connsiteX7" fmla="*/ 98805 w 3800716"/>
                <a:gd name="connsiteY7" fmla="*/ 480707 h 1235214"/>
                <a:gd name="connsiteX8" fmla="*/ 12700 w 3800716"/>
                <a:gd name="connsiteY8" fmla="*/ 586028 h 1235214"/>
                <a:gd name="connsiteX9" fmla="*/ 12700 w 3800716"/>
                <a:gd name="connsiteY9" fmla="*/ 1114514 h 1235214"/>
                <a:gd name="connsiteX10" fmla="*/ 120700 w 3800716"/>
                <a:gd name="connsiteY10" fmla="*/ 1222514 h 1235214"/>
                <a:gd name="connsiteX11" fmla="*/ 3680015 w 3800716"/>
                <a:gd name="connsiteY11" fmla="*/ 1222514 h 1235214"/>
                <a:gd name="connsiteX12" fmla="*/ 3788016 w 3800716"/>
                <a:gd name="connsiteY12" fmla="*/ 1114514 h 12352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800716" h="1235214">
                  <a:moveTo>
                    <a:pt x="3788016" y="1114514"/>
                  </a:moveTo>
                  <a:lnTo>
                    <a:pt x="3788016" y="586028"/>
                  </a:lnTo>
                  <a:cubicBezTo>
                    <a:pt x="3788016" y="586028"/>
                    <a:pt x="3788016" y="478028"/>
                    <a:pt x="3680015" y="478028"/>
                  </a:cubicBezTo>
                  <a:lnTo>
                    <a:pt x="615746" y="478028"/>
                  </a:lnTo>
                  <a:cubicBezTo>
                    <a:pt x="644614" y="431419"/>
                    <a:pt x="661568" y="376644"/>
                    <a:pt x="661568" y="317792"/>
                  </a:cubicBezTo>
                  <a:cubicBezTo>
                    <a:pt x="661568" y="149288"/>
                    <a:pt x="524967" y="12700"/>
                    <a:pt x="356463" y="12700"/>
                  </a:cubicBezTo>
                  <a:cubicBezTo>
                    <a:pt x="187960" y="12700"/>
                    <a:pt x="51371" y="149288"/>
                    <a:pt x="51371" y="317792"/>
                  </a:cubicBezTo>
                  <a:cubicBezTo>
                    <a:pt x="51371" y="377774"/>
                    <a:pt x="68922" y="433527"/>
                    <a:pt x="98805" y="480707"/>
                  </a:cubicBezTo>
                  <a:cubicBezTo>
                    <a:pt x="67259" y="487095"/>
                    <a:pt x="12700" y="509168"/>
                    <a:pt x="12700" y="586028"/>
                  </a:cubicBezTo>
                  <a:lnTo>
                    <a:pt x="12700" y="1114514"/>
                  </a:lnTo>
                  <a:cubicBezTo>
                    <a:pt x="12700" y="1114514"/>
                    <a:pt x="12700" y="1222514"/>
                    <a:pt x="120700" y="1222514"/>
                  </a:cubicBezTo>
                  <a:lnTo>
                    <a:pt x="3680015" y="1222514"/>
                  </a:lnTo>
                  <a:cubicBezTo>
                    <a:pt x="3680015" y="1222514"/>
                    <a:pt x="3788016" y="1222514"/>
                    <a:pt x="3788016" y="1114514"/>
                  </a:cubicBezTo>
                </a:path>
              </a:pathLst>
            </a:custGeom>
            <a:solidFill>
              <a:srgbClr val="000000">
                <a:alpha val="0"/>
              </a:srgbClr>
            </a:solidFill>
            <a:ln w="254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3" name="TextBox 1"/>
            <p:cNvSpPr txBox="1"/>
            <p:nvPr/>
          </p:nvSpPr>
          <p:spPr>
            <a:xfrm>
              <a:off x="4911471" y="5562365"/>
              <a:ext cx="4003927" cy="507831"/>
            </a:xfrm>
            <a:prstGeom prst="rect">
              <a:avLst/>
            </a:prstGeom>
            <a:noFill/>
          </p:spPr>
          <p:txBody>
            <a:bodyPr wrap="square" lIns="0" tIns="0" rIns="0" rtlCol="0">
              <a:spAutoFit/>
            </a:bodyPr>
            <a:lstStyle/>
            <a:p>
              <a:pPr>
                <a:lnSpc>
                  <a:spcPts val="1800"/>
                </a:lnSpc>
                <a:tabLst/>
              </a:pPr>
              <a:r>
                <a:rPr lang="es-CL" altLang="zh-CN" sz="1400" dirty="0" smtClean="0">
                  <a:solidFill>
                    <a:srgbClr val="231F20"/>
                  </a:solidFill>
                  <a:latin typeface="Gill Sans for Oriflame Light"/>
                  <a:cs typeface="Gill Sans for Oriflame Light"/>
                </a:rPr>
                <a:t>Usa los contactos de tu teléfono móvil, redes sociales, recomendaciones de tus amigos, etc.</a:t>
              </a:r>
              <a:r>
                <a:rPr lang="es-CL" altLang="zh-CN" sz="1400" dirty="0" smtClean="0">
                  <a:latin typeface="Gill Sans for Oriflame Light"/>
                  <a:cs typeface="Times New Roman" pitchFamily="18" charset="0"/>
                </a:rPr>
                <a:t> </a:t>
              </a:r>
              <a:endParaRPr lang="es-CL" altLang="zh-CN" sz="1400" dirty="0" smtClean="0">
                <a:solidFill>
                  <a:srgbClr val="231F20"/>
                </a:solidFill>
                <a:latin typeface="Gill Sans for Oriflame Light"/>
                <a:cs typeface="Gill Sans for Oriflame Light"/>
              </a:endParaRPr>
            </a:p>
          </p:txBody>
        </p:sp>
        <p:sp>
          <p:nvSpPr>
            <p:cNvPr id="14" name="TextBox 23"/>
            <p:cNvSpPr txBox="1"/>
            <p:nvPr/>
          </p:nvSpPr>
          <p:spPr>
            <a:xfrm rot="21192930">
              <a:off x="5075444" y="5325572"/>
              <a:ext cx="457200" cy="215444"/>
            </a:xfrm>
            <a:prstGeom prst="rect">
              <a:avLst/>
            </a:prstGeom>
            <a:noFill/>
          </p:spPr>
          <p:txBody>
            <a:bodyPr wrap="square" rtlCol="0">
              <a:spAutoFit/>
            </a:bodyPr>
            <a:lstStyle/>
            <a:p>
              <a:r>
                <a:rPr lang="es-CL" sz="800" dirty="0" smtClean="0">
                  <a:solidFill>
                    <a:schemeClr val="bg1"/>
                  </a:solidFill>
                  <a:latin typeface="Gill Sans for Oriflame Light"/>
                  <a:cs typeface="Gill Sans for Oriflame"/>
                </a:rPr>
                <a:t>Tips!</a:t>
              </a:r>
              <a:endParaRPr lang="es-CL" sz="800" dirty="0">
                <a:solidFill>
                  <a:schemeClr val="bg1"/>
                </a:solidFill>
                <a:latin typeface="Gill Sans for Oriflame Light"/>
                <a:cs typeface="Gill Sans for Oriflame"/>
              </a:endParaRPr>
            </a:p>
          </p:txBody>
        </p:sp>
      </p:grpSp>
    </p:spTree>
    <p:extLst>
      <p:ext uri="{BB962C8B-B14F-4D97-AF65-F5344CB8AC3E}">
        <p14:creationId xmlns:p14="http://schemas.microsoft.com/office/powerpoint/2010/main" val="70865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10" name="TextBox 1"/>
          <p:cNvSpPr txBox="1"/>
          <p:nvPr/>
        </p:nvSpPr>
        <p:spPr>
          <a:xfrm>
            <a:off x="4800600" y="749247"/>
            <a:ext cx="3505201" cy="918200"/>
          </a:xfrm>
          <a:prstGeom prst="rect">
            <a:avLst/>
          </a:prstGeom>
          <a:noFill/>
        </p:spPr>
        <p:txBody>
          <a:bodyPr wrap="squar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Extiende tu </a:t>
            </a:r>
            <a:r>
              <a:rPr lang="es-CL" altLang="zh-CN" sz="2800" dirty="0">
                <a:solidFill>
                  <a:srgbClr val="A51149"/>
                </a:solidFill>
                <a:latin typeface="Gill Sans for Oriflame Light"/>
                <a:cs typeface="Gill Sans for Oriflame Light"/>
              </a:rPr>
              <a:t>Lista de Contactos</a:t>
            </a:r>
          </a:p>
        </p:txBody>
      </p:sp>
      <p:sp>
        <p:nvSpPr>
          <p:cNvPr id="11" name="TextBox 1"/>
          <p:cNvSpPr txBox="1"/>
          <p:nvPr/>
        </p:nvSpPr>
        <p:spPr>
          <a:xfrm>
            <a:off x="4864100" y="1819168"/>
            <a:ext cx="3064942" cy="353943"/>
          </a:xfrm>
          <a:prstGeom prst="rect">
            <a:avLst/>
          </a:prstGeom>
          <a:noFill/>
        </p:spPr>
        <p:txBody>
          <a:bodyPr wrap="none" lIns="0" tIns="0" rIns="0" rtlCol="0">
            <a:spAutoFit/>
          </a:bodyPr>
          <a:lstStyle/>
          <a:p>
            <a:pPr>
              <a:lnSpc>
                <a:spcPts val="2400"/>
              </a:lnSpc>
              <a:tabLst/>
            </a:pPr>
            <a:r>
              <a:rPr lang="es-CL" altLang="zh-CN" b="1" dirty="0" smtClean="0">
                <a:solidFill>
                  <a:srgbClr val="A51149"/>
                </a:solidFill>
                <a:latin typeface="Gill Sans for Oriflame Light"/>
                <a:cs typeface="Gill Sans for Oriflame"/>
              </a:rPr>
              <a:t>Pidiendo  recomendacione</a:t>
            </a:r>
            <a:r>
              <a:rPr lang="es-CL" altLang="zh-CN" sz="1800" b="1" dirty="0" smtClean="0">
                <a:solidFill>
                  <a:srgbClr val="A51149"/>
                </a:solidFill>
                <a:latin typeface="Gill Sans for Oriflame Light"/>
                <a:cs typeface="Gill Sans for Oriflame"/>
              </a:rPr>
              <a:t>s</a:t>
            </a:r>
          </a:p>
        </p:txBody>
      </p:sp>
      <p:sp>
        <p:nvSpPr>
          <p:cNvPr id="12" name="TextBox 1"/>
          <p:cNvSpPr txBox="1"/>
          <p:nvPr/>
        </p:nvSpPr>
        <p:spPr>
          <a:xfrm>
            <a:off x="4838131" y="2515624"/>
            <a:ext cx="3378200" cy="1146468"/>
          </a:xfrm>
          <a:prstGeom prst="rect">
            <a:avLst/>
          </a:prstGeom>
          <a:noFill/>
        </p:spPr>
        <p:txBody>
          <a:bodyPr wrap="square" lIns="0" tIns="0" rIns="0" rtlCol="0">
            <a:spAutoFit/>
          </a:bodyPr>
          <a:lstStyle/>
          <a:p>
            <a:pPr algn="ctr"/>
            <a:r>
              <a:rPr lang="es-CL" b="1" i="1" dirty="0" smtClean="0"/>
              <a:t>“¿</a:t>
            </a:r>
            <a:r>
              <a:rPr lang="es-CL" b="1" i="1" dirty="0"/>
              <a:t>A quién conoces que le gustaría conocer una oportunidad de negocio?”.</a:t>
            </a:r>
            <a:endParaRPr lang="es-CL" dirty="0"/>
          </a:p>
          <a:p>
            <a:pPr algn="ctr">
              <a:lnSpc>
                <a:spcPts val="2100"/>
              </a:lnSpc>
              <a:tabLst/>
            </a:pPr>
            <a:endParaRPr lang="es-CL" altLang="zh-CN" sz="1800" dirty="0" smtClean="0">
              <a:latin typeface="Gill Sans for Oriflame Light"/>
              <a:cs typeface="Gill Sans for Oriflame Light"/>
            </a:endParaRPr>
          </a:p>
        </p:txBody>
      </p:sp>
      <p:grpSp>
        <p:nvGrpSpPr>
          <p:cNvPr id="2" name="1 Grupo"/>
          <p:cNvGrpSpPr/>
          <p:nvPr/>
        </p:nvGrpSpPr>
        <p:grpSpPr>
          <a:xfrm>
            <a:off x="4913704" y="3810000"/>
            <a:ext cx="2595142" cy="2183777"/>
            <a:chOff x="4913704" y="3810000"/>
            <a:chExt cx="2595142" cy="2183777"/>
          </a:xfrm>
        </p:grpSpPr>
        <p:grpSp>
          <p:nvGrpSpPr>
            <p:cNvPr id="31" name="30 Grupo"/>
            <p:cNvGrpSpPr/>
            <p:nvPr/>
          </p:nvGrpSpPr>
          <p:grpSpPr>
            <a:xfrm>
              <a:off x="5054104" y="3810000"/>
              <a:ext cx="2286000" cy="2183777"/>
              <a:chOff x="1295400" y="4135636"/>
              <a:chExt cx="2286000" cy="2183777"/>
            </a:xfrm>
          </p:grpSpPr>
          <p:sp>
            <p:nvSpPr>
              <p:cNvPr id="19" name="18 Elipse"/>
              <p:cNvSpPr/>
              <p:nvPr/>
            </p:nvSpPr>
            <p:spPr>
              <a:xfrm>
                <a:off x="1295400" y="4135636"/>
                <a:ext cx="2286000" cy="2183777"/>
              </a:xfrm>
              <a:prstGeom prst="ellipse">
                <a:avLst/>
              </a:prstGeom>
              <a:solidFill>
                <a:srgbClr val="A4CCAA"/>
              </a:solidFill>
              <a:ln>
                <a:solidFill>
                  <a:srgbClr val="69A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19 Elipse"/>
              <p:cNvSpPr/>
              <p:nvPr/>
            </p:nvSpPr>
            <p:spPr>
              <a:xfrm>
                <a:off x="1676400" y="4527448"/>
                <a:ext cx="1524000" cy="1416152"/>
              </a:xfrm>
              <a:prstGeom prst="ellipse">
                <a:avLst/>
              </a:prstGeom>
              <a:solidFill>
                <a:srgbClr val="7FB787"/>
              </a:solidFill>
              <a:ln>
                <a:solidFill>
                  <a:srgbClr val="69AB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
          <p:nvSpPr>
            <p:cNvPr id="34" name="TextBox 1"/>
            <p:cNvSpPr txBox="1"/>
            <p:nvPr/>
          </p:nvSpPr>
          <p:spPr>
            <a:xfrm>
              <a:off x="4913704" y="4628738"/>
              <a:ext cx="2595142" cy="546303"/>
            </a:xfrm>
            <a:prstGeom prst="rect">
              <a:avLst/>
            </a:prstGeom>
            <a:noFill/>
          </p:spPr>
          <p:txBody>
            <a:bodyPr wrap="square" lIns="0" tIns="0" rIns="0" rtlCol="0">
              <a:spAutoFit/>
            </a:bodyPr>
            <a:lstStyle/>
            <a:p>
              <a:pPr algn="ctr">
                <a:lnSpc>
                  <a:spcPts val="2300"/>
                </a:lnSpc>
                <a:tabLst/>
              </a:pPr>
              <a:r>
                <a:rPr lang="es-CL" altLang="zh-CN" dirty="0" smtClean="0">
                  <a:solidFill>
                    <a:schemeClr val="bg1"/>
                  </a:solidFill>
                  <a:latin typeface="Gill Sans for Oriflame Light"/>
                  <a:cs typeface="Gill Sans for Oriflame Light"/>
                </a:rPr>
                <a:t>Cí</a:t>
              </a:r>
              <a:r>
                <a:rPr lang="es-CL" altLang="zh-CN" sz="1800" dirty="0" smtClean="0">
                  <a:solidFill>
                    <a:schemeClr val="bg1"/>
                  </a:solidFill>
                  <a:latin typeface="Gill Sans for Oriflame Light"/>
                  <a:cs typeface="Gill Sans for Oriflame Light"/>
                </a:rPr>
                <a:t>rculo interno</a:t>
              </a:r>
            </a:p>
            <a:p>
              <a:pPr algn="ctr">
                <a:lnSpc>
                  <a:spcPts val="1600"/>
                </a:lnSpc>
                <a:tabLst/>
              </a:pPr>
              <a:r>
                <a:rPr lang="es-CL" altLang="zh-CN" dirty="0" smtClean="0">
                  <a:solidFill>
                    <a:schemeClr val="bg1"/>
                  </a:solidFill>
                  <a:latin typeface="Gill Sans for Oriflame Light"/>
                  <a:cs typeface="Gill Sans for Oriflame Light"/>
                </a:rPr>
                <a:t>y </a:t>
              </a:r>
              <a:r>
                <a:rPr lang="es-CL" altLang="zh-CN" dirty="0">
                  <a:solidFill>
                    <a:schemeClr val="bg1"/>
                  </a:solidFill>
                  <a:latin typeface="Gill Sans for Oriflame Light"/>
                  <a:cs typeface="Gill Sans for Oriflame Light"/>
                </a:rPr>
                <a:t>s</a:t>
              </a:r>
              <a:r>
                <a:rPr lang="es-CL" altLang="zh-CN" dirty="0" smtClean="0">
                  <a:solidFill>
                    <a:schemeClr val="bg1"/>
                  </a:solidFill>
                  <a:latin typeface="Gill Sans for Oriflame Light"/>
                  <a:cs typeface="Gill Sans for Oriflame Light"/>
                </a:rPr>
                <a:t>us referidos</a:t>
              </a:r>
              <a:endParaRPr lang="es-CL" altLang="zh-CN" sz="1800" dirty="0" smtClean="0">
                <a:solidFill>
                  <a:schemeClr val="bg1"/>
                </a:solidFill>
                <a:latin typeface="Gill Sans for Oriflame Light"/>
                <a:cs typeface="Gill Sans for Oriflame Light"/>
              </a:endParaRPr>
            </a:p>
          </p:txBody>
        </p:sp>
      </p:grpSp>
      <p:grpSp>
        <p:nvGrpSpPr>
          <p:cNvPr id="3" name="2 Grupo"/>
          <p:cNvGrpSpPr/>
          <p:nvPr/>
        </p:nvGrpSpPr>
        <p:grpSpPr>
          <a:xfrm>
            <a:off x="7092464" y="4340790"/>
            <a:ext cx="1900371" cy="676106"/>
            <a:chOff x="7092464" y="4340790"/>
            <a:chExt cx="1900371" cy="676106"/>
          </a:xfrm>
        </p:grpSpPr>
        <p:sp>
          <p:nvSpPr>
            <p:cNvPr id="13" name="TextBox 1"/>
            <p:cNvSpPr txBox="1"/>
            <p:nvPr/>
          </p:nvSpPr>
          <p:spPr>
            <a:xfrm>
              <a:off x="7428304" y="4340790"/>
              <a:ext cx="1564531" cy="546303"/>
            </a:xfrm>
            <a:prstGeom prst="rect">
              <a:avLst/>
            </a:prstGeom>
            <a:noFill/>
          </p:spPr>
          <p:txBody>
            <a:bodyPr wrap="none" lIns="0" tIns="0" rIns="0" rtlCol="0">
              <a:spAutoFit/>
            </a:bodyPr>
            <a:lstStyle/>
            <a:p>
              <a:pPr>
                <a:lnSpc>
                  <a:spcPts val="2300"/>
                </a:lnSpc>
                <a:tabLst/>
              </a:pPr>
              <a:r>
                <a:rPr lang="es-CL" altLang="zh-CN" dirty="0" smtClean="0">
                  <a:solidFill>
                    <a:srgbClr val="231F20"/>
                  </a:solidFill>
                  <a:latin typeface="Gill Sans for Oriflame Light"/>
                  <a:cs typeface="Gill Sans for Oriflame Light"/>
                </a:rPr>
                <a:t>Cí</a:t>
              </a:r>
              <a:r>
                <a:rPr lang="es-CL" altLang="zh-CN" sz="1800" dirty="0" smtClean="0">
                  <a:solidFill>
                    <a:srgbClr val="231F20"/>
                  </a:solidFill>
                  <a:latin typeface="Gill Sans for Oriflame Light"/>
                  <a:cs typeface="Gill Sans for Oriflame Light"/>
                </a:rPr>
                <a:t>rculo externo</a:t>
              </a:r>
            </a:p>
            <a:p>
              <a:pPr>
                <a:lnSpc>
                  <a:spcPts val="1600"/>
                </a:lnSpc>
                <a:tabLst/>
              </a:pPr>
              <a:r>
                <a:rPr lang="es-CL" altLang="zh-CN" dirty="0">
                  <a:solidFill>
                    <a:srgbClr val="231F20"/>
                  </a:solidFill>
                  <a:latin typeface="Gill Sans for Oriflame Light"/>
                  <a:cs typeface="Gill Sans for Oriflame Light"/>
                </a:rPr>
                <a:t>y</a:t>
              </a:r>
              <a:r>
                <a:rPr lang="es-CL" altLang="zh-CN" dirty="0" smtClean="0">
                  <a:solidFill>
                    <a:srgbClr val="231F20"/>
                  </a:solidFill>
                  <a:latin typeface="Gill Sans for Oriflame Light"/>
                  <a:cs typeface="Gill Sans for Oriflame Light"/>
                </a:rPr>
                <a:t> sus referidos</a:t>
              </a:r>
              <a:endParaRPr lang="es-CL" altLang="zh-CN" sz="1800" dirty="0" smtClean="0">
                <a:solidFill>
                  <a:srgbClr val="231F20"/>
                </a:solidFill>
                <a:latin typeface="Gill Sans for Oriflame Light"/>
                <a:cs typeface="Gill Sans for Oriflame Light"/>
              </a:endParaRPr>
            </a:p>
          </p:txBody>
        </p:sp>
        <p:cxnSp>
          <p:nvCxnSpPr>
            <p:cNvPr id="33" name="32 Conector angular"/>
            <p:cNvCxnSpPr/>
            <p:nvPr/>
          </p:nvCxnSpPr>
          <p:spPr>
            <a:xfrm flipV="1">
              <a:off x="7092464" y="4857936"/>
              <a:ext cx="1900371" cy="158960"/>
            </a:xfrm>
            <a:prstGeom prst="bentConnector3">
              <a:avLst>
                <a:gd name="adj1" fmla="val 50000"/>
              </a:avLst>
            </a:prstGeom>
            <a:ln w="28575">
              <a:solidFill>
                <a:srgbClr val="69AB7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500"/>
                                        <p:tgtEl>
                                          <p:spTgt spid="2"/>
                                        </p:tgtEl>
                                      </p:cBhvr>
                                    </p:animEffect>
                                  </p:childTnLst>
                                </p:cTn>
                              </p:par>
                              <p:par>
                                <p:cTn id="8" presetID="22" presetClass="entr" presetSubtype="8"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018250" y="4671784"/>
            <a:ext cx="2672651" cy="1348016"/>
          </a:xfrm>
          <a:custGeom>
            <a:avLst/>
            <a:gdLst>
              <a:gd name="connsiteX0" fmla="*/ 0 w 2672651"/>
              <a:gd name="connsiteY0" fmla="*/ 1348015 h 1348016"/>
              <a:gd name="connsiteX1" fmla="*/ 2672651 w 2672651"/>
              <a:gd name="connsiteY1" fmla="*/ 1348015 h 1348016"/>
              <a:gd name="connsiteX2" fmla="*/ 2672651 w 2672651"/>
              <a:gd name="connsiteY2" fmla="*/ 0 h 1348016"/>
              <a:gd name="connsiteX3" fmla="*/ 0 w 2672651"/>
              <a:gd name="connsiteY3" fmla="*/ 0 h 1348016"/>
              <a:gd name="connsiteX4" fmla="*/ 0 w 2672651"/>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2651" h="1348016">
                <a:moveTo>
                  <a:pt x="0" y="1348015"/>
                </a:moveTo>
                <a:lnTo>
                  <a:pt x="2672651" y="1348015"/>
                </a:lnTo>
                <a:lnTo>
                  <a:pt x="2672651" y="0"/>
                </a:lnTo>
                <a:lnTo>
                  <a:pt x="0" y="0"/>
                </a:lnTo>
                <a:lnTo>
                  <a:pt x="0" y="1348015"/>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3" name="Freeform 3"/>
          <p:cNvSpPr/>
          <p:nvPr/>
        </p:nvSpPr>
        <p:spPr>
          <a:xfrm>
            <a:off x="451104" y="4671784"/>
            <a:ext cx="2671495" cy="1348016"/>
          </a:xfrm>
          <a:custGeom>
            <a:avLst/>
            <a:gdLst>
              <a:gd name="connsiteX0" fmla="*/ 0 w 2671495"/>
              <a:gd name="connsiteY0" fmla="*/ 1348015 h 1348016"/>
              <a:gd name="connsiteX1" fmla="*/ 2671495 w 2671495"/>
              <a:gd name="connsiteY1" fmla="*/ 1348015 h 1348016"/>
              <a:gd name="connsiteX2" fmla="*/ 2671495 w 2671495"/>
              <a:gd name="connsiteY2" fmla="*/ 0 h 1348016"/>
              <a:gd name="connsiteX3" fmla="*/ 0 w 2671495"/>
              <a:gd name="connsiteY3" fmla="*/ 0 h 1348016"/>
              <a:gd name="connsiteX4" fmla="*/ 0 w 2671495"/>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1495" h="1348016">
                <a:moveTo>
                  <a:pt x="0" y="1348015"/>
                </a:moveTo>
                <a:lnTo>
                  <a:pt x="2671495" y="1348015"/>
                </a:lnTo>
                <a:lnTo>
                  <a:pt x="2671495" y="0"/>
                </a:lnTo>
                <a:lnTo>
                  <a:pt x="0" y="0"/>
                </a:lnTo>
                <a:lnTo>
                  <a:pt x="0" y="1348015"/>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5" name="Freeform 3"/>
          <p:cNvSpPr/>
          <p:nvPr/>
        </p:nvSpPr>
        <p:spPr>
          <a:xfrm>
            <a:off x="3233178" y="4671784"/>
            <a:ext cx="2675077" cy="1348016"/>
          </a:xfrm>
          <a:custGeom>
            <a:avLst/>
            <a:gdLst>
              <a:gd name="connsiteX0" fmla="*/ 0 w 2675077"/>
              <a:gd name="connsiteY0" fmla="*/ 1348015 h 1348016"/>
              <a:gd name="connsiteX1" fmla="*/ 2675077 w 2675077"/>
              <a:gd name="connsiteY1" fmla="*/ 1348015 h 1348016"/>
              <a:gd name="connsiteX2" fmla="*/ 2675077 w 2675077"/>
              <a:gd name="connsiteY2" fmla="*/ 0 h 1348016"/>
              <a:gd name="connsiteX3" fmla="*/ 0 w 2675077"/>
              <a:gd name="connsiteY3" fmla="*/ 0 h 1348016"/>
              <a:gd name="connsiteX4" fmla="*/ 0 w 2675077"/>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5077" h="1348016">
                <a:moveTo>
                  <a:pt x="0" y="1348015"/>
                </a:moveTo>
                <a:lnTo>
                  <a:pt x="2675077" y="1348015"/>
                </a:lnTo>
                <a:lnTo>
                  <a:pt x="2675077" y="0"/>
                </a:lnTo>
                <a:lnTo>
                  <a:pt x="0" y="0"/>
                </a:lnTo>
                <a:lnTo>
                  <a:pt x="0" y="1348015"/>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600200"/>
            <a:ext cx="2705100" cy="3086100"/>
          </a:xfrm>
          <a:prstGeom prst="rect">
            <a:avLst/>
          </a:prstGeom>
          <a:noFill/>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800" y="1600200"/>
            <a:ext cx="2692400" cy="3086100"/>
          </a:xfrm>
          <a:prstGeom prst="rect">
            <a:avLst/>
          </a:prstGeom>
          <a:noFill/>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100" y="1587500"/>
            <a:ext cx="2692400" cy="3098800"/>
          </a:xfrm>
          <a:prstGeom prst="rect">
            <a:avLst/>
          </a:prstGeom>
          <a:noFill/>
        </p:spPr>
      </p:pic>
      <p:sp>
        <p:nvSpPr>
          <p:cNvPr id="11" name="TextBox 1"/>
          <p:cNvSpPr txBox="1"/>
          <p:nvPr/>
        </p:nvSpPr>
        <p:spPr>
          <a:xfrm>
            <a:off x="457200" y="990600"/>
            <a:ext cx="3340658" cy="482183"/>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Resumen del proceso </a:t>
            </a:r>
          </a:p>
        </p:txBody>
      </p:sp>
      <p:sp>
        <p:nvSpPr>
          <p:cNvPr id="12" name="TextBox 1"/>
          <p:cNvSpPr txBox="1"/>
          <p:nvPr/>
        </p:nvSpPr>
        <p:spPr>
          <a:xfrm>
            <a:off x="531800" y="4820449"/>
            <a:ext cx="2590799" cy="538609"/>
          </a:xfrm>
          <a:prstGeom prst="rect">
            <a:avLst/>
          </a:prstGeom>
          <a:noFill/>
        </p:spPr>
        <p:txBody>
          <a:bodyPr wrap="square" lIns="0" tIns="0" rIns="0" rtlCol="0">
            <a:spAutoFit/>
          </a:bodyPr>
          <a:lstStyle/>
          <a:p>
            <a:pPr>
              <a:tabLst/>
            </a:pPr>
            <a:r>
              <a:rPr lang="es-CL" altLang="zh-CN" sz="1600" dirty="0" smtClean="0">
                <a:solidFill>
                  <a:srgbClr val="231F20"/>
                </a:solidFill>
                <a:latin typeface="Gill Sans for Oriflame Light"/>
                <a:cs typeface="Gill Sans for Oriflame Light"/>
              </a:rPr>
              <a:t>Crea una </a:t>
            </a:r>
            <a:r>
              <a:rPr lang="es-CL" altLang="zh-CN" sz="1600" dirty="0">
                <a:solidFill>
                  <a:srgbClr val="231F20"/>
                </a:solidFill>
                <a:latin typeface="Gill Sans for Oriflame Light"/>
                <a:cs typeface="Gill Sans for Oriflame Light"/>
              </a:rPr>
              <a:t>L</a:t>
            </a:r>
            <a:r>
              <a:rPr lang="es-CL" altLang="zh-CN" sz="1600" dirty="0" smtClean="0">
                <a:solidFill>
                  <a:srgbClr val="231F20"/>
                </a:solidFill>
                <a:latin typeface="Gill Sans for Oriflame Light"/>
                <a:cs typeface="Gill Sans for Oriflame Light"/>
              </a:rPr>
              <a:t>ista de Contactos y haz una cita con ellos </a:t>
            </a:r>
          </a:p>
        </p:txBody>
      </p:sp>
      <p:sp>
        <p:nvSpPr>
          <p:cNvPr id="13" name="TextBox 1"/>
          <p:cNvSpPr txBox="1"/>
          <p:nvPr/>
        </p:nvSpPr>
        <p:spPr>
          <a:xfrm>
            <a:off x="3467100" y="4787900"/>
            <a:ext cx="2171700" cy="538609"/>
          </a:xfrm>
          <a:prstGeom prst="rect">
            <a:avLst/>
          </a:prstGeom>
          <a:noFill/>
        </p:spPr>
        <p:txBody>
          <a:bodyPr wrap="square" lIns="0" tIns="0" rIns="0" rtlCol="0">
            <a:spAutoFit/>
          </a:bodyPr>
          <a:lstStyle/>
          <a:p>
            <a:pPr>
              <a:tabLst/>
            </a:pPr>
            <a:r>
              <a:rPr lang="es-CL" altLang="zh-CN" sz="1600" dirty="0" smtClean="0">
                <a:solidFill>
                  <a:srgbClr val="231F20"/>
                </a:solidFill>
                <a:latin typeface="Gill Sans for Oriflame Light"/>
                <a:cs typeface="Gill Sans for Oriflame Light"/>
              </a:rPr>
              <a:t>Reúnete con cada uno muéstrales el Catálogo</a:t>
            </a:r>
          </a:p>
        </p:txBody>
      </p:sp>
      <p:sp>
        <p:nvSpPr>
          <p:cNvPr id="14" name="TextBox 1"/>
          <p:cNvSpPr txBox="1"/>
          <p:nvPr/>
        </p:nvSpPr>
        <p:spPr>
          <a:xfrm>
            <a:off x="6019800" y="4800600"/>
            <a:ext cx="2743199" cy="784830"/>
          </a:xfrm>
          <a:prstGeom prst="rect">
            <a:avLst/>
          </a:prstGeom>
          <a:noFill/>
        </p:spPr>
        <p:txBody>
          <a:bodyPr wrap="square" lIns="0" tIns="0" rIns="0" rtlCol="0">
            <a:spAutoFit/>
          </a:bodyPr>
          <a:lstStyle/>
          <a:p>
            <a:pPr>
              <a:tabLst>
                <a:tab pos="1803400" algn="l"/>
              </a:tabLst>
            </a:pPr>
            <a:r>
              <a:rPr lang="es-CL" altLang="zh-CN" sz="1600" dirty="0" smtClean="0">
                <a:solidFill>
                  <a:srgbClr val="231F20"/>
                </a:solidFill>
                <a:latin typeface="Gill Sans for Oriflame Light"/>
                <a:cs typeface="Gill Sans for Oriflame Light"/>
              </a:rPr>
              <a:t>Toma pedidos, pide referidos y añade los nuevos nombres a tu Lista de Contactos</a:t>
            </a:r>
            <a:endParaRPr lang="es-CL" altLang="zh-CN" sz="900" b="1" dirty="0" smtClean="0">
              <a:solidFill>
                <a:srgbClr val="E26A84"/>
              </a:solidFill>
              <a:latin typeface="Gill Sans for Oriflame Light"/>
              <a:cs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814984" y="4523509"/>
            <a:ext cx="7493" cy="16319"/>
          </a:xfrm>
          <a:custGeom>
            <a:avLst/>
            <a:gdLst>
              <a:gd name="connsiteX0" fmla="*/ 0 w 7493"/>
              <a:gd name="connsiteY0" fmla="*/ 0 h 16319"/>
              <a:gd name="connsiteX1" fmla="*/ 7493 w 7493"/>
              <a:gd name="connsiteY1" fmla="*/ 16319 h 16319"/>
              <a:gd name="connsiteX2" fmla="*/ 0 w 7493"/>
              <a:gd name="connsiteY2" fmla="*/ 0 h 16319"/>
            </a:gdLst>
            <a:ahLst/>
            <a:cxnLst>
              <a:cxn ang="0">
                <a:pos x="connsiteX0" y="connsiteY0"/>
              </a:cxn>
              <a:cxn ang="1">
                <a:pos x="connsiteX1" y="connsiteY1"/>
              </a:cxn>
              <a:cxn ang="2">
                <a:pos x="connsiteX2" y="connsiteY2"/>
              </a:cxn>
            </a:cxnLst>
            <a:rect l="l" t="t" r="r" b="b"/>
            <a:pathLst>
              <a:path w="7493" h="16319">
                <a:moveTo>
                  <a:pt x="0" y="0"/>
                </a:moveTo>
                <a:cubicBezTo>
                  <a:pt x="2502" y="5727"/>
                  <a:pt x="5054" y="11328"/>
                  <a:pt x="7493" y="16319"/>
                </a:cubicBezTo>
                <a:cubicBezTo>
                  <a:pt x="6413" y="11264"/>
                  <a:pt x="3061" y="5257"/>
                  <a:pt x="0" y="0"/>
                </a:cubicBezTo>
              </a:path>
            </a:pathLst>
          </a:custGeom>
          <a:solidFill>
            <a:srgbClr val="D2E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3" name="Freeform 3"/>
          <p:cNvSpPr/>
          <p:nvPr/>
        </p:nvSpPr>
        <p:spPr>
          <a:xfrm>
            <a:off x="7925900" y="4190999"/>
            <a:ext cx="707287" cy="1902565"/>
          </a:xfrm>
          <a:custGeom>
            <a:avLst/>
            <a:gdLst>
              <a:gd name="connsiteX0" fmla="*/ 435546 w 707287"/>
              <a:gd name="connsiteY0" fmla="*/ 0 h 2020646"/>
              <a:gd name="connsiteX1" fmla="*/ 395820 w 707287"/>
              <a:gd name="connsiteY1" fmla="*/ 7251 h 2020646"/>
              <a:gd name="connsiteX2" fmla="*/ 349643 w 707287"/>
              <a:gd name="connsiteY2" fmla="*/ 43027 h 2020646"/>
              <a:gd name="connsiteX3" fmla="*/ 315924 w 707287"/>
              <a:gd name="connsiteY3" fmla="*/ 130467 h 2020646"/>
              <a:gd name="connsiteX4" fmla="*/ 302209 w 707287"/>
              <a:gd name="connsiteY4" fmla="*/ 200418 h 2020646"/>
              <a:gd name="connsiteX5" fmla="*/ 293636 w 707287"/>
              <a:gd name="connsiteY5" fmla="*/ 256425 h 2020646"/>
              <a:gd name="connsiteX6" fmla="*/ 284378 w 707287"/>
              <a:gd name="connsiteY6" fmla="*/ 299973 h 2020646"/>
              <a:gd name="connsiteX7" fmla="*/ 270547 w 707287"/>
              <a:gd name="connsiteY7" fmla="*/ 327977 h 2020646"/>
              <a:gd name="connsiteX8" fmla="*/ 252259 w 707287"/>
              <a:gd name="connsiteY8" fmla="*/ 336550 h 2020646"/>
              <a:gd name="connsiteX9" fmla="*/ 214998 w 707287"/>
              <a:gd name="connsiteY9" fmla="*/ 359295 h 2020646"/>
              <a:gd name="connsiteX10" fmla="*/ 186194 w 707287"/>
              <a:gd name="connsiteY10" fmla="*/ 406844 h 2020646"/>
              <a:gd name="connsiteX11" fmla="*/ 169164 w 707287"/>
              <a:gd name="connsiteY11" fmla="*/ 445935 h 2020646"/>
              <a:gd name="connsiteX12" fmla="*/ 151676 w 707287"/>
              <a:gd name="connsiteY12" fmla="*/ 475195 h 2020646"/>
              <a:gd name="connsiteX13" fmla="*/ 150876 w 707287"/>
              <a:gd name="connsiteY13" fmla="*/ 482853 h 2020646"/>
              <a:gd name="connsiteX14" fmla="*/ 164706 w 707287"/>
              <a:gd name="connsiteY14" fmla="*/ 493826 h 2020646"/>
              <a:gd name="connsiteX15" fmla="*/ 182536 w 707287"/>
              <a:gd name="connsiteY15" fmla="*/ 500913 h 2020646"/>
              <a:gd name="connsiteX16" fmla="*/ 180137 w 707287"/>
              <a:gd name="connsiteY16" fmla="*/ 528916 h 2020646"/>
              <a:gd name="connsiteX17" fmla="*/ 170306 w 707287"/>
              <a:gd name="connsiteY17" fmla="*/ 576808 h 2020646"/>
              <a:gd name="connsiteX18" fmla="*/ 165048 w 707287"/>
              <a:gd name="connsiteY18" fmla="*/ 607783 h 2020646"/>
              <a:gd name="connsiteX19" fmla="*/ 161226 w 707287"/>
              <a:gd name="connsiteY19" fmla="*/ 607898 h 2020646"/>
              <a:gd name="connsiteX20" fmla="*/ 143561 w 707287"/>
              <a:gd name="connsiteY20" fmla="*/ 606069 h 2020646"/>
              <a:gd name="connsiteX21" fmla="*/ 121627 w 707287"/>
              <a:gd name="connsiteY21" fmla="*/ 603986 h 2020646"/>
              <a:gd name="connsiteX22" fmla="*/ 110299 w 707287"/>
              <a:gd name="connsiteY22" fmla="*/ 604012 h 2020646"/>
              <a:gd name="connsiteX23" fmla="*/ 66064 w 707287"/>
              <a:gd name="connsiteY23" fmla="*/ 595896 h 2020646"/>
              <a:gd name="connsiteX24" fmla="*/ 35661 w 707287"/>
              <a:gd name="connsiteY24" fmla="*/ 586866 h 2020646"/>
              <a:gd name="connsiteX25" fmla="*/ 10972 w 707287"/>
              <a:gd name="connsiteY25" fmla="*/ 578408 h 2020646"/>
              <a:gd name="connsiteX26" fmla="*/ 3974 w 707287"/>
              <a:gd name="connsiteY26" fmla="*/ 574776 h 2020646"/>
              <a:gd name="connsiteX27" fmla="*/ 799 w 707287"/>
              <a:gd name="connsiteY27" fmla="*/ 576808 h 2020646"/>
              <a:gd name="connsiteX28" fmla="*/ 0 w 707287"/>
              <a:gd name="connsiteY28" fmla="*/ 586181 h 2020646"/>
              <a:gd name="connsiteX29" fmla="*/ 27202 w 707287"/>
              <a:gd name="connsiteY29" fmla="*/ 625957 h 2020646"/>
              <a:gd name="connsiteX30" fmla="*/ 47434 w 707287"/>
              <a:gd name="connsiteY30" fmla="*/ 653389 h 2020646"/>
              <a:gd name="connsiteX31" fmla="*/ 49948 w 707287"/>
              <a:gd name="connsiteY31" fmla="*/ 660247 h 2020646"/>
              <a:gd name="connsiteX32" fmla="*/ 65265 w 707287"/>
              <a:gd name="connsiteY32" fmla="*/ 681278 h 2020646"/>
              <a:gd name="connsiteX33" fmla="*/ 54749 w 707287"/>
              <a:gd name="connsiteY33" fmla="*/ 689851 h 2020646"/>
              <a:gd name="connsiteX34" fmla="*/ 47091 w 707287"/>
              <a:gd name="connsiteY34" fmla="*/ 698766 h 2020646"/>
              <a:gd name="connsiteX35" fmla="*/ 48691 w 707287"/>
              <a:gd name="connsiteY35" fmla="*/ 711453 h 2020646"/>
              <a:gd name="connsiteX36" fmla="*/ 46634 w 707287"/>
              <a:gd name="connsiteY36" fmla="*/ 723684 h 2020646"/>
              <a:gd name="connsiteX37" fmla="*/ 53263 w 707287"/>
              <a:gd name="connsiteY37" fmla="*/ 736485 h 2020646"/>
              <a:gd name="connsiteX38" fmla="*/ 54178 w 707287"/>
              <a:gd name="connsiteY38" fmla="*/ 742886 h 2020646"/>
              <a:gd name="connsiteX39" fmla="*/ 62521 w 707287"/>
              <a:gd name="connsiteY39" fmla="*/ 752602 h 2020646"/>
              <a:gd name="connsiteX40" fmla="*/ 67094 w 707287"/>
              <a:gd name="connsiteY40" fmla="*/ 758088 h 2020646"/>
              <a:gd name="connsiteX41" fmla="*/ 71322 w 707287"/>
              <a:gd name="connsiteY41" fmla="*/ 761174 h 2020646"/>
              <a:gd name="connsiteX42" fmla="*/ 80822 w 707287"/>
              <a:gd name="connsiteY42" fmla="*/ 763320 h 2020646"/>
              <a:gd name="connsiteX43" fmla="*/ 83095 w 707287"/>
              <a:gd name="connsiteY43" fmla="*/ 763231 h 2020646"/>
              <a:gd name="connsiteX44" fmla="*/ 100012 w 707287"/>
              <a:gd name="connsiteY44" fmla="*/ 758545 h 2020646"/>
              <a:gd name="connsiteX45" fmla="*/ 109384 w 707287"/>
              <a:gd name="connsiteY45" fmla="*/ 753973 h 2020646"/>
              <a:gd name="connsiteX46" fmla="*/ 112814 w 707287"/>
              <a:gd name="connsiteY46" fmla="*/ 751344 h 2020646"/>
              <a:gd name="connsiteX47" fmla="*/ 115328 w 707287"/>
              <a:gd name="connsiteY47" fmla="*/ 748830 h 2020646"/>
              <a:gd name="connsiteX48" fmla="*/ 136473 w 707287"/>
              <a:gd name="connsiteY48" fmla="*/ 777862 h 2020646"/>
              <a:gd name="connsiteX49" fmla="*/ 140716 w 707287"/>
              <a:gd name="connsiteY49" fmla="*/ 780135 h 2020646"/>
              <a:gd name="connsiteX50" fmla="*/ 141502 w 707287"/>
              <a:gd name="connsiteY50" fmla="*/ 779805 h 2020646"/>
              <a:gd name="connsiteX51" fmla="*/ 141820 w 707287"/>
              <a:gd name="connsiteY51" fmla="*/ 779551 h 2020646"/>
              <a:gd name="connsiteX52" fmla="*/ 142531 w 707287"/>
              <a:gd name="connsiteY52" fmla="*/ 788263 h 2020646"/>
              <a:gd name="connsiteX53" fmla="*/ 151104 w 707287"/>
              <a:gd name="connsiteY53" fmla="*/ 810094 h 2020646"/>
              <a:gd name="connsiteX54" fmla="*/ 164706 w 707287"/>
              <a:gd name="connsiteY54" fmla="*/ 837069 h 2020646"/>
              <a:gd name="connsiteX55" fmla="*/ 156933 w 707287"/>
              <a:gd name="connsiteY55" fmla="*/ 873188 h 2020646"/>
              <a:gd name="connsiteX56" fmla="*/ 152475 w 707287"/>
              <a:gd name="connsiteY56" fmla="*/ 950455 h 2020646"/>
              <a:gd name="connsiteX57" fmla="*/ 159448 w 707287"/>
              <a:gd name="connsiteY57" fmla="*/ 1093215 h 2020646"/>
              <a:gd name="connsiteX58" fmla="*/ 159448 w 707287"/>
              <a:gd name="connsiteY58" fmla="*/ 1264323 h 2020646"/>
              <a:gd name="connsiteX59" fmla="*/ 170306 w 707287"/>
              <a:gd name="connsiteY59" fmla="*/ 1387195 h 2020646"/>
              <a:gd name="connsiteX60" fmla="*/ 178879 w 707287"/>
              <a:gd name="connsiteY60" fmla="*/ 1516926 h 2020646"/>
              <a:gd name="connsiteX61" fmla="*/ 179679 w 707287"/>
              <a:gd name="connsiteY61" fmla="*/ 1610766 h 2020646"/>
              <a:gd name="connsiteX62" fmla="*/ 199910 w 707287"/>
              <a:gd name="connsiteY62" fmla="*/ 1710092 h 2020646"/>
              <a:gd name="connsiteX63" fmla="*/ 218198 w 707287"/>
              <a:gd name="connsiteY63" fmla="*/ 1790103 h 2020646"/>
              <a:gd name="connsiteX64" fmla="*/ 218655 w 707287"/>
              <a:gd name="connsiteY64" fmla="*/ 1810448 h 2020646"/>
              <a:gd name="connsiteX65" fmla="*/ 210083 w 707287"/>
              <a:gd name="connsiteY65" fmla="*/ 1829536 h 2020646"/>
              <a:gd name="connsiteX66" fmla="*/ 207226 w 707287"/>
              <a:gd name="connsiteY66" fmla="*/ 1859369 h 2020646"/>
              <a:gd name="connsiteX67" fmla="*/ 209283 w 707287"/>
              <a:gd name="connsiteY67" fmla="*/ 1874685 h 2020646"/>
              <a:gd name="connsiteX68" fmla="*/ 210540 w 707287"/>
              <a:gd name="connsiteY68" fmla="*/ 1896287 h 2020646"/>
              <a:gd name="connsiteX69" fmla="*/ 200367 w 707287"/>
              <a:gd name="connsiteY69" fmla="*/ 1903260 h 2020646"/>
              <a:gd name="connsiteX70" fmla="*/ 192595 w 707287"/>
              <a:gd name="connsiteY70" fmla="*/ 1908860 h 2020646"/>
              <a:gd name="connsiteX71" fmla="*/ 192595 w 707287"/>
              <a:gd name="connsiteY71" fmla="*/ 1914575 h 2020646"/>
              <a:gd name="connsiteX72" fmla="*/ 183680 w 707287"/>
              <a:gd name="connsiteY72" fmla="*/ 1929206 h 2020646"/>
              <a:gd name="connsiteX73" fmla="*/ 188594 w 707287"/>
              <a:gd name="connsiteY73" fmla="*/ 1944179 h 2020646"/>
              <a:gd name="connsiteX74" fmla="*/ 205968 w 707287"/>
              <a:gd name="connsiteY74" fmla="*/ 1955609 h 2020646"/>
              <a:gd name="connsiteX75" fmla="*/ 235686 w 707287"/>
              <a:gd name="connsiteY75" fmla="*/ 1956866 h 2020646"/>
              <a:gd name="connsiteX76" fmla="*/ 242519 w 707287"/>
              <a:gd name="connsiteY76" fmla="*/ 1957006 h 2020646"/>
              <a:gd name="connsiteX77" fmla="*/ 257974 w 707287"/>
              <a:gd name="connsiteY77" fmla="*/ 1953209 h 2020646"/>
              <a:gd name="connsiteX78" fmla="*/ 276949 w 707287"/>
              <a:gd name="connsiteY78" fmla="*/ 1943036 h 2020646"/>
              <a:gd name="connsiteX79" fmla="*/ 291236 w 707287"/>
              <a:gd name="connsiteY79" fmla="*/ 1930920 h 2020646"/>
              <a:gd name="connsiteX80" fmla="*/ 317639 w 707287"/>
              <a:gd name="connsiteY80" fmla="*/ 1919490 h 2020646"/>
              <a:gd name="connsiteX81" fmla="*/ 343128 w 707287"/>
              <a:gd name="connsiteY81" fmla="*/ 1913318 h 2020646"/>
              <a:gd name="connsiteX82" fmla="*/ 348386 w 707287"/>
              <a:gd name="connsiteY82" fmla="*/ 1900402 h 2020646"/>
              <a:gd name="connsiteX83" fmla="*/ 355244 w 707287"/>
              <a:gd name="connsiteY83" fmla="*/ 1798332 h 2020646"/>
              <a:gd name="connsiteX84" fmla="*/ 348386 w 707287"/>
              <a:gd name="connsiteY84" fmla="*/ 1663458 h 2020646"/>
              <a:gd name="connsiteX85" fmla="*/ 337870 w 707287"/>
              <a:gd name="connsiteY85" fmla="*/ 1533956 h 2020646"/>
              <a:gd name="connsiteX86" fmla="*/ 322783 w 707287"/>
              <a:gd name="connsiteY86" fmla="*/ 1367650 h 2020646"/>
              <a:gd name="connsiteX87" fmla="*/ 323239 w 707287"/>
              <a:gd name="connsiteY87" fmla="*/ 1211630 h 2020646"/>
              <a:gd name="connsiteX88" fmla="*/ 323239 w 707287"/>
              <a:gd name="connsiteY88" fmla="*/ 1149337 h 2020646"/>
              <a:gd name="connsiteX89" fmla="*/ 324497 w 707287"/>
              <a:gd name="connsiteY89" fmla="*/ 1132192 h 2020646"/>
              <a:gd name="connsiteX90" fmla="*/ 335813 w 707287"/>
              <a:gd name="connsiteY90" fmla="*/ 1178255 h 2020646"/>
              <a:gd name="connsiteX91" fmla="*/ 348043 w 707287"/>
              <a:gd name="connsiteY91" fmla="*/ 1258379 h 2020646"/>
              <a:gd name="connsiteX92" fmla="*/ 346785 w 707287"/>
              <a:gd name="connsiteY92" fmla="*/ 1320215 h 2020646"/>
              <a:gd name="connsiteX93" fmla="*/ 350443 w 707287"/>
              <a:gd name="connsiteY93" fmla="*/ 1374165 h 2020646"/>
              <a:gd name="connsiteX94" fmla="*/ 359016 w 707287"/>
              <a:gd name="connsiteY94" fmla="*/ 1457947 h 2020646"/>
              <a:gd name="connsiteX95" fmla="*/ 388162 w 707287"/>
              <a:gd name="connsiteY95" fmla="*/ 1559674 h 2020646"/>
              <a:gd name="connsiteX96" fmla="*/ 413651 w 707287"/>
              <a:gd name="connsiteY96" fmla="*/ 1676603 h 2020646"/>
              <a:gd name="connsiteX97" fmla="*/ 429539 w 707287"/>
              <a:gd name="connsiteY97" fmla="*/ 1749869 h 2020646"/>
              <a:gd name="connsiteX98" fmla="*/ 442455 w 707287"/>
              <a:gd name="connsiteY98" fmla="*/ 1782445 h 2020646"/>
              <a:gd name="connsiteX99" fmla="*/ 447826 w 707287"/>
              <a:gd name="connsiteY99" fmla="*/ 1879142 h 2020646"/>
              <a:gd name="connsiteX100" fmla="*/ 464401 w 707287"/>
              <a:gd name="connsiteY100" fmla="*/ 1961438 h 2020646"/>
              <a:gd name="connsiteX101" fmla="*/ 474916 w 707287"/>
              <a:gd name="connsiteY101" fmla="*/ 1983270 h 2020646"/>
              <a:gd name="connsiteX102" fmla="*/ 507377 w 707287"/>
              <a:gd name="connsiteY102" fmla="*/ 1991042 h 2020646"/>
              <a:gd name="connsiteX103" fmla="*/ 526008 w 707287"/>
              <a:gd name="connsiteY103" fmla="*/ 1992515 h 2020646"/>
              <a:gd name="connsiteX104" fmla="*/ 540295 w 707287"/>
              <a:gd name="connsiteY104" fmla="*/ 1992185 h 2020646"/>
              <a:gd name="connsiteX105" fmla="*/ 548754 w 707287"/>
              <a:gd name="connsiteY105" fmla="*/ 1992185 h 2020646"/>
              <a:gd name="connsiteX106" fmla="*/ 573099 w 707287"/>
              <a:gd name="connsiteY106" fmla="*/ 2015274 h 2020646"/>
              <a:gd name="connsiteX107" fmla="*/ 603834 w 707287"/>
              <a:gd name="connsiteY107" fmla="*/ 2020646 h 2020646"/>
              <a:gd name="connsiteX108" fmla="*/ 615277 w 707287"/>
              <a:gd name="connsiteY108" fmla="*/ 2019846 h 2020646"/>
              <a:gd name="connsiteX109" fmla="*/ 640765 w 707287"/>
              <a:gd name="connsiteY109" fmla="*/ 2011273 h 2020646"/>
              <a:gd name="connsiteX110" fmla="*/ 646938 w 707287"/>
              <a:gd name="connsiteY110" fmla="*/ 1999043 h 2020646"/>
              <a:gd name="connsiteX111" fmla="*/ 644423 w 707287"/>
              <a:gd name="connsiteY111" fmla="*/ 1981669 h 2020646"/>
              <a:gd name="connsiteX112" fmla="*/ 637222 w 707287"/>
              <a:gd name="connsiteY112" fmla="*/ 1975955 h 2020646"/>
              <a:gd name="connsiteX113" fmla="*/ 639623 w 707287"/>
              <a:gd name="connsiteY113" fmla="*/ 1967039 h 2020646"/>
              <a:gd name="connsiteX114" fmla="*/ 637222 w 707287"/>
              <a:gd name="connsiteY114" fmla="*/ 1957324 h 2020646"/>
              <a:gd name="connsiteX115" fmla="*/ 631214 w 707287"/>
              <a:gd name="connsiteY115" fmla="*/ 1956295 h 2020646"/>
              <a:gd name="connsiteX116" fmla="*/ 625792 w 707287"/>
              <a:gd name="connsiteY116" fmla="*/ 1957324 h 2020646"/>
              <a:gd name="connsiteX117" fmla="*/ 625652 w 707287"/>
              <a:gd name="connsiteY117" fmla="*/ 1957361 h 2020646"/>
              <a:gd name="connsiteX118" fmla="*/ 607961 w 707287"/>
              <a:gd name="connsiteY118" fmla="*/ 1930463 h 2020646"/>
              <a:gd name="connsiteX119" fmla="*/ 603160 w 707287"/>
              <a:gd name="connsiteY119" fmla="*/ 1926348 h 2020646"/>
              <a:gd name="connsiteX120" fmla="*/ 603339 w 707287"/>
              <a:gd name="connsiteY120" fmla="*/ 1926348 h 2020646"/>
              <a:gd name="connsiteX121" fmla="*/ 605904 w 707287"/>
              <a:gd name="connsiteY121" fmla="*/ 1920633 h 2020646"/>
              <a:gd name="connsiteX122" fmla="*/ 597103 w 707287"/>
              <a:gd name="connsiteY122" fmla="*/ 1900745 h 2020646"/>
              <a:gd name="connsiteX123" fmla="*/ 582015 w 707287"/>
              <a:gd name="connsiteY123" fmla="*/ 1877085 h 2020646"/>
              <a:gd name="connsiteX124" fmla="*/ 560527 w 707287"/>
              <a:gd name="connsiteY124" fmla="*/ 1780044 h 2020646"/>
              <a:gd name="connsiteX125" fmla="*/ 554011 w 707287"/>
              <a:gd name="connsiteY125" fmla="*/ 1708835 h 2020646"/>
              <a:gd name="connsiteX126" fmla="*/ 546354 w 707287"/>
              <a:gd name="connsiteY126" fmla="*/ 1655114 h 2020646"/>
              <a:gd name="connsiteX127" fmla="*/ 537781 w 707287"/>
              <a:gd name="connsiteY127" fmla="*/ 1545386 h 2020646"/>
              <a:gd name="connsiteX128" fmla="*/ 524408 w 707287"/>
              <a:gd name="connsiteY128" fmla="*/ 1504696 h 2020646"/>
              <a:gd name="connsiteX129" fmla="*/ 498919 w 707287"/>
              <a:gd name="connsiteY129" fmla="*/ 1402626 h 2020646"/>
              <a:gd name="connsiteX130" fmla="*/ 498461 w 707287"/>
              <a:gd name="connsiteY130" fmla="*/ 1361135 h 2020646"/>
              <a:gd name="connsiteX131" fmla="*/ 491146 w 707287"/>
              <a:gd name="connsiteY131" fmla="*/ 1325702 h 2020646"/>
              <a:gd name="connsiteX132" fmla="*/ 493204 w 707287"/>
              <a:gd name="connsiteY132" fmla="*/ 1200200 h 2020646"/>
              <a:gd name="connsiteX133" fmla="*/ 493204 w 707287"/>
              <a:gd name="connsiteY133" fmla="*/ 1153452 h 2020646"/>
              <a:gd name="connsiteX134" fmla="*/ 490689 w 707287"/>
              <a:gd name="connsiteY134" fmla="*/ 1139621 h 2020646"/>
              <a:gd name="connsiteX135" fmla="*/ 498919 w 707287"/>
              <a:gd name="connsiteY135" fmla="*/ 1119276 h 2020646"/>
              <a:gd name="connsiteX136" fmla="*/ 502919 w 707287"/>
              <a:gd name="connsiteY136" fmla="*/ 1101445 h 2020646"/>
              <a:gd name="connsiteX137" fmla="*/ 491604 w 707287"/>
              <a:gd name="connsiteY137" fmla="*/ 1091615 h 2020646"/>
              <a:gd name="connsiteX138" fmla="*/ 487489 w 707287"/>
              <a:gd name="connsiteY138" fmla="*/ 1085443 h 2020646"/>
              <a:gd name="connsiteX139" fmla="*/ 492404 w 707287"/>
              <a:gd name="connsiteY139" fmla="*/ 1018463 h 2020646"/>
              <a:gd name="connsiteX140" fmla="*/ 493661 w 707287"/>
              <a:gd name="connsiteY140" fmla="*/ 999718 h 2020646"/>
              <a:gd name="connsiteX141" fmla="*/ 496061 w 707287"/>
              <a:gd name="connsiteY141" fmla="*/ 990346 h 2020646"/>
              <a:gd name="connsiteX142" fmla="*/ 490004 w 707287"/>
              <a:gd name="connsiteY142" fmla="*/ 964400 h 2020646"/>
              <a:gd name="connsiteX143" fmla="*/ 485089 w 707287"/>
              <a:gd name="connsiteY143" fmla="*/ 936167 h 2020646"/>
              <a:gd name="connsiteX144" fmla="*/ 487946 w 707287"/>
              <a:gd name="connsiteY144" fmla="*/ 905421 h 2020646"/>
              <a:gd name="connsiteX145" fmla="*/ 543496 w 707287"/>
              <a:gd name="connsiteY145" fmla="*/ 901306 h 2020646"/>
              <a:gd name="connsiteX146" fmla="*/ 549211 w 707287"/>
              <a:gd name="connsiteY146" fmla="*/ 891133 h 2020646"/>
              <a:gd name="connsiteX147" fmla="*/ 549211 w 707287"/>
              <a:gd name="connsiteY147" fmla="*/ 883475 h 2020646"/>
              <a:gd name="connsiteX148" fmla="*/ 577557 w 707287"/>
              <a:gd name="connsiteY148" fmla="*/ 884275 h 2020646"/>
              <a:gd name="connsiteX149" fmla="*/ 574243 w 707287"/>
              <a:gd name="connsiteY149" fmla="*/ 834669 h 2020646"/>
              <a:gd name="connsiteX150" fmla="*/ 571042 w 707287"/>
              <a:gd name="connsiteY150" fmla="*/ 800493 h 2020646"/>
              <a:gd name="connsiteX151" fmla="*/ 565784 w 707287"/>
              <a:gd name="connsiteY151" fmla="*/ 778548 h 2020646"/>
              <a:gd name="connsiteX152" fmla="*/ 573099 w 707287"/>
              <a:gd name="connsiteY152" fmla="*/ 759802 h 2020646"/>
              <a:gd name="connsiteX153" fmla="*/ 573099 w 707287"/>
              <a:gd name="connsiteY153" fmla="*/ 737514 h 2020646"/>
              <a:gd name="connsiteX154" fmla="*/ 578357 w 707287"/>
              <a:gd name="connsiteY154" fmla="*/ 687908 h 2020646"/>
              <a:gd name="connsiteX155" fmla="*/ 581215 w 707287"/>
              <a:gd name="connsiteY155" fmla="*/ 663105 h 2020646"/>
              <a:gd name="connsiteX156" fmla="*/ 581558 w 707287"/>
              <a:gd name="connsiteY156" fmla="*/ 646302 h 2020646"/>
              <a:gd name="connsiteX157" fmla="*/ 590930 w 707287"/>
              <a:gd name="connsiteY157" fmla="*/ 636244 h 2020646"/>
              <a:gd name="connsiteX158" fmla="*/ 606361 w 707287"/>
              <a:gd name="connsiteY158" fmla="*/ 630072 h 2020646"/>
              <a:gd name="connsiteX159" fmla="*/ 645680 w 707287"/>
              <a:gd name="connsiteY159" fmla="*/ 622757 h 2020646"/>
              <a:gd name="connsiteX160" fmla="*/ 680199 w 707287"/>
              <a:gd name="connsiteY160" fmla="*/ 614298 h 2020646"/>
              <a:gd name="connsiteX161" fmla="*/ 699172 w 707287"/>
              <a:gd name="connsiteY161" fmla="*/ 601268 h 2020646"/>
              <a:gd name="connsiteX162" fmla="*/ 707288 w 707287"/>
              <a:gd name="connsiteY162" fmla="*/ 560577 h 2020646"/>
              <a:gd name="connsiteX163" fmla="*/ 696886 w 707287"/>
              <a:gd name="connsiteY163" fmla="*/ 521944 h 2020646"/>
              <a:gd name="connsiteX164" fmla="*/ 685000 w 707287"/>
              <a:gd name="connsiteY164" fmla="*/ 494284 h 2020646"/>
              <a:gd name="connsiteX165" fmla="*/ 671626 w 707287"/>
              <a:gd name="connsiteY165" fmla="*/ 426504 h 2020646"/>
              <a:gd name="connsiteX166" fmla="*/ 665568 w 707287"/>
              <a:gd name="connsiteY166" fmla="*/ 400786 h 2020646"/>
              <a:gd name="connsiteX167" fmla="*/ 658710 w 707287"/>
              <a:gd name="connsiteY167" fmla="*/ 384098 h 2020646"/>
              <a:gd name="connsiteX168" fmla="*/ 650481 w 707287"/>
              <a:gd name="connsiteY168" fmla="*/ 374269 h 2020646"/>
              <a:gd name="connsiteX169" fmla="*/ 649337 w 707287"/>
              <a:gd name="connsiteY169" fmla="*/ 362610 h 2020646"/>
              <a:gd name="connsiteX170" fmla="*/ 644423 w 707287"/>
              <a:gd name="connsiteY170" fmla="*/ 351180 h 2020646"/>
              <a:gd name="connsiteX171" fmla="*/ 619734 w 707287"/>
              <a:gd name="connsiteY171" fmla="*/ 342265 h 2020646"/>
              <a:gd name="connsiteX172" fmla="*/ 603504 w 707287"/>
              <a:gd name="connsiteY172" fmla="*/ 336550 h 2020646"/>
              <a:gd name="connsiteX173" fmla="*/ 580414 w 707287"/>
              <a:gd name="connsiteY173" fmla="*/ 327520 h 2020646"/>
              <a:gd name="connsiteX174" fmla="*/ 548411 w 707287"/>
              <a:gd name="connsiteY174" fmla="*/ 312546 h 2020646"/>
              <a:gd name="connsiteX175" fmla="*/ 527265 w 707287"/>
              <a:gd name="connsiteY175" fmla="*/ 306031 h 2020646"/>
              <a:gd name="connsiteX176" fmla="*/ 519607 w 707287"/>
              <a:gd name="connsiteY176" fmla="*/ 303517 h 2020646"/>
              <a:gd name="connsiteX177" fmla="*/ 509892 w 707287"/>
              <a:gd name="connsiteY177" fmla="*/ 276428 h 2020646"/>
              <a:gd name="connsiteX178" fmla="*/ 504176 w 707287"/>
              <a:gd name="connsiteY178" fmla="*/ 252310 h 2020646"/>
              <a:gd name="connsiteX179" fmla="*/ 520750 w 707287"/>
              <a:gd name="connsiteY179" fmla="*/ 225907 h 2020646"/>
              <a:gd name="connsiteX180" fmla="*/ 523151 w 707287"/>
              <a:gd name="connsiteY180" fmla="*/ 223164 h 2020646"/>
              <a:gd name="connsiteX181" fmla="*/ 535381 w 707287"/>
              <a:gd name="connsiteY181" fmla="*/ 196646 h 2020646"/>
              <a:gd name="connsiteX182" fmla="*/ 536638 w 707287"/>
              <a:gd name="connsiteY182" fmla="*/ 155612 h 2020646"/>
              <a:gd name="connsiteX183" fmla="*/ 532980 w 707287"/>
              <a:gd name="connsiteY183" fmla="*/ 129209 h 2020646"/>
              <a:gd name="connsiteX184" fmla="*/ 514235 w 707287"/>
              <a:gd name="connsiteY184" fmla="*/ 71488 h 2020646"/>
              <a:gd name="connsiteX185" fmla="*/ 505320 w 707287"/>
              <a:gd name="connsiteY185" fmla="*/ 55257 h 2020646"/>
              <a:gd name="connsiteX186" fmla="*/ 500519 w 707287"/>
              <a:gd name="connsiteY186" fmla="*/ 36398 h 2020646"/>
              <a:gd name="connsiteX187" fmla="*/ 481774 w 707287"/>
              <a:gd name="connsiteY187" fmla="*/ 19024 h 2020646"/>
              <a:gd name="connsiteX188" fmla="*/ 457886 w 707287"/>
              <a:gd name="connsiteY188" fmla="*/ 6794 h 2020646"/>
              <a:gd name="connsiteX189" fmla="*/ 442912 w 707287"/>
              <a:gd name="connsiteY189" fmla="*/ 279 h 2020646"/>
              <a:gd name="connsiteX190" fmla="*/ 435546 w 707287"/>
              <a:gd name="connsiteY190" fmla="*/ 0 h 202064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Lst>
            <a:rect l="l" t="t" r="r" b="b"/>
            <a:pathLst>
              <a:path w="707287" h="2020646">
                <a:moveTo>
                  <a:pt x="435546" y="0"/>
                </a:moveTo>
                <a:cubicBezTo>
                  <a:pt x="426605" y="0"/>
                  <a:pt x="410870" y="1054"/>
                  <a:pt x="395820" y="7251"/>
                </a:cubicBezTo>
                <a:cubicBezTo>
                  <a:pt x="373189" y="16509"/>
                  <a:pt x="364959" y="19024"/>
                  <a:pt x="349643" y="43027"/>
                </a:cubicBezTo>
                <a:cubicBezTo>
                  <a:pt x="334212" y="67030"/>
                  <a:pt x="322783" y="91719"/>
                  <a:pt x="315924" y="130467"/>
                </a:cubicBezTo>
                <a:cubicBezTo>
                  <a:pt x="309067" y="169100"/>
                  <a:pt x="305866" y="171043"/>
                  <a:pt x="302209" y="200418"/>
                </a:cubicBezTo>
                <a:cubicBezTo>
                  <a:pt x="298551" y="229565"/>
                  <a:pt x="293179" y="235737"/>
                  <a:pt x="293636" y="256425"/>
                </a:cubicBezTo>
                <a:cubicBezTo>
                  <a:pt x="294093" y="277114"/>
                  <a:pt x="292036" y="285343"/>
                  <a:pt x="284378" y="299973"/>
                </a:cubicBezTo>
                <a:cubicBezTo>
                  <a:pt x="276605" y="314604"/>
                  <a:pt x="270547" y="327977"/>
                  <a:pt x="270547" y="327977"/>
                </a:cubicBezTo>
                <a:cubicBezTo>
                  <a:pt x="270547" y="327977"/>
                  <a:pt x="270090" y="328434"/>
                  <a:pt x="252259" y="336550"/>
                </a:cubicBezTo>
                <a:cubicBezTo>
                  <a:pt x="234429" y="344665"/>
                  <a:pt x="224256" y="350837"/>
                  <a:pt x="214998" y="359295"/>
                </a:cubicBezTo>
                <a:cubicBezTo>
                  <a:pt x="205625" y="367868"/>
                  <a:pt x="196710" y="386613"/>
                  <a:pt x="186194" y="406844"/>
                </a:cubicBezTo>
                <a:cubicBezTo>
                  <a:pt x="175679" y="427189"/>
                  <a:pt x="174078" y="432904"/>
                  <a:pt x="169164" y="445935"/>
                </a:cubicBezTo>
                <a:cubicBezTo>
                  <a:pt x="164363" y="458965"/>
                  <a:pt x="158191" y="467080"/>
                  <a:pt x="151676" y="475195"/>
                </a:cubicBezTo>
                <a:cubicBezTo>
                  <a:pt x="145160" y="483311"/>
                  <a:pt x="150076" y="481710"/>
                  <a:pt x="150876" y="482853"/>
                </a:cubicBezTo>
                <a:cubicBezTo>
                  <a:pt x="151676" y="484111"/>
                  <a:pt x="156133" y="489026"/>
                  <a:pt x="164706" y="493826"/>
                </a:cubicBezTo>
                <a:cubicBezTo>
                  <a:pt x="173164" y="498856"/>
                  <a:pt x="182536" y="500913"/>
                  <a:pt x="182536" y="500913"/>
                </a:cubicBezTo>
                <a:cubicBezTo>
                  <a:pt x="182536" y="500913"/>
                  <a:pt x="184136" y="510628"/>
                  <a:pt x="180137" y="528916"/>
                </a:cubicBezTo>
                <a:cubicBezTo>
                  <a:pt x="176021" y="547205"/>
                  <a:pt x="174078" y="558063"/>
                  <a:pt x="170306" y="576808"/>
                </a:cubicBezTo>
                <a:cubicBezTo>
                  <a:pt x="166649" y="595439"/>
                  <a:pt x="165048" y="607783"/>
                  <a:pt x="165048" y="607783"/>
                </a:cubicBezTo>
                <a:cubicBezTo>
                  <a:pt x="165048" y="607783"/>
                  <a:pt x="163652" y="607898"/>
                  <a:pt x="161226" y="607898"/>
                </a:cubicBezTo>
                <a:cubicBezTo>
                  <a:pt x="157403" y="607898"/>
                  <a:pt x="151041" y="607605"/>
                  <a:pt x="143561" y="606069"/>
                </a:cubicBezTo>
                <a:cubicBezTo>
                  <a:pt x="134137" y="604202"/>
                  <a:pt x="132054" y="603986"/>
                  <a:pt x="121627" y="603986"/>
                </a:cubicBezTo>
                <a:cubicBezTo>
                  <a:pt x="118656" y="603986"/>
                  <a:pt x="114998" y="604012"/>
                  <a:pt x="110299" y="604012"/>
                </a:cubicBezTo>
                <a:cubicBezTo>
                  <a:pt x="89268" y="604012"/>
                  <a:pt x="78638" y="598868"/>
                  <a:pt x="66064" y="595896"/>
                </a:cubicBezTo>
                <a:cubicBezTo>
                  <a:pt x="53492" y="593153"/>
                  <a:pt x="51892" y="591439"/>
                  <a:pt x="35661" y="586866"/>
                </a:cubicBezTo>
                <a:cubicBezTo>
                  <a:pt x="19430" y="582523"/>
                  <a:pt x="14973" y="580580"/>
                  <a:pt x="10972" y="578408"/>
                </a:cubicBezTo>
                <a:cubicBezTo>
                  <a:pt x="8229" y="577024"/>
                  <a:pt x="6083" y="574776"/>
                  <a:pt x="3974" y="574776"/>
                </a:cubicBezTo>
                <a:cubicBezTo>
                  <a:pt x="2933" y="574776"/>
                  <a:pt x="1904" y="575335"/>
                  <a:pt x="799" y="576808"/>
                </a:cubicBezTo>
                <a:cubicBezTo>
                  <a:pt x="-2400" y="581266"/>
                  <a:pt x="-2857" y="581037"/>
                  <a:pt x="0" y="586181"/>
                </a:cubicBezTo>
                <a:cubicBezTo>
                  <a:pt x="2857" y="591439"/>
                  <a:pt x="18630" y="612698"/>
                  <a:pt x="27202" y="625957"/>
                </a:cubicBezTo>
                <a:cubicBezTo>
                  <a:pt x="35661" y="639445"/>
                  <a:pt x="45834" y="651674"/>
                  <a:pt x="47434" y="653389"/>
                </a:cubicBezTo>
                <a:cubicBezTo>
                  <a:pt x="49034" y="654875"/>
                  <a:pt x="49491" y="656932"/>
                  <a:pt x="49948" y="660247"/>
                </a:cubicBezTo>
                <a:cubicBezTo>
                  <a:pt x="50291" y="663447"/>
                  <a:pt x="65265" y="681278"/>
                  <a:pt x="65265" y="681278"/>
                </a:cubicBezTo>
                <a:cubicBezTo>
                  <a:pt x="65265" y="681278"/>
                  <a:pt x="61264" y="686650"/>
                  <a:pt x="54749" y="689851"/>
                </a:cubicBezTo>
                <a:cubicBezTo>
                  <a:pt x="48234" y="693165"/>
                  <a:pt x="47091" y="693165"/>
                  <a:pt x="47091" y="698766"/>
                </a:cubicBezTo>
                <a:cubicBezTo>
                  <a:pt x="47091" y="704481"/>
                  <a:pt x="48691" y="704138"/>
                  <a:pt x="48691" y="711453"/>
                </a:cubicBezTo>
                <a:cubicBezTo>
                  <a:pt x="48691" y="718769"/>
                  <a:pt x="46634" y="720826"/>
                  <a:pt x="46634" y="723684"/>
                </a:cubicBezTo>
                <a:cubicBezTo>
                  <a:pt x="46634" y="726427"/>
                  <a:pt x="51434" y="735342"/>
                  <a:pt x="53263" y="736485"/>
                </a:cubicBezTo>
                <a:cubicBezTo>
                  <a:pt x="55092" y="737742"/>
                  <a:pt x="51892" y="739571"/>
                  <a:pt x="54178" y="742886"/>
                </a:cubicBezTo>
                <a:cubicBezTo>
                  <a:pt x="56463" y="745972"/>
                  <a:pt x="59549" y="751573"/>
                  <a:pt x="62521" y="752602"/>
                </a:cubicBezTo>
                <a:cubicBezTo>
                  <a:pt x="65493" y="753516"/>
                  <a:pt x="65493" y="757059"/>
                  <a:pt x="67094" y="758088"/>
                </a:cubicBezTo>
                <a:cubicBezTo>
                  <a:pt x="68808" y="759231"/>
                  <a:pt x="69036" y="760031"/>
                  <a:pt x="71322" y="761174"/>
                </a:cubicBezTo>
                <a:cubicBezTo>
                  <a:pt x="73405" y="762152"/>
                  <a:pt x="76250" y="763320"/>
                  <a:pt x="80822" y="763320"/>
                </a:cubicBezTo>
                <a:cubicBezTo>
                  <a:pt x="81533" y="763320"/>
                  <a:pt x="82295" y="763295"/>
                  <a:pt x="83095" y="763231"/>
                </a:cubicBezTo>
                <a:cubicBezTo>
                  <a:pt x="89154" y="762774"/>
                  <a:pt x="95897" y="760488"/>
                  <a:pt x="100012" y="758545"/>
                </a:cubicBezTo>
                <a:cubicBezTo>
                  <a:pt x="104241" y="756716"/>
                  <a:pt x="107670" y="754888"/>
                  <a:pt x="109384" y="753973"/>
                </a:cubicBezTo>
                <a:cubicBezTo>
                  <a:pt x="110985" y="753059"/>
                  <a:pt x="112814" y="751344"/>
                  <a:pt x="112814" y="751344"/>
                </a:cubicBezTo>
                <a:lnTo>
                  <a:pt x="115328" y="748830"/>
                </a:lnTo>
                <a:lnTo>
                  <a:pt x="136473" y="777862"/>
                </a:lnTo>
                <a:cubicBezTo>
                  <a:pt x="136473" y="777862"/>
                  <a:pt x="139141" y="780135"/>
                  <a:pt x="140716" y="780135"/>
                </a:cubicBezTo>
                <a:cubicBezTo>
                  <a:pt x="141033" y="780135"/>
                  <a:pt x="141313" y="780034"/>
                  <a:pt x="141502" y="779805"/>
                </a:cubicBezTo>
                <a:cubicBezTo>
                  <a:pt x="141643" y="779627"/>
                  <a:pt x="141744" y="779551"/>
                  <a:pt x="141820" y="779551"/>
                </a:cubicBezTo>
                <a:cubicBezTo>
                  <a:pt x="142455" y="779551"/>
                  <a:pt x="141313" y="784999"/>
                  <a:pt x="142531" y="788263"/>
                </a:cubicBezTo>
                <a:cubicBezTo>
                  <a:pt x="144017" y="791921"/>
                  <a:pt x="149046" y="807008"/>
                  <a:pt x="151104" y="810094"/>
                </a:cubicBezTo>
                <a:cubicBezTo>
                  <a:pt x="153161" y="813524"/>
                  <a:pt x="164706" y="837069"/>
                  <a:pt x="164706" y="837069"/>
                </a:cubicBezTo>
                <a:cubicBezTo>
                  <a:pt x="164706" y="837069"/>
                  <a:pt x="158991" y="862787"/>
                  <a:pt x="156933" y="873188"/>
                </a:cubicBezTo>
                <a:cubicBezTo>
                  <a:pt x="154990" y="883818"/>
                  <a:pt x="150876" y="943254"/>
                  <a:pt x="152475" y="950455"/>
                </a:cubicBezTo>
                <a:cubicBezTo>
                  <a:pt x="154076" y="957770"/>
                  <a:pt x="158991" y="1065212"/>
                  <a:pt x="159448" y="1093215"/>
                </a:cubicBezTo>
                <a:cubicBezTo>
                  <a:pt x="159791" y="1121219"/>
                  <a:pt x="157391" y="1236319"/>
                  <a:pt x="159448" y="1264323"/>
                </a:cubicBezTo>
                <a:cubicBezTo>
                  <a:pt x="161391" y="1292440"/>
                  <a:pt x="167906" y="1359192"/>
                  <a:pt x="170306" y="1387195"/>
                </a:cubicBezTo>
                <a:cubicBezTo>
                  <a:pt x="172821" y="1415199"/>
                  <a:pt x="178879" y="1499780"/>
                  <a:pt x="178879" y="1516926"/>
                </a:cubicBezTo>
                <a:cubicBezTo>
                  <a:pt x="178879" y="1533956"/>
                  <a:pt x="175679" y="1593278"/>
                  <a:pt x="179679" y="1610766"/>
                </a:cubicBezTo>
                <a:cubicBezTo>
                  <a:pt x="183680" y="1628368"/>
                  <a:pt x="197167" y="1690548"/>
                  <a:pt x="199910" y="1710092"/>
                </a:cubicBezTo>
                <a:cubicBezTo>
                  <a:pt x="202768" y="1729638"/>
                  <a:pt x="214541" y="1776615"/>
                  <a:pt x="218198" y="1790103"/>
                </a:cubicBezTo>
                <a:cubicBezTo>
                  <a:pt x="221856" y="1803590"/>
                  <a:pt x="221398" y="1806447"/>
                  <a:pt x="218655" y="1810448"/>
                </a:cubicBezTo>
                <a:cubicBezTo>
                  <a:pt x="215798" y="1814563"/>
                  <a:pt x="212140" y="1819135"/>
                  <a:pt x="210083" y="1829536"/>
                </a:cubicBezTo>
                <a:cubicBezTo>
                  <a:pt x="208026" y="1840166"/>
                  <a:pt x="207226" y="1852739"/>
                  <a:pt x="207226" y="1859369"/>
                </a:cubicBezTo>
                <a:cubicBezTo>
                  <a:pt x="207226" y="1865769"/>
                  <a:pt x="208026" y="1866569"/>
                  <a:pt x="209283" y="1874685"/>
                </a:cubicBezTo>
                <a:cubicBezTo>
                  <a:pt x="210540" y="1882800"/>
                  <a:pt x="213283" y="1891372"/>
                  <a:pt x="210540" y="1896287"/>
                </a:cubicBezTo>
                <a:cubicBezTo>
                  <a:pt x="207682" y="1901202"/>
                  <a:pt x="205625" y="1899145"/>
                  <a:pt x="200367" y="1903260"/>
                </a:cubicBezTo>
                <a:cubicBezTo>
                  <a:pt x="195109" y="1907146"/>
                  <a:pt x="193052" y="1907146"/>
                  <a:pt x="192595" y="1908860"/>
                </a:cubicBezTo>
                <a:cubicBezTo>
                  <a:pt x="192252" y="1910575"/>
                  <a:pt x="191452" y="1912861"/>
                  <a:pt x="192595" y="1914575"/>
                </a:cubicBezTo>
                <a:cubicBezTo>
                  <a:pt x="193852" y="1916176"/>
                  <a:pt x="182879" y="1924291"/>
                  <a:pt x="183680" y="1929206"/>
                </a:cubicBezTo>
                <a:cubicBezTo>
                  <a:pt x="184594" y="1934006"/>
                  <a:pt x="184937" y="1940979"/>
                  <a:pt x="188594" y="1944179"/>
                </a:cubicBezTo>
                <a:cubicBezTo>
                  <a:pt x="192252" y="1947380"/>
                  <a:pt x="201167" y="1955152"/>
                  <a:pt x="205968" y="1955609"/>
                </a:cubicBezTo>
                <a:cubicBezTo>
                  <a:pt x="210883" y="1955952"/>
                  <a:pt x="229171" y="1956866"/>
                  <a:pt x="235686" y="1956866"/>
                </a:cubicBezTo>
                <a:cubicBezTo>
                  <a:pt x="237858" y="1956866"/>
                  <a:pt x="240131" y="1957006"/>
                  <a:pt x="242519" y="1957006"/>
                </a:cubicBezTo>
                <a:cubicBezTo>
                  <a:pt x="247192" y="1957006"/>
                  <a:pt x="252310" y="1956460"/>
                  <a:pt x="257974" y="1953209"/>
                </a:cubicBezTo>
                <a:cubicBezTo>
                  <a:pt x="266433" y="1948294"/>
                  <a:pt x="275005" y="1944636"/>
                  <a:pt x="276949" y="1943036"/>
                </a:cubicBezTo>
                <a:cubicBezTo>
                  <a:pt x="279006" y="1941321"/>
                  <a:pt x="288721" y="1934578"/>
                  <a:pt x="291236" y="1930920"/>
                </a:cubicBezTo>
                <a:cubicBezTo>
                  <a:pt x="293636" y="1927034"/>
                  <a:pt x="308609" y="1921433"/>
                  <a:pt x="317639" y="1919490"/>
                </a:cubicBezTo>
                <a:cubicBezTo>
                  <a:pt x="326440" y="1917433"/>
                  <a:pt x="343128" y="1913318"/>
                  <a:pt x="343128" y="1913318"/>
                </a:cubicBezTo>
                <a:cubicBezTo>
                  <a:pt x="343128" y="1913318"/>
                  <a:pt x="348843" y="1905203"/>
                  <a:pt x="348386" y="1900402"/>
                </a:cubicBezTo>
                <a:cubicBezTo>
                  <a:pt x="348043" y="1895373"/>
                  <a:pt x="355701" y="1825993"/>
                  <a:pt x="355244" y="1798332"/>
                </a:cubicBezTo>
                <a:cubicBezTo>
                  <a:pt x="354901" y="1770672"/>
                  <a:pt x="349300" y="1685632"/>
                  <a:pt x="348386" y="1663458"/>
                </a:cubicBezTo>
                <a:cubicBezTo>
                  <a:pt x="347586" y="1640941"/>
                  <a:pt x="343928" y="1569389"/>
                  <a:pt x="337870" y="1533956"/>
                </a:cubicBezTo>
                <a:cubicBezTo>
                  <a:pt x="331813" y="1498638"/>
                  <a:pt x="322783" y="1385938"/>
                  <a:pt x="322783" y="1367650"/>
                </a:cubicBezTo>
                <a:cubicBezTo>
                  <a:pt x="322783" y="1349362"/>
                  <a:pt x="323697" y="1239177"/>
                  <a:pt x="323239" y="1211630"/>
                </a:cubicBezTo>
                <a:cubicBezTo>
                  <a:pt x="322783" y="1183970"/>
                  <a:pt x="322440" y="1158252"/>
                  <a:pt x="323239" y="1149337"/>
                </a:cubicBezTo>
                <a:cubicBezTo>
                  <a:pt x="324154" y="1140421"/>
                  <a:pt x="324497" y="1132192"/>
                  <a:pt x="324497" y="1132192"/>
                </a:cubicBezTo>
                <a:cubicBezTo>
                  <a:pt x="324497" y="1132192"/>
                  <a:pt x="330555" y="1150594"/>
                  <a:pt x="335813" y="1178255"/>
                </a:cubicBezTo>
                <a:cubicBezTo>
                  <a:pt x="341071" y="1205801"/>
                  <a:pt x="346329" y="1236319"/>
                  <a:pt x="348043" y="1258379"/>
                </a:cubicBezTo>
                <a:cubicBezTo>
                  <a:pt x="349643" y="1280325"/>
                  <a:pt x="346785" y="1307871"/>
                  <a:pt x="346785" y="1320215"/>
                </a:cubicBezTo>
                <a:cubicBezTo>
                  <a:pt x="346785" y="1332217"/>
                  <a:pt x="346785" y="1362392"/>
                  <a:pt x="350443" y="1374165"/>
                </a:cubicBezTo>
                <a:cubicBezTo>
                  <a:pt x="354101" y="1385938"/>
                  <a:pt x="354901" y="1444459"/>
                  <a:pt x="359016" y="1457947"/>
                </a:cubicBezTo>
                <a:cubicBezTo>
                  <a:pt x="363016" y="1471320"/>
                  <a:pt x="382904" y="1547901"/>
                  <a:pt x="388162" y="1559674"/>
                </a:cubicBezTo>
                <a:cubicBezTo>
                  <a:pt x="393420" y="1571447"/>
                  <a:pt x="407593" y="1654314"/>
                  <a:pt x="413651" y="1676603"/>
                </a:cubicBezTo>
                <a:cubicBezTo>
                  <a:pt x="419824" y="1699006"/>
                  <a:pt x="425424" y="1737182"/>
                  <a:pt x="429539" y="1749869"/>
                </a:cubicBezTo>
                <a:cubicBezTo>
                  <a:pt x="433654" y="1762442"/>
                  <a:pt x="440855" y="1780044"/>
                  <a:pt x="442455" y="1782445"/>
                </a:cubicBezTo>
                <a:cubicBezTo>
                  <a:pt x="444055" y="1784845"/>
                  <a:pt x="441655" y="1850339"/>
                  <a:pt x="447826" y="1879142"/>
                </a:cubicBezTo>
                <a:cubicBezTo>
                  <a:pt x="453885" y="1908060"/>
                  <a:pt x="462000" y="1954009"/>
                  <a:pt x="464401" y="1961438"/>
                </a:cubicBezTo>
                <a:cubicBezTo>
                  <a:pt x="466800" y="1968639"/>
                  <a:pt x="471716" y="1980526"/>
                  <a:pt x="474916" y="1983270"/>
                </a:cubicBezTo>
                <a:cubicBezTo>
                  <a:pt x="478231" y="1986127"/>
                  <a:pt x="494462" y="1988642"/>
                  <a:pt x="507377" y="1991042"/>
                </a:cubicBezTo>
                <a:cubicBezTo>
                  <a:pt x="513739" y="1992211"/>
                  <a:pt x="520268" y="1992515"/>
                  <a:pt x="526008" y="1992515"/>
                </a:cubicBezTo>
                <a:cubicBezTo>
                  <a:pt x="532015" y="1992515"/>
                  <a:pt x="537146" y="1992185"/>
                  <a:pt x="540295" y="1992185"/>
                </a:cubicBezTo>
                <a:lnTo>
                  <a:pt x="548754" y="1992185"/>
                </a:lnTo>
                <a:cubicBezTo>
                  <a:pt x="548754" y="1992185"/>
                  <a:pt x="560984" y="2010930"/>
                  <a:pt x="573099" y="2015274"/>
                </a:cubicBezTo>
                <a:cubicBezTo>
                  <a:pt x="582117" y="2018639"/>
                  <a:pt x="593039" y="2020646"/>
                  <a:pt x="603834" y="2020646"/>
                </a:cubicBezTo>
                <a:cubicBezTo>
                  <a:pt x="607694" y="2020646"/>
                  <a:pt x="611543" y="2020379"/>
                  <a:pt x="615277" y="2019846"/>
                </a:cubicBezTo>
                <a:cubicBezTo>
                  <a:pt x="629449" y="2017902"/>
                  <a:pt x="635965" y="2014931"/>
                  <a:pt x="640765" y="2011273"/>
                </a:cubicBezTo>
                <a:cubicBezTo>
                  <a:pt x="645680" y="2007730"/>
                  <a:pt x="646938" y="2007730"/>
                  <a:pt x="646938" y="1999043"/>
                </a:cubicBezTo>
                <a:cubicBezTo>
                  <a:pt x="646938" y="1990699"/>
                  <a:pt x="646480" y="1984413"/>
                  <a:pt x="644423" y="1981669"/>
                </a:cubicBezTo>
                <a:cubicBezTo>
                  <a:pt x="642480" y="1978812"/>
                  <a:pt x="637222" y="1975955"/>
                  <a:pt x="637222" y="1975955"/>
                </a:cubicBezTo>
                <a:cubicBezTo>
                  <a:pt x="637222" y="1975955"/>
                  <a:pt x="639165" y="1971611"/>
                  <a:pt x="639623" y="1967039"/>
                </a:cubicBezTo>
                <a:cubicBezTo>
                  <a:pt x="639965" y="1962467"/>
                  <a:pt x="639965" y="1958466"/>
                  <a:pt x="637222" y="1957324"/>
                </a:cubicBezTo>
                <a:cubicBezTo>
                  <a:pt x="635799" y="1956638"/>
                  <a:pt x="633450" y="1956295"/>
                  <a:pt x="631214" y="1956295"/>
                </a:cubicBezTo>
                <a:cubicBezTo>
                  <a:pt x="628967" y="1956295"/>
                  <a:pt x="626821" y="1956638"/>
                  <a:pt x="625792" y="1957324"/>
                </a:cubicBezTo>
                <a:cubicBezTo>
                  <a:pt x="625754" y="1957349"/>
                  <a:pt x="625703" y="1957361"/>
                  <a:pt x="625652" y="1957361"/>
                </a:cubicBezTo>
                <a:cubicBezTo>
                  <a:pt x="623316" y="1957361"/>
                  <a:pt x="611543" y="1933143"/>
                  <a:pt x="607961" y="1930463"/>
                </a:cubicBezTo>
                <a:cubicBezTo>
                  <a:pt x="604304" y="1927606"/>
                  <a:pt x="603160" y="1926348"/>
                  <a:pt x="603160" y="1926348"/>
                </a:cubicBezTo>
                <a:cubicBezTo>
                  <a:pt x="603160" y="1926348"/>
                  <a:pt x="603224" y="1926348"/>
                  <a:pt x="603339" y="1926348"/>
                </a:cubicBezTo>
                <a:cubicBezTo>
                  <a:pt x="604304" y="1926348"/>
                  <a:pt x="608888" y="1926069"/>
                  <a:pt x="605904" y="1920633"/>
                </a:cubicBezTo>
                <a:cubicBezTo>
                  <a:pt x="602703" y="1914575"/>
                  <a:pt x="598246" y="1902345"/>
                  <a:pt x="597103" y="1900745"/>
                </a:cubicBezTo>
                <a:cubicBezTo>
                  <a:pt x="595845" y="1899145"/>
                  <a:pt x="584072" y="1889315"/>
                  <a:pt x="582015" y="1877085"/>
                </a:cubicBezTo>
                <a:cubicBezTo>
                  <a:pt x="579958" y="1864969"/>
                  <a:pt x="566127" y="1798675"/>
                  <a:pt x="560527" y="1780044"/>
                </a:cubicBezTo>
                <a:cubicBezTo>
                  <a:pt x="554811" y="1761185"/>
                  <a:pt x="557326" y="1727466"/>
                  <a:pt x="554011" y="1708835"/>
                </a:cubicBezTo>
                <a:cubicBezTo>
                  <a:pt x="550811" y="1690090"/>
                  <a:pt x="546354" y="1655114"/>
                  <a:pt x="546354" y="1655114"/>
                </a:cubicBezTo>
                <a:cubicBezTo>
                  <a:pt x="546354" y="1655114"/>
                  <a:pt x="540295" y="1560817"/>
                  <a:pt x="537781" y="1545386"/>
                </a:cubicBezTo>
                <a:cubicBezTo>
                  <a:pt x="535381" y="1529956"/>
                  <a:pt x="529323" y="1510868"/>
                  <a:pt x="524408" y="1504696"/>
                </a:cubicBezTo>
                <a:cubicBezTo>
                  <a:pt x="519607" y="1498638"/>
                  <a:pt x="498919" y="1416456"/>
                  <a:pt x="498919" y="1402626"/>
                </a:cubicBezTo>
                <a:cubicBezTo>
                  <a:pt x="498919" y="1388910"/>
                  <a:pt x="499262" y="1366850"/>
                  <a:pt x="498461" y="1361135"/>
                </a:cubicBezTo>
                <a:cubicBezTo>
                  <a:pt x="497661" y="1355420"/>
                  <a:pt x="494462" y="1331531"/>
                  <a:pt x="491146" y="1325702"/>
                </a:cubicBezTo>
                <a:cubicBezTo>
                  <a:pt x="487946" y="1320215"/>
                  <a:pt x="494804" y="1211630"/>
                  <a:pt x="493204" y="1200200"/>
                </a:cubicBezTo>
                <a:cubicBezTo>
                  <a:pt x="491604" y="1188770"/>
                  <a:pt x="494004" y="1156652"/>
                  <a:pt x="493204" y="1153452"/>
                </a:cubicBezTo>
                <a:cubicBezTo>
                  <a:pt x="492404" y="1150137"/>
                  <a:pt x="490689" y="1142479"/>
                  <a:pt x="490689" y="1139621"/>
                </a:cubicBezTo>
                <a:cubicBezTo>
                  <a:pt x="490689" y="1136650"/>
                  <a:pt x="496404" y="1125334"/>
                  <a:pt x="498919" y="1119276"/>
                </a:cubicBezTo>
                <a:cubicBezTo>
                  <a:pt x="501319" y="1113218"/>
                  <a:pt x="504520" y="1103845"/>
                  <a:pt x="502919" y="1101445"/>
                </a:cubicBezTo>
                <a:cubicBezTo>
                  <a:pt x="501319" y="1099045"/>
                  <a:pt x="491604" y="1091615"/>
                  <a:pt x="491604" y="1091615"/>
                </a:cubicBezTo>
                <a:lnTo>
                  <a:pt x="487489" y="1085443"/>
                </a:lnTo>
                <a:cubicBezTo>
                  <a:pt x="487489" y="1085443"/>
                  <a:pt x="491604" y="1029093"/>
                  <a:pt x="492404" y="1018463"/>
                </a:cubicBezTo>
                <a:cubicBezTo>
                  <a:pt x="493204" y="1007833"/>
                  <a:pt x="493661" y="999718"/>
                  <a:pt x="493661" y="999718"/>
                </a:cubicBezTo>
                <a:cubicBezTo>
                  <a:pt x="493661" y="999718"/>
                  <a:pt x="497661" y="992860"/>
                  <a:pt x="496061" y="990346"/>
                </a:cubicBezTo>
                <a:cubicBezTo>
                  <a:pt x="494462" y="987945"/>
                  <a:pt x="490004" y="972400"/>
                  <a:pt x="490004" y="964400"/>
                </a:cubicBezTo>
                <a:cubicBezTo>
                  <a:pt x="490004" y="956170"/>
                  <a:pt x="485089" y="942682"/>
                  <a:pt x="485089" y="936167"/>
                </a:cubicBezTo>
                <a:cubicBezTo>
                  <a:pt x="485089" y="929766"/>
                  <a:pt x="487946" y="905421"/>
                  <a:pt x="487946" y="905421"/>
                </a:cubicBezTo>
                <a:cubicBezTo>
                  <a:pt x="487946" y="905421"/>
                  <a:pt x="541439" y="901649"/>
                  <a:pt x="543496" y="901306"/>
                </a:cubicBezTo>
                <a:cubicBezTo>
                  <a:pt x="545439" y="900963"/>
                  <a:pt x="548754" y="893533"/>
                  <a:pt x="549211" y="891133"/>
                </a:cubicBezTo>
                <a:cubicBezTo>
                  <a:pt x="549554" y="888733"/>
                  <a:pt x="549211" y="883475"/>
                  <a:pt x="549211" y="883475"/>
                </a:cubicBezTo>
                <a:lnTo>
                  <a:pt x="577557" y="884275"/>
                </a:lnTo>
                <a:cubicBezTo>
                  <a:pt x="577557" y="884275"/>
                  <a:pt x="575157" y="851243"/>
                  <a:pt x="574243" y="834669"/>
                </a:cubicBezTo>
                <a:cubicBezTo>
                  <a:pt x="573557" y="817981"/>
                  <a:pt x="571842" y="804151"/>
                  <a:pt x="571042" y="800493"/>
                </a:cubicBezTo>
                <a:cubicBezTo>
                  <a:pt x="570242" y="796836"/>
                  <a:pt x="565784" y="778548"/>
                  <a:pt x="565784" y="778548"/>
                </a:cubicBezTo>
                <a:cubicBezTo>
                  <a:pt x="565784" y="778548"/>
                  <a:pt x="573099" y="764717"/>
                  <a:pt x="573099" y="759802"/>
                </a:cubicBezTo>
                <a:cubicBezTo>
                  <a:pt x="573099" y="754888"/>
                  <a:pt x="573557" y="745172"/>
                  <a:pt x="573099" y="737514"/>
                </a:cubicBezTo>
                <a:cubicBezTo>
                  <a:pt x="572757" y="729741"/>
                  <a:pt x="578357" y="695223"/>
                  <a:pt x="578357" y="687908"/>
                </a:cubicBezTo>
                <a:cubicBezTo>
                  <a:pt x="578357" y="680478"/>
                  <a:pt x="581558" y="666648"/>
                  <a:pt x="581215" y="663105"/>
                </a:cubicBezTo>
                <a:cubicBezTo>
                  <a:pt x="580872" y="659447"/>
                  <a:pt x="581558" y="649617"/>
                  <a:pt x="581558" y="646302"/>
                </a:cubicBezTo>
                <a:cubicBezTo>
                  <a:pt x="581558" y="643216"/>
                  <a:pt x="590930" y="636244"/>
                  <a:pt x="590930" y="636244"/>
                </a:cubicBezTo>
                <a:cubicBezTo>
                  <a:pt x="590930" y="636244"/>
                  <a:pt x="597445" y="632129"/>
                  <a:pt x="606361" y="630072"/>
                </a:cubicBezTo>
                <a:cubicBezTo>
                  <a:pt x="615277" y="628015"/>
                  <a:pt x="631507" y="628015"/>
                  <a:pt x="645680" y="622757"/>
                </a:cubicBezTo>
                <a:cubicBezTo>
                  <a:pt x="659853" y="617385"/>
                  <a:pt x="674141" y="615784"/>
                  <a:pt x="680199" y="614298"/>
                </a:cubicBezTo>
                <a:cubicBezTo>
                  <a:pt x="686257" y="612698"/>
                  <a:pt x="695172" y="606069"/>
                  <a:pt x="699172" y="601268"/>
                </a:cubicBezTo>
                <a:cubicBezTo>
                  <a:pt x="703288" y="596353"/>
                  <a:pt x="711403" y="569150"/>
                  <a:pt x="707288" y="560577"/>
                </a:cubicBezTo>
                <a:cubicBezTo>
                  <a:pt x="703288" y="552119"/>
                  <a:pt x="700887" y="527202"/>
                  <a:pt x="696886" y="521944"/>
                </a:cubicBezTo>
                <a:cubicBezTo>
                  <a:pt x="692772" y="516686"/>
                  <a:pt x="685000" y="494284"/>
                  <a:pt x="685000" y="494284"/>
                </a:cubicBezTo>
                <a:cubicBezTo>
                  <a:pt x="685000" y="494284"/>
                  <a:pt x="671169" y="434047"/>
                  <a:pt x="671626" y="426504"/>
                </a:cubicBezTo>
                <a:cubicBezTo>
                  <a:pt x="672083" y="418617"/>
                  <a:pt x="671169" y="409359"/>
                  <a:pt x="665568" y="400786"/>
                </a:cubicBezTo>
                <a:cubicBezTo>
                  <a:pt x="659853" y="392214"/>
                  <a:pt x="659510" y="385698"/>
                  <a:pt x="658710" y="384098"/>
                </a:cubicBezTo>
                <a:cubicBezTo>
                  <a:pt x="657911" y="382498"/>
                  <a:pt x="652995" y="374840"/>
                  <a:pt x="650481" y="374269"/>
                </a:cubicBezTo>
                <a:cubicBezTo>
                  <a:pt x="648080" y="373926"/>
                  <a:pt x="649337" y="366267"/>
                  <a:pt x="649337" y="362610"/>
                </a:cubicBezTo>
                <a:cubicBezTo>
                  <a:pt x="649337" y="358838"/>
                  <a:pt x="650481" y="353580"/>
                  <a:pt x="644423" y="351180"/>
                </a:cubicBezTo>
                <a:cubicBezTo>
                  <a:pt x="638365" y="348780"/>
                  <a:pt x="630249" y="343865"/>
                  <a:pt x="619734" y="342265"/>
                </a:cubicBezTo>
                <a:cubicBezTo>
                  <a:pt x="609218" y="340664"/>
                  <a:pt x="606361" y="337807"/>
                  <a:pt x="603504" y="336550"/>
                </a:cubicBezTo>
                <a:cubicBezTo>
                  <a:pt x="600646" y="335292"/>
                  <a:pt x="593788" y="332549"/>
                  <a:pt x="580414" y="327520"/>
                </a:cubicBezTo>
                <a:cubicBezTo>
                  <a:pt x="567042" y="322719"/>
                  <a:pt x="555611" y="314604"/>
                  <a:pt x="548411" y="312546"/>
                </a:cubicBezTo>
                <a:cubicBezTo>
                  <a:pt x="541096" y="310603"/>
                  <a:pt x="529323" y="306832"/>
                  <a:pt x="527265" y="306031"/>
                </a:cubicBezTo>
                <a:cubicBezTo>
                  <a:pt x="525208" y="305346"/>
                  <a:pt x="519607" y="303517"/>
                  <a:pt x="519607" y="303517"/>
                </a:cubicBezTo>
                <a:cubicBezTo>
                  <a:pt x="519607" y="303517"/>
                  <a:pt x="512635" y="282486"/>
                  <a:pt x="509892" y="276428"/>
                </a:cubicBezTo>
                <a:cubicBezTo>
                  <a:pt x="507034" y="270256"/>
                  <a:pt x="504176" y="252310"/>
                  <a:pt x="504176" y="252310"/>
                </a:cubicBezTo>
                <a:lnTo>
                  <a:pt x="520750" y="225907"/>
                </a:lnTo>
                <a:cubicBezTo>
                  <a:pt x="520750" y="225907"/>
                  <a:pt x="522007" y="225907"/>
                  <a:pt x="523151" y="223164"/>
                </a:cubicBezTo>
                <a:cubicBezTo>
                  <a:pt x="524408" y="220306"/>
                  <a:pt x="534124" y="206933"/>
                  <a:pt x="535381" y="196646"/>
                </a:cubicBezTo>
                <a:cubicBezTo>
                  <a:pt x="536638" y="186474"/>
                  <a:pt x="536638" y="162242"/>
                  <a:pt x="536638" y="155612"/>
                </a:cubicBezTo>
                <a:cubicBezTo>
                  <a:pt x="536638" y="148983"/>
                  <a:pt x="533324" y="131724"/>
                  <a:pt x="532980" y="129209"/>
                </a:cubicBezTo>
                <a:cubicBezTo>
                  <a:pt x="532523" y="126695"/>
                  <a:pt x="517550" y="78346"/>
                  <a:pt x="514235" y="71488"/>
                </a:cubicBezTo>
                <a:cubicBezTo>
                  <a:pt x="511035" y="64515"/>
                  <a:pt x="505320" y="58801"/>
                  <a:pt x="505320" y="55257"/>
                </a:cubicBezTo>
                <a:cubicBezTo>
                  <a:pt x="505320" y="51485"/>
                  <a:pt x="502577" y="38112"/>
                  <a:pt x="500519" y="36398"/>
                </a:cubicBezTo>
                <a:cubicBezTo>
                  <a:pt x="498461" y="34912"/>
                  <a:pt x="481774" y="19024"/>
                  <a:pt x="481774" y="19024"/>
                </a:cubicBezTo>
                <a:cubicBezTo>
                  <a:pt x="481774" y="19024"/>
                  <a:pt x="460285" y="8051"/>
                  <a:pt x="457886" y="6794"/>
                </a:cubicBezTo>
                <a:cubicBezTo>
                  <a:pt x="455485" y="5537"/>
                  <a:pt x="442912" y="279"/>
                  <a:pt x="442912" y="279"/>
                </a:cubicBezTo>
                <a:cubicBezTo>
                  <a:pt x="442912" y="279"/>
                  <a:pt x="440131" y="0"/>
                  <a:pt x="435546" y="0"/>
                </a:cubicBezTo>
              </a:path>
            </a:pathLst>
          </a:custGeom>
          <a:solidFill>
            <a:srgbClr val="9DCAD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819400"/>
            <a:ext cx="1600200" cy="1320800"/>
          </a:xfrm>
          <a:prstGeom prst="rect">
            <a:avLst/>
          </a:prstGeom>
          <a:noFill/>
        </p:spPr>
      </p:pic>
      <p:pic>
        <p:nvPicPr>
          <p:cNvPr id="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04100" y="4149096"/>
            <a:ext cx="520700" cy="1985003"/>
          </a:xfrm>
          <a:prstGeom prst="rect">
            <a:avLst/>
          </a:prstGeom>
          <a:noFill/>
        </p:spPr>
      </p:pic>
      <p:sp>
        <p:nvSpPr>
          <p:cNvPr id="2" name="TextBox 1"/>
          <p:cNvSpPr txBox="1"/>
          <p:nvPr/>
        </p:nvSpPr>
        <p:spPr>
          <a:xfrm>
            <a:off x="6959600" y="4889500"/>
            <a:ext cx="1809791" cy="364267"/>
          </a:xfrm>
          <a:prstGeom prst="rect">
            <a:avLst/>
          </a:prstGeom>
          <a:noFill/>
        </p:spPr>
        <p:txBody>
          <a:bodyPr wrap="none" lIns="0" tIns="0" rIns="0" rtlCol="0">
            <a:spAutoFit/>
          </a:bodyPr>
          <a:lstStyle/>
          <a:p>
            <a:pPr>
              <a:lnSpc>
                <a:spcPts val="2700"/>
              </a:lnSpc>
              <a:tabLst/>
            </a:pPr>
            <a:r>
              <a:rPr lang="es-CL" altLang="zh-CN" sz="2000" b="1" smtClean="0">
                <a:solidFill>
                  <a:srgbClr val="3696AB"/>
                </a:solidFill>
                <a:latin typeface="Gill Sans for Oriflame Light"/>
                <a:cs typeface="Gill Sans for Oriflame"/>
              </a:rPr>
              <a:t>Juego de roles</a:t>
            </a:r>
          </a:p>
        </p:txBody>
      </p:sp>
      <p:sp>
        <p:nvSpPr>
          <p:cNvPr id="10" name="TextBox 1"/>
          <p:cNvSpPr txBox="1"/>
          <p:nvPr/>
        </p:nvSpPr>
        <p:spPr>
          <a:xfrm>
            <a:off x="4659057" y="881151"/>
            <a:ext cx="3968790" cy="1461939"/>
          </a:xfrm>
          <a:prstGeom prst="rect">
            <a:avLst/>
          </a:prstGeom>
          <a:noFill/>
        </p:spPr>
        <p:txBody>
          <a:bodyPr wrap="square" lIns="0" tIns="0" rIns="0" rtlCol="0">
            <a:spAutoFit/>
          </a:bodyPr>
          <a:lstStyle/>
          <a:p>
            <a:pPr>
              <a:tabLst>
                <a:tab pos="1193800" algn="l"/>
                <a:tab pos="1257300" algn="l"/>
              </a:tabLst>
            </a:pPr>
            <a:r>
              <a:rPr lang="es-CL" altLang="zh-CN" sz="2600" dirty="0" smtClean="0">
                <a:solidFill>
                  <a:srgbClr val="A51149"/>
                </a:solidFill>
                <a:latin typeface="Gill Sans for Oriflame Light"/>
                <a:cs typeface="Gill Sans for Oriflame Light"/>
              </a:rPr>
              <a:t>¿Cómo ponerse en contacto con la gente de tu lista?</a:t>
            </a:r>
            <a:endParaRPr lang="es-CL" altLang="zh-CN" dirty="0" smtClean="0">
              <a:latin typeface="Gill Sans for Oriflame Light"/>
            </a:endParaRPr>
          </a:p>
          <a:p>
            <a:pPr>
              <a:tabLst>
                <a:tab pos="1193800" algn="l"/>
                <a:tab pos="1257300" algn="l"/>
              </a:tabLst>
            </a:pPr>
            <a:r>
              <a:rPr lang="es-CL" altLang="zh-CN" sz="1400" i="1" dirty="0" smtClean="0">
                <a:solidFill>
                  <a:srgbClr val="FFFFFF"/>
                </a:solidFill>
                <a:latin typeface="Gill Sans for Oriflame Light"/>
                <a:cs typeface="Gill Sans for Oriflame Light"/>
              </a:rPr>
              <a:t>¿Qué puedes decir?</a:t>
            </a:r>
          </a:p>
        </p:txBody>
      </p:sp>
      <p:sp>
        <p:nvSpPr>
          <p:cNvPr id="7" name="6 Rectángulo"/>
          <p:cNvSpPr/>
          <p:nvPr/>
        </p:nvSpPr>
        <p:spPr>
          <a:xfrm>
            <a:off x="4603827" y="2343090"/>
            <a:ext cx="4711546" cy="400110"/>
          </a:xfrm>
          <a:prstGeom prst="rect">
            <a:avLst/>
          </a:prstGeom>
        </p:spPr>
        <p:txBody>
          <a:bodyPr wrap="none">
            <a:spAutoFit/>
          </a:bodyPr>
          <a:lstStyle/>
          <a:p>
            <a:pPr lvl="0">
              <a:lnSpc>
                <a:spcPts val="2400"/>
              </a:lnSpc>
              <a:tabLst>
                <a:tab pos="1193800" algn="l"/>
                <a:tab pos="1257300" algn="l"/>
              </a:tabLst>
            </a:pPr>
            <a:r>
              <a:rPr lang="es-CL" altLang="zh-CN" dirty="0">
                <a:solidFill>
                  <a:srgbClr val="231F20"/>
                </a:solidFill>
                <a:latin typeface="Gill Sans for Oriflame Light"/>
                <a:cs typeface="Gill Sans for Oriflame Light"/>
              </a:rPr>
              <a:t>Llama por teléfono y agenda una reunión     </a:t>
            </a:r>
          </a:p>
        </p:txBody>
      </p:sp>
      <p:sp>
        <p:nvSpPr>
          <p:cNvPr id="12" name="11 Rectángulo"/>
          <p:cNvSpPr/>
          <p:nvPr/>
        </p:nvSpPr>
        <p:spPr>
          <a:xfrm>
            <a:off x="6404935" y="2933700"/>
            <a:ext cx="1287130" cy="923330"/>
          </a:xfrm>
          <a:prstGeom prst="rect">
            <a:avLst/>
          </a:prstGeom>
        </p:spPr>
        <p:txBody>
          <a:bodyPr wrap="square">
            <a:spAutoFit/>
          </a:bodyPr>
          <a:lstStyle/>
          <a:p>
            <a:pPr lvl="0" algn="ctr">
              <a:tabLst>
                <a:tab pos="1193800" algn="l"/>
                <a:tab pos="1257300" algn="l"/>
              </a:tabLst>
            </a:pPr>
            <a:r>
              <a:rPr lang="es-CL" altLang="zh-CN" i="1" dirty="0" smtClean="0">
                <a:solidFill>
                  <a:srgbClr val="FFFFFF"/>
                </a:solidFill>
                <a:latin typeface="Gill Sans for Oriflame Light"/>
                <a:cs typeface="Gill Sans for Oriflame Light"/>
              </a:rPr>
              <a:t>¿Qué puedes decir?</a:t>
            </a:r>
            <a:endParaRPr lang="es-CL" altLang="zh-CN" i="1" dirty="0">
              <a:solidFill>
                <a:srgbClr val="FFFFFF"/>
              </a:solidFill>
              <a:latin typeface="Gill Sans for Oriflame Light"/>
              <a:cs typeface="Gill Sans for Oriflame Ligh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00600" y="1130299"/>
            <a:ext cx="3746500" cy="1195199"/>
          </a:xfrm>
          <a:prstGeom prst="rect">
            <a:avLst/>
          </a:prstGeom>
          <a:noFill/>
        </p:spPr>
        <p:txBody>
          <a:bodyPr wrap="square" lIns="0" tIns="0" rIns="0" rtlCol="0">
            <a:spAutoFit/>
          </a:bodyPr>
          <a:lstStyle/>
          <a:p>
            <a:pPr>
              <a:lnSpc>
                <a:spcPts val="3400"/>
              </a:lnSpc>
              <a:tabLst>
                <a:tab pos="190500" algn="l"/>
              </a:tabLst>
            </a:pPr>
            <a:r>
              <a:rPr lang="es-CL" altLang="zh-CN" sz="2600" dirty="0" smtClean="0">
                <a:solidFill>
                  <a:srgbClr val="A51149"/>
                </a:solidFill>
                <a:latin typeface="Gill Sans for Oriflame Light"/>
                <a:cs typeface="Gill Sans for Oriflame Light"/>
              </a:rPr>
              <a:t>Prepárate</a:t>
            </a:r>
            <a:r>
              <a:rPr lang="es-CL" altLang="zh-CN" sz="2600" dirty="0" smtClean="0">
                <a:latin typeface="Gill Sans for Oriflame Light"/>
                <a:cs typeface="Times New Roman" pitchFamily="18" charset="0"/>
              </a:rPr>
              <a:t> </a:t>
            </a:r>
            <a:r>
              <a:rPr lang="es-CL" altLang="zh-CN" sz="2600" dirty="0" smtClean="0">
                <a:solidFill>
                  <a:srgbClr val="A51149"/>
                </a:solidFill>
                <a:latin typeface="Gill Sans for Oriflame Light"/>
                <a:cs typeface="Gill Sans for Oriflame Light"/>
              </a:rPr>
              <a:t>para la reunión con tu cliente</a:t>
            </a:r>
          </a:p>
          <a:p>
            <a:endParaRPr lang="es-CL" dirty="0">
              <a:latin typeface="Gill Sans for Oriflame Light"/>
            </a:endParaRPr>
          </a:p>
        </p:txBody>
      </p:sp>
      <p:sp>
        <p:nvSpPr>
          <p:cNvPr id="5" name="4 Rectángulo"/>
          <p:cNvSpPr/>
          <p:nvPr/>
        </p:nvSpPr>
        <p:spPr>
          <a:xfrm>
            <a:off x="4800600" y="2438400"/>
            <a:ext cx="4191000" cy="2215991"/>
          </a:xfrm>
          <a:prstGeom prst="rect">
            <a:avLst/>
          </a:prstGeom>
        </p:spPr>
        <p:txBody>
          <a:bodyPr wrap="square">
            <a:spAutoFit/>
          </a:bodyPr>
          <a:lstStyle/>
          <a:p>
            <a:pPr marL="285750" lvl="0" indent="-285750">
              <a:spcAft>
                <a:spcPts val="1200"/>
              </a:spcAft>
              <a:buFont typeface="Arial" pitchFamily="34" charset="0"/>
              <a:buChar char="•"/>
            </a:pPr>
            <a:r>
              <a:rPr lang="es-CL" dirty="0">
                <a:solidFill>
                  <a:prstClr val="black"/>
                </a:solidFill>
                <a:latin typeface="Gill Sans for Oriflame Light"/>
              </a:rPr>
              <a:t>Cuida tu apariencia personal</a:t>
            </a:r>
          </a:p>
          <a:p>
            <a:pPr marL="285750" lvl="0" indent="-285750">
              <a:spcAft>
                <a:spcPts val="1200"/>
              </a:spcAft>
              <a:buFont typeface="Arial" pitchFamily="34" charset="0"/>
              <a:buChar char="•"/>
            </a:pPr>
            <a:r>
              <a:rPr lang="es-CL" dirty="0" smtClean="0">
                <a:solidFill>
                  <a:prstClr val="black"/>
                </a:solidFill>
                <a:latin typeface="Gill Sans for Oriflame Light"/>
              </a:rPr>
              <a:t>Organiza </a:t>
            </a:r>
            <a:r>
              <a:rPr lang="es-CL" dirty="0">
                <a:solidFill>
                  <a:prstClr val="black"/>
                </a:solidFill>
                <a:latin typeface="Gill Sans for Oriflame Light"/>
              </a:rPr>
              <a:t>tu bolso</a:t>
            </a:r>
          </a:p>
          <a:p>
            <a:pPr marL="285750" lvl="0" indent="-285750">
              <a:spcAft>
                <a:spcPts val="1200"/>
              </a:spcAft>
              <a:buFont typeface="Arial" pitchFamily="34" charset="0"/>
              <a:buChar char="•"/>
            </a:pPr>
            <a:r>
              <a:rPr lang="es-CL" dirty="0" smtClean="0">
                <a:solidFill>
                  <a:prstClr val="black"/>
                </a:solidFill>
                <a:latin typeface="Gill Sans for Oriflame Light"/>
              </a:rPr>
              <a:t>Planea </a:t>
            </a:r>
            <a:r>
              <a:rPr lang="es-CL" dirty="0">
                <a:solidFill>
                  <a:prstClr val="black"/>
                </a:solidFill>
                <a:latin typeface="Gill Sans for Oriflame Light"/>
              </a:rPr>
              <a:t>tu agenda y selecciona una hora que sea conveniente para tus </a:t>
            </a:r>
            <a:r>
              <a:rPr lang="es-CL" dirty="0" smtClean="0">
                <a:solidFill>
                  <a:prstClr val="black"/>
                </a:solidFill>
                <a:latin typeface="Gill Sans for Oriflame Light"/>
              </a:rPr>
              <a:t>clientes</a:t>
            </a:r>
          </a:p>
          <a:p>
            <a:pPr marL="285750" lvl="0" indent="-285750">
              <a:spcAft>
                <a:spcPts val="1200"/>
              </a:spcAft>
              <a:buFont typeface="Arial" pitchFamily="34" charset="0"/>
              <a:buChar char="•"/>
            </a:pPr>
            <a:r>
              <a:rPr lang="es-CL" dirty="0" smtClean="0">
                <a:solidFill>
                  <a:prstClr val="black"/>
                </a:solidFill>
                <a:latin typeface="Gill Sans for Oriflame Light"/>
              </a:rPr>
              <a:t>Crea </a:t>
            </a:r>
            <a:r>
              <a:rPr lang="es-CL" dirty="0">
                <a:solidFill>
                  <a:prstClr val="black"/>
                </a:solidFill>
                <a:latin typeface="Gill Sans for Oriflame Light"/>
              </a:rPr>
              <a:t>un ambiente cálido y acogedor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p:cNvSpPr/>
          <p:nvPr/>
        </p:nvSpPr>
        <p:spPr>
          <a:xfrm>
            <a:off x="2288629" y="8001"/>
            <a:ext cx="2280742" cy="2280627"/>
          </a:xfrm>
          <a:custGeom>
            <a:avLst/>
            <a:gdLst>
              <a:gd name="connsiteX0" fmla="*/ 2280742 w 2280742"/>
              <a:gd name="connsiteY0" fmla="*/ 2280627 h 2280627"/>
              <a:gd name="connsiteX1" fmla="*/ 0 w 2280742"/>
              <a:gd name="connsiteY1" fmla="*/ 2280627 h 2280627"/>
              <a:gd name="connsiteX2" fmla="*/ 0 w 2280742"/>
              <a:gd name="connsiteY2" fmla="*/ 0 h 2280627"/>
              <a:gd name="connsiteX3" fmla="*/ 2280742 w 2280742"/>
              <a:gd name="connsiteY3" fmla="*/ 0 h 2280627"/>
              <a:gd name="connsiteX4" fmla="*/ 2280742 w 2280742"/>
              <a:gd name="connsiteY4" fmla="*/ 2280627 h 228062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80742" h="2280627">
                <a:moveTo>
                  <a:pt x="2280742" y="2280627"/>
                </a:moveTo>
                <a:lnTo>
                  <a:pt x="0" y="2280627"/>
                </a:lnTo>
                <a:lnTo>
                  <a:pt x="0" y="0"/>
                </a:lnTo>
                <a:lnTo>
                  <a:pt x="2280742" y="0"/>
                </a:lnTo>
                <a:lnTo>
                  <a:pt x="2280742" y="2280627"/>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solidFill>
                <a:prstClr val="white"/>
              </a:solidFill>
              <a:latin typeface="Gill Sans for Oriflame Light"/>
            </a:endParaRPr>
          </a:p>
        </p:txBody>
      </p:sp>
      <p:sp>
        <p:nvSpPr>
          <p:cNvPr id="6" name="Freeform 3"/>
          <p:cNvSpPr/>
          <p:nvPr/>
        </p:nvSpPr>
        <p:spPr>
          <a:xfrm>
            <a:off x="2280627" y="0"/>
            <a:ext cx="2296744" cy="2296744"/>
          </a:xfrm>
          <a:custGeom>
            <a:avLst/>
            <a:gdLst>
              <a:gd name="connsiteX0" fmla="*/ 2288743 w 2296744"/>
              <a:gd name="connsiteY0" fmla="*/ 8001 h 2296744"/>
              <a:gd name="connsiteX1" fmla="*/ 2296744 w 2296744"/>
              <a:gd name="connsiteY1" fmla="*/ 8001 h 2296744"/>
              <a:gd name="connsiteX2" fmla="*/ 2296744 w 2296744"/>
              <a:gd name="connsiteY2" fmla="*/ 2296744 h 2296744"/>
              <a:gd name="connsiteX3" fmla="*/ 0 w 2296744"/>
              <a:gd name="connsiteY3" fmla="*/ 2296744 h 2296744"/>
              <a:gd name="connsiteX4" fmla="*/ 0 w 2296744"/>
              <a:gd name="connsiteY4" fmla="*/ 0 h 2296744"/>
              <a:gd name="connsiteX5" fmla="*/ 2296744 w 2296744"/>
              <a:gd name="connsiteY5" fmla="*/ 0 h 2296744"/>
              <a:gd name="connsiteX6" fmla="*/ 2296744 w 2296744"/>
              <a:gd name="connsiteY6" fmla="*/ 8001 h 2296744"/>
              <a:gd name="connsiteX7" fmla="*/ 2288743 w 2296744"/>
              <a:gd name="connsiteY7" fmla="*/ 8001 h 2296744"/>
              <a:gd name="connsiteX8" fmla="*/ 2288743 w 2296744"/>
              <a:gd name="connsiteY8" fmla="*/ 16116 h 2296744"/>
              <a:gd name="connsiteX9" fmla="*/ 16116 w 2296744"/>
              <a:gd name="connsiteY9" fmla="*/ 16116 h 2296744"/>
              <a:gd name="connsiteX10" fmla="*/ 16116 w 2296744"/>
              <a:gd name="connsiteY10" fmla="*/ 2280627 h 2296744"/>
              <a:gd name="connsiteX11" fmla="*/ 2280627 w 2296744"/>
              <a:gd name="connsiteY11" fmla="*/ 2280627 h 2296744"/>
              <a:gd name="connsiteX12" fmla="*/ 2280627 w 2296744"/>
              <a:gd name="connsiteY12" fmla="*/ 8001 h 2296744"/>
              <a:gd name="connsiteX13" fmla="*/ 2288743 w 2296744"/>
              <a:gd name="connsiteY13" fmla="*/ 8001 h 2296744"/>
              <a:gd name="connsiteX14" fmla="*/ 2288743 w 2296744"/>
              <a:gd name="connsiteY14" fmla="*/ 16116 h 2296744"/>
              <a:gd name="connsiteX15" fmla="*/ 2288743 w 2296744"/>
              <a:gd name="connsiteY15" fmla="*/ 8001 h 229674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96744" h="2296744">
                <a:moveTo>
                  <a:pt x="2288743" y="8001"/>
                </a:moveTo>
                <a:lnTo>
                  <a:pt x="2296744" y="8001"/>
                </a:lnTo>
                <a:lnTo>
                  <a:pt x="2296744" y="2296744"/>
                </a:lnTo>
                <a:lnTo>
                  <a:pt x="0" y="2296744"/>
                </a:lnTo>
                <a:lnTo>
                  <a:pt x="0" y="0"/>
                </a:lnTo>
                <a:lnTo>
                  <a:pt x="2296744" y="0"/>
                </a:lnTo>
                <a:lnTo>
                  <a:pt x="2296744" y="8001"/>
                </a:lnTo>
                <a:lnTo>
                  <a:pt x="2288743" y="8001"/>
                </a:lnTo>
                <a:lnTo>
                  <a:pt x="2288743" y="16116"/>
                </a:lnTo>
                <a:lnTo>
                  <a:pt x="16116" y="16116"/>
                </a:lnTo>
                <a:lnTo>
                  <a:pt x="16116" y="2280627"/>
                </a:lnTo>
                <a:lnTo>
                  <a:pt x="2280627" y="2280627"/>
                </a:lnTo>
                <a:lnTo>
                  <a:pt x="2280627" y="8001"/>
                </a:lnTo>
                <a:lnTo>
                  <a:pt x="2288743" y="8001"/>
                </a:lnTo>
                <a:lnTo>
                  <a:pt x="2288743" y="16116"/>
                </a:lnTo>
                <a:lnTo>
                  <a:pt x="2288743" y="8001"/>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solidFill>
                <a:prstClr val="white"/>
              </a:solidFill>
              <a:latin typeface="Gill Sans for Oriflame Light"/>
            </a:endParaRPr>
          </a:p>
        </p:txBody>
      </p:sp>
      <p:sp>
        <p:nvSpPr>
          <p:cNvPr id="7" name="Freeform 3"/>
          <p:cNvSpPr/>
          <p:nvPr/>
        </p:nvSpPr>
        <p:spPr>
          <a:xfrm>
            <a:off x="2280621" y="2280634"/>
            <a:ext cx="2296744" cy="2296744"/>
          </a:xfrm>
          <a:custGeom>
            <a:avLst/>
            <a:gdLst>
              <a:gd name="connsiteX0" fmla="*/ 8058 w 2296744"/>
              <a:gd name="connsiteY0" fmla="*/ 2288686 h 2296744"/>
              <a:gd name="connsiteX1" fmla="*/ 2288686 w 2296744"/>
              <a:gd name="connsiteY1" fmla="*/ 2288686 h 2296744"/>
              <a:gd name="connsiteX2" fmla="*/ 2288686 w 2296744"/>
              <a:gd name="connsiteY2" fmla="*/ 8058 h 2296744"/>
              <a:gd name="connsiteX3" fmla="*/ 8058 w 2296744"/>
              <a:gd name="connsiteY3" fmla="*/ 8058 h 2296744"/>
              <a:gd name="connsiteX4" fmla="*/ 8058 w 2296744"/>
              <a:gd name="connsiteY4" fmla="*/ 2288686 h 22967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6744" h="2296744">
                <a:moveTo>
                  <a:pt x="8058" y="2288686"/>
                </a:moveTo>
                <a:lnTo>
                  <a:pt x="2288686" y="2288686"/>
                </a:lnTo>
                <a:lnTo>
                  <a:pt x="2288686" y="8058"/>
                </a:lnTo>
                <a:lnTo>
                  <a:pt x="8058" y="8058"/>
                </a:lnTo>
                <a:lnTo>
                  <a:pt x="8058" y="2288686"/>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solidFill>
                <a:prstClr val="white"/>
              </a:solidFill>
              <a:latin typeface="Gill Sans for Oriflame Light"/>
            </a:endParaRPr>
          </a:p>
        </p:txBody>
      </p:sp>
      <p:sp>
        <p:nvSpPr>
          <p:cNvPr id="2" name="TextBox 1"/>
          <p:cNvSpPr txBox="1"/>
          <p:nvPr/>
        </p:nvSpPr>
        <p:spPr>
          <a:xfrm>
            <a:off x="4876800" y="2280177"/>
            <a:ext cx="4038600" cy="3436838"/>
          </a:xfrm>
          <a:prstGeom prst="rect">
            <a:avLst/>
          </a:prstGeom>
          <a:noFill/>
        </p:spPr>
        <p:txBody>
          <a:bodyPr wrap="square" lIns="0" tIns="0" rIns="0" rtlCol="0">
            <a:spAutoFit/>
          </a:bodyPr>
          <a:lstStyle/>
          <a:p>
            <a:pPr>
              <a:lnSpc>
                <a:spcPts val="1000"/>
              </a:lnSpc>
            </a:pPr>
            <a:endParaRPr lang="es-CL" altLang="zh-CN" dirty="0" smtClean="0">
              <a:solidFill>
                <a:prstClr val="black"/>
              </a:solidFill>
              <a:latin typeface="Gill Sans for Oriflame Light"/>
            </a:endParaRPr>
          </a:p>
          <a:p>
            <a:pPr marL="342900" indent="-342900">
              <a:spcAft>
                <a:spcPts val="1200"/>
              </a:spcAft>
              <a:buClr>
                <a:srgbClr val="993366"/>
              </a:buClr>
              <a:buFont typeface="Arial" pitchFamily="34" charset="0"/>
              <a:buChar char="•"/>
            </a:pPr>
            <a:r>
              <a:rPr lang="es-CL" dirty="0" smtClean="0">
                <a:latin typeface="Gill Sans for Oriflame Light"/>
              </a:rPr>
              <a:t>Con más de 45 años de experiencia</a:t>
            </a:r>
          </a:p>
          <a:p>
            <a:pPr marL="342900" indent="-342900">
              <a:spcAft>
                <a:spcPts val="1200"/>
              </a:spcAft>
              <a:buClr>
                <a:srgbClr val="993366"/>
              </a:buClr>
              <a:buFont typeface="Arial" pitchFamily="34" charset="0"/>
              <a:buChar char="•"/>
            </a:pPr>
            <a:r>
              <a:rPr lang="es-CL" dirty="0" smtClean="0">
                <a:latin typeface="Gill Sans for Oriflame Light"/>
              </a:rPr>
              <a:t>1.000 productos de belleza creados en Suecia</a:t>
            </a:r>
          </a:p>
          <a:p>
            <a:pPr marL="342900" indent="-342900">
              <a:spcAft>
                <a:spcPts val="1200"/>
              </a:spcAft>
              <a:buClr>
                <a:srgbClr val="993366"/>
              </a:buClr>
              <a:buFont typeface="Arial" pitchFamily="34" charset="0"/>
              <a:buChar char="•"/>
            </a:pPr>
            <a:r>
              <a:rPr lang="es-CL" dirty="0">
                <a:latin typeface="Gill Sans for Oriflame Light"/>
              </a:rPr>
              <a:t>400 nuevos </a:t>
            </a:r>
            <a:r>
              <a:rPr lang="es-CL" dirty="0" smtClean="0">
                <a:latin typeface="Gill Sans for Oriflame Light"/>
              </a:rPr>
              <a:t>productos por año</a:t>
            </a:r>
          </a:p>
          <a:p>
            <a:pPr marL="342900" indent="-342900">
              <a:spcAft>
                <a:spcPts val="1200"/>
              </a:spcAft>
              <a:buClr>
                <a:srgbClr val="993366"/>
              </a:buClr>
              <a:buFont typeface="Arial" pitchFamily="34" charset="0"/>
              <a:buChar char="•"/>
            </a:pPr>
            <a:r>
              <a:rPr lang="es-CL" dirty="0" smtClean="0">
                <a:latin typeface="Gill Sans for Oriflame Light"/>
              </a:rPr>
              <a:t>Innovación y tecnología</a:t>
            </a:r>
          </a:p>
          <a:p>
            <a:pPr marL="342900" indent="-342900">
              <a:spcAft>
                <a:spcPts val="1200"/>
              </a:spcAft>
              <a:buClr>
                <a:srgbClr val="993366"/>
              </a:buClr>
              <a:buFont typeface="Arial" pitchFamily="34" charset="0"/>
              <a:buChar char="•"/>
            </a:pPr>
            <a:r>
              <a:rPr lang="es-CL" dirty="0" smtClean="0">
                <a:latin typeface="Gill Sans for Oriflame Light"/>
              </a:rPr>
              <a:t>Respaldo de nuestro propio Centro de Investigación y Desarrollo </a:t>
            </a:r>
          </a:p>
          <a:p>
            <a:pPr marL="342900" indent="-342900">
              <a:spcAft>
                <a:spcPts val="1200"/>
              </a:spcAft>
              <a:buClr>
                <a:srgbClr val="993366"/>
              </a:buClr>
              <a:buFont typeface="Arial" pitchFamily="34" charset="0"/>
              <a:buChar char="•"/>
            </a:pPr>
            <a:r>
              <a:rPr lang="es-CL" dirty="0" smtClean="0">
                <a:latin typeface="Gill Sans for Oriflame Light"/>
              </a:rPr>
              <a:t>Productos de alta calidad a precios accesibles</a:t>
            </a:r>
            <a:endParaRPr lang="es-CL" dirty="0">
              <a:latin typeface="Gill Sans for Oriflame Light"/>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047"/>
            <a:ext cx="4572000" cy="6858000"/>
          </a:xfrm>
          <a:prstGeom prst="rect">
            <a:avLst/>
          </a:prstGeom>
        </p:spPr>
      </p:pic>
      <p:sp>
        <p:nvSpPr>
          <p:cNvPr id="4" name="3 Rectángulo"/>
          <p:cNvSpPr/>
          <p:nvPr/>
        </p:nvSpPr>
        <p:spPr>
          <a:xfrm>
            <a:off x="4876800" y="1016833"/>
            <a:ext cx="4572000" cy="964367"/>
          </a:xfrm>
          <a:prstGeom prst="rect">
            <a:avLst/>
          </a:prstGeom>
        </p:spPr>
        <p:txBody>
          <a:bodyPr>
            <a:spAutoFit/>
          </a:bodyPr>
          <a:lstStyle/>
          <a:p>
            <a:pPr lvl="0">
              <a:lnSpc>
                <a:spcPts val="3400"/>
              </a:lnSpc>
              <a:tabLst>
                <a:tab pos="190500" algn="l"/>
              </a:tabLst>
            </a:pPr>
            <a:r>
              <a:rPr lang="es-CL" altLang="zh-CN" sz="2800" dirty="0">
                <a:solidFill>
                  <a:srgbClr val="A51149"/>
                </a:solidFill>
                <a:latin typeface="Gill Sans for Oriflame Light"/>
                <a:cs typeface="Gill Sans for Oriflame Light"/>
              </a:rPr>
              <a:t>Belleza inspirada </a:t>
            </a:r>
          </a:p>
          <a:p>
            <a:pPr lvl="0">
              <a:lnSpc>
                <a:spcPts val="3400"/>
              </a:lnSpc>
              <a:tabLst>
                <a:tab pos="190500" algn="l"/>
              </a:tabLst>
            </a:pPr>
            <a:r>
              <a:rPr lang="es-CL" altLang="zh-CN" sz="2800" dirty="0">
                <a:solidFill>
                  <a:srgbClr val="A51149"/>
                </a:solidFill>
                <a:latin typeface="Gill Sans for Oriflame Light"/>
                <a:cs typeface="Gill Sans for Oriflame Light"/>
              </a:rPr>
              <a:t>en sueños</a:t>
            </a:r>
          </a:p>
        </p:txBody>
      </p:sp>
    </p:spTree>
    <p:extLst>
      <p:ext uri="{BB962C8B-B14F-4D97-AF65-F5344CB8AC3E}">
        <p14:creationId xmlns:p14="http://schemas.microsoft.com/office/powerpoint/2010/main" val="314702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TextBox 1"/>
          <p:cNvSpPr txBox="1"/>
          <p:nvPr/>
        </p:nvSpPr>
        <p:spPr>
          <a:xfrm>
            <a:off x="711200" y="1028700"/>
            <a:ext cx="7743338" cy="482183"/>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Venta de herramientas para la reunión con tu cliente</a:t>
            </a:r>
          </a:p>
        </p:txBody>
      </p:sp>
      <p:pic>
        <p:nvPicPr>
          <p:cNvPr id="2" name="Imagen 1" descr="slide 46.pdf"/>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643528"/>
            <a:ext cx="9144000" cy="4258237"/>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3"/>
          <p:cNvSpPr/>
          <p:nvPr/>
        </p:nvSpPr>
        <p:spPr>
          <a:xfrm>
            <a:off x="5366956" y="2306345"/>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4"/>
                  <a:pt x="5715" y="0"/>
                  <a:pt x="12687" y="0"/>
                </a:cubicBezTo>
                <a:cubicBezTo>
                  <a:pt x="19659" y="0"/>
                  <a:pt x="25374" y="5714"/>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8" name="Freeform 3"/>
          <p:cNvSpPr/>
          <p:nvPr/>
        </p:nvSpPr>
        <p:spPr>
          <a:xfrm>
            <a:off x="5366956" y="2235022"/>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5"/>
                  <a:pt x="5715" y="0"/>
                  <a:pt x="12687" y="0"/>
                </a:cubicBezTo>
                <a:cubicBezTo>
                  <a:pt x="19659" y="0"/>
                  <a:pt x="25374" y="5715"/>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0" name="Freeform 3"/>
          <p:cNvSpPr/>
          <p:nvPr/>
        </p:nvSpPr>
        <p:spPr>
          <a:xfrm>
            <a:off x="5366956" y="2163699"/>
            <a:ext cx="25374" cy="25374"/>
          </a:xfrm>
          <a:custGeom>
            <a:avLst/>
            <a:gdLst>
              <a:gd name="connsiteX0" fmla="*/ 0 w 25374"/>
              <a:gd name="connsiteY0" fmla="*/ 12687 h 25374"/>
              <a:gd name="connsiteX1" fmla="*/ 3657 w 25374"/>
              <a:gd name="connsiteY1" fmla="*/ 3772 h 25374"/>
              <a:gd name="connsiteX2" fmla="*/ 12687 w 25374"/>
              <a:gd name="connsiteY2" fmla="*/ 0 h 25374"/>
              <a:gd name="connsiteX3" fmla="*/ 21716 w 25374"/>
              <a:gd name="connsiteY3" fmla="*/ 3772 h 25374"/>
              <a:gd name="connsiteX4" fmla="*/ 25374 w 25374"/>
              <a:gd name="connsiteY4" fmla="*/ 12687 h 25374"/>
              <a:gd name="connsiteX5" fmla="*/ 21716 w 25374"/>
              <a:gd name="connsiteY5" fmla="*/ 21717 h 25374"/>
              <a:gd name="connsiteX6" fmla="*/ 12687 w 25374"/>
              <a:gd name="connsiteY6" fmla="*/ 25374 h 25374"/>
              <a:gd name="connsiteX7" fmla="*/ 3657 w 25374"/>
              <a:gd name="connsiteY7" fmla="*/ 21717 h 25374"/>
              <a:gd name="connsiteX8" fmla="*/ 0 w 25374"/>
              <a:gd name="connsiteY8" fmla="*/ 12687 h 253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5374" h="25374">
                <a:moveTo>
                  <a:pt x="0" y="12687"/>
                </a:moveTo>
                <a:cubicBezTo>
                  <a:pt x="0" y="9372"/>
                  <a:pt x="1371" y="6057"/>
                  <a:pt x="3657" y="3772"/>
                </a:cubicBezTo>
                <a:cubicBezTo>
                  <a:pt x="6057" y="1371"/>
                  <a:pt x="9372" y="0"/>
                  <a:pt x="12687" y="0"/>
                </a:cubicBezTo>
                <a:cubicBezTo>
                  <a:pt x="16002" y="0"/>
                  <a:pt x="19316" y="1371"/>
                  <a:pt x="21716" y="3772"/>
                </a:cubicBezTo>
                <a:cubicBezTo>
                  <a:pt x="24002" y="6057"/>
                  <a:pt x="25374" y="9372"/>
                  <a:pt x="25374" y="12687"/>
                </a:cubicBezTo>
                <a:cubicBezTo>
                  <a:pt x="25374" y="16002"/>
                  <a:pt x="24002" y="19316"/>
                  <a:pt x="21716" y="21717"/>
                </a:cubicBezTo>
                <a:cubicBezTo>
                  <a:pt x="19316" y="24002"/>
                  <a:pt x="16002" y="25374"/>
                  <a:pt x="12687" y="25374"/>
                </a:cubicBezTo>
                <a:cubicBezTo>
                  <a:pt x="9372" y="25374"/>
                  <a:pt x="6057" y="24002"/>
                  <a:pt x="3657" y="21717"/>
                </a:cubicBezTo>
                <a:cubicBezTo>
                  <a:pt x="1371" y="19316"/>
                  <a:pt x="0" y="16002"/>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3" name="Freeform 3"/>
          <p:cNvSpPr/>
          <p:nvPr/>
        </p:nvSpPr>
        <p:spPr>
          <a:xfrm>
            <a:off x="5366956" y="3280295"/>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5"/>
                  <a:pt x="5715" y="0"/>
                  <a:pt x="12687" y="0"/>
                </a:cubicBezTo>
                <a:cubicBezTo>
                  <a:pt x="19659" y="0"/>
                  <a:pt x="25374" y="5715"/>
                  <a:pt x="25374" y="12687"/>
                </a:cubicBezTo>
                <a:cubicBezTo>
                  <a:pt x="25374" y="19773"/>
                  <a:pt x="19659" y="25374"/>
                  <a:pt x="12687" y="25374"/>
                </a:cubicBezTo>
                <a:cubicBezTo>
                  <a:pt x="5715" y="25374"/>
                  <a:pt x="0" y="19773"/>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4" name="Freeform 3"/>
          <p:cNvSpPr/>
          <p:nvPr/>
        </p:nvSpPr>
        <p:spPr>
          <a:xfrm>
            <a:off x="5366956" y="3205086"/>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4"/>
                  <a:pt x="5715" y="0"/>
                  <a:pt x="12687" y="0"/>
                </a:cubicBezTo>
                <a:cubicBezTo>
                  <a:pt x="19659" y="0"/>
                  <a:pt x="25374" y="5714"/>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5" name="Freeform 3"/>
          <p:cNvSpPr/>
          <p:nvPr/>
        </p:nvSpPr>
        <p:spPr>
          <a:xfrm>
            <a:off x="5366956" y="3129877"/>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714"/>
                  <a:pt x="5715" y="0"/>
                  <a:pt x="12687" y="0"/>
                </a:cubicBezTo>
                <a:cubicBezTo>
                  <a:pt x="19659" y="0"/>
                  <a:pt x="25374" y="5714"/>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6" name="Freeform 3"/>
          <p:cNvSpPr/>
          <p:nvPr/>
        </p:nvSpPr>
        <p:spPr>
          <a:xfrm>
            <a:off x="5366956" y="3054667"/>
            <a:ext cx="25374" cy="25374"/>
          </a:xfrm>
          <a:custGeom>
            <a:avLst/>
            <a:gdLst>
              <a:gd name="connsiteX0" fmla="*/ 0 w 25374"/>
              <a:gd name="connsiteY0" fmla="*/ 12687 h 25374"/>
              <a:gd name="connsiteX1" fmla="*/ 12687 w 25374"/>
              <a:gd name="connsiteY1" fmla="*/ 0 h 25374"/>
              <a:gd name="connsiteX2" fmla="*/ 25374 w 25374"/>
              <a:gd name="connsiteY2" fmla="*/ 12687 h 25374"/>
              <a:gd name="connsiteX3" fmla="*/ 12687 w 25374"/>
              <a:gd name="connsiteY3" fmla="*/ 25374 h 25374"/>
              <a:gd name="connsiteX4" fmla="*/ 0 w 25374"/>
              <a:gd name="connsiteY4" fmla="*/ 12687 h 253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5374" h="25374">
                <a:moveTo>
                  <a:pt x="0" y="12687"/>
                </a:moveTo>
                <a:cubicBezTo>
                  <a:pt x="0" y="5600"/>
                  <a:pt x="5715" y="0"/>
                  <a:pt x="12687" y="0"/>
                </a:cubicBezTo>
                <a:cubicBezTo>
                  <a:pt x="19659" y="0"/>
                  <a:pt x="25374" y="5600"/>
                  <a:pt x="25374" y="12687"/>
                </a:cubicBezTo>
                <a:cubicBezTo>
                  <a:pt x="25374" y="19659"/>
                  <a:pt x="19659" y="25374"/>
                  <a:pt x="12687" y="25374"/>
                </a:cubicBezTo>
                <a:cubicBezTo>
                  <a:pt x="5715" y="25374"/>
                  <a:pt x="0" y="19659"/>
                  <a:pt x="0" y="12687"/>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28" name="Freeform 3"/>
          <p:cNvSpPr/>
          <p:nvPr/>
        </p:nvSpPr>
        <p:spPr>
          <a:xfrm>
            <a:off x="5366956" y="2979343"/>
            <a:ext cx="25374" cy="25488"/>
          </a:xfrm>
          <a:custGeom>
            <a:avLst/>
            <a:gdLst>
              <a:gd name="connsiteX0" fmla="*/ 0 w 25374"/>
              <a:gd name="connsiteY0" fmla="*/ 12801 h 25488"/>
              <a:gd name="connsiteX1" fmla="*/ 3657 w 25374"/>
              <a:gd name="connsiteY1" fmla="*/ 3772 h 25488"/>
              <a:gd name="connsiteX2" fmla="*/ 12687 w 25374"/>
              <a:gd name="connsiteY2" fmla="*/ 0 h 25488"/>
              <a:gd name="connsiteX3" fmla="*/ 21716 w 25374"/>
              <a:gd name="connsiteY3" fmla="*/ 3772 h 25488"/>
              <a:gd name="connsiteX4" fmla="*/ 25374 w 25374"/>
              <a:gd name="connsiteY4" fmla="*/ 12801 h 25488"/>
              <a:gd name="connsiteX5" fmla="*/ 21716 w 25374"/>
              <a:gd name="connsiteY5" fmla="*/ 21717 h 25488"/>
              <a:gd name="connsiteX6" fmla="*/ 12687 w 25374"/>
              <a:gd name="connsiteY6" fmla="*/ 25488 h 25488"/>
              <a:gd name="connsiteX7" fmla="*/ 3657 w 25374"/>
              <a:gd name="connsiteY7" fmla="*/ 21717 h 25488"/>
              <a:gd name="connsiteX8" fmla="*/ 0 w 25374"/>
              <a:gd name="connsiteY8" fmla="*/ 12801 h 254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5374" h="25488">
                <a:moveTo>
                  <a:pt x="0" y="12801"/>
                </a:moveTo>
                <a:cubicBezTo>
                  <a:pt x="0" y="9372"/>
                  <a:pt x="1371" y="6172"/>
                  <a:pt x="3657" y="3772"/>
                </a:cubicBezTo>
                <a:cubicBezTo>
                  <a:pt x="6057" y="1371"/>
                  <a:pt x="9372" y="0"/>
                  <a:pt x="12687" y="0"/>
                </a:cubicBezTo>
                <a:cubicBezTo>
                  <a:pt x="16002" y="0"/>
                  <a:pt x="19316" y="1371"/>
                  <a:pt x="21716" y="3772"/>
                </a:cubicBezTo>
                <a:cubicBezTo>
                  <a:pt x="24002" y="6172"/>
                  <a:pt x="25374" y="9372"/>
                  <a:pt x="25374" y="12801"/>
                </a:cubicBezTo>
                <a:cubicBezTo>
                  <a:pt x="25374" y="16116"/>
                  <a:pt x="24002" y="19316"/>
                  <a:pt x="21716" y="21717"/>
                </a:cubicBezTo>
                <a:cubicBezTo>
                  <a:pt x="19316" y="24117"/>
                  <a:pt x="16002" y="25488"/>
                  <a:pt x="12687" y="25488"/>
                </a:cubicBezTo>
                <a:cubicBezTo>
                  <a:pt x="9372" y="25488"/>
                  <a:pt x="6057" y="24117"/>
                  <a:pt x="3657" y="21717"/>
                </a:cubicBezTo>
                <a:cubicBezTo>
                  <a:pt x="1371" y="19316"/>
                  <a:pt x="0" y="16116"/>
                  <a:pt x="0" y="12801"/>
                </a:cubicBez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29" name="Freeform 3"/>
          <p:cNvSpPr/>
          <p:nvPr/>
        </p:nvSpPr>
        <p:spPr>
          <a:xfrm>
            <a:off x="5221574" y="1752332"/>
            <a:ext cx="1684096" cy="461340"/>
          </a:xfrm>
          <a:custGeom>
            <a:avLst/>
            <a:gdLst>
              <a:gd name="connsiteX0" fmla="*/ 108000 w 1684096"/>
              <a:gd name="connsiteY0" fmla="*/ 0 h 461340"/>
              <a:gd name="connsiteX1" fmla="*/ 0 w 1684096"/>
              <a:gd name="connsiteY1" fmla="*/ 108000 h 461340"/>
              <a:gd name="connsiteX2" fmla="*/ 0 w 1684096"/>
              <a:gd name="connsiteY2" fmla="*/ 353339 h 461340"/>
              <a:gd name="connsiteX3" fmla="*/ 108000 w 1684096"/>
              <a:gd name="connsiteY3" fmla="*/ 461340 h 461340"/>
              <a:gd name="connsiteX4" fmla="*/ 1576094 w 1684096"/>
              <a:gd name="connsiteY4" fmla="*/ 461340 h 461340"/>
              <a:gd name="connsiteX5" fmla="*/ 1684096 w 1684096"/>
              <a:gd name="connsiteY5" fmla="*/ 353339 h 461340"/>
              <a:gd name="connsiteX6" fmla="*/ 1684096 w 1684096"/>
              <a:gd name="connsiteY6" fmla="*/ 108000 h 461340"/>
              <a:gd name="connsiteX7" fmla="*/ 1576094 w 1684096"/>
              <a:gd name="connsiteY7" fmla="*/ 0 h 461340"/>
              <a:gd name="connsiteX8" fmla="*/ 108000 w 1684096"/>
              <a:gd name="connsiteY8" fmla="*/ 0 h 4613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684096" h="461340">
                <a:moveTo>
                  <a:pt x="108000" y="0"/>
                </a:moveTo>
                <a:cubicBezTo>
                  <a:pt x="108000" y="0"/>
                  <a:pt x="0" y="0"/>
                  <a:pt x="0" y="108000"/>
                </a:cubicBezTo>
                <a:lnTo>
                  <a:pt x="0" y="353339"/>
                </a:lnTo>
                <a:cubicBezTo>
                  <a:pt x="0" y="353339"/>
                  <a:pt x="0" y="461340"/>
                  <a:pt x="108000" y="461340"/>
                </a:cubicBezTo>
                <a:lnTo>
                  <a:pt x="1576094" y="461340"/>
                </a:lnTo>
                <a:cubicBezTo>
                  <a:pt x="1576094" y="461340"/>
                  <a:pt x="1684096" y="461340"/>
                  <a:pt x="1684096" y="353339"/>
                </a:cubicBezTo>
                <a:lnTo>
                  <a:pt x="1684096" y="108000"/>
                </a:lnTo>
                <a:cubicBezTo>
                  <a:pt x="1684096" y="108000"/>
                  <a:pt x="1684096" y="0"/>
                  <a:pt x="1576094" y="0"/>
                </a:cubicBezTo>
                <a:lnTo>
                  <a:pt x="108000" y="0"/>
                </a:lnTo>
              </a:path>
            </a:pathLst>
          </a:custGeom>
          <a:solidFill>
            <a:srgbClr val="C7E1E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0" name="Freeform 3"/>
          <p:cNvSpPr/>
          <p:nvPr/>
        </p:nvSpPr>
        <p:spPr>
          <a:xfrm>
            <a:off x="5215224" y="1745982"/>
            <a:ext cx="1696796" cy="474040"/>
          </a:xfrm>
          <a:custGeom>
            <a:avLst/>
            <a:gdLst>
              <a:gd name="connsiteX0" fmla="*/ 114350 w 1696796"/>
              <a:gd name="connsiteY0" fmla="*/ 6350 h 474040"/>
              <a:gd name="connsiteX1" fmla="*/ 6350 w 1696796"/>
              <a:gd name="connsiteY1" fmla="*/ 114350 h 474040"/>
              <a:gd name="connsiteX2" fmla="*/ 6350 w 1696796"/>
              <a:gd name="connsiteY2" fmla="*/ 359689 h 474040"/>
              <a:gd name="connsiteX3" fmla="*/ 114350 w 1696796"/>
              <a:gd name="connsiteY3" fmla="*/ 467690 h 474040"/>
              <a:gd name="connsiteX4" fmla="*/ 1582444 w 1696796"/>
              <a:gd name="connsiteY4" fmla="*/ 467690 h 474040"/>
              <a:gd name="connsiteX5" fmla="*/ 1690446 w 1696796"/>
              <a:gd name="connsiteY5" fmla="*/ 359689 h 474040"/>
              <a:gd name="connsiteX6" fmla="*/ 1690446 w 1696796"/>
              <a:gd name="connsiteY6" fmla="*/ 114350 h 474040"/>
              <a:gd name="connsiteX7" fmla="*/ 1582444 w 1696796"/>
              <a:gd name="connsiteY7" fmla="*/ 6350 h 474040"/>
              <a:gd name="connsiteX8" fmla="*/ 114350 w 1696796"/>
              <a:gd name="connsiteY8" fmla="*/ 6350 h 4740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696796" h="474040">
                <a:moveTo>
                  <a:pt x="114350" y="6350"/>
                </a:moveTo>
                <a:cubicBezTo>
                  <a:pt x="114350" y="6350"/>
                  <a:pt x="6350" y="6350"/>
                  <a:pt x="6350" y="114350"/>
                </a:cubicBezTo>
                <a:lnTo>
                  <a:pt x="6350" y="359689"/>
                </a:lnTo>
                <a:cubicBezTo>
                  <a:pt x="6350" y="359689"/>
                  <a:pt x="6350" y="467690"/>
                  <a:pt x="114350" y="467690"/>
                </a:cubicBezTo>
                <a:lnTo>
                  <a:pt x="1582444" y="467690"/>
                </a:lnTo>
                <a:cubicBezTo>
                  <a:pt x="1582444" y="467690"/>
                  <a:pt x="1690446" y="467690"/>
                  <a:pt x="1690446" y="359689"/>
                </a:cubicBezTo>
                <a:lnTo>
                  <a:pt x="1690446" y="114350"/>
                </a:lnTo>
                <a:cubicBezTo>
                  <a:pt x="1690446" y="114350"/>
                  <a:pt x="1690446" y="6350"/>
                  <a:pt x="1582444" y="6350"/>
                </a:cubicBezTo>
                <a:lnTo>
                  <a:pt x="114350" y="635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1" name="Freeform 3"/>
          <p:cNvSpPr/>
          <p:nvPr/>
        </p:nvSpPr>
        <p:spPr>
          <a:xfrm>
            <a:off x="5221574" y="3630832"/>
            <a:ext cx="1684096" cy="461340"/>
          </a:xfrm>
          <a:custGeom>
            <a:avLst/>
            <a:gdLst>
              <a:gd name="connsiteX0" fmla="*/ 108000 w 1684096"/>
              <a:gd name="connsiteY0" fmla="*/ 0 h 461340"/>
              <a:gd name="connsiteX1" fmla="*/ 0 w 1684096"/>
              <a:gd name="connsiteY1" fmla="*/ 108000 h 461340"/>
              <a:gd name="connsiteX2" fmla="*/ 0 w 1684096"/>
              <a:gd name="connsiteY2" fmla="*/ 353339 h 461340"/>
              <a:gd name="connsiteX3" fmla="*/ 108000 w 1684096"/>
              <a:gd name="connsiteY3" fmla="*/ 461340 h 461340"/>
              <a:gd name="connsiteX4" fmla="*/ 1576094 w 1684096"/>
              <a:gd name="connsiteY4" fmla="*/ 461340 h 461340"/>
              <a:gd name="connsiteX5" fmla="*/ 1684096 w 1684096"/>
              <a:gd name="connsiteY5" fmla="*/ 353339 h 461340"/>
              <a:gd name="connsiteX6" fmla="*/ 1684096 w 1684096"/>
              <a:gd name="connsiteY6" fmla="*/ 108000 h 461340"/>
              <a:gd name="connsiteX7" fmla="*/ 1576094 w 1684096"/>
              <a:gd name="connsiteY7" fmla="*/ 0 h 461340"/>
              <a:gd name="connsiteX8" fmla="*/ 108000 w 1684096"/>
              <a:gd name="connsiteY8" fmla="*/ 0 h 4613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684096" h="461340">
                <a:moveTo>
                  <a:pt x="108000" y="0"/>
                </a:moveTo>
                <a:cubicBezTo>
                  <a:pt x="108000" y="0"/>
                  <a:pt x="0" y="0"/>
                  <a:pt x="0" y="108000"/>
                </a:cubicBezTo>
                <a:lnTo>
                  <a:pt x="0" y="353339"/>
                </a:lnTo>
                <a:cubicBezTo>
                  <a:pt x="0" y="353339"/>
                  <a:pt x="0" y="461340"/>
                  <a:pt x="108000" y="461340"/>
                </a:cubicBezTo>
                <a:lnTo>
                  <a:pt x="1576094" y="461340"/>
                </a:lnTo>
                <a:cubicBezTo>
                  <a:pt x="1576094" y="461340"/>
                  <a:pt x="1684096" y="461340"/>
                  <a:pt x="1684096" y="353339"/>
                </a:cubicBezTo>
                <a:lnTo>
                  <a:pt x="1684096" y="108000"/>
                </a:lnTo>
                <a:cubicBezTo>
                  <a:pt x="1684096" y="108000"/>
                  <a:pt x="1684096" y="0"/>
                  <a:pt x="1576094" y="0"/>
                </a:cubicBezTo>
                <a:lnTo>
                  <a:pt x="108000" y="0"/>
                </a:lnTo>
              </a:path>
            </a:pathLst>
          </a:custGeom>
          <a:solidFill>
            <a:srgbClr val="C7E1E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2" name="Freeform 3"/>
          <p:cNvSpPr/>
          <p:nvPr/>
        </p:nvSpPr>
        <p:spPr>
          <a:xfrm>
            <a:off x="5215224" y="3624482"/>
            <a:ext cx="1696796" cy="474040"/>
          </a:xfrm>
          <a:custGeom>
            <a:avLst/>
            <a:gdLst>
              <a:gd name="connsiteX0" fmla="*/ 114350 w 1696796"/>
              <a:gd name="connsiteY0" fmla="*/ 6350 h 474040"/>
              <a:gd name="connsiteX1" fmla="*/ 6350 w 1696796"/>
              <a:gd name="connsiteY1" fmla="*/ 114350 h 474040"/>
              <a:gd name="connsiteX2" fmla="*/ 6350 w 1696796"/>
              <a:gd name="connsiteY2" fmla="*/ 359689 h 474040"/>
              <a:gd name="connsiteX3" fmla="*/ 114350 w 1696796"/>
              <a:gd name="connsiteY3" fmla="*/ 467690 h 474040"/>
              <a:gd name="connsiteX4" fmla="*/ 1582444 w 1696796"/>
              <a:gd name="connsiteY4" fmla="*/ 467690 h 474040"/>
              <a:gd name="connsiteX5" fmla="*/ 1690446 w 1696796"/>
              <a:gd name="connsiteY5" fmla="*/ 359689 h 474040"/>
              <a:gd name="connsiteX6" fmla="*/ 1690446 w 1696796"/>
              <a:gd name="connsiteY6" fmla="*/ 114350 h 474040"/>
              <a:gd name="connsiteX7" fmla="*/ 1582444 w 1696796"/>
              <a:gd name="connsiteY7" fmla="*/ 6350 h 474040"/>
              <a:gd name="connsiteX8" fmla="*/ 114350 w 1696796"/>
              <a:gd name="connsiteY8" fmla="*/ 6350 h 4740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696796" h="474040">
                <a:moveTo>
                  <a:pt x="114350" y="6350"/>
                </a:moveTo>
                <a:cubicBezTo>
                  <a:pt x="114350" y="6350"/>
                  <a:pt x="6350" y="6350"/>
                  <a:pt x="6350" y="114350"/>
                </a:cubicBezTo>
                <a:lnTo>
                  <a:pt x="6350" y="359689"/>
                </a:lnTo>
                <a:cubicBezTo>
                  <a:pt x="6350" y="359689"/>
                  <a:pt x="6350" y="467690"/>
                  <a:pt x="114350" y="467690"/>
                </a:cubicBezTo>
                <a:lnTo>
                  <a:pt x="1582444" y="467690"/>
                </a:lnTo>
                <a:cubicBezTo>
                  <a:pt x="1582444" y="467690"/>
                  <a:pt x="1690446" y="467690"/>
                  <a:pt x="1690446" y="359689"/>
                </a:cubicBezTo>
                <a:lnTo>
                  <a:pt x="1690446" y="114350"/>
                </a:lnTo>
                <a:cubicBezTo>
                  <a:pt x="1690446" y="114350"/>
                  <a:pt x="1690446" y="6350"/>
                  <a:pt x="1582444" y="6350"/>
                </a:cubicBezTo>
                <a:lnTo>
                  <a:pt x="114350" y="635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3" name="Freeform 3"/>
          <p:cNvSpPr/>
          <p:nvPr/>
        </p:nvSpPr>
        <p:spPr>
          <a:xfrm>
            <a:off x="5221574" y="2581332"/>
            <a:ext cx="2344089" cy="611339"/>
          </a:xfrm>
          <a:custGeom>
            <a:avLst/>
            <a:gdLst>
              <a:gd name="connsiteX0" fmla="*/ 108000 w 2344089"/>
              <a:gd name="connsiteY0" fmla="*/ 0 h 611339"/>
              <a:gd name="connsiteX1" fmla="*/ 0 w 2344089"/>
              <a:gd name="connsiteY1" fmla="*/ 108000 h 611339"/>
              <a:gd name="connsiteX2" fmla="*/ 0 w 2344089"/>
              <a:gd name="connsiteY2" fmla="*/ 503339 h 611339"/>
              <a:gd name="connsiteX3" fmla="*/ 108000 w 2344089"/>
              <a:gd name="connsiteY3" fmla="*/ 611339 h 611339"/>
              <a:gd name="connsiteX4" fmla="*/ 2236088 w 2344089"/>
              <a:gd name="connsiteY4" fmla="*/ 611339 h 611339"/>
              <a:gd name="connsiteX5" fmla="*/ 2344089 w 2344089"/>
              <a:gd name="connsiteY5" fmla="*/ 503339 h 611339"/>
              <a:gd name="connsiteX6" fmla="*/ 2344089 w 2344089"/>
              <a:gd name="connsiteY6" fmla="*/ 108000 h 611339"/>
              <a:gd name="connsiteX7" fmla="*/ 2236088 w 2344089"/>
              <a:gd name="connsiteY7" fmla="*/ 0 h 611339"/>
              <a:gd name="connsiteX8" fmla="*/ 108000 w 2344089"/>
              <a:gd name="connsiteY8" fmla="*/ 0 h 61133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344089" h="611339">
                <a:moveTo>
                  <a:pt x="108000" y="0"/>
                </a:moveTo>
                <a:cubicBezTo>
                  <a:pt x="108000" y="0"/>
                  <a:pt x="0" y="0"/>
                  <a:pt x="0" y="108000"/>
                </a:cubicBezTo>
                <a:lnTo>
                  <a:pt x="0" y="503339"/>
                </a:lnTo>
                <a:cubicBezTo>
                  <a:pt x="0" y="503339"/>
                  <a:pt x="0" y="611339"/>
                  <a:pt x="108000" y="611339"/>
                </a:cubicBezTo>
                <a:lnTo>
                  <a:pt x="2236088" y="611339"/>
                </a:lnTo>
                <a:cubicBezTo>
                  <a:pt x="2236088" y="611339"/>
                  <a:pt x="2344089" y="611339"/>
                  <a:pt x="2344089" y="503339"/>
                </a:cubicBezTo>
                <a:lnTo>
                  <a:pt x="2344089" y="108000"/>
                </a:lnTo>
                <a:cubicBezTo>
                  <a:pt x="2344089" y="108000"/>
                  <a:pt x="2344089" y="0"/>
                  <a:pt x="2236088" y="0"/>
                </a:cubicBezTo>
                <a:lnTo>
                  <a:pt x="108000" y="0"/>
                </a:lnTo>
              </a:path>
            </a:pathLst>
          </a:custGeom>
          <a:solidFill>
            <a:srgbClr val="C7E1E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sp>
        <p:nvSpPr>
          <p:cNvPr id="1034" name="Freeform 3"/>
          <p:cNvSpPr/>
          <p:nvPr/>
        </p:nvSpPr>
        <p:spPr>
          <a:xfrm>
            <a:off x="5215224" y="2574982"/>
            <a:ext cx="2356789" cy="624039"/>
          </a:xfrm>
          <a:custGeom>
            <a:avLst/>
            <a:gdLst>
              <a:gd name="connsiteX0" fmla="*/ 114350 w 2356789"/>
              <a:gd name="connsiteY0" fmla="*/ 6350 h 624039"/>
              <a:gd name="connsiteX1" fmla="*/ 6350 w 2356789"/>
              <a:gd name="connsiteY1" fmla="*/ 114350 h 624039"/>
              <a:gd name="connsiteX2" fmla="*/ 6350 w 2356789"/>
              <a:gd name="connsiteY2" fmla="*/ 509689 h 624039"/>
              <a:gd name="connsiteX3" fmla="*/ 114350 w 2356789"/>
              <a:gd name="connsiteY3" fmla="*/ 617689 h 624039"/>
              <a:gd name="connsiteX4" fmla="*/ 2242438 w 2356789"/>
              <a:gd name="connsiteY4" fmla="*/ 617689 h 624039"/>
              <a:gd name="connsiteX5" fmla="*/ 2350439 w 2356789"/>
              <a:gd name="connsiteY5" fmla="*/ 509689 h 624039"/>
              <a:gd name="connsiteX6" fmla="*/ 2350439 w 2356789"/>
              <a:gd name="connsiteY6" fmla="*/ 114350 h 624039"/>
              <a:gd name="connsiteX7" fmla="*/ 2242438 w 2356789"/>
              <a:gd name="connsiteY7" fmla="*/ 6350 h 624039"/>
              <a:gd name="connsiteX8" fmla="*/ 114350 w 2356789"/>
              <a:gd name="connsiteY8" fmla="*/ 6350 h 62403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356789" h="624039">
                <a:moveTo>
                  <a:pt x="114350" y="6350"/>
                </a:moveTo>
                <a:cubicBezTo>
                  <a:pt x="114350" y="6350"/>
                  <a:pt x="6350" y="6350"/>
                  <a:pt x="6350" y="114350"/>
                </a:cubicBezTo>
                <a:lnTo>
                  <a:pt x="6350" y="509689"/>
                </a:lnTo>
                <a:cubicBezTo>
                  <a:pt x="6350" y="509689"/>
                  <a:pt x="6350" y="617689"/>
                  <a:pt x="114350" y="617689"/>
                </a:cubicBezTo>
                <a:lnTo>
                  <a:pt x="2242438" y="617689"/>
                </a:lnTo>
                <a:cubicBezTo>
                  <a:pt x="2242438" y="617689"/>
                  <a:pt x="2350439" y="617689"/>
                  <a:pt x="2350439" y="509689"/>
                </a:cubicBezTo>
                <a:lnTo>
                  <a:pt x="2350439" y="114350"/>
                </a:lnTo>
                <a:cubicBezTo>
                  <a:pt x="2350439" y="114350"/>
                  <a:pt x="2350439" y="6350"/>
                  <a:pt x="2242438" y="6350"/>
                </a:cubicBezTo>
                <a:lnTo>
                  <a:pt x="114350" y="635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sz="1700">
              <a:latin typeface="Gill Sans for Oriflame Light"/>
            </a:endParaRPr>
          </a:p>
        </p:txBody>
      </p:sp>
      <p:pic>
        <p:nvPicPr>
          <p:cNvPr id="10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pic>
        <p:nvPicPr>
          <p:cNvPr id="10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900" y="1701800"/>
            <a:ext cx="2146300" cy="635000"/>
          </a:xfrm>
          <a:prstGeom prst="rect">
            <a:avLst/>
          </a:prstGeom>
          <a:noFill/>
        </p:spPr>
      </p:pic>
      <p:pic>
        <p:nvPicPr>
          <p:cNvPr id="104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900" y="2540000"/>
            <a:ext cx="2933700" cy="774700"/>
          </a:xfrm>
          <a:prstGeom prst="rect">
            <a:avLst/>
          </a:prstGeom>
          <a:noFill/>
        </p:spPr>
      </p:pic>
      <p:pic>
        <p:nvPicPr>
          <p:cNvPr id="10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900" y="3581400"/>
            <a:ext cx="2146300" cy="635000"/>
          </a:xfrm>
          <a:prstGeom prst="rect">
            <a:avLst/>
          </a:prstGeom>
          <a:noFill/>
        </p:spPr>
      </p:pic>
      <p:pic>
        <p:nvPicPr>
          <p:cNvPr id="104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168748" y="4579769"/>
            <a:ext cx="2933700" cy="1168401"/>
          </a:xfrm>
          <a:prstGeom prst="rect">
            <a:avLst/>
          </a:prstGeom>
          <a:noFill/>
        </p:spPr>
      </p:pic>
      <p:sp>
        <p:nvSpPr>
          <p:cNvPr id="1044" name="TextBox 1"/>
          <p:cNvSpPr txBox="1"/>
          <p:nvPr/>
        </p:nvSpPr>
        <p:spPr>
          <a:xfrm>
            <a:off x="4876800" y="1028700"/>
            <a:ext cx="4072077" cy="482183"/>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Trabajando con tus clientes</a:t>
            </a:r>
          </a:p>
        </p:txBody>
      </p:sp>
      <p:sp>
        <p:nvSpPr>
          <p:cNvPr id="1045" name="TextBox 1"/>
          <p:cNvSpPr txBox="1"/>
          <p:nvPr/>
        </p:nvSpPr>
        <p:spPr>
          <a:xfrm>
            <a:off x="5295900" y="1807219"/>
            <a:ext cx="1726435" cy="326628"/>
          </a:xfrm>
          <a:prstGeom prst="rect">
            <a:avLst/>
          </a:prstGeom>
          <a:noFill/>
        </p:spPr>
        <p:txBody>
          <a:bodyPr wrap="none" lIns="0" tIns="0" rIns="0" rtlCol="0">
            <a:spAutoFit/>
          </a:bodyPr>
          <a:lstStyle/>
          <a:p>
            <a:pPr>
              <a:lnSpc>
                <a:spcPts val="2400"/>
              </a:lnSpc>
              <a:tabLst/>
            </a:pPr>
            <a:r>
              <a:rPr lang="es-CL" altLang="zh-CN" sz="1700" b="1" dirty="0" smtClean="0">
                <a:solidFill>
                  <a:srgbClr val="A51149"/>
                </a:solidFill>
                <a:latin typeface="Gill Sans for Oriflame Light"/>
                <a:cs typeface="Gill Sans for Oriflame Light"/>
              </a:rPr>
              <a:t>1.</a:t>
            </a:r>
            <a:r>
              <a:rPr lang="es-CL" altLang="zh-CN" sz="1700" dirty="0" smtClean="0">
                <a:latin typeface="Gill Sans for Oriflame Light"/>
                <a:cs typeface="Times New Roman" pitchFamily="18" charset="0"/>
              </a:rPr>
              <a:t> </a:t>
            </a:r>
            <a:r>
              <a:rPr lang="es-CL" altLang="zh-CN" sz="1700" dirty="0" smtClean="0">
                <a:solidFill>
                  <a:srgbClr val="231F20"/>
                </a:solidFill>
                <a:latin typeface="Gill Sans for Oriflame Light"/>
                <a:cs typeface="Gill Sans for Oriflame Light"/>
              </a:rPr>
              <a:t>Haz preguntas </a:t>
            </a:r>
          </a:p>
        </p:txBody>
      </p:sp>
      <p:sp>
        <p:nvSpPr>
          <p:cNvPr id="1046" name="TextBox 1"/>
          <p:cNvSpPr txBox="1"/>
          <p:nvPr/>
        </p:nvSpPr>
        <p:spPr>
          <a:xfrm>
            <a:off x="5295900" y="2567975"/>
            <a:ext cx="2806700" cy="661720"/>
          </a:xfrm>
          <a:prstGeom prst="rect">
            <a:avLst/>
          </a:prstGeom>
          <a:noFill/>
        </p:spPr>
        <p:txBody>
          <a:bodyPr wrap="square" lIns="0" tIns="0" rIns="0" rtlCol="0">
            <a:spAutoFit/>
          </a:bodyPr>
          <a:lstStyle/>
          <a:p>
            <a:pPr>
              <a:lnSpc>
                <a:spcPts val="2400"/>
              </a:lnSpc>
              <a:tabLst>
                <a:tab pos="203200" algn="l"/>
              </a:tabLst>
            </a:pPr>
            <a:r>
              <a:rPr lang="es-CL" altLang="zh-CN" sz="1700" b="1" dirty="0" smtClean="0">
                <a:solidFill>
                  <a:srgbClr val="A51149"/>
                </a:solidFill>
                <a:latin typeface="Gill Sans for Oriflame Light"/>
                <a:cs typeface="Gill Sans for Oriflame Light"/>
              </a:rPr>
              <a:t>2. </a:t>
            </a:r>
            <a:r>
              <a:rPr lang="es-CL" altLang="zh-CN" sz="1700" dirty="0" smtClean="0">
                <a:solidFill>
                  <a:srgbClr val="231F20"/>
                </a:solidFill>
                <a:latin typeface="Gill Sans for Oriflame Light"/>
                <a:cs typeface="Gill Sans for Oriflame Light"/>
              </a:rPr>
              <a:t>Muestra el Catálogo y </a:t>
            </a:r>
            <a:br>
              <a:rPr lang="es-CL" altLang="zh-CN" sz="1700" dirty="0" smtClean="0">
                <a:solidFill>
                  <a:srgbClr val="231F20"/>
                </a:solidFill>
                <a:latin typeface="Gill Sans for Oriflame Light"/>
                <a:cs typeface="Gill Sans for Oriflame Light"/>
              </a:rPr>
            </a:br>
            <a:r>
              <a:rPr lang="es-CL" altLang="zh-CN" sz="1700" dirty="0" smtClean="0">
                <a:solidFill>
                  <a:srgbClr val="231F20"/>
                </a:solidFill>
                <a:latin typeface="Gill Sans for Oriflame Light"/>
                <a:cs typeface="Gill Sans for Oriflame Light"/>
              </a:rPr>
              <a:t>    recomienda productos</a:t>
            </a:r>
          </a:p>
        </p:txBody>
      </p:sp>
      <p:sp>
        <p:nvSpPr>
          <p:cNvPr id="1047" name="TextBox 1"/>
          <p:cNvSpPr txBox="1"/>
          <p:nvPr/>
        </p:nvSpPr>
        <p:spPr>
          <a:xfrm>
            <a:off x="5295900" y="3677938"/>
            <a:ext cx="1604478" cy="326628"/>
          </a:xfrm>
          <a:prstGeom prst="rect">
            <a:avLst/>
          </a:prstGeom>
          <a:noFill/>
        </p:spPr>
        <p:txBody>
          <a:bodyPr wrap="none" lIns="0" tIns="0" rIns="0" rtlCol="0">
            <a:spAutoFit/>
          </a:bodyPr>
          <a:lstStyle/>
          <a:p>
            <a:pPr>
              <a:lnSpc>
                <a:spcPts val="2400"/>
              </a:lnSpc>
              <a:tabLst/>
            </a:pPr>
            <a:r>
              <a:rPr lang="es-CL" altLang="zh-CN" sz="1700" b="1" smtClean="0">
                <a:solidFill>
                  <a:srgbClr val="A51149"/>
                </a:solidFill>
                <a:latin typeface="Gill Sans for Oriflame Light"/>
                <a:cs typeface="Gill Sans for Oriflame Light"/>
              </a:rPr>
              <a:t>3. </a:t>
            </a:r>
            <a:r>
              <a:rPr lang="es-CL" altLang="zh-CN" sz="1700" smtClean="0">
                <a:solidFill>
                  <a:srgbClr val="231F20"/>
                </a:solidFill>
                <a:latin typeface="Gill Sans for Oriflame Light"/>
                <a:cs typeface="Gill Sans for Oriflame Light"/>
              </a:rPr>
              <a:t>Toma pedidos</a:t>
            </a:r>
          </a:p>
        </p:txBody>
      </p:sp>
      <p:sp>
        <p:nvSpPr>
          <p:cNvPr id="1048" name="TextBox 1"/>
          <p:cNvSpPr txBox="1"/>
          <p:nvPr/>
        </p:nvSpPr>
        <p:spPr>
          <a:xfrm>
            <a:off x="5296868" y="4648200"/>
            <a:ext cx="2677764" cy="1277273"/>
          </a:xfrm>
          <a:prstGeom prst="rect">
            <a:avLst/>
          </a:prstGeom>
          <a:noFill/>
        </p:spPr>
        <p:txBody>
          <a:bodyPr wrap="square" lIns="0" tIns="0" rIns="0" rtlCol="0">
            <a:spAutoFit/>
          </a:bodyPr>
          <a:lstStyle/>
          <a:p>
            <a:pPr>
              <a:lnSpc>
                <a:spcPts val="2400"/>
              </a:lnSpc>
            </a:pPr>
            <a:r>
              <a:rPr lang="es-CL" altLang="zh-CN" sz="1700" b="1" dirty="0" smtClean="0">
                <a:solidFill>
                  <a:srgbClr val="A51149"/>
                </a:solidFill>
                <a:latin typeface="Gill Sans for Oriflame Light"/>
                <a:cs typeface="Gill Sans for Oriflame Light"/>
              </a:rPr>
              <a:t>4. </a:t>
            </a:r>
            <a:r>
              <a:rPr lang="es-CL" altLang="zh-CN" sz="1700" dirty="0" smtClean="0">
                <a:solidFill>
                  <a:srgbClr val="231F20"/>
                </a:solidFill>
                <a:latin typeface="Gill Sans for Oriflame Light"/>
                <a:cs typeface="Gill Sans for Oriflame Light"/>
              </a:rPr>
              <a:t>Entrega el </a:t>
            </a:r>
            <a:r>
              <a:rPr lang="es-CL" altLang="zh-CN" sz="1700" dirty="0">
                <a:solidFill>
                  <a:srgbClr val="231F20"/>
                </a:solidFill>
                <a:latin typeface="Gill Sans for Oriflame Light"/>
                <a:cs typeface="Gill Sans for Oriflame Light"/>
              </a:rPr>
              <a:t>pedido y </a:t>
            </a:r>
            <a:r>
              <a:rPr lang="es-CL" altLang="zh-CN" sz="1700" dirty="0" smtClean="0">
                <a:solidFill>
                  <a:srgbClr val="231F20"/>
                </a:solidFill>
                <a:latin typeface="Gill Sans for Oriflame Light"/>
                <a:cs typeface="Gill Sans for Oriflame Light"/>
              </a:rPr>
              <a:t/>
            </a:r>
            <a:br>
              <a:rPr lang="es-CL" altLang="zh-CN" sz="1700" dirty="0" smtClean="0">
                <a:solidFill>
                  <a:srgbClr val="231F20"/>
                </a:solidFill>
                <a:latin typeface="Gill Sans for Oriflame Light"/>
                <a:cs typeface="Gill Sans for Oriflame Light"/>
              </a:rPr>
            </a:br>
            <a:r>
              <a:rPr lang="es-CL" altLang="zh-CN" sz="1700" dirty="0" smtClean="0">
                <a:solidFill>
                  <a:srgbClr val="231F20"/>
                </a:solidFill>
                <a:latin typeface="Gill Sans for Oriflame Light"/>
                <a:cs typeface="Gill Sans for Oriflame Light"/>
              </a:rPr>
              <a:t>    muestra </a:t>
            </a:r>
            <a:r>
              <a:rPr lang="es-CL" altLang="zh-CN" sz="1700" dirty="0">
                <a:solidFill>
                  <a:srgbClr val="231F20"/>
                </a:solidFill>
                <a:latin typeface="Gill Sans for Oriflame Light"/>
                <a:cs typeface="Gill Sans for Oriflame Light"/>
              </a:rPr>
              <a:t>el siguiente </a:t>
            </a:r>
            <a:endParaRPr lang="es-CL" altLang="zh-CN" sz="1700" dirty="0" smtClean="0">
              <a:solidFill>
                <a:srgbClr val="231F20"/>
              </a:solidFill>
              <a:latin typeface="Gill Sans for Oriflame Light"/>
              <a:cs typeface="Gill Sans for Oriflame Light"/>
            </a:endParaRPr>
          </a:p>
          <a:p>
            <a:pPr>
              <a:lnSpc>
                <a:spcPts val="2400"/>
              </a:lnSpc>
            </a:pPr>
            <a:r>
              <a:rPr lang="es-CL" altLang="zh-CN" sz="1700" dirty="0" smtClean="0">
                <a:solidFill>
                  <a:srgbClr val="231F20"/>
                </a:solidFill>
                <a:latin typeface="Gill Sans for Oriflame Light"/>
                <a:cs typeface="Gill Sans for Oriflame Light"/>
              </a:rPr>
              <a:t>    Catálogo</a:t>
            </a:r>
            <a:endParaRPr lang="es-CL" altLang="zh-CN" sz="1700" dirty="0">
              <a:solidFill>
                <a:srgbClr val="231F20"/>
              </a:solidFill>
              <a:latin typeface="Gill Sans for Oriflame Light"/>
              <a:cs typeface="Gill Sans for Oriflame Light"/>
            </a:endParaRPr>
          </a:p>
          <a:p>
            <a:pPr>
              <a:lnSpc>
                <a:spcPts val="2400"/>
              </a:lnSpc>
              <a:tabLst/>
            </a:pPr>
            <a:endParaRPr lang="es-CL" altLang="zh-CN" sz="1700" dirty="0" smtClean="0">
              <a:solidFill>
                <a:srgbClr val="231F20"/>
              </a:solidFill>
              <a:latin typeface="Gill Sans for Oriflame Light"/>
              <a:cs typeface="Gill Sans for Oriflame Light"/>
            </a:endParaRPr>
          </a:p>
        </p:txBody>
      </p:sp>
      <p:pic>
        <p:nvPicPr>
          <p:cNvPr id="41"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3477" y="1970533"/>
            <a:ext cx="1295400" cy="3215766"/>
          </a:xfrm>
          <a:prstGeom prst="rect">
            <a:avLst/>
          </a:prstGeom>
        </p:spPr>
      </p:pic>
      <p:pic>
        <p:nvPicPr>
          <p:cNvPr id="7170"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360556" y="4171781"/>
            <a:ext cx="115887"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366956" y="3199021"/>
            <a:ext cx="115887"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
          <a:stretch/>
        </p:blipFill>
        <p:spPr bwMode="auto">
          <a:xfrm>
            <a:off x="5357842" y="2260422"/>
            <a:ext cx="115887" cy="36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72049" y="1651439"/>
            <a:ext cx="3225405" cy="660377"/>
          </a:xfrm>
          <a:prstGeom prst="rect">
            <a:avLst/>
          </a:prstGeom>
          <a:noFill/>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p:spPr>
      </p:pic>
      <p:sp>
        <p:nvSpPr>
          <p:cNvPr id="2" name="TextBox 1"/>
          <p:cNvSpPr txBox="1"/>
          <p:nvPr/>
        </p:nvSpPr>
        <p:spPr>
          <a:xfrm>
            <a:off x="-1993900" y="-381000"/>
            <a:ext cx="3987800" cy="1697901"/>
          </a:xfrm>
          <a:prstGeom prst="rect">
            <a:avLst/>
          </a:prstGeom>
          <a:noFill/>
        </p:spPr>
        <p:txBody>
          <a:bodyPr wrap="square" lIns="0" tIns="0" rIns="0" rtlCol="0">
            <a:spAutoFit/>
          </a:bodyPr>
          <a:lstStyle/>
          <a:p>
            <a:pPr>
              <a:lnSpc>
                <a:spcPts val="1000"/>
              </a:lnSpc>
              <a:spcAft>
                <a:spcPts val="1800"/>
              </a:spcAft>
            </a:pPr>
            <a:endParaRPr lang="es-CL" altLang="zh-CN" dirty="0" smtClean="0">
              <a:latin typeface="Gill Sans for Oriflame Light"/>
            </a:endParaRPr>
          </a:p>
          <a:p>
            <a:pPr>
              <a:spcAft>
                <a:spcPts val="1800"/>
              </a:spcAft>
            </a:pPr>
            <a:r>
              <a:rPr lang="es-CL" b="1" dirty="0" smtClean="0">
                <a:latin typeface="Gill Sans for Oriflame Light"/>
              </a:rPr>
              <a:t>1. </a:t>
            </a:r>
            <a:endParaRPr lang="es-CL" dirty="0" smtClean="0">
              <a:latin typeface="Gill Sans for Oriflame Light"/>
            </a:endParaRPr>
          </a:p>
          <a:p>
            <a:pPr>
              <a:spcAft>
                <a:spcPts val="1800"/>
              </a:spcAft>
            </a:pPr>
            <a:r>
              <a:rPr lang="es-CL" b="1" dirty="0" smtClean="0">
                <a:latin typeface="Gill Sans for Oriflame Light"/>
              </a:rPr>
              <a:t>2. </a:t>
            </a:r>
            <a:endParaRPr lang="es-CL" dirty="0">
              <a:latin typeface="Gill Sans for Oriflame Light"/>
            </a:endParaRPr>
          </a:p>
          <a:p>
            <a:pPr>
              <a:spcAft>
                <a:spcPts val="1800"/>
              </a:spcAft>
            </a:pPr>
            <a:r>
              <a:rPr lang="es-CL" b="1" dirty="0" smtClean="0">
                <a:latin typeface="Gill Sans for Oriflame Light"/>
              </a:rPr>
              <a:t>3. </a:t>
            </a:r>
            <a:endParaRPr lang="es-CL" dirty="0" smtClean="0">
              <a:latin typeface="Gill Sans for Oriflame Light"/>
            </a:endParaRPr>
          </a:p>
        </p:txBody>
      </p:sp>
      <p:sp>
        <p:nvSpPr>
          <p:cNvPr id="5" name="4 Rectángulo"/>
          <p:cNvSpPr/>
          <p:nvPr/>
        </p:nvSpPr>
        <p:spPr>
          <a:xfrm>
            <a:off x="4898261" y="889732"/>
            <a:ext cx="3204339" cy="495264"/>
          </a:xfrm>
          <a:prstGeom prst="rect">
            <a:avLst/>
          </a:prstGeom>
        </p:spPr>
        <p:txBody>
          <a:bodyPr wrap="none">
            <a:spAutoFit/>
          </a:bodyPr>
          <a:lstStyle/>
          <a:p>
            <a:pPr lvl="0">
              <a:lnSpc>
                <a:spcPts val="3400"/>
              </a:lnSpc>
              <a:tabLst>
                <a:tab pos="254000" algn="l"/>
              </a:tabLst>
            </a:pPr>
            <a:r>
              <a:rPr lang="es-CL" altLang="zh-CN" sz="2600" dirty="0" smtClean="0">
                <a:solidFill>
                  <a:srgbClr val="A51149"/>
                </a:solidFill>
                <a:latin typeface="Gill Sans for Oriflame Light"/>
                <a:cs typeface="Gill Sans for Oriflame Light"/>
              </a:rPr>
              <a:t>Vendiendo Wellness</a:t>
            </a:r>
            <a:endParaRPr lang="es-CL" altLang="zh-CN" sz="2600" dirty="0">
              <a:solidFill>
                <a:srgbClr val="A51149"/>
              </a:solidFill>
              <a:latin typeface="Gill Sans for Oriflame Light"/>
              <a:cs typeface="Gill Sans for Oriflame Light"/>
            </a:endParaRPr>
          </a:p>
        </p:txBody>
      </p:sp>
      <p:pic>
        <p:nvPicPr>
          <p:cNvPr id="2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91099" y="2616223"/>
            <a:ext cx="3225405" cy="660377"/>
          </a:xfrm>
          <a:prstGeom prst="rect">
            <a:avLst/>
          </a:prstGeom>
          <a:noFill/>
        </p:spPr>
      </p:pic>
      <p:sp>
        <p:nvSpPr>
          <p:cNvPr id="24" name="TextBox 1"/>
          <p:cNvSpPr txBox="1"/>
          <p:nvPr/>
        </p:nvSpPr>
        <p:spPr>
          <a:xfrm>
            <a:off x="5118495" y="1752600"/>
            <a:ext cx="3920367" cy="553998"/>
          </a:xfrm>
          <a:prstGeom prst="rect">
            <a:avLst/>
          </a:prstGeom>
          <a:noFill/>
        </p:spPr>
        <p:txBody>
          <a:bodyPr wrap="square" lIns="0" tIns="0" rIns="0" rtlCol="0">
            <a:spAutoFit/>
          </a:bodyPr>
          <a:lstStyle/>
          <a:p>
            <a:pPr>
              <a:tabLst/>
            </a:pPr>
            <a:r>
              <a:rPr lang="es-CL" altLang="zh-CN" sz="1600" b="1" dirty="0" smtClean="0">
                <a:solidFill>
                  <a:srgbClr val="A51149"/>
                </a:solidFill>
                <a:latin typeface="Gill Sans for Oriflame Light"/>
                <a:cs typeface="Gill Sans for Oriflame Light"/>
              </a:rPr>
              <a:t>1. </a:t>
            </a:r>
            <a:r>
              <a:rPr lang="es-CL" sz="1600" dirty="0" smtClean="0">
                <a:latin typeface="Gill Sans for Oriflame Light"/>
              </a:rPr>
              <a:t>Utiliza </a:t>
            </a:r>
            <a:r>
              <a:rPr lang="es-CL" sz="1600" dirty="0">
                <a:latin typeface="Gill Sans for Oriflame Light"/>
              </a:rPr>
              <a:t>los productos </a:t>
            </a:r>
            <a:endParaRPr lang="es-CL" sz="1600" dirty="0" smtClean="0">
              <a:latin typeface="Gill Sans for Oriflame Light"/>
            </a:endParaRPr>
          </a:p>
          <a:p>
            <a:pPr>
              <a:tabLst/>
            </a:pPr>
            <a:r>
              <a:rPr lang="es-CL" sz="1600" dirty="0" smtClean="0">
                <a:latin typeface="Gill Sans for Oriflame Light"/>
              </a:rPr>
              <a:t>diariamente</a:t>
            </a:r>
            <a:endParaRPr lang="es-CL" altLang="zh-CN" sz="1700" dirty="0" smtClean="0">
              <a:solidFill>
                <a:srgbClr val="231F20"/>
              </a:solidFill>
              <a:latin typeface="Gill Sans for Oriflame Light"/>
              <a:cs typeface="Gill Sans for Oriflame Light"/>
            </a:endParaRPr>
          </a:p>
        </p:txBody>
      </p:sp>
      <p:sp>
        <p:nvSpPr>
          <p:cNvPr id="25" name="TextBox 1"/>
          <p:cNvSpPr txBox="1"/>
          <p:nvPr/>
        </p:nvSpPr>
        <p:spPr>
          <a:xfrm>
            <a:off x="5131891" y="2669412"/>
            <a:ext cx="2945309" cy="553998"/>
          </a:xfrm>
          <a:prstGeom prst="rect">
            <a:avLst/>
          </a:prstGeom>
          <a:noFill/>
        </p:spPr>
        <p:txBody>
          <a:bodyPr wrap="square" lIns="0" tIns="0" rIns="0" rtlCol="0">
            <a:spAutoFit/>
          </a:bodyPr>
          <a:lstStyle/>
          <a:p>
            <a:pPr>
              <a:tabLst>
                <a:tab pos="203200" algn="l"/>
              </a:tabLst>
            </a:pPr>
            <a:r>
              <a:rPr lang="es-CL" altLang="zh-CN" sz="1700" b="1" dirty="0" smtClean="0">
                <a:solidFill>
                  <a:srgbClr val="A51149"/>
                </a:solidFill>
                <a:latin typeface="Gill Sans for Oriflame Light"/>
                <a:cs typeface="Gill Sans for Oriflame Light"/>
              </a:rPr>
              <a:t>2. </a:t>
            </a:r>
            <a:r>
              <a:rPr lang="es-CL" sz="1600" dirty="0">
                <a:latin typeface="Gill Sans for Oriflame Light"/>
              </a:rPr>
              <a:t>Comparte tu historia de éxito y las de otras personas</a:t>
            </a:r>
            <a:endParaRPr lang="es-CL" altLang="zh-CN" sz="1700" dirty="0" smtClean="0">
              <a:solidFill>
                <a:srgbClr val="231F20"/>
              </a:solidFill>
              <a:latin typeface="Gill Sans for Oriflame Light"/>
              <a:cs typeface="Gill Sans for Oriflame Light"/>
            </a:endParaRPr>
          </a:p>
        </p:txBody>
      </p:sp>
      <p:pic>
        <p:nvPicPr>
          <p:cNvPr id="3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53000" y="3530623"/>
            <a:ext cx="3263505" cy="660377"/>
          </a:xfrm>
          <a:prstGeom prst="rect">
            <a:avLst/>
          </a:prstGeom>
          <a:noFill/>
        </p:spPr>
      </p:pic>
      <p:sp>
        <p:nvSpPr>
          <p:cNvPr id="26" name="TextBox 1"/>
          <p:cNvSpPr txBox="1"/>
          <p:nvPr/>
        </p:nvSpPr>
        <p:spPr>
          <a:xfrm>
            <a:off x="5112389" y="3633903"/>
            <a:ext cx="2888611" cy="553998"/>
          </a:xfrm>
          <a:prstGeom prst="rect">
            <a:avLst/>
          </a:prstGeom>
          <a:noFill/>
        </p:spPr>
        <p:txBody>
          <a:bodyPr wrap="none" lIns="0" tIns="0" rIns="0" rtlCol="0">
            <a:spAutoFit/>
          </a:bodyPr>
          <a:lstStyle/>
          <a:p>
            <a:pPr>
              <a:tabLst/>
            </a:pPr>
            <a:r>
              <a:rPr lang="es-CL" altLang="zh-CN" sz="1700" b="1" dirty="0" smtClean="0">
                <a:solidFill>
                  <a:srgbClr val="A51149"/>
                </a:solidFill>
                <a:latin typeface="Gill Sans for Oriflame Light"/>
                <a:cs typeface="Gill Sans for Oriflame Light"/>
              </a:rPr>
              <a:t>3. </a:t>
            </a:r>
            <a:r>
              <a:rPr lang="es-CL" sz="1600" dirty="0">
                <a:latin typeface="Gill Sans for Oriflame Light"/>
              </a:rPr>
              <a:t>Muestra los beneficios de </a:t>
            </a:r>
            <a:r>
              <a:rPr lang="es-CL" sz="1600" dirty="0" smtClean="0">
                <a:latin typeface="Gill Sans for Oriflame Light"/>
              </a:rPr>
              <a:t>los</a:t>
            </a:r>
          </a:p>
          <a:p>
            <a:pPr>
              <a:tabLst/>
            </a:pPr>
            <a:r>
              <a:rPr lang="es-CL" sz="1600" dirty="0" smtClean="0">
                <a:latin typeface="Gill Sans for Oriflame Light"/>
              </a:rPr>
              <a:t> </a:t>
            </a:r>
            <a:r>
              <a:rPr lang="es-CL" sz="1600" dirty="0">
                <a:latin typeface="Gill Sans for Oriflame Light"/>
              </a:rPr>
              <a:t>productos y sus singularidades</a:t>
            </a:r>
            <a:endParaRPr lang="es-CL" altLang="zh-CN" sz="1700" dirty="0" smtClean="0">
              <a:solidFill>
                <a:srgbClr val="231F20"/>
              </a:solidFill>
              <a:latin typeface="Gill Sans for Oriflame Light"/>
              <a:cs typeface="Gill Sans for Oriflame Light"/>
            </a:endParaRPr>
          </a:p>
        </p:txBody>
      </p:sp>
      <p:pic>
        <p:nvPicPr>
          <p:cNvPr id="3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53000" y="4495800"/>
            <a:ext cx="3263505" cy="660377"/>
          </a:xfrm>
          <a:prstGeom prst="rect">
            <a:avLst/>
          </a:prstGeom>
          <a:noFill/>
        </p:spPr>
      </p:pic>
      <p:sp>
        <p:nvSpPr>
          <p:cNvPr id="4" name="3 Rectángulo"/>
          <p:cNvSpPr/>
          <p:nvPr/>
        </p:nvSpPr>
        <p:spPr>
          <a:xfrm>
            <a:off x="5048496" y="4495800"/>
            <a:ext cx="3002516" cy="600164"/>
          </a:xfrm>
          <a:prstGeom prst="rect">
            <a:avLst/>
          </a:prstGeom>
        </p:spPr>
        <p:txBody>
          <a:bodyPr wrap="square">
            <a:spAutoFit/>
          </a:bodyPr>
          <a:lstStyle/>
          <a:p>
            <a:pPr>
              <a:spcAft>
                <a:spcPts val="1800"/>
              </a:spcAft>
            </a:pPr>
            <a:r>
              <a:rPr lang="es-CL" sz="1700" b="1" dirty="0">
                <a:solidFill>
                  <a:srgbClr val="A51149"/>
                </a:solidFill>
                <a:latin typeface="Gill Sans for Oriflame Light"/>
                <a:cs typeface="Gill Sans for Oriflame Light"/>
              </a:rPr>
              <a:t>4. </a:t>
            </a:r>
            <a:r>
              <a:rPr lang="es-CL" sz="1600" dirty="0">
                <a:latin typeface="Gill Sans for Oriflame Light"/>
              </a:rPr>
              <a:t>Invita a formar parte de un club Wellness</a:t>
            </a:r>
          </a:p>
        </p:txBody>
      </p:sp>
      <p:pic>
        <p:nvPicPr>
          <p:cNvPr id="3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
          <a:stretch/>
        </p:blipFill>
        <p:spPr bwMode="auto">
          <a:xfrm>
            <a:off x="5112389" y="2362200"/>
            <a:ext cx="115887" cy="36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31891" y="3249612"/>
            <a:ext cx="115887"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44312" y="4221179"/>
            <a:ext cx="115887"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7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876800" y="1142999"/>
            <a:ext cx="3810000" cy="2416046"/>
          </a:xfrm>
          <a:prstGeom prst="rect">
            <a:avLst/>
          </a:prstGeom>
          <a:noFill/>
        </p:spPr>
        <p:txBody>
          <a:bodyPr wrap="square" lIns="0" tIns="0" rIns="0" rtlCol="0">
            <a:spAutoFit/>
          </a:bodyPr>
          <a:lstStyle/>
          <a:p>
            <a:pPr>
              <a:spcAft>
                <a:spcPts val="1200"/>
              </a:spcAft>
              <a:tabLst>
                <a:tab pos="406400" algn="l"/>
                <a:tab pos="457200" algn="l"/>
                <a:tab pos="647700" algn="l"/>
              </a:tabLst>
            </a:pPr>
            <a:r>
              <a:rPr lang="es-CL" altLang="zh-CN" sz="2600" dirty="0" smtClean="0">
                <a:solidFill>
                  <a:srgbClr val="A51149"/>
                </a:solidFill>
                <a:latin typeface="Gill Sans for Oriflame Light"/>
                <a:cs typeface="Gill Sans for Oriflame Light"/>
              </a:rPr>
              <a:t>La importancia de hacer preguntas</a:t>
            </a:r>
          </a:p>
          <a:p>
            <a:pPr>
              <a:spcAft>
                <a:spcPts val="1200"/>
              </a:spcAft>
            </a:pPr>
            <a:endParaRPr lang="es-CL" altLang="zh-CN" dirty="0" smtClean="0">
              <a:latin typeface="Gill Sans for Oriflame Light"/>
            </a:endParaRPr>
          </a:p>
          <a:p>
            <a:pPr>
              <a:spcAft>
                <a:spcPts val="1200"/>
              </a:spcAft>
            </a:pPr>
            <a:r>
              <a:rPr lang="es-CL" b="1" dirty="0" smtClean="0">
                <a:latin typeface="Gill Sans for Oriflame Light"/>
              </a:rPr>
              <a:t>Para definir las preferencias de tus clientes en cosméticos</a:t>
            </a:r>
          </a:p>
          <a:p>
            <a:pPr>
              <a:spcAft>
                <a:spcPts val="1200"/>
              </a:spcAft>
              <a:tabLst>
                <a:tab pos="406400" algn="l"/>
                <a:tab pos="457200" algn="l"/>
                <a:tab pos="647700" algn="l"/>
              </a:tabLst>
            </a:pPr>
            <a:r>
              <a:rPr lang="es-CL" altLang="zh-CN" dirty="0" smtClean="0">
                <a:latin typeface="Gill Sans for Oriflame Light"/>
              </a:rPr>
              <a:t>   </a:t>
            </a:r>
            <a:r>
              <a:rPr lang="es-CL" altLang="zh-CN" sz="1800" dirty="0" smtClean="0">
                <a:solidFill>
                  <a:srgbClr val="A51149"/>
                </a:solidFill>
                <a:latin typeface="Gill Sans for Oriflame Light"/>
                <a:cs typeface="Gill Sans for Oriflame Light"/>
              </a:rPr>
              <a:t>¿QUÉ?</a:t>
            </a:r>
            <a:r>
              <a:rPr lang="es-CL" altLang="zh-CN" dirty="0" smtClean="0">
                <a:latin typeface="Gill Sans for Oriflame Light"/>
                <a:cs typeface="Times New Roman" pitchFamily="18" charset="0"/>
              </a:rPr>
              <a:t> </a:t>
            </a:r>
            <a:r>
              <a:rPr lang="es-CL" altLang="zh-CN" sz="1800" dirty="0" smtClean="0">
                <a:solidFill>
                  <a:srgbClr val="A51149"/>
                </a:solidFill>
                <a:latin typeface="Gill Sans for Oriflame Light"/>
                <a:cs typeface="Gill Sans for Oriflame Light"/>
              </a:rPr>
              <a:t>¿DÓNDE?</a:t>
            </a:r>
            <a:r>
              <a:rPr lang="es-CL" altLang="zh-CN" dirty="0" smtClean="0">
                <a:latin typeface="Gill Sans for Oriflame Light"/>
                <a:cs typeface="Times New Roman" pitchFamily="18" charset="0"/>
              </a:rPr>
              <a:t> </a:t>
            </a:r>
            <a:r>
              <a:rPr lang="es-CL" altLang="zh-CN" sz="1800" dirty="0" smtClean="0">
                <a:solidFill>
                  <a:srgbClr val="A51149"/>
                </a:solidFill>
                <a:latin typeface="Gill Sans for Oriflame Light"/>
                <a:cs typeface="Gill Sans for Oriflame Light"/>
              </a:rPr>
              <a:t>¿CÓMO?</a:t>
            </a:r>
          </a:p>
        </p:txBody>
      </p:sp>
      <p:sp>
        <p:nvSpPr>
          <p:cNvPr id="5" name="4 Rectángulo"/>
          <p:cNvSpPr/>
          <p:nvPr/>
        </p:nvSpPr>
        <p:spPr>
          <a:xfrm>
            <a:off x="4855191" y="4114800"/>
            <a:ext cx="3770004" cy="1354217"/>
          </a:xfrm>
          <a:prstGeom prst="rect">
            <a:avLst/>
          </a:prstGeom>
        </p:spPr>
        <p:txBody>
          <a:bodyPr wrap="square">
            <a:spAutoFit/>
          </a:bodyPr>
          <a:lstStyle/>
          <a:p>
            <a:pPr marL="285750" lvl="0" indent="-285750">
              <a:spcAft>
                <a:spcPts val="1200"/>
              </a:spcAft>
              <a:buFont typeface="Arial" pitchFamily="34" charset="0"/>
              <a:buChar char="•"/>
            </a:pPr>
            <a:r>
              <a:rPr lang="es-ES_tradnl" dirty="0">
                <a:solidFill>
                  <a:prstClr val="black"/>
                </a:solidFill>
                <a:latin typeface="Gill Sans for Oriflame Light"/>
              </a:rPr>
              <a:t>Conocer las necesidades de tu cliente</a:t>
            </a:r>
          </a:p>
          <a:p>
            <a:pPr marL="285750" lvl="0" indent="-285750">
              <a:spcAft>
                <a:spcPts val="1200"/>
              </a:spcAft>
              <a:buFont typeface="Arial" pitchFamily="34" charset="0"/>
              <a:buChar char="•"/>
            </a:pPr>
            <a:r>
              <a:rPr lang="es-ES_tradnl" dirty="0">
                <a:solidFill>
                  <a:prstClr val="black"/>
                </a:solidFill>
                <a:latin typeface="Gill Sans for Oriflame Light"/>
              </a:rPr>
              <a:t>Ayudar a tus clientes a hacer la elección correcta</a:t>
            </a:r>
            <a:endParaRPr lang="en-US" altLang="zh-CN" dirty="0">
              <a:solidFill>
                <a:srgbClr val="231F20"/>
              </a:solidFill>
              <a:latin typeface="Gill Sans for Oriflame Light"/>
              <a:cs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3"/>
          </p:nvPr>
        </p:nvSpPr>
        <p:spPr>
          <a:xfrm>
            <a:off x="5149933" y="1066800"/>
            <a:ext cx="3841667" cy="1143000"/>
          </a:xfrm>
        </p:spPr>
        <p:txBody>
          <a:bodyPr>
            <a:noAutofit/>
          </a:bodyPr>
          <a:lstStyle/>
          <a:p>
            <a:pPr marL="0" indent="0">
              <a:buNone/>
            </a:pPr>
            <a:r>
              <a:rPr lang="es-CL" altLang="zh-CN" dirty="0" smtClean="0">
                <a:solidFill>
                  <a:srgbClr val="A51149"/>
                </a:solidFill>
                <a:latin typeface="Gill Sans for Oriflame Light"/>
                <a:cs typeface="Gill Sans for Oriflame Light"/>
              </a:rPr>
              <a:t>Técnica DAMA un </a:t>
            </a:r>
            <a:r>
              <a:rPr lang="es-CL" altLang="zh-CN" dirty="0">
                <a:solidFill>
                  <a:srgbClr val="A51149"/>
                </a:solidFill>
                <a:latin typeface="Gill Sans for Oriflame Light"/>
                <a:cs typeface="Gill Sans for Oriflame Light"/>
              </a:rPr>
              <a:t>método efectivo </a:t>
            </a:r>
          </a:p>
          <a:p>
            <a:pPr marL="0" indent="0">
              <a:spcBef>
                <a:spcPts val="0"/>
              </a:spcBef>
              <a:spcAft>
                <a:spcPts val="1200"/>
              </a:spcAft>
              <a:buNone/>
            </a:pPr>
            <a:endParaRPr lang="es-CL" sz="1800" dirty="0">
              <a:latin typeface="Gill Sans for Oriflame Light"/>
            </a:endParaRPr>
          </a:p>
        </p:txBody>
      </p:sp>
      <p:sp>
        <p:nvSpPr>
          <p:cNvPr id="5" name="4 Rectángulo"/>
          <p:cNvSpPr/>
          <p:nvPr/>
        </p:nvSpPr>
        <p:spPr>
          <a:xfrm>
            <a:off x="5251863" y="3505200"/>
            <a:ext cx="3429000" cy="2031325"/>
          </a:xfrm>
          <a:prstGeom prst="rect">
            <a:avLst/>
          </a:prstGeom>
        </p:spPr>
        <p:txBody>
          <a:bodyPr wrap="square">
            <a:spAutoFit/>
          </a:bodyPr>
          <a:lstStyle/>
          <a:p>
            <a:pPr marL="285750" indent="-285750">
              <a:buFont typeface="Arial" pitchFamily="34" charset="0"/>
              <a:buChar char="•"/>
            </a:pPr>
            <a:r>
              <a:rPr lang="es-CL" dirty="0" smtClean="0">
                <a:latin typeface="Gill Sans for Oriflame Light"/>
              </a:rPr>
              <a:t>DAMA </a:t>
            </a:r>
            <a:r>
              <a:rPr lang="es-CL" dirty="0">
                <a:latin typeface="Gill Sans for Oriflame Light"/>
              </a:rPr>
              <a:t>significa averiguar las necesidades de las otras personas. </a:t>
            </a:r>
          </a:p>
          <a:p>
            <a:pPr marL="285750" indent="-285750">
              <a:buFont typeface="Arial" pitchFamily="34" charset="0"/>
              <a:buChar char="•"/>
            </a:pPr>
            <a:endParaRPr lang="es-CL" dirty="0">
              <a:latin typeface="Gill Sans for Oriflame Light"/>
            </a:endParaRPr>
          </a:p>
          <a:p>
            <a:pPr marL="285750" indent="-285750">
              <a:buFont typeface="Arial" pitchFamily="34" charset="0"/>
              <a:buChar char="•"/>
            </a:pPr>
            <a:r>
              <a:rPr lang="es-CL" dirty="0">
                <a:latin typeface="Gill Sans for Oriflame Light"/>
              </a:rPr>
              <a:t>Luego satisfacer sus necesidades con una solución</a:t>
            </a:r>
          </a:p>
        </p:txBody>
      </p:sp>
      <p:sp>
        <p:nvSpPr>
          <p:cNvPr id="7" name="6 Rectángulo"/>
          <p:cNvSpPr/>
          <p:nvPr/>
        </p:nvSpPr>
        <p:spPr>
          <a:xfrm>
            <a:off x="5251862" y="2209800"/>
            <a:ext cx="3663537" cy="923330"/>
          </a:xfrm>
          <a:prstGeom prst="rect">
            <a:avLst/>
          </a:prstGeom>
        </p:spPr>
        <p:txBody>
          <a:bodyPr wrap="square">
            <a:spAutoFit/>
          </a:bodyPr>
          <a:lstStyle/>
          <a:p>
            <a:pPr lvl="0">
              <a:spcAft>
                <a:spcPts val="1200"/>
              </a:spcAft>
            </a:pPr>
            <a:r>
              <a:rPr lang="es-CL" altLang="zh-CN" b="1" dirty="0">
                <a:solidFill>
                  <a:prstClr val="black"/>
                </a:solidFill>
                <a:latin typeface="Gill Sans for Oriflame Light"/>
              </a:rPr>
              <a:t>Para ofrecer productos y la Oportunidad de N</a:t>
            </a:r>
            <a:r>
              <a:rPr lang="es-CL" altLang="zh-CN" b="1" dirty="0" smtClean="0">
                <a:solidFill>
                  <a:prstClr val="black"/>
                </a:solidFill>
                <a:latin typeface="Gill Sans for Oriflame Light"/>
              </a:rPr>
              <a:t>egocio Oriflame</a:t>
            </a:r>
            <a:endParaRPr lang="es-CL" altLang="zh-CN" b="1" dirty="0">
              <a:solidFill>
                <a:prstClr val="black"/>
              </a:solidFill>
              <a:latin typeface="Gill Sans for Oriflame Light"/>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10100" cy="6858000"/>
          </a:xfrm>
          <a:prstGeom prst="rect">
            <a:avLst/>
          </a:prstGeom>
          <a:noFill/>
        </p:spPr>
      </p:pic>
    </p:spTree>
    <p:extLst>
      <p:ext uri="{BB962C8B-B14F-4D97-AF65-F5344CB8AC3E}">
        <p14:creationId xmlns:p14="http://schemas.microsoft.com/office/powerpoint/2010/main" val="35436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Slide_48.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81000" y="1066800"/>
            <a:ext cx="8363712" cy="5207876"/>
          </a:xfrm>
          <a:prstGeom prst="rect">
            <a:avLst/>
          </a:prstGeom>
        </p:spPr>
      </p:pic>
      <p:sp>
        <p:nvSpPr>
          <p:cNvPr id="5" name="TextBox 1"/>
          <p:cNvSpPr txBox="1"/>
          <p:nvPr/>
        </p:nvSpPr>
        <p:spPr>
          <a:xfrm>
            <a:off x="2667000" y="1524000"/>
            <a:ext cx="5638800" cy="430887"/>
          </a:xfrm>
          <a:prstGeom prst="rect">
            <a:avLst/>
          </a:prstGeom>
          <a:noFill/>
        </p:spPr>
        <p:txBody>
          <a:bodyPr wrap="square" lIns="0" tIns="0" rIns="0" rtlCol="0">
            <a:spAutoFit/>
          </a:bodyPr>
          <a:lstStyle/>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p:txBody>
      </p:sp>
      <p:sp>
        <p:nvSpPr>
          <p:cNvPr id="6" name="TextBox 1"/>
          <p:cNvSpPr txBox="1"/>
          <p:nvPr/>
        </p:nvSpPr>
        <p:spPr>
          <a:xfrm>
            <a:off x="2667000" y="1524000"/>
            <a:ext cx="4724400" cy="482183"/>
          </a:xfrm>
          <a:prstGeom prst="rect">
            <a:avLst/>
          </a:prstGeom>
          <a:noFill/>
        </p:spPr>
        <p:txBody>
          <a:bodyPr wrap="square" lIns="0" tIns="0" rIns="0" rtlCol="0">
            <a:spAutoFit/>
          </a:bodyPr>
          <a:lstStyle/>
          <a:p>
            <a:pPr>
              <a:lnSpc>
                <a:spcPts val="3400"/>
              </a:lnSpc>
              <a:tabLst>
                <a:tab pos="685800" algn="l"/>
              </a:tabLst>
            </a:pPr>
            <a:r>
              <a:rPr lang="es-CL" altLang="zh-CN" sz="2400" dirty="0" smtClean="0">
                <a:solidFill>
                  <a:srgbClr val="A51149"/>
                </a:solidFill>
                <a:latin typeface="Gill Sans for Oriflame Light"/>
                <a:cs typeface="Gill Sans for Oriflame Light"/>
              </a:rPr>
              <a:t>Qué significa la sigla “DAMA”</a:t>
            </a:r>
            <a:endParaRPr lang="es-CL" altLang="zh-CN" sz="2400" dirty="0">
              <a:solidFill>
                <a:srgbClr val="A51149"/>
              </a:solidFill>
              <a:latin typeface="Gill Sans for Oriflame Light"/>
              <a:cs typeface="Gill Sans for Oriflame Light"/>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7300" y="4419600"/>
            <a:ext cx="1054100" cy="64770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7300" y="3467100"/>
            <a:ext cx="1104900" cy="64770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7300" y="2514600"/>
            <a:ext cx="1054100" cy="6477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57300" y="1600200"/>
            <a:ext cx="1066800" cy="647700"/>
          </a:xfrm>
          <a:prstGeom prst="rect">
            <a:avLst/>
          </a:prstGeom>
        </p:spPr>
      </p:pic>
      <p:sp>
        <p:nvSpPr>
          <p:cNvPr id="2" name="1 CuadroTexto"/>
          <p:cNvSpPr txBox="1"/>
          <p:nvPr/>
        </p:nvSpPr>
        <p:spPr>
          <a:xfrm>
            <a:off x="3822677" y="2133600"/>
            <a:ext cx="1282723" cy="3170099"/>
          </a:xfrm>
          <a:prstGeom prst="rect">
            <a:avLst/>
          </a:prstGeom>
          <a:noFill/>
        </p:spPr>
        <p:txBody>
          <a:bodyPr wrap="none" rtlCol="0">
            <a:spAutoFit/>
          </a:bodyPr>
          <a:lstStyle/>
          <a:p>
            <a:pPr>
              <a:lnSpc>
                <a:spcPct val="250000"/>
              </a:lnSpc>
            </a:pPr>
            <a:r>
              <a:rPr lang="es-CL" sz="2000" dirty="0" smtClean="0">
                <a:latin typeface="Gill Sans for Oriflame Light"/>
              </a:rPr>
              <a:t>efinición</a:t>
            </a:r>
          </a:p>
          <a:p>
            <a:pPr>
              <a:lnSpc>
                <a:spcPct val="250000"/>
              </a:lnSpc>
            </a:pPr>
            <a:r>
              <a:rPr lang="es-CL" sz="2000" dirty="0" smtClean="0">
                <a:latin typeface="Gill Sans for Oriflame Light"/>
              </a:rPr>
              <a:t>ceptación</a:t>
            </a:r>
            <a:endParaRPr lang="es-CL" sz="2000" dirty="0">
              <a:latin typeface="Gill Sans for Oriflame Light"/>
            </a:endParaRPr>
          </a:p>
          <a:p>
            <a:pPr>
              <a:lnSpc>
                <a:spcPct val="250000"/>
              </a:lnSpc>
            </a:pPr>
            <a:r>
              <a:rPr lang="es-CL" sz="2000" dirty="0" smtClean="0">
                <a:latin typeface="Gill Sans for Oriflame Light"/>
              </a:rPr>
              <a:t>ostrar</a:t>
            </a:r>
          </a:p>
          <a:p>
            <a:pPr>
              <a:lnSpc>
                <a:spcPct val="250000"/>
              </a:lnSpc>
            </a:pPr>
            <a:r>
              <a:rPr lang="es-CL" sz="2000" dirty="0" smtClean="0">
                <a:latin typeface="Gill Sans for Oriflame Light"/>
              </a:rPr>
              <a:t>ceptación</a:t>
            </a:r>
            <a:endParaRPr lang="es-CL" sz="2000" dirty="0">
              <a:latin typeface="Gill Sans for Oriflame Light"/>
            </a:endParaRPr>
          </a:p>
        </p:txBody>
      </p:sp>
      <p:pic>
        <p:nvPicPr>
          <p:cNvPr id="16"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66935" y="4610100"/>
            <a:ext cx="1054100" cy="647700"/>
          </a:xfrm>
          <a:prstGeom prst="rect">
            <a:avLst/>
          </a:prstGeom>
        </p:spPr>
      </p:pic>
      <p:pic>
        <p:nvPicPr>
          <p:cNvPr id="17"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29000" y="3848100"/>
            <a:ext cx="1104900" cy="647700"/>
          </a:xfrm>
          <a:prstGeom prst="rect">
            <a:avLst/>
          </a:prstGeom>
        </p:spPr>
      </p:pic>
      <p:pic>
        <p:nvPicPr>
          <p:cNvPr id="18"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60750" y="3048000"/>
            <a:ext cx="1054100" cy="647700"/>
          </a:xfrm>
          <a:prstGeom prst="rect">
            <a:avLst/>
          </a:prstGeom>
        </p:spPr>
      </p:pic>
      <p:pic>
        <p:nvPicPr>
          <p:cNvPr id="19" name="Pictur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448050" y="2324100"/>
            <a:ext cx="1066800" cy="6477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_48.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81000" y="1066800"/>
            <a:ext cx="8363712" cy="5207876"/>
          </a:xfrm>
          <a:prstGeom prst="rect">
            <a:avLst/>
          </a:prstGeom>
        </p:spPr>
      </p:pic>
      <p:sp>
        <p:nvSpPr>
          <p:cNvPr id="5" name="TextBox 1"/>
          <p:cNvSpPr txBox="1"/>
          <p:nvPr/>
        </p:nvSpPr>
        <p:spPr>
          <a:xfrm>
            <a:off x="2590800" y="2248049"/>
            <a:ext cx="5989122" cy="538609"/>
          </a:xfrm>
          <a:prstGeom prst="rect">
            <a:avLst/>
          </a:prstGeom>
          <a:noFill/>
        </p:spPr>
        <p:txBody>
          <a:bodyPr wrap="square" lIns="0" tIns="0" rIns="0" rtlCol="0">
            <a:spAutoFit/>
          </a:bodyPr>
          <a:lstStyle/>
          <a:p>
            <a:pPr>
              <a:spcAft>
                <a:spcPts val="1200"/>
              </a:spcAft>
            </a:pPr>
            <a:r>
              <a:rPr lang="es-CL" sz="1600" b="1" dirty="0" smtClean="0">
                <a:latin typeface="Gill Sans for Oriflame Light"/>
                <a:cs typeface="Arial" pitchFamily="34" charset="0"/>
              </a:rPr>
              <a:t>Define </a:t>
            </a:r>
            <a:r>
              <a:rPr lang="es-CL" sz="1600" b="1" dirty="0">
                <a:latin typeface="Gill Sans for Oriflame Light"/>
                <a:cs typeface="Arial" pitchFamily="34" charset="0"/>
              </a:rPr>
              <a:t>necesidades formulando preguntas </a:t>
            </a:r>
            <a:r>
              <a:rPr lang="es-CL" sz="1600" b="1" dirty="0" smtClean="0">
                <a:latin typeface="Gill Sans for Oriflame Light"/>
                <a:cs typeface="Arial" pitchFamily="34" charset="0"/>
              </a:rPr>
              <a:t>abiertas </a:t>
            </a:r>
            <a:r>
              <a:rPr lang="es-ES" sz="1600" b="1" dirty="0" smtClean="0">
                <a:latin typeface="Gill Sans for Oriflame Light"/>
                <a:cs typeface="Arial" pitchFamily="34" charset="0"/>
              </a:rPr>
              <a:t>y escucha atentamente lo que responden.</a:t>
            </a:r>
            <a:endParaRPr lang="es-CL" altLang="zh-CN" sz="1600" dirty="0" smtClean="0">
              <a:latin typeface="Gill Sans for Oriflame Light"/>
            </a:endParaRPr>
          </a:p>
        </p:txBody>
      </p:sp>
      <p:sp>
        <p:nvSpPr>
          <p:cNvPr id="6" name="TextBox 1"/>
          <p:cNvSpPr txBox="1"/>
          <p:nvPr/>
        </p:nvSpPr>
        <p:spPr>
          <a:xfrm>
            <a:off x="2765486" y="1485296"/>
            <a:ext cx="5943600" cy="443198"/>
          </a:xfrm>
          <a:prstGeom prst="rect">
            <a:avLst/>
          </a:prstGeom>
          <a:noFill/>
        </p:spPr>
        <p:txBody>
          <a:bodyPr wrap="square" lIns="0" tIns="0" rIns="0" rtlCol="0">
            <a:spAutoFit/>
          </a:bodyPr>
          <a:lstStyle/>
          <a:p>
            <a:pPr>
              <a:lnSpc>
                <a:spcPts val="3400"/>
              </a:lnSpc>
              <a:tabLst>
                <a:tab pos="685800" algn="l"/>
              </a:tabLst>
            </a:pPr>
            <a:r>
              <a:rPr lang="es-CL" altLang="zh-CN" sz="2400" dirty="0" smtClean="0">
                <a:solidFill>
                  <a:srgbClr val="A51149"/>
                </a:solidFill>
                <a:latin typeface="Gill Sans for Oriflame Light"/>
                <a:cs typeface="Gill Sans for Oriflame Light"/>
              </a:rPr>
              <a:t>DEFINICIÓN: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7300" y="4419600"/>
            <a:ext cx="1054100" cy="64770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7300" y="3467100"/>
            <a:ext cx="1104900" cy="64770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7300" y="2514600"/>
            <a:ext cx="1054100" cy="6477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57300" y="1600200"/>
            <a:ext cx="1066800" cy="647700"/>
          </a:xfrm>
          <a:prstGeom prst="rect">
            <a:avLst/>
          </a:prstGeom>
        </p:spPr>
      </p:pic>
      <p:sp>
        <p:nvSpPr>
          <p:cNvPr id="9" name="TextBox 1"/>
          <p:cNvSpPr txBox="1"/>
          <p:nvPr/>
        </p:nvSpPr>
        <p:spPr>
          <a:xfrm>
            <a:off x="685800" y="617703"/>
            <a:ext cx="5943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Usa la técnica DAMA</a:t>
            </a:r>
            <a:endParaRPr lang="es-CL" altLang="zh-CN" sz="2600" dirty="0">
              <a:solidFill>
                <a:srgbClr val="A51149"/>
              </a:solidFill>
              <a:latin typeface="Gill Sans for Oriflame Light"/>
              <a:cs typeface="Gill Sans for Oriflame Light"/>
            </a:endParaRPr>
          </a:p>
        </p:txBody>
      </p:sp>
      <p:sp>
        <p:nvSpPr>
          <p:cNvPr id="3" name="2 Rectángulo"/>
          <p:cNvSpPr/>
          <p:nvPr/>
        </p:nvSpPr>
        <p:spPr>
          <a:xfrm>
            <a:off x="2514600" y="2826365"/>
            <a:ext cx="5989122" cy="2431435"/>
          </a:xfrm>
          <a:prstGeom prst="rect">
            <a:avLst/>
          </a:prstGeom>
        </p:spPr>
        <p:txBody>
          <a:bodyPr wrap="square">
            <a:spAutoFit/>
          </a:bodyPr>
          <a:lstStyle/>
          <a:p>
            <a:pPr lvl="0">
              <a:spcAft>
                <a:spcPts val="1200"/>
              </a:spcAft>
            </a:pPr>
            <a:r>
              <a:rPr lang="es-CL" sz="1600" dirty="0">
                <a:solidFill>
                  <a:prstClr val="black"/>
                </a:solidFill>
                <a:latin typeface="Gill Sans for Oriflame Light"/>
              </a:rPr>
              <a:t>Las preguntas abiertas son aquellas que no pueden ser respondidas con un “si” o un  “no”</a:t>
            </a:r>
          </a:p>
          <a:p>
            <a:pPr lvl="0">
              <a:spcAft>
                <a:spcPts val="1200"/>
              </a:spcAft>
            </a:pPr>
            <a:r>
              <a:rPr lang="es-CL" sz="1600" dirty="0">
                <a:solidFill>
                  <a:prstClr val="black"/>
                </a:solidFill>
                <a:latin typeface="Gill Sans for Oriflame Light"/>
              </a:rPr>
              <a:t>¿QUÉ tipos de productos cosméticos prefieres usar? </a:t>
            </a:r>
          </a:p>
          <a:p>
            <a:pPr lvl="0">
              <a:spcAft>
                <a:spcPts val="1200"/>
              </a:spcAft>
            </a:pPr>
            <a:r>
              <a:rPr lang="es-CL" sz="1600" dirty="0">
                <a:solidFill>
                  <a:prstClr val="black"/>
                </a:solidFill>
                <a:latin typeface="Gill Sans for Oriflame Light"/>
              </a:rPr>
              <a:t>¿CÓMO compras tus cosméticos?</a:t>
            </a:r>
          </a:p>
          <a:p>
            <a:pPr lvl="0">
              <a:spcAft>
                <a:spcPts val="600"/>
              </a:spcAft>
            </a:pPr>
            <a:r>
              <a:rPr lang="es-CL" sz="1600" dirty="0">
                <a:solidFill>
                  <a:prstClr val="black"/>
                </a:solidFill>
                <a:latin typeface="Gill Sans for Oriflame Light"/>
              </a:rPr>
              <a:t>¿DÓNDE compras?</a:t>
            </a:r>
          </a:p>
          <a:p>
            <a:pPr lvl="0">
              <a:spcAft>
                <a:spcPts val="600"/>
              </a:spcAft>
            </a:pPr>
            <a:r>
              <a:rPr lang="es-CL" sz="1600" dirty="0">
                <a:solidFill>
                  <a:prstClr val="black"/>
                </a:solidFill>
                <a:latin typeface="Gill Sans for Oriflame Light"/>
              </a:rPr>
              <a:t>¿CUÁNTAS veces compras cosméticos?</a:t>
            </a:r>
          </a:p>
          <a:p>
            <a:pPr lvl="0">
              <a:spcAft>
                <a:spcPts val="600"/>
              </a:spcAft>
            </a:pPr>
            <a:r>
              <a:rPr lang="es-CL" sz="1600" dirty="0">
                <a:solidFill>
                  <a:prstClr val="black"/>
                </a:solidFill>
                <a:latin typeface="Gill Sans for Oriflame Light"/>
              </a:rPr>
              <a:t>¿PARA QUIÉN compras los cosméticos?</a:t>
            </a:r>
          </a:p>
        </p:txBody>
      </p:sp>
    </p:spTree>
    <p:extLst>
      <p:ext uri="{BB962C8B-B14F-4D97-AF65-F5344CB8AC3E}">
        <p14:creationId xmlns:p14="http://schemas.microsoft.com/office/powerpoint/2010/main" val="246716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_49.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81000" y="1066800"/>
            <a:ext cx="8363712" cy="5160579"/>
          </a:xfrm>
          <a:prstGeom prst="rect">
            <a:avLst/>
          </a:prstGeom>
        </p:spPr>
      </p:pic>
      <p:sp>
        <p:nvSpPr>
          <p:cNvPr id="2" name="TextBox 1"/>
          <p:cNvSpPr txBox="1"/>
          <p:nvPr/>
        </p:nvSpPr>
        <p:spPr>
          <a:xfrm>
            <a:off x="2667000" y="2247900"/>
            <a:ext cx="5791200" cy="820738"/>
          </a:xfrm>
          <a:prstGeom prst="rect">
            <a:avLst/>
          </a:prstGeom>
          <a:noFill/>
        </p:spPr>
        <p:txBody>
          <a:bodyPr wrap="square" lIns="0" tIns="0" rIns="0" rtlCol="0">
            <a:spAutoFit/>
          </a:bodyPr>
          <a:lstStyle/>
          <a:p>
            <a:pPr>
              <a:lnSpc>
                <a:spcPts val="1000"/>
              </a:lnSpc>
            </a:pPr>
            <a:endParaRPr lang="es-CL" altLang="zh-CN" sz="1600" dirty="0" smtClean="0">
              <a:latin typeface="Gill Sans for Oriflame Light"/>
            </a:endParaRPr>
          </a:p>
          <a:p>
            <a:r>
              <a:rPr lang="es-CL" sz="1600" b="1" dirty="0" smtClean="0">
                <a:latin typeface="Gill Sans for Oriflame Light"/>
              </a:rPr>
              <a:t>Obtén el primer “SÍ”</a:t>
            </a:r>
          </a:p>
          <a:p>
            <a:pPr>
              <a:spcAft>
                <a:spcPts val="1200"/>
              </a:spcAft>
            </a:pPr>
            <a:endParaRPr lang="es-CL" sz="1600" dirty="0" smtClean="0">
              <a:latin typeface="Gill Sans for Oriflame Light"/>
            </a:endParaRPr>
          </a:p>
        </p:txBody>
      </p:sp>
      <p:sp>
        <p:nvSpPr>
          <p:cNvPr id="9" name="TextBox 1"/>
          <p:cNvSpPr txBox="1"/>
          <p:nvPr/>
        </p:nvSpPr>
        <p:spPr>
          <a:xfrm>
            <a:off x="685800" y="617703"/>
            <a:ext cx="5943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Usa la técnica DAMA</a:t>
            </a:r>
            <a:endParaRPr lang="es-CL" altLang="zh-CN" sz="2600" dirty="0">
              <a:solidFill>
                <a:srgbClr val="A51149"/>
              </a:solidFill>
              <a:latin typeface="Gill Sans for Oriflame Light"/>
              <a:cs typeface="Gill Sans for Oriflame Light"/>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7300" y="4419600"/>
            <a:ext cx="1054100" cy="64770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7300" y="3467100"/>
            <a:ext cx="1104900" cy="64770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7300" y="2514600"/>
            <a:ext cx="1054100" cy="647700"/>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57300" y="1600200"/>
            <a:ext cx="1066800" cy="647700"/>
          </a:xfrm>
          <a:prstGeom prst="rect">
            <a:avLst/>
          </a:prstGeom>
        </p:spPr>
      </p:pic>
      <p:sp>
        <p:nvSpPr>
          <p:cNvPr id="4" name="3 Rectángulo"/>
          <p:cNvSpPr/>
          <p:nvPr/>
        </p:nvSpPr>
        <p:spPr>
          <a:xfrm>
            <a:off x="2667000" y="1653463"/>
            <a:ext cx="2328779" cy="541174"/>
          </a:xfrm>
          <a:prstGeom prst="rect">
            <a:avLst/>
          </a:prstGeom>
        </p:spPr>
        <p:txBody>
          <a:bodyPr wrap="none">
            <a:spAutoFit/>
          </a:bodyPr>
          <a:lstStyle/>
          <a:p>
            <a:pPr lvl="0">
              <a:lnSpc>
                <a:spcPts val="3500"/>
              </a:lnSpc>
              <a:tabLst>
                <a:tab pos="101600" algn="l"/>
              </a:tabLst>
            </a:pPr>
            <a:r>
              <a:rPr lang="es-CL" altLang="zh-CN" sz="2600" dirty="0">
                <a:solidFill>
                  <a:srgbClr val="A51149"/>
                </a:solidFill>
                <a:latin typeface="Gill Sans for Oriflame Light"/>
                <a:cs typeface="Gill Sans for Oriflame Light"/>
              </a:rPr>
              <a:t>ACEPTACIÓN</a:t>
            </a:r>
          </a:p>
        </p:txBody>
      </p:sp>
      <p:sp>
        <p:nvSpPr>
          <p:cNvPr id="5" name="4 Rectángulo"/>
          <p:cNvSpPr/>
          <p:nvPr/>
        </p:nvSpPr>
        <p:spPr>
          <a:xfrm>
            <a:off x="2667000" y="2831023"/>
            <a:ext cx="5791200" cy="2215991"/>
          </a:xfrm>
          <a:prstGeom prst="rect">
            <a:avLst/>
          </a:prstGeom>
        </p:spPr>
        <p:txBody>
          <a:bodyPr wrap="square">
            <a:spAutoFit/>
          </a:bodyPr>
          <a:lstStyle/>
          <a:p>
            <a:pPr lvl="0">
              <a:spcAft>
                <a:spcPts val="1200"/>
              </a:spcAft>
            </a:pPr>
            <a:r>
              <a:rPr lang="es-CL" sz="1600" dirty="0">
                <a:solidFill>
                  <a:prstClr val="black"/>
                </a:solidFill>
                <a:latin typeface="Gill Sans for Oriflame Light"/>
              </a:rPr>
              <a:t>Cuando has identificado suficientes necesidades, repite haciendo un resumen de lo que escuchaste para que te confirme que “eso es lo que quiere”.</a:t>
            </a:r>
          </a:p>
          <a:p>
            <a:pPr lvl="0"/>
            <a:r>
              <a:rPr lang="es-CL" sz="1600" dirty="0">
                <a:solidFill>
                  <a:prstClr val="black"/>
                </a:solidFill>
                <a:latin typeface="Gill Sans for Oriflame Light"/>
              </a:rPr>
              <a:t> </a:t>
            </a:r>
          </a:p>
          <a:p>
            <a:pPr lvl="0"/>
            <a:r>
              <a:rPr lang="es-CL" sz="1600" dirty="0">
                <a:solidFill>
                  <a:prstClr val="black"/>
                </a:solidFill>
                <a:latin typeface="Gill Sans for Oriflame Light"/>
              </a:rPr>
              <a:t>Por ejemplo:</a:t>
            </a:r>
          </a:p>
          <a:p>
            <a:pPr lvl="0"/>
            <a:r>
              <a:rPr lang="es-CL" sz="1600" dirty="0">
                <a:solidFill>
                  <a:prstClr val="black"/>
                </a:solidFill>
                <a:latin typeface="Gill Sans for Oriflame Light"/>
              </a:rPr>
              <a:t> </a:t>
            </a:r>
          </a:p>
          <a:p>
            <a:pPr lvl="0"/>
            <a:r>
              <a:rPr lang="es-CL" sz="1600" dirty="0">
                <a:solidFill>
                  <a:prstClr val="black"/>
                </a:solidFill>
                <a:latin typeface="Gill Sans for Oriflame Light"/>
              </a:rPr>
              <a:t>“¿Si entiendo correctamente, pienso que necesitarías esto...?”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lide_50.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81000" y="1066800"/>
            <a:ext cx="8363712" cy="5176345"/>
          </a:xfrm>
          <a:prstGeom prst="rect">
            <a:avLst/>
          </a:prstGeom>
        </p:spPr>
      </p:pic>
      <p:sp>
        <p:nvSpPr>
          <p:cNvPr id="2" name="TextBox 1"/>
          <p:cNvSpPr txBox="1"/>
          <p:nvPr/>
        </p:nvSpPr>
        <p:spPr>
          <a:xfrm>
            <a:off x="2700059" y="2362200"/>
            <a:ext cx="5529541" cy="538609"/>
          </a:xfrm>
          <a:prstGeom prst="rect">
            <a:avLst/>
          </a:prstGeom>
          <a:noFill/>
        </p:spPr>
        <p:txBody>
          <a:bodyPr wrap="square" lIns="0" tIns="0" rIns="0" rtlCol="0">
            <a:spAutoFit/>
          </a:bodyPr>
          <a:lstStyle/>
          <a:p>
            <a:pPr>
              <a:spcAft>
                <a:spcPts val="1200"/>
              </a:spcAft>
            </a:pPr>
            <a:r>
              <a:rPr lang="es-CL" sz="1600" b="1" dirty="0">
                <a:latin typeface="Gill Sans for Oriflame Light"/>
              </a:rPr>
              <a:t>Presenta la solución “mostrando” los beneficios </a:t>
            </a:r>
            <a:r>
              <a:rPr lang="es-CL" sz="1600" b="1" dirty="0" smtClean="0">
                <a:latin typeface="Gill Sans for Oriflame Light"/>
              </a:rPr>
              <a:t>a lo que tu cliente necesita. </a:t>
            </a:r>
            <a:endParaRPr lang="es-CL" sz="1600" b="1" dirty="0">
              <a:latin typeface="Gill Sans for Oriflame Light"/>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7300" y="4419600"/>
            <a:ext cx="1054100" cy="64770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7300" y="3467100"/>
            <a:ext cx="1104900" cy="64770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7300" y="2514600"/>
            <a:ext cx="1054100" cy="6477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57300" y="1600200"/>
            <a:ext cx="1066800" cy="647700"/>
          </a:xfrm>
          <a:prstGeom prst="rect">
            <a:avLst/>
          </a:prstGeom>
        </p:spPr>
      </p:pic>
      <p:sp>
        <p:nvSpPr>
          <p:cNvPr id="9" name="TextBox 1"/>
          <p:cNvSpPr txBox="1"/>
          <p:nvPr/>
        </p:nvSpPr>
        <p:spPr>
          <a:xfrm>
            <a:off x="685800" y="617703"/>
            <a:ext cx="5943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Usa la técnica DAMA</a:t>
            </a:r>
            <a:endParaRPr lang="es-CL" altLang="zh-CN" sz="2600" dirty="0">
              <a:solidFill>
                <a:srgbClr val="A51149"/>
              </a:solidFill>
              <a:latin typeface="Gill Sans for Oriflame Light"/>
              <a:cs typeface="Gill Sans for Oriflame Light"/>
            </a:endParaRPr>
          </a:p>
        </p:txBody>
      </p:sp>
      <p:sp>
        <p:nvSpPr>
          <p:cNvPr id="5" name="4 Rectángulo"/>
          <p:cNvSpPr/>
          <p:nvPr/>
        </p:nvSpPr>
        <p:spPr>
          <a:xfrm>
            <a:off x="2614550" y="1600200"/>
            <a:ext cx="3966150" cy="504882"/>
          </a:xfrm>
          <a:prstGeom prst="rect">
            <a:avLst/>
          </a:prstGeom>
        </p:spPr>
        <p:txBody>
          <a:bodyPr wrap="none">
            <a:spAutoFit/>
          </a:bodyPr>
          <a:lstStyle/>
          <a:p>
            <a:pPr lvl="0">
              <a:lnSpc>
                <a:spcPts val="3500"/>
              </a:lnSpc>
              <a:tabLst>
                <a:tab pos="190500" algn="l"/>
              </a:tabLst>
            </a:pPr>
            <a:r>
              <a:rPr lang="es-CL" altLang="zh-CN" sz="2600" dirty="0" smtClean="0">
                <a:solidFill>
                  <a:srgbClr val="A51149"/>
                </a:solidFill>
                <a:latin typeface="Gill Sans for Oriflame Light"/>
                <a:cs typeface="Gill Sans for Oriflame Light"/>
              </a:rPr>
              <a:t>MOSTRAR BENEFICIOS</a:t>
            </a:r>
            <a:endParaRPr lang="es-CL" altLang="zh-CN" sz="2600" dirty="0">
              <a:solidFill>
                <a:srgbClr val="A51149"/>
              </a:solidFill>
              <a:latin typeface="Gill Sans for Oriflame Light"/>
              <a:cs typeface="Gill Sans for Oriflame Light"/>
            </a:endParaRPr>
          </a:p>
        </p:txBody>
      </p:sp>
      <p:sp>
        <p:nvSpPr>
          <p:cNvPr id="3" name="2 Rectángulo"/>
          <p:cNvSpPr/>
          <p:nvPr/>
        </p:nvSpPr>
        <p:spPr>
          <a:xfrm>
            <a:off x="2611138" y="3377625"/>
            <a:ext cx="2951462" cy="584775"/>
          </a:xfrm>
          <a:prstGeom prst="rect">
            <a:avLst/>
          </a:prstGeom>
        </p:spPr>
        <p:txBody>
          <a:bodyPr wrap="square">
            <a:spAutoFit/>
          </a:bodyPr>
          <a:lstStyle/>
          <a:p>
            <a:pPr>
              <a:spcAft>
                <a:spcPts val="1200"/>
              </a:spcAft>
            </a:pPr>
            <a:r>
              <a:rPr lang="es-CL" sz="1600" dirty="0" smtClean="0">
                <a:latin typeface="Gill Sans for Oriflame Light"/>
              </a:rPr>
              <a:t>Elige </a:t>
            </a:r>
            <a:r>
              <a:rPr lang="es-CL" sz="1600" dirty="0">
                <a:latin typeface="Gill Sans for Oriflame Light"/>
              </a:rPr>
              <a:t>los productos adecuados en el </a:t>
            </a:r>
            <a:r>
              <a:rPr lang="es-CL" sz="1600" dirty="0" smtClean="0">
                <a:latin typeface="Gill Sans for Oriflame Light"/>
              </a:rPr>
              <a:t>Catálogo</a:t>
            </a:r>
            <a:endParaRPr lang="es-CL" sz="1600" dirty="0">
              <a:latin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_51.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81000" y="1066800"/>
            <a:ext cx="8363712" cy="5176345"/>
          </a:xfrm>
          <a:prstGeom prst="rect">
            <a:avLst/>
          </a:prstGeom>
        </p:spPr>
      </p:pic>
      <p:sp>
        <p:nvSpPr>
          <p:cNvPr id="5" name="TextBox 1"/>
          <p:cNvSpPr txBox="1"/>
          <p:nvPr/>
        </p:nvSpPr>
        <p:spPr>
          <a:xfrm>
            <a:off x="2590800" y="2209800"/>
            <a:ext cx="5867400" cy="1661993"/>
          </a:xfrm>
          <a:prstGeom prst="rect">
            <a:avLst/>
          </a:prstGeom>
          <a:noFill/>
        </p:spPr>
        <p:txBody>
          <a:bodyPr wrap="square" lIns="0" tIns="0" rIns="0" rtlCol="0">
            <a:spAutoFit/>
          </a:bodyPr>
          <a:lstStyle/>
          <a:p>
            <a:pPr>
              <a:lnSpc>
                <a:spcPts val="1000"/>
              </a:lnSpc>
            </a:pPr>
            <a:endParaRPr lang="es-CL" altLang="zh-CN" sz="1600" dirty="0" smtClean="0">
              <a:latin typeface="Gill Sans for Oriflame Light"/>
            </a:endParaRPr>
          </a:p>
          <a:p>
            <a:r>
              <a:rPr lang="es-CL" sz="1600" b="1" dirty="0" smtClean="0">
                <a:latin typeface="Gill Sans for Oriflame Light"/>
              </a:rPr>
              <a:t>Obtener </a:t>
            </a:r>
            <a:r>
              <a:rPr lang="es-CL" sz="1600" b="1" dirty="0">
                <a:latin typeface="Gill Sans for Oriflame Light"/>
              </a:rPr>
              <a:t>el </a:t>
            </a:r>
            <a:r>
              <a:rPr lang="es-CL" sz="1600" b="1" dirty="0" smtClean="0">
                <a:latin typeface="Gill Sans for Oriflame Light"/>
              </a:rPr>
              <a:t>compromiso:</a:t>
            </a:r>
          </a:p>
          <a:p>
            <a:r>
              <a:rPr lang="es-CL" sz="1600" b="1" dirty="0" smtClean="0">
                <a:latin typeface="Gill Sans for Oriflame Light"/>
              </a:rPr>
              <a:t>Consigue </a:t>
            </a:r>
            <a:r>
              <a:rPr lang="es-CL" sz="1600" b="1" dirty="0">
                <a:latin typeface="Gill Sans for Oriflame Light"/>
              </a:rPr>
              <a:t>la aceptación final </a:t>
            </a:r>
            <a:r>
              <a:rPr lang="es-CL" sz="1600" b="1" dirty="0" smtClean="0">
                <a:latin typeface="Gill Sans for Oriflame Light"/>
              </a:rPr>
              <a:t>y obtén el segundo “SI” </a:t>
            </a:r>
          </a:p>
          <a:p>
            <a:endParaRPr lang="es-CL" sz="1600" b="1" dirty="0">
              <a:latin typeface="Gill Sans for Oriflame Light"/>
            </a:endParaRPr>
          </a:p>
          <a:p>
            <a:r>
              <a:rPr lang="es-CL" sz="1600" b="1" dirty="0" smtClean="0">
                <a:latin typeface="Gill Sans for Oriflame Light"/>
              </a:rPr>
              <a:t>Haz el cierre, tomando el pedido</a:t>
            </a:r>
            <a:endParaRPr lang="es-CL" sz="1600" dirty="0" smtClean="0">
              <a:latin typeface="Gill Sans for Oriflame Light"/>
            </a:endParaRPr>
          </a:p>
          <a:p>
            <a:r>
              <a:rPr lang="es-CL" sz="1600" dirty="0" smtClean="0">
                <a:latin typeface="Gill Sans for Oriflame Light"/>
              </a:rPr>
              <a:t> </a:t>
            </a:r>
          </a:p>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7300" y="4419600"/>
            <a:ext cx="1054100" cy="647700"/>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7300" y="3467100"/>
            <a:ext cx="1104900" cy="64770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7300" y="2514600"/>
            <a:ext cx="1054100" cy="647700"/>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57300" y="1600200"/>
            <a:ext cx="1066800" cy="647700"/>
          </a:xfrm>
          <a:prstGeom prst="rect">
            <a:avLst/>
          </a:prstGeom>
        </p:spPr>
      </p:pic>
      <p:sp>
        <p:nvSpPr>
          <p:cNvPr id="9" name="TextBox 1"/>
          <p:cNvSpPr txBox="1"/>
          <p:nvPr/>
        </p:nvSpPr>
        <p:spPr>
          <a:xfrm>
            <a:off x="685800" y="617703"/>
            <a:ext cx="5943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Usa la técnica DAMA</a:t>
            </a:r>
            <a:endParaRPr lang="es-CL" altLang="zh-CN" sz="2600" dirty="0">
              <a:solidFill>
                <a:srgbClr val="A51149"/>
              </a:solidFill>
              <a:latin typeface="Gill Sans for Oriflame Light"/>
              <a:cs typeface="Gill Sans for Oriflame Light"/>
            </a:endParaRPr>
          </a:p>
        </p:txBody>
      </p:sp>
      <p:sp>
        <p:nvSpPr>
          <p:cNvPr id="3" name="2 Rectángulo"/>
          <p:cNvSpPr/>
          <p:nvPr/>
        </p:nvSpPr>
        <p:spPr>
          <a:xfrm>
            <a:off x="2819400" y="1593911"/>
            <a:ext cx="2328779" cy="492443"/>
          </a:xfrm>
          <a:prstGeom prst="rect">
            <a:avLst/>
          </a:prstGeom>
        </p:spPr>
        <p:txBody>
          <a:bodyPr wrap="none">
            <a:spAutoFit/>
          </a:bodyPr>
          <a:lstStyle/>
          <a:p>
            <a:r>
              <a:rPr lang="es-CL" sz="2600" dirty="0">
                <a:solidFill>
                  <a:srgbClr val="A51149"/>
                </a:solidFill>
                <a:latin typeface="Gill Sans for Oriflame Light"/>
                <a:cs typeface="Gill Sans for Oriflame Light"/>
              </a:rPr>
              <a:t>ACEPTACIÓN</a:t>
            </a:r>
          </a:p>
        </p:txBody>
      </p:sp>
      <p:sp>
        <p:nvSpPr>
          <p:cNvPr id="4" name="3 Rectángulo"/>
          <p:cNvSpPr/>
          <p:nvPr/>
        </p:nvSpPr>
        <p:spPr>
          <a:xfrm>
            <a:off x="2514600" y="3654972"/>
            <a:ext cx="6019800" cy="1323439"/>
          </a:xfrm>
          <a:prstGeom prst="rect">
            <a:avLst/>
          </a:prstGeom>
        </p:spPr>
        <p:txBody>
          <a:bodyPr wrap="square">
            <a:spAutoFit/>
          </a:bodyPr>
          <a:lstStyle/>
          <a:p>
            <a:pPr lvl="0"/>
            <a:r>
              <a:rPr lang="es-CL" sz="1600" dirty="0">
                <a:solidFill>
                  <a:prstClr val="black"/>
                </a:solidFill>
                <a:latin typeface="Gill Sans for Oriflame Light"/>
              </a:rPr>
              <a:t>Por ejemplo:</a:t>
            </a:r>
          </a:p>
          <a:p>
            <a:pPr lvl="0"/>
            <a:r>
              <a:rPr lang="es-CL" sz="1600" dirty="0">
                <a:solidFill>
                  <a:prstClr val="black"/>
                </a:solidFill>
                <a:latin typeface="Gill Sans for Oriflame Light"/>
              </a:rPr>
              <a:t>“¿Qué producto de esta categoría deseas en tu pedido?”</a:t>
            </a:r>
          </a:p>
          <a:p>
            <a:pPr lvl="0"/>
            <a:r>
              <a:rPr lang="es-CL" sz="1600" dirty="0">
                <a:solidFill>
                  <a:prstClr val="black"/>
                </a:solidFill>
                <a:latin typeface="Gill Sans for Oriflame Light"/>
              </a:rPr>
              <a:t> Pregunta acerca de productos adicionales</a:t>
            </a:r>
          </a:p>
          <a:p>
            <a:pPr lvl="0"/>
            <a:r>
              <a:rPr lang="es-CL" sz="1600" dirty="0">
                <a:solidFill>
                  <a:prstClr val="black"/>
                </a:solidFill>
                <a:latin typeface="Gill Sans for Oriflame Light"/>
              </a:rPr>
              <a:t> “¿Te gustaría agregar a tu pedido un producto adicional de la categoría?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4648200" y="1193742"/>
            <a:ext cx="4419600" cy="1142163"/>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ヒラギノ角ゴ Pro W3" pitchFamily="1" charset="-128"/>
              </a:defRPr>
            </a:lvl2pPr>
            <a:lvl3pPr algn="ctr" rtl="0" fontAlgn="base">
              <a:spcBef>
                <a:spcPct val="0"/>
              </a:spcBef>
              <a:spcAft>
                <a:spcPct val="0"/>
              </a:spcAft>
              <a:defRPr sz="4400">
                <a:solidFill>
                  <a:schemeClr val="tx2"/>
                </a:solidFill>
                <a:latin typeface="Arial" pitchFamily="34" charset="0"/>
                <a:ea typeface="ヒラギノ角ゴ Pro W3" pitchFamily="1" charset="-128"/>
              </a:defRPr>
            </a:lvl3pPr>
            <a:lvl4pPr algn="ctr" rtl="0" fontAlgn="base">
              <a:spcBef>
                <a:spcPct val="0"/>
              </a:spcBef>
              <a:spcAft>
                <a:spcPct val="0"/>
              </a:spcAft>
              <a:defRPr sz="4400">
                <a:solidFill>
                  <a:schemeClr val="tx2"/>
                </a:solidFill>
                <a:latin typeface="Arial" pitchFamily="34" charset="0"/>
                <a:ea typeface="ヒラギノ角ゴ Pro W3" pitchFamily="1" charset="-128"/>
              </a:defRPr>
            </a:lvl4pPr>
            <a:lvl5pPr algn="ctr" rtl="0" fontAlgn="base">
              <a:spcBef>
                <a:spcPct val="0"/>
              </a:spcBef>
              <a:spcAft>
                <a:spcPct val="0"/>
              </a:spcAft>
              <a:defRPr sz="4400">
                <a:solidFill>
                  <a:schemeClr val="tx2"/>
                </a:solidFill>
                <a:latin typeface="Arial" pitchFamily="34" charset="0"/>
                <a:ea typeface="ヒラギノ角ゴ Pro W3" pitchFamily="1" charset="-128"/>
              </a:defRPr>
            </a:lvl5pPr>
            <a:lvl6pPr marL="457200" algn="ctr" rtl="0" fontAlgn="base">
              <a:spcBef>
                <a:spcPct val="0"/>
              </a:spcBef>
              <a:spcAft>
                <a:spcPct val="0"/>
              </a:spcAft>
              <a:defRPr sz="4400">
                <a:solidFill>
                  <a:schemeClr val="tx2"/>
                </a:solidFill>
                <a:latin typeface="Arial" pitchFamily="34" charset="0"/>
                <a:ea typeface="ヒラギノ角ゴ Pro W3" pitchFamily="1" charset="-128"/>
              </a:defRPr>
            </a:lvl6pPr>
            <a:lvl7pPr marL="914400" algn="ctr" rtl="0" fontAlgn="base">
              <a:spcBef>
                <a:spcPct val="0"/>
              </a:spcBef>
              <a:spcAft>
                <a:spcPct val="0"/>
              </a:spcAft>
              <a:defRPr sz="4400">
                <a:solidFill>
                  <a:schemeClr val="tx2"/>
                </a:solidFill>
                <a:latin typeface="Arial" pitchFamily="34" charset="0"/>
                <a:ea typeface="ヒラギノ角ゴ Pro W3" pitchFamily="1" charset="-128"/>
              </a:defRPr>
            </a:lvl7pPr>
            <a:lvl8pPr marL="1371600" algn="ctr" rtl="0" fontAlgn="base">
              <a:spcBef>
                <a:spcPct val="0"/>
              </a:spcBef>
              <a:spcAft>
                <a:spcPct val="0"/>
              </a:spcAft>
              <a:defRPr sz="4400">
                <a:solidFill>
                  <a:schemeClr val="tx2"/>
                </a:solidFill>
                <a:latin typeface="Arial" pitchFamily="34" charset="0"/>
                <a:ea typeface="ヒラギノ角ゴ Pro W3" pitchFamily="1" charset="-128"/>
              </a:defRPr>
            </a:lvl8pPr>
            <a:lvl9pPr marL="1828800" algn="ctr" rtl="0" fontAlgn="base">
              <a:spcBef>
                <a:spcPct val="0"/>
              </a:spcBef>
              <a:spcAft>
                <a:spcPct val="0"/>
              </a:spcAft>
              <a:defRPr sz="4400">
                <a:solidFill>
                  <a:schemeClr val="tx2"/>
                </a:solidFill>
                <a:latin typeface="Arial" pitchFamily="34" charset="0"/>
                <a:ea typeface="ヒラギノ角ゴ Pro W3" pitchFamily="1" charset="-128"/>
              </a:defRPr>
            </a:lvl9pPr>
          </a:lstStyle>
          <a:p>
            <a:pPr algn="l">
              <a:lnSpc>
                <a:spcPts val="3400"/>
              </a:lnSpc>
              <a:spcAft>
                <a:spcPts val="3000"/>
              </a:spcAft>
              <a:tabLst>
                <a:tab pos="190500" algn="l"/>
              </a:tabLst>
            </a:pPr>
            <a:r>
              <a:rPr lang="es-ES" sz="2800" dirty="0" smtClean="0">
                <a:solidFill>
                  <a:srgbClr val="A51149"/>
                </a:solidFill>
                <a:latin typeface="Gill Sans for Oriflame Light"/>
                <a:ea typeface="+mn-ea"/>
                <a:cs typeface="Gill Sans for Oriflame Light"/>
              </a:rPr>
              <a:t>Completa oferta </a:t>
            </a:r>
            <a:r>
              <a:rPr lang="es-ES" sz="2800" dirty="0">
                <a:solidFill>
                  <a:srgbClr val="A51149"/>
                </a:solidFill>
                <a:latin typeface="Gill Sans for Oriflame Light"/>
                <a:ea typeface="+mn-ea"/>
                <a:cs typeface="Gill Sans for Oriflame Light"/>
              </a:rPr>
              <a:t>de </a:t>
            </a:r>
            <a:r>
              <a:rPr lang="es-ES" sz="2800" dirty="0" smtClean="0">
                <a:solidFill>
                  <a:srgbClr val="A51149"/>
                </a:solidFill>
                <a:latin typeface="Gill Sans for Oriflame Light"/>
                <a:ea typeface="+mn-ea"/>
                <a:cs typeface="Gill Sans for Oriflame Light"/>
              </a:rPr>
              <a:t>salud y belleza</a:t>
            </a:r>
            <a:endParaRPr lang="es-ES" sz="2800" dirty="0">
              <a:solidFill>
                <a:srgbClr val="A51149"/>
              </a:solidFill>
              <a:latin typeface="Gill Sans for Oriflame Light"/>
              <a:ea typeface="+mn-ea"/>
              <a:cs typeface="Gill Sans for Oriflame Light"/>
            </a:endParaRPr>
          </a:p>
        </p:txBody>
      </p:sp>
      <p:sp>
        <p:nvSpPr>
          <p:cNvPr id="8" name="7 CuadroTexto"/>
          <p:cNvSpPr txBox="1"/>
          <p:nvPr/>
        </p:nvSpPr>
        <p:spPr>
          <a:xfrm>
            <a:off x="4762500" y="3505200"/>
            <a:ext cx="4191000" cy="2308324"/>
          </a:xfrm>
          <a:prstGeom prst="rect">
            <a:avLst/>
          </a:prstGeom>
          <a:noFill/>
        </p:spPr>
        <p:txBody>
          <a:bodyPr wrap="square" rtlCol="0">
            <a:spAutoFit/>
          </a:bodyPr>
          <a:lstStyle/>
          <a:p>
            <a:pPr marL="285750" indent="-285750">
              <a:buFont typeface="Arial" pitchFamily="34" charset="0"/>
              <a:buChar char="•"/>
            </a:pPr>
            <a:r>
              <a:rPr lang="sv-SE" dirty="0" smtClean="0">
                <a:latin typeface="Gill Sans for Oriflame Light"/>
                <a:ea typeface="ヒラギノ角ゴ Pro W3"/>
              </a:rPr>
              <a:t>Productos de </a:t>
            </a:r>
            <a:r>
              <a:rPr lang="es-CL" dirty="0" smtClean="0">
                <a:latin typeface="Gill Sans for Oriflame Light"/>
                <a:ea typeface="ヒラギノ角ゴ Pro W3"/>
              </a:rPr>
              <a:t>aplicación externa como tratamientos para el cuidado de la piel y maquillaje</a:t>
            </a:r>
          </a:p>
          <a:p>
            <a:pPr marL="285750" indent="-285750">
              <a:buFont typeface="Arial" pitchFamily="34" charset="0"/>
              <a:buChar char="•"/>
            </a:pPr>
            <a:endParaRPr lang="es-CL" dirty="0" smtClean="0">
              <a:latin typeface="Gill Sans for Oriflame Light"/>
              <a:ea typeface="ヒラギノ角ゴ Pro W3"/>
            </a:endParaRPr>
          </a:p>
          <a:p>
            <a:pPr marL="285750" indent="-285750">
              <a:buFont typeface="Arial" pitchFamily="34" charset="0"/>
              <a:buChar char="•"/>
            </a:pPr>
            <a:r>
              <a:rPr lang="es-CL" dirty="0" smtClean="0">
                <a:latin typeface="Gill Sans for Oriflame Light"/>
                <a:ea typeface="ヒラギノ角ゴ Pro W3"/>
              </a:rPr>
              <a:t>Productos para aplicación interna que te entregan belleza desde el interior</a:t>
            </a:r>
            <a:endParaRPr lang="sv-SE" b="1" dirty="0" smtClean="0">
              <a:latin typeface="Gill Sans for Oriflame Light"/>
              <a:ea typeface="ヒラギノ角ゴ Pro W3"/>
            </a:endParaRPr>
          </a:p>
          <a:p>
            <a:pPr marL="285750" indent="-285750">
              <a:buFont typeface="Arial" pitchFamily="34" charset="0"/>
              <a:buChar char="•"/>
            </a:pPr>
            <a:endParaRPr lang="es-CL" dirty="0">
              <a:latin typeface="Gill Sans for Oriflame Light"/>
            </a:endParaRPr>
          </a:p>
        </p:txBody>
      </p:sp>
      <p:pic>
        <p:nvPicPr>
          <p:cNvPr id="11" name="Imagen 10" descr="slide 6.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4533253" cy="6858000"/>
          </a:xfrm>
          <a:prstGeom prst="rect">
            <a:avLst/>
          </a:prstGeom>
        </p:spPr>
      </p:pic>
      <p:sp>
        <p:nvSpPr>
          <p:cNvPr id="3" name="2 Rectángulo"/>
          <p:cNvSpPr/>
          <p:nvPr/>
        </p:nvSpPr>
        <p:spPr>
          <a:xfrm>
            <a:off x="4762500" y="2302755"/>
            <a:ext cx="4000500" cy="646331"/>
          </a:xfrm>
          <a:prstGeom prst="rect">
            <a:avLst/>
          </a:prstGeom>
        </p:spPr>
        <p:txBody>
          <a:bodyPr wrap="square">
            <a:spAutoFit/>
          </a:bodyPr>
          <a:lstStyle/>
          <a:p>
            <a:pPr lvl="0"/>
            <a:r>
              <a:rPr lang="sv-SE" b="1" dirty="0">
                <a:solidFill>
                  <a:prstClr val="black"/>
                </a:solidFill>
                <a:latin typeface="Gill Sans for Oriflame Light"/>
                <a:ea typeface="ヒラギノ角ゴ Pro W3"/>
              </a:rPr>
              <a:t>Oriflame te ofrece productos para ”verte y sentirte bien”, </a:t>
            </a:r>
          </a:p>
        </p:txBody>
      </p:sp>
    </p:spTree>
    <p:extLst>
      <p:ext uri="{BB962C8B-B14F-4D97-AF65-F5344CB8AC3E}">
        <p14:creationId xmlns:p14="http://schemas.microsoft.com/office/powerpoint/2010/main" val="2025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lide_52.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9288" y="1066801"/>
            <a:ext cx="8363712" cy="5144814"/>
          </a:xfrm>
          <a:prstGeom prst="rect">
            <a:avLst/>
          </a:prstGeom>
        </p:spPr>
      </p:pic>
      <p:sp>
        <p:nvSpPr>
          <p:cNvPr id="30" name="TextBox 1"/>
          <p:cNvSpPr txBox="1"/>
          <p:nvPr/>
        </p:nvSpPr>
        <p:spPr>
          <a:xfrm>
            <a:off x="667603" y="559217"/>
            <a:ext cx="4419600" cy="449097"/>
          </a:xfrm>
          <a:prstGeom prst="rect">
            <a:avLst/>
          </a:prstGeom>
          <a:noFill/>
        </p:spPr>
        <p:txBody>
          <a:bodyPr wrap="square" lIns="0" tIns="0" rIns="0" rtlCol="0">
            <a:spAutoFit/>
          </a:bodyPr>
          <a:lstStyle/>
          <a:p>
            <a:pPr>
              <a:lnSpc>
                <a:spcPts val="3400"/>
              </a:lnSpc>
              <a:tabLst>
                <a:tab pos="685800" algn="l"/>
              </a:tabLst>
            </a:pPr>
            <a:r>
              <a:rPr lang="es-CL" altLang="zh-CN" sz="2600" dirty="0" smtClean="0">
                <a:solidFill>
                  <a:srgbClr val="A51149"/>
                </a:solidFill>
                <a:latin typeface="Gill Sans for Oriflame Light"/>
                <a:cs typeface="Gill Sans for Oriflame Light"/>
              </a:rPr>
              <a:t>Ejemplo cómo se usa DAMA</a:t>
            </a:r>
            <a:endParaRPr lang="es-CL" altLang="zh-CN" sz="3600" b="1" dirty="0" smtClean="0">
              <a:solidFill>
                <a:srgbClr val="000000"/>
              </a:solidFill>
              <a:latin typeface="Gill Sans for Oriflame Light"/>
              <a:cs typeface="Gill Sans for Oriflame Light"/>
            </a:endParaRPr>
          </a:p>
        </p:txBody>
      </p:sp>
      <p:pic>
        <p:nvPicPr>
          <p:cNvPr id="34" name="Picture 3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7300" y="4419600"/>
            <a:ext cx="1054100" cy="647700"/>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7300" y="3467100"/>
            <a:ext cx="1104900" cy="647700"/>
          </a:xfrm>
          <a:prstGeom prst="rect">
            <a:avLst/>
          </a:prstGeom>
        </p:spPr>
      </p:pic>
      <p:pic>
        <p:nvPicPr>
          <p:cNvPr id="36" name="Picture 3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7300" y="2514600"/>
            <a:ext cx="1054100" cy="647700"/>
          </a:xfrm>
          <a:prstGeom prst="rect">
            <a:avLst/>
          </a:prstGeom>
        </p:spPr>
      </p:pic>
      <p:pic>
        <p:nvPicPr>
          <p:cNvPr id="37" name="Picture 3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57300" y="1600200"/>
            <a:ext cx="1066800" cy="647700"/>
          </a:xfrm>
          <a:prstGeom prst="rect">
            <a:avLst/>
          </a:prstGeom>
        </p:spPr>
      </p:pic>
      <p:grpSp>
        <p:nvGrpSpPr>
          <p:cNvPr id="3" name="2 Grupo"/>
          <p:cNvGrpSpPr/>
          <p:nvPr/>
        </p:nvGrpSpPr>
        <p:grpSpPr>
          <a:xfrm>
            <a:off x="2438400" y="1041400"/>
            <a:ext cx="5257800" cy="1244600"/>
            <a:chOff x="2438400" y="1041400"/>
            <a:chExt cx="5257800" cy="1244600"/>
          </a:xfrm>
        </p:grpSpPr>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b="91827"/>
            <a:stretch/>
          </p:blipFill>
          <p:spPr>
            <a:xfrm>
              <a:off x="2438400" y="1600200"/>
              <a:ext cx="1727200" cy="323850"/>
            </a:xfrm>
            <a:prstGeom prst="rect">
              <a:avLst/>
            </a:prstGeom>
          </p:spPr>
        </p:pic>
        <p:grpSp>
          <p:nvGrpSpPr>
            <p:cNvPr id="13" name="12 Grupo"/>
            <p:cNvGrpSpPr/>
            <p:nvPr/>
          </p:nvGrpSpPr>
          <p:grpSpPr>
            <a:xfrm>
              <a:off x="4051300" y="1041400"/>
              <a:ext cx="3644900" cy="1244600"/>
              <a:chOff x="3909940" y="965200"/>
              <a:chExt cx="3644900" cy="1244600"/>
            </a:xfrm>
          </p:grpSpPr>
          <p:pic>
            <p:nvPicPr>
              <p:cNvPr id="2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9940" y="965200"/>
                <a:ext cx="3644900" cy="1244600"/>
              </a:xfrm>
              <a:prstGeom prst="rect">
                <a:avLst/>
              </a:prstGeom>
              <a:noFill/>
            </p:spPr>
          </p:pic>
          <p:sp>
            <p:nvSpPr>
              <p:cNvPr id="2" name="1 Rectángulo"/>
              <p:cNvSpPr/>
              <p:nvPr/>
            </p:nvSpPr>
            <p:spPr>
              <a:xfrm>
                <a:off x="4031980" y="1066801"/>
                <a:ext cx="3203264" cy="584775"/>
              </a:xfrm>
              <a:prstGeom prst="rect">
                <a:avLst/>
              </a:prstGeom>
            </p:spPr>
            <p:txBody>
              <a:bodyPr wrap="square">
                <a:spAutoFit/>
              </a:bodyPr>
              <a:lstStyle/>
              <a:p>
                <a:pPr algn="ctr"/>
                <a:r>
                  <a:rPr lang="es-CL" sz="1600" dirty="0">
                    <a:latin typeface="Gill Sans for Oriflame Light"/>
                  </a:rPr>
                  <a:t>“¿Qué cosméticos estás buscando en este momento?”</a:t>
                </a:r>
              </a:p>
            </p:txBody>
          </p:sp>
        </p:grpSp>
      </p:grpSp>
      <p:grpSp>
        <p:nvGrpSpPr>
          <p:cNvPr id="6" name="5 Grupo"/>
          <p:cNvGrpSpPr/>
          <p:nvPr/>
        </p:nvGrpSpPr>
        <p:grpSpPr>
          <a:xfrm>
            <a:off x="2311400" y="4569915"/>
            <a:ext cx="5871595" cy="1513385"/>
            <a:chOff x="2311400" y="4569915"/>
            <a:chExt cx="5871595" cy="1513385"/>
          </a:xfrm>
        </p:grpSpPr>
        <p:grpSp>
          <p:nvGrpSpPr>
            <p:cNvPr id="17" name="16 Grupo"/>
            <p:cNvGrpSpPr/>
            <p:nvPr/>
          </p:nvGrpSpPr>
          <p:grpSpPr>
            <a:xfrm>
              <a:off x="3962400" y="5169029"/>
              <a:ext cx="4220595" cy="914271"/>
              <a:chOff x="4114800" y="5169029"/>
              <a:chExt cx="4220595" cy="914271"/>
            </a:xfrm>
          </p:grpSpPr>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2900" y="5181600"/>
                <a:ext cx="4178300" cy="901700"/>
              </a:xfrm>
              <a:prstGeom prst="rect">
                <a:avLst/>
              </a:prstGeom>
              <a:noFill/>
            </p:spPr>
          </p:pic>
          <p:sp>
            <p:nvSpPr>
              <p:cNvPr id="15" name="14 Rectángulo"/>
              <p:cNvSpPr/>
              <p:nvPr/>
            </p:nvSpPr>
            <p:spPr>
              <a:xfrm>
                <a:off x="4114800" y="5169029"/>
                <a:ext cx="4220595" cy="713016"/>
              </a:xfrm>
              <a:prstGeom prst="rect">
                <a:avLst/>
              </a:prstGeom>
            </p:spPr>
            <p:txBody>
              <a:bodyPr wrap="square">
                <a:spAutoFit/>
              </a:bodyPr>
              <a:lstStyle/>
              <a:p>
                <a:pPr algn="ctr">
                  <a:lnSpc>
                    <a:spcPts val="1000"/>
                  </a:lnSpc>
                </a:pPr>
                <a:endParaRPr lang="es-CL" altLang="zh-CN" sz="1600" dirty="0">
                  <a:latin typeface="Gill Sans for Oriflame Light"/>
                  <a:cs typeface="Gill Sans for Oriflame Light"/>
                </a:endParaRPr>
              </a:p>
              <a:p>
                <a:pPr algn="ctr"/>
                <a:r>
                  <a:rPr lang="es-CL" sz="1600" dirty="0">
                    <a:latin typeface="Gill Sans for Oriflame Light"/>
                  </a:rPr>
                  <a:t>“Entonces, quieres hacer un pedido ...  ¿Puedo recomendarte también ...”</a:t>
                </a:r>
              </a:p>
            </p:txBody>
          </p:sp>
        </p:grpSp>
        <p:pic>
          <p:nvPicPr>
            <p:cNvPr id="21"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t="73185"/>
            <a:stretch/>
          </p:blipFill>
          <p:spPr>
            <a:xfrm>
              <a:off x="2311400" y="4569915"/>
              <a:ext cx="1727200" cy="1062535"/>
            </a:xfrm>
            <a:prstGeom prst="rect">
              <a:avLst/>
            </a:prstGeom>
          </p:spPr>
        </p:pic>
      </p:grpSp>
      <p:grpSp>
        <p:nvGrpSpPr>
          <p:cNvPr id="4" name="3 Grupo"/>
          <p:cNvGrpSpPr/>
          <p:nvPr/>
        </p:nvGrpSpPr>
        <p:grpSpPr>
          <a:xfrm>
            <a:off x="2337556" y="2381250"/>
            <a:ext cx="5993644" cy="1581150"/>
            <a:chOff x="2337556" y="2381250"/>
            <a:chExt cx="5993644" cy="1581150"/>
          </a:xfrm>
        </p:grpSpPr>
        <p:grpSp>
          <p:nvGrpSpPr>
            <p:cNvPr id="11" name="10 Grupo"/>
            <p:cNvGrpSpPr/>
            <p:nvPr/>
          </p:nvGrpSpPr>
          <p:grpSpPr>
            <a:xfrm>
              <a:off x="4056735" y="2381250"/>
              <a:ext cx="4274465" cy="1581150"/>
              <a:chOff x="4056735" y="2209800"/>
              <a:chExt cx="4274465" cy="1581150"/>
            </a:xfrm>
          </p:grpSpPr>
          <p:pic>
            <p:nvPicPr>
              <p:cNvPr id="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56735" y="2209800"/>
                <a:ext cx="4274465" cy="1581150"/>
              </a:xfrm>
              <a:prstGeom prst="rect">
                <a:avLst/>
              </a:prstGeom>
              <a:noFill/>
            </p:spPr>
          </p:pic>
          <p:sp>
            <p:nvSpPr>
              <p:cNvPr id="12" name="11 Rectángulo"/>
              <p:cNvSpPr/>
              <p:nvPr/>
            </p:nvSpPr>
            <p:spPr>
              <a:xfrm>
                <a:off x="4262840" y="2358935"/>
                <a:ext cx="3844663" cy="1077218"/>
              </a:xfrm>
              <a:prstGeom prst="rect">
                <a:avLst/>
              </a:prstGeom>
            </p:spPr>
            <p:txBody>
              <a:bodyPr wrap="square">
                <a:spAutoFit/>
              </a:bodyPr>
              <a:lstStyle/>
              <a:p>
                <a:pPr lvl="0" algn="ctr"/>
                <a:r>
                  <a:rPr lang="es-CL" sz="1600" dirty="0">
                    <a:solidFill>
                      <a:prstClr val="black"/>
                    </a:solidFill>
                    <a:latin typeface="Gill Sans for Oriflame Light"/>
                  </a:rPr>
                  <a:t>“Entonces, estás buscando una crema hidratante de día para ti y también un regalo para tu marido para el día de la San Valentín”</a:t>
                </a:r>
              </a:p>
            </p:txBody>
          </p:sp>
        </p:grpSp>
        <p:pic>
          <p:nvPicPr>
            <p:cNvPr id="27"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t="25370" b="57895"/>
            <a:stretch/>
          </p:blipFill>
          <p:spPr>
            <a:xfrm>
              <a:off x="2337556" y="2788367"/>
              <a:ext cx="1727200" cy="663135"/>
            </a:xfrm>
            <a:prstGeom prst="rect">
              <a:avLst/>
            </a:prstGeom>
          </p:spPr>
        </p:pic>
      </p:grpSp>
      <p:grpSp>
        <p:nvGrpSpPr>
          <p:cNvPr id="5" name="4 Grupo"/>
          <p:cNvGrpSpPr/>
          <p:nvPr/>
        </p:nvGrpSpPr>
        <p:grpSpPr>
          <a:xfrm>
            <a:off x="2438400" y="3742477"/>
            <a:ext cx="5486400" cy="1210523"/>
            <a:chOff x="2438400" y="3742477"/>
            <a:chExt cx="5486400" cy="1210523"/>
          </a:xfrm>
        </p:grpSpPr>
        <p:grpSp>
          <p:nvGrpSpPr>
            <p:cNvPr id="16" name="15 Grupo"/>
            <p:cNvGrpSpPr/>
            <p:nvPr/>
          </p:nvGrpSpPr>
          <p:grpSpPr>
            <a:xfrm>
              <a:off x="4038600" y="4038600"/>
              <a:ext cx="3886200" cy="914400"/>
              <a:chOff x="4262840" y="3962400"/>
              <a:chExt cx="3886200" cy="914400"/>
            </a:xfrm>
          </p:grpSpPr>
          <p:pic>
            <p:nvPicPr>
              <p:cNvPr id="24" name="Picture 3"/>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262840" y="3962400"/>
                <a:ext cx="3886200" cy="914400"/>
              </a:xfrm>
              <a:prstGeom prst="rect">
                <a:avLst/>
              </a:prstGeom>
              <a:noFill/>
            </p:spPr>
          </p:pic>
          <p:sp>
            <p:nvSpPr>
              <p:cNvPr id="14" name="13 Rectángulo"/>
              <p:cNvSpPr/>
              <p:nvPr/>
            </p:nvSpPr>
            <p:spPr>
              <a:xfrm>
                <a:off x="4346095" y="3962400"/>
                <a:ext cx="3719690" cy="584775"/>
              </a:xfrm>
              <a:prstGeom prst="rect">
                <a:avLst/>
              </a:prstGeom>
            </p:spPr>
            <p:txBody>
              <a:bodyPr wrap="square">
                <a:spAutoFit/>
              </a:bodyPr>
              <a:lstStyle/>
              <a:p>
                <a:pPr lvl="0" algn="ctr"/>
                <a:r>
                  <a:rPr lang="es-CL" altLang="zh-CN" sz="1600" dirty="0">
                    <a:solidFill>
                      <a:prstClr val="black"/>
                    </a:solidFill>
                    <a:latin typeface="Gill Sans for Oriflame Light"/>
                    <a:cs typeface="Gill Sans for Oriflame Light"/>
                  </a:rPr>
                  <a:t>	</a:t>
                </a:r>
              </a:p>
              <a:p>
                <a:pPr lvl="0" algn="ctr"/>
                <a:r>
                  <a:rPr lang="es-CL" sz="1600" dirty="0">
                    <a:solidFill>
                      <a:prstClr val="black"/>
                    </a:solidFill>
                    <a:latin typeface="Gill Sans for Oriflame Light"/>
                  </a:rPr>
                  <a:t>“Permíteme recomendarte…”</a:t>
                </a:r>
              </a:p>
            </p:txBody>
          </p:sp>
        </p:grpSp>
        <p:pic>
          <p:nvPicPr>
            <p:cNvPr id="29"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t="50000" b="25000"/>
            <a:stretch/>
          </p:blipFill>
          <p:spPr>
            <a:xfrm>
              <a:off x="2438400" y="3742477"/>
              <a:ext cx="1727200" cy="9906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22500"/>
            <a:ext cx="3644900" cy="3924300"/>
          </a:xfrm>
          <a:prstGeom prst="rect">
            <a:avLst/>
          </a:prstGeom>
          <a:noFill/>
        </p:spPr>
      </p:pic>
      <p:pic>
        <p:nvPicPr>
          <p:cNvPr id="14"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852514" y="1155700"/>
            <a:ext cx="1970685" cy="5080000"/>
          </a:xfrm>
          <a:prstGeom prst="rect">
            <a:avLst/>
          </a:prstGeom>
          <a:noFill/>
        </p:spPr>
      </p:pic>
      <p:pic>
        <p:nvPicPr>
          <p:cNvPr id="15" name="Picture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85329" y="2716557"/>
            <a:ext cx="736600" cy="2476500"/>
          </a:xfrm>
          <a:prstGeom prst="rect">
            <a:avLst/>
          </a:prstGeom>
        </p:spPr>
      </p:pic>
      <p:sp>
        <p:nvSpPr>
          <p:cNvPr id="7" name="TextBox 1"/>
          <p:cNvSpPr txBox="1"/>
          <p:nvPr/>
        </p:nvSpPr>
        <p:spPr>
          <a:xfrm>
            <a:off x="699527" y="762000"/>
            <a:ext cx="7747000" cy="1354217"/>
          </a:xfrm>
          <a:prstGeom prst="rect">
            <a:avLst/>
          </a:prstGeom>
          <a:noFill/>
        </p:spPr>
        <p:txBody>
          <a:bodyPr wrap="square" lIns="0" tIns="0" rIns="0" rtlCol="0">
            <a:spAutoFit/>
          </a:bodyPr>
          <a:lstStyle/>
          <a:p>
            <a:pPr>
              <a:lnSpc>
                <a:spcPts val="3400"/>
              </a:lnSpc>
              <a:tabLst/>
            </a:pPr>
            <a:r>
              <a:rPr lang="es-CL" altLang="zh-CN" sz="2400" dirty="0" smtClean="0">
                <a:solidFill>
                  <a:srgbClr val="A51149"/>
                </a:solidFill>
                <a:latin typeface="Gill Sans for Oriflame Light"/>
                <a:cs typeface="Gill Sans for Oriflame Light"/>
              </a:rPr>
              <a:t>Recomienda productos adicionales relacionados con el interés de tu cliente</a:t>
            </a:r>
          </a:p>
          <a:p>
            <a:pPr>
              <a:lnSpc>
                <a:spcPts val="3400"/>
              </a:lnSpc>
              <a:tabLst/>
            </a:pPr>
            <a:r>
              <a:rPr lang="es-CL" altLang="zh-CN" sz="2000" dirty="0">
                <a:latin typeface="Gill Sans for Oriflame Light"/>
              </a:rPr>
              <a:t>Por </a:t>
            </a:r>
            <a:r>
              <a:rPr lang="es-CL" altLang="zh-CN" sz="2000" dirty="0" smtClean="0">
                <a:latin typeface="Gill Sans for Oriflame Light"/>
              </a:rPr>
              <a:t>ejemplo:</a:t>
            </a:r>
            <a:endParaRPr lang="es-CL" altLang="zh-CN" sz="2000" dirty="0">
              <a:latin typeface="Gill Sans for Oriflame Light"/>
            </a:endParaRPr>
          </a:p>
        </p:txBody>
      </p:sp>
    </p:spTree>
    <p:extLst>
      <p:ext uri="{BB962C8B-B14F-4D97-AF65-F5344CB8AC3E}">
        <p14:creationId xmlns:p14="http://schemas.microsoft.com/office/powerpoint/2010/main" val="20182790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5" descr="Slide_52.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9288" y="1066801"/>
            <a:ext cx="8363712" cy="5144814"/>
          </a:xfrm>
          <a:prstGeom prst="rect">
            <a:avLst/>
          </a:prstGeom>
        </p:spPr>
      </p:pic>
      <p:sp>
        <p:nvSpPr>
          <p:cNvPr id="4" name="Freeform 3"/>
          <p:cNvSpPr/>
          <p:nvPr/>
        </p:nvSpPr>
        <p:spPr>
          <a:xfrm>
            <a:off x="7978363" y="4060918"/>
            <a:ext cx="707288" cy="2020634"/>
          </a:xfrm>
          <a:custGeom>
            <a:avLst/>
            <a:gdLst>
              <a:gd name="connsiteX0" fmla="*/ 435546 w 707288"/>
              <a:gd name="connsiteY0" fmla="*/ 0 h 2020634"/>
              <a:gd name="connsiteX1" fmla="*/ 395820 w 707288"/>
              <a:gd name="connsiteY1" fmla="*/ 7251 h 2020634"/>
              <a:gd name="connsiteX2" fmla="*/ 349643 w 707288"/>
              <a:gd name="connsiteY2" fmla="*/ 43027 h 2020634"/>
              <a:gd name="connsiteX3" fmla="*/ 315925 w 707288"/>
              <a:gd name="connsiteY3" fmla="*/ 130467 h 2020634"/>
              <a:gd name="connsiteX4" fmla="*/ 302094 w 707288"/>
              <a:gd name="connsiteY4" fmla="*/ 200418 h 2020634"/>
              <a:gd name="connsiteX5" fmla="*/ 293637 w 707288"/>
              <a:gd name="connsiteY5" fmla="*/ 256425 h 2020634"/>
              <a:gd name="connsiteX6" fmla="*/ 284264 w 707288"/>
              <a:gd name="connsiteY6" fmla="*/ 299974 h 2020634"/>
              <a:gd name="connsiteX7" fmla="*/ 270548 w 707288"/>
              <a:gd name="connsiteY7" fmla="*/ 327977 h 2020634"/>
              <a:gd name="connsiteX8" fmla="*/ 252260 w 707288"/>
              <a:gd name="connsiteY8" fmla="*/ 336550 h 2020634"/>
              <a:gd name="connsiteX9" fmla="*/ 214998 w 707288"/>
              <a:gd name="connsiteY9" fmla="*/ 359295 h 2020634"/>
              <a:gd name="connsiteX10" fmla="*/ 186194 w 707288"/>
              <a:gd name="connsiteY10" fmla="*/ 406844 h 2020634"/>
              <a:gd name="connsiteX11" fmla="*/ 169164 w 707288"/>
              <a:gd name="connsiteY11" fmla="*/ 445935 h 2020634"/>
              <a:gd name="connsiteX12" fmla="*/ 151676 w 707288"/>
              <a:gd name="connsiteY12" fmla="*/ 475196 h 2020634"/>
              <a:gd name="connsiteX13" fmla="*/ 150876 w 707288"/>
              <a:gd name="connsiteY13" fmla="*/ 482854 h 2020634"/>
              <a:gd name="connsiteX14" fmla="*/ 164706 w 707288"/>
              <a:gd name="connsiteY14" fmla="*/ 493826 h 2020634"/>
              <a:gd name="connsiteX15" fmla="*/ 182536 w 707288"/>
              <a:gd name="connsiteY15" fmla="*/ 500913 h 2020634"/>
              <a:gd name="connsiteX16" fmla="*/ 180137 w 707288"/>
              <a:gd name="connsiteY16" fmla="*/ 528916 h 2020634"/>
              <a:gd name="connsiteX17" fmla="*/ 170307 w 707288"/>
              <a:gd name="connsiteY17" fmla="*/ 576809 h 2020634"/>
              <a:gd name="connsiteX18" fmla="*/ 165049 w 707288"/>
              <a:gd name="connsiteY18" fmla="*/ 607784 h 2020634"/>
              <a:gd name="connsiteX19" fmla="*/ 161226 w 707288"/>
              <a:gd name="connsiteY19" fmla="*/ 607898 h 2020634"/>
              <a:gd name="connsiteX20" fmla="*/ 143561 w 707288"/>
              <a:gd name="connsiteY20" fmla="*/ 606069 h 2020634"/>
              <a:gd name="connsiteX21" fmla="*/ 121577 w 707288"/>
              <a:gd name="connsiteY21" fmla="*/ 603986 h 2020634"/>
              <a:gd name="connsiteX22" fmla="*/ 110299 w 707288"/>
              <a:gd name="connsiteY22" fmla="*/ 604012 h 2020634"/>
              <a:gd name="connsiteX23" fmla="*/ 66065 w 707288"/>
              <a:gd name="connsiteY23" fmla="*/ 595896 h 2020634"/>
              <a:gd name="connsiteX24" fmla="*/ 35661 w 707288"/>
              <a:gd name="connsiteY24" fmla="*/ 586867 h 2020634"/>
              <a:gd name="connsiteX25" fmla="*/ 10972 w 707288"/>
              <a:gd name="connsiteY25" fmla="*/ 578408 h 2020634"/>
              <a:gd name="connsiteX26" fmla="*/ 3974 w 707288"/>
              <a:gd name="connsiteY26" fmla="*/ 574776 h 2020634"/>
              <a:gd name="connsiteX27" fmla="*/ 799 w 707288"/>
              <a:gd name="connsiteY27" fmla="*/ 576809 h 2020634"/>
              <a:gd name="connsiteX28" fmla="*/ 0 w 707288"/>
              <a:gd name="connsiteY28" fmla="*/ 586181 h 2020634"/>
              <a:gd name="connsiteX29" fmla="*/ 27089 w 707288"/>
              <a:gd name="connsiteY29" fmla="*/ 625957 h 2020634"/>
              <a:gd name="connsiteX30" fmla="*/ 47434 w 707288"/>
              <a:gd name="connsiteY30" fmla="*/ 653389 h 2020634"/>
              <a:gd name="connsiteX31" fmla="*/ 49834 w 707288"/>
              <a:gd name="connsiteY31" fmla="*/ 660247 h 2020634"/>
              <a:gd name="connsiteX32" fmla="*/ 65265 w 707288"/>
              <a:gd name="connsiteY32" fmla="*/ 681278 h 2020634"/>
              <a:gd name="connsiteX33" fmla="*/ 54750 w 707288"/>
              <a:gd name="connsiteY33" fmla="*/ 689851 h 2020634"/>
              <a:gd name="connsiteX34" fmla="*/ 47091 w 707288"/>
              <a:gd name="connsiteY34" fmla="*/ 698767 h 2020634"/>
              <a:gd name="connsiteX35" fmla="*/ 48691 w 707288"/>
              <a:gd name="connsiteY35" fmla="*/ 711454 h 2020634"/>
              <a:gd name="connsiteX36" fmla="*/ 46634 w 707288"/>
              <a:gd name="connsiteY36" fmla="*/ 723684 h 2020634"/>
              <a:gd name="connsiteX37" fmla="*/ 53264 w 707288"/>
              <a:gd name="connsiteY37" fmla="*/ 736486 h 2020634"/>
              <a:gd name="connsiteX38" fmla="*/ 54178 w 707288"/>
              <a:gd name="connsiteY38" fmla="*/ 742886 h 2020634"/>
              <a:gd name="connsiteX39" fmla="*/ 62522 w 707288"/>
              <a:gd name="connsiteY39" fmla="*/ 752602 h 2020634"/>
              <a:gd name="connsiteX40" fmla="*/ 67094 w 707288"/>
              <a:gd name="connsiteY40" fmla="*/ 758088 h 2020634"/>
              <a:gd name="connsiteX41" fmla="*/ 71323 w 707288"/>
              <a:gd name="connsiteY41" fmla="*/ 761174 h 2020634"/>
              <a:gd name="connsiteX42" fmla="*/ 80822 w 707288"/>
              <a:gd name="connsiteY42" fmla="*/ 763320 h 2020634"/>
              <a:gd name="connsiteX43" fmla="*/ 83096 w 707288"/>
              <a:gd name="connsiteY43" fmla="*/ 763232 h 2020634"/>
              <a:gd name="connsiteX44" fmla="*/ 100012 w 707288"/>
              <a:gd name="connsiteY44" fmla="*/ 758545 h 2020634"/>
              <a:gd name="connsiteX45" fmla="*/ 109270 w 707288"/>
              <a:gd name="connsiteY45" fmla="*/ 753973 h 2020634"/>
              <a:gd name="connsiteX46" fmla="*/ 112814 w 707288"/>
              <a:gd name="connsiteY46" fmla="*/ 751344 h 2020634"/>
              <a:gd name="connsiteX47" fmla="*/ 115328 w 707288"/>
              <a:gd name="connsiteY47" fmla="*/ 748830 h 2020634"/>
              <a:gd name="connsiteX48" fmla="*/ 136474 w 707288"/>
              <a:gd name="connsiteY48" fmla="*/ 777862 h 2020634"/>
              <a:gd name="connsiteX49" fmla="*/ 140678 w 707288"/>
              <a:gd name="connsiteY49" fmla="*/ 780135 h 2020634"/>
              <a:gd name="connsiteX50" fmla="*/ 141503 w 707288"/>
              <a:gd name="connsiteY50" fmla="*/ 779805 h 2020634"/>
              <a:gd name="connsiteX51" fmla="*/ 141820 w 707288"/>
              <a:gd name="connsiteY51" fmla="*/ 779551 h 2020634"/>
              <a:gd name="connsiteX52" fmla="*/ 142532 w 707288"/>
              <a:gd name="connsiteY52" fmla="*/ 788263 h 2020634"/>
              <a:gd name="connsiteX53" fmla="*/ 151104 w 707288"/>
              <a:gd name="connsiteY53" fmla="*/ 810095 h 2020634"/>
              <a:gd name="connsiteX54" fmla="*/ 164706 w 707288"/>
              <a:gd name="connsiteY54" fmla="*/ 837069 h 2020634"/>
              <a:gd name="connsiteX55" fmla="*/ 156933 w 707288"/>
              <a:gd name="connsiteY55" fmla="*/ 873188 h 2020634"/>
              <a:gd name="connsiteX56" fmla="*/ 152475 w 707288"/>
              <a:gd name="connsiteY56" fmla="*/ 950455 h 2020634"/>
              <a:gd name="connsiteX57" fmla="*/ 159448 w 707288"/>
              <a:gd name="connsiteY57" fmla="*/ 1093216 h 2020634"/>
              <a:gd name="connsiteX58" fmla="*/ 159448 w 707288"/>
              <a:gd name="connsiteY58" fmla="*/ 1264323 h 2020634"/>
              <a:gd name="connsiteX59" fmla="*/ 170307 w 707288"/>
              <a:gd name="connsiteY59" fmla="*/ 1387196 h 2020634"/>
              <a:gd name="connsiteX60" fmla="*/ 178879 w 707288"/>
              <a:gd name="connsiteY60" fmla="*/ 1516926 h 2020634"/>
              <a:gd name="connsiteX61" fmla="*/ 179679 w 707288"/>
              <a:gd name="connsiteY61" fmla="*/ 1610766 h 2020634"/>
              <a:gd name="connsiteX62" fmla="*/ 199911 w 707288"/>
              <a:gd name="connsiteY62" fmla="*/ 1710093 h 2020634"/>
              <a:gd name="connsiteX63" fmla="*/ 218199 w 707288"/>
              <a:gd name="connsiteY63" fmla="*/ 1790103 h 2020634"/>
              <a:gd name="connsiteX64" fmla="*/ 218655 w 707288"/>
              <a:gd name="connsiteY64" fmla="*/ 1810448 h 2020634"/>
              <a:gd name="connsiteX65" fmla="*/ 210083 w 707288"/>
              <a:gd name="connsiteY65" fmla="*/ 1829536 h 2020634"/>
              <a:gd name="connsiteX66" fmla="*/ 207226 w 707288"/>
              <a:gd name="connsiteY66" fmla="*/ 1859369 h 2020634"/>
              <a:gd name="connsiteX67" fmla="*/ 209283 w 707288"/>
              <a:gd name="connsiteY67" fmla="*/ 1874685 h 2020634"/>
              <a:gd name="connsiteX68" fmla="*/ 210540 w 707288"/>
              <a:gd name="connsiteY68" fmla="*/ 1896288 h 2020634"/>
              <a:gd name="connsiteX69" fmla="*/ 200368 w 707288"/>
              <a:gd name="connsiteY69" fmla="*/ 1903260 h 2020634"/>
              <a:gd name="connsiteX70" fmla="*/ 192596 w 707288"/>
              <a:gd name="connsiteY70" fmla="*/ 1908861 h 2020634"/>
              <a:gd name="connsiteX71" fmla="*/ 192596 w 707288"/>
              <a:gd name="connsiteY71" fmla="*/ 1914576 h 2020634"/>
              <a:gd name="connsiteX72" fmla="*/ 183680 w 707288"/>
              <a:gd name="connsiteY72" fmla="*/ 1929206 h 2020634"/>
              <a:gd name="connsiteX73" fmla="*/ 188595 w 707288"/>
              <a:gd name="connsiteY73" fmla="*/ 1944179 h 2020634"/>
              <a:gd name="connsiteX74" fmla="*/ 205968 w 707288"/>
              <a:gd name="connsiteY74" fmla="*/ 1955609 h 2020634"/>
              <a:gd name="connsiteX75" fmla="*/ 235686 w 707288"/>
              <a:gd name="connsiteY75" fmla="*/ 1956867 h 2020634"/>
              <a:gd name="connsiteX76" fmla="*/ 242519 w 707288"/>
              <a:gd name="connsiteY76" fmla="*/ 1957006 h 2020634"/>
              <a:gd name="connsiteX77" fmla="*/ 257974 w 707288"/>
              <a:gd name="connsiteY77" fmla="*/ 1953209 h 2020634"/>
              <a:gd name="connsiteX78" fmla="*/ 276949 w 707288"/>
              <a:gd name="connsiteY78" fmla="*/ 1943036 h 2020634"/>
              <a:gd name="connsiteX79" fmla="*/ 291236 w 707288"/>
              <a:gd name="connsiteY79" fmla="*/ 1930920 h 2020634"/>
              <a:gd name="connsiteX80" fmla="*/ 317525 w 707288"/>
              <a:gd name="connsiteY80" fmla="*/ 1919491 h 2020634"/>
              <a:gd name="connsiteX81" fmla="*/ 343128 w 707288"/>
              <a:gd name="connsiteY81" fmla="*/ 1913318 h 2020634"/>
              <a:gd name="connsiteX82" fmla="*/ 348386 w 707288"/>
              <a:gd name="connsiteY82" fmla="*/ 1900402 h 2020634"/>
              <a:gd name="connsiteX83" fmla="*/ 355244 w 707288"/>
              <a:gd name="connsiteY83" fmla="*/ 1798332 h 2020634"/>
              <a:gd name="connsiteX84" fmla="*/ 348386 w 707288"/>
              <a:gd name="connsiteY84" fmla="*/ 1663458 h 2020634"/>
              <a:gd name="connsiteX85" fmla="*/ 337870 w 707288"/>
              <a:gd name="connsiteY85" fmla="*/ 1533957 h 2020634"/>
              <a:gd name="connsiteX86" fmla="*/ 322783 w 707288"/>
              <a:gd name="connsiteY86" fmla="*/ 1367650 h 2020634"/>
              <a:gd name="connsiteX87" fmla="*/ 323240 w 707288"/>
              <a:gd name="connsiteY87" fmla="*/ 1211631 h 2020634"/>
              <a:gd name="connsiteX88" fmla="*/ 323240 w 707288"/>
              <a:gd name="connsiteY88" fmla="*/ 1149337 h 2020634"/>
              <a:gd name="connsiteX89" fmla="*/ 324498 w 707288"/>
              <a:gd name="connsiteY89" fmla="*/ 1132192 h 2020634"/>
              <a:gd name="connsiteX90" fmla="*/ 335813 w 707288"/>
              <a:gd name="connsiteY90" fmla="*/ 1178255 h 2020634"/>
              <a:gd name="connsiteX91" fmla="*/ 348043 w 707288"/>
              <a:gd name="connsiteY91" fmla="*/ 1258379 h 2020634"/>
              <a:gd name="connsiteX92" fmla="*/ 346786 w 707288"/>
              <a:gd name="connsiteY92" fmla="*/ 1320215 h 2020634"/>
              <a:gd name="connsiteX93" fmla="*/ 350443 w 707288"/>
              <a:gd name="connsiteY93" fmla="*/ 1374165 h 2020634"/>
              <a:gd name="connsiteX94" fmla="*/ 358902 w 707288"/>
              <a:gd name="connsiteY94" fmla="*/ 1457947 h 2020634"/>
              <a:gd name="connsiteX95" fmla="*/ 388163 w 707288"/>
              <a:gd name="connsiteY95" fmla="*/ 1559674 h 2020634"/>
              <a:gd name="connsiteX96" fmla="*/ 413651 w 707288"/>
              <a:gd name="connsiteY96" fmla="*/ 1676603 h 2020634"/>
              <a:gd name="connsiteX97" fmla="*/ 429539 w 707288"/>
              <a:gd name="connsiteY97" fmla="*/ 1749869 h 2020634"/>
              <a:gd name="connsiteX98" fmla="*/ 442455 w 707288"/>
              <a:gd name="connsiteY98" fmla="*/ 1782445 h 2020634"/>
              <a:gd name="connsiteX99" fmla="*/ 447712 w 707288"/>
              <a:gd name="connsiteY99" fmla="*/ 1879143 h 2020634"/>
              <a:gd name="connsiteX100" fmla="*/ 464401 w 707288"/>
              <a:gd name="connsiteY100" fmla="*/ 1961438 h 2020634"/>
              <a:gd name="connsiteX101" fmla="*/ 474916 w 707288"/>
              <a:gd name="connsiteY101" fmla="*/ 1983270 h 2020634"/>
              <a:gd name="connsiteX102" fmla="*/ 507377 w 707288"/>
              <a:gd name="connsiteY102" fmla="*/ 1991042 h 2020634"/>
              <a:gd name="connsiteX103" fmla="*/ 526009 w 707288"/>
              <a:gd name="connsiteY103" fmla="*/ 1992516 h 2020634"/>
              <a:gd name="connsiteX104" fmla="*/ 540296 w 707288"/>
              <a:gd name="connsiteY104" fmla="*/ 1992185 h 2020634"/>
              <a:gd name="connsiteX105" fmla="*/ 548754 w 707288"/>
              <a:gd name="connsiteY105" fmla="*/ 1992185 h 2020634"/>
              <a:gd name="connsiteX106" fmla="*/ 573100 w 707288"/>
              <a:gd name="connsiteY106" fmla="*/ 2015274 h 2020634"/>
              <a:gd name="connsiteX107" fmla="*/ 603821 w 707288"/>
              <a:gd name="connsiteY107" fmla="*/ 2020633 h 2020634"/>
              <a:gd name="connsiteX108" fmla="*/ 615277 w 707288"/>
              <a:gd name="connsiteY108" fmla="*/ 2019846 h 2020634"/>
              <a:gd name="connsiteX109" fmla="*/ 640765 w 707288"/>
              <a:gd name="connsiteY109" fmla="*/ 2011273 h 2020634"/>
              <a:gd name="connsiteX110" fmla="*/ 646938 w 707288"/>
              <a:gd name="connsiteY110" fmla="*/ 1999043 h 2020634"/>
              <a:gd name="connsiteX111" fmla="*/ 644423 w 707288"/>
              <a:gd name="connsiteY111" fmla="*/ 1981670 h 2020634"/>
              <a:gd name="connsiteX112" fmla="*/ 637222 w 707288"/>
              <a:gd name="connsiteY112" fmla="*/ 1975955 h 2020634"/>
              <a:gd name="connsiteX113" fmla="*/ 639623 w 707288"/>
              <a:gd name="connsiteY113" fmla="*/ 1967039 h 2020634"/>
              <a:gd name="connsiteX114" fmla="*/ 637222 w 707288"/>
              <a:gd name="connsiteY114" fmla="*/ 1957324 h 2020634"/>
              <a:gd name="connsiteX115" fmla="*/ 631215 w 707288"/>
              <a:gd name="connsiteY115" fmla="*/ 1956295 h 2020634"/>
              <a:gd name="connsiteX116" fmla="*/ 625792 w 707288"/>
              <a:gd name="connsiteY116" fmla="*/ 1957324 h 2020634"/>
              <a:gd name="connsiteX117" fmla="*/ 625653 w 707288"/>
              <a:gd name="connsiteY117" fmla="*/ 1957362 h 2020634"/>
              <a:gd name="connsiteX118" fmla="*/ 607962 w 707288"/>
              <a:gd name="connsiteY118" fmla="*/ 1930463 h 2020634"/>
              <a:gd name="connsiteX119" fmla="*/ 603160 w 707288"/>
              <a:gd name="connsiteY119" fmla="*/ 1926348 h 2020634"/>
              <a:gd name="connsiteX120" fmla="*/ 603339 w 707288"/>
              <a:gd name="connsiteY120" fmla="*/ 1926348 h 2020634"/>
              <a:gd name="connsiteX121" fmla="*/ 605904 w 707288"/>
              <a:gd name="connsiteY121" fmla="*/ 1920633 h 2020634"/>
              <a:gd name="connsiteX122" fmla="*/ 597103 w 707288"/>
              <a:gd name="connsiteY122" fmla="*/ 1900745 h 2020634"/>
              <a:gd name="connsiteX123" fmla="*/ 582015 w 707288"/>
              <a:gd name="connsiteY123" fmla="*/ 1877085 h 2020634"/>
              <a:gd name="connsiteX124" fmla="*/ 560527 w 707288"/>
              <a:gd name="connsiteY124" fmla="*/ 1780044 h 2020634"/>
              <a:gd name="connsiteX125" fmla="*/ 554011 w 707288"/>
              <a:gd name="connsiteY125" fmla="*/ 1708836 h 2020634"/>
              <a:gd name="connsiteX126" fmla="*/ 546354 w 707288"/>
              <a:gd name="connsiteY126" fmla="*/ 1655114 h 2020634"/>
              <a:gd name="connsiteX127" fmla="*/ 537781 w 707288"/>
              <a:gd name="connsiteY127" fmla="*/ 1545387 h 2020634"/>
              <a:gd name="connsiteX128" fmla="*/ 524408 w 707288"/>
              <a:gd name="connsiteY128" fmla="*/ 1504696 h 2020634"/>
              <a:gd name="connsiteX129" fmla="*/ 498919 w 707288"/>
              <a:gd name="connsiteY129" fmla="*/ 1402626 h 2020634"/>
              <a:gd name="connsiteX130" fmla="*/ 498462 w 707288"/>
              <a:gd name="connsiteY130" fmla="*/ 1361135 h 2020634"/>
              <a:gd name="connsiteX131" fmla="*/ 491147 w 707288"/>
              <a:gd name="connsiteY131" fmla="*/ 1325702 h 2020634"/>
              <a:gd name="connsiteX132" fmla="*/ 493204 w 707288"/>
              <a:gd name="connsiteY132" fmla="*/ 1200201 h 2020634"/>
              <a:gd name="connsiteX133" fmla="*/ 493204 w 707288"/>
              <a:gd name="connsiteY133" fmla="*/ 1153452 h 2020634"/>
              <a:gd name="connsiteX134" fmla="*/ 490690 w 707288"/>
              <a:gd name="connsiteY134" fmla="*/ 1139621 h 2020634"/>
              <a:gd name="connsiteX135" fmla="*/ 498919 w 707288"/>
              <a:gd name="connsiteY135" fmla="*/ 1119276 h 2020634"/>
              <a:gd name="connsiteX136" fmla="*/ 502920 w 707288"/>
              <a:gd name="connsiteY136" fmla="*/ 1101446 h 2020634"/>
              <a:gd name="connsiteX137" fmla="*/ 491604 w 707288"/>
              <a:gd name="connsiteY137" fmla="*/ 1091615 h 2020634"/>
              <a:gd name="connsiteX138" fmla="*/ 487489 w 707288"/>
              <a:gd name="connsiteY138" fmla="*/ 1085443 h 2020634"/>
              <a:gd name="connsiteX139" fmla="*/ 492404 w 707288"/>
              <a:gd name="connsiteY139" fmla="*/ 1018463 h 2020634"/>
              <a:gd name="connsiteX140" fmla="*/ 493547 w 707288"/>
              <a:gd name="connsiteY140" fmla="*/ 999718 h 2020634"/>
              <a:gd name="connsiteX141" fmla="*/ 496061 w 707288"/>
              <a:gd name="connsiteY141" fmla="*/ 990346 h 2020634"/>
              <a:gd name="connsiteX142" fmla="*/ 489890 w 707288"/>
              <a:gd name="connsiteY142" fmla="*/ 964400 h 2020634"/>
              <a:gd name="connsiteX143" fmla="*/ 485089 w 707288"/>
              <a:gd name="connsiteY143" fmla="*/ 936168 h 2020634"/>
              <a:gd name="connsiteX144" fmla="*/ 487946 w 707288"/>
              <a:gd name="connsiteY144" fmla="*/ 905421 h 2020634"/>
              <a:gd name="connsiteX145" fmla="*/ 543496 w 707288"/>
              <a:gd name="connsiteY145" fmla="*/ 901306 h 2020634"/>
              <a:gd name="connsiteX146" fmla="*/ 549211 w 707288"/>
              <a:gd name="connsiteY146" fmla="*/ 891134 h 2020634"/>
              <a:gd name="connsiteX147" fmla="*/ 549211 w 707288"/>
              <a:gd name="connsiteY147" fmla="*/ 883475 h 2020634"/>
              <a:gd name="connsiteX148" fmla="*/ 577557 w 707288"/>
              <a:gd name="connsiteY148" fmla="*/ 884275 h 2020634"/>
              <a:gd name="connsiteX149" fmla="*/ 574243 w 707288"/>
              <a:gd name="connsiteY149" fmla="*/ 834669 h 2020634"/>
              <a:gd name="connsiteX150" fmla="*/ 571042 w 707288"/>
              <a:gd name="connsiteY150" fmla="*/ 800493 h 2020634"/>
              <a:gd name="connsiteX151" fmla="*/ 565784 w 707288"/>
              <a:gd name="connsiteY151" fmla="*/ 778548 h 2020634"/>
              <a:gd name="connsiteX152" fmla="*/ 573100 w 707288"/>
              <a:gd name="connsiteY152" fmla="*/ 759803 h 2020634"/>
              <a:gd name="connsiteX153" fmla="*/ 573100 w 707288"/>
              <a:gd name="connsiteY153" fmla="*/ 737514 h 2020634"/>
              <a:gd name="connsiteX154" fmla="*/ 578358 w 707288"/>
              <a:gd name="connsiteY154" fmla="*/ 687908 h 2020634"/>
              <a:gd name="connsiteX155" fmla="*/ 581215 w 707288"/>
              <a:gd name="connsiteY155" fmla="*/ 663105 h 2020634"/>
              <a:gd name="connsiteX156" fmla="*/ 581558 w 707288"/>
              <a:gd name="connsiteY156" fmla="*/ 646303 h 2020634"/>
              <a:gd name="connsiteX157" fmla="*/ 590931 w 707288"/>
              <a:gd name="connsiteY157" fmla="*/ 636244 h 2020634"/>
              <a:gd name="connsiteX158" fmla="*/ 606361 w 707288"/>
              <a:gd name="connsiteY158" fmla="*/ 630072 h 2020634"/>
              <a:gd name="connsiteX159" fmla="*/ 645680 w 707288"/>
              <a:gd name="connsiteY159" fmla="*/ 622757 h 2020634"/>
              <a:gd name="connsiteX160" fmla="*/ 680199 w 707288"/>
              <a:gd name="connsiteY160" fmla="*/ 614299 h 2020634"/>
              <a:gd name="connsiteX161" fmla="*/ 699173 w 707288"/>
              <a:gd name="connsiteY161" fmla="*/ 601269 h 2020634"/>
              <a:gd name="connsiteX162" fmla="*/ 707288 w 707288"/>
              <a:gd name="connsiteY162" fmla="*/ 560578 h 2020634"/>
              <a:gd name="connsiteX163" fmla="*/ 696773 w 707288"/>
              <a:gd name="connsiteY163" fmla="*/ 521944 h 2020634"/>
              <a:gd name="connsiteX164" fmla="*/ 685000 w 707288"/>
              <a:gd name="connsiteY164" fmla="*/ 494284 h 2020634"/>
              <a:gd name="connsiteX165" fmla="*/ 671627 w 707288"/>
              <a:gd name="connsiteY165" fmla="*/ 426504 h 2020634"/>
              <a:gd name="connsiteX166" fmla="*/ 665568 w 707288"/>
              <a:gd name="connsiteY166" fmla="*/ 400786 h 2020634"/>
              <a:gd name="connsiteX167" fmla="*/ 658710 w 707288"/>
              <a:gd name="connsiteY167" fmla="*/ 384099 h 2020634"/>
              <a:gd name="connsiteX168" fmla="*/ 650481 w 707288"/>
              <a:gd name="connsiteY168" fmla="*/ 374269 h 2020634"/>
              <a:gd name="connsiteX169" fmla="*/ 649338 w 707288"/>
              <a:gd name="connsiteY169" fmla="*/ 362610 h 2020634"/>
              <a:gd name="connsiteX170" fmla="*/ 644423 w 707288"/>
              <a:gd name="connsiteY170" fmla="*/ 351294 h 2020634"/>
              <a:gd name="connsiteX171" fmla="*/ 619735 w 707288"/>
              <a:gd name="connsiteY171" fmla="*/ 342265 h 2020634"/>
              <a:gd name="connsiteX172" fmla="*/ 603504 w 707288"/>
              <a:gd name="connsiteY172" fmla="*/ 336550 h 2020634"/>
              <a:gd name="connsiteX173" fmla="*/ 580301 w 707288"/>
              <a:gd name="connsiteY173" fmla="*/ 327520 h 2020634"/>
              <a:gd name="connsiteX174" fmla="*/ 548297 w 707288"/>
              <a:gd name="connsiteY174" fmla="*/ 312547 h 2020634"/>
              <a:gd name="connsiteX175" fmla="*/ 527266 w 707288"/>
              <a:gd name="connsiteY175" fmla="*/ 306032 h 2020634"/>
              <a:gd name="connsiteX176" fmla="*/ 519493 w 707288"/>
              <a:gd name="connsiteY176" fmla="*/ 303517 h 2020634"/>
              <a:gd name="connsiteX177" fmla="*/ 509892 w 707288"/>
              <a:gd name="connsiteY177" fmla="*/ 276428 h 2020634"/>
              <a:gd name="connsiteX178" fmla="*/ 504177 w 707288"/>
              <a:gd name="connsiteY178" fmla="*/ 252310 h 2020634"/>
              <a:gd name="connsiteX179" fmla="*/ 520751 w 707288"/>
              <a:gd name="connsiteY179" fmla="*/ 225907 h 2020634"/>
              <a:gd name="connsiteX180" fmla="*/ 523151 w 707288"/>
              <a:gd name="connsiteY180" fmla="*/ 223164 h 2020634"/>
              <a:gd name="connsiteX181" fmla="*/ 535381 w 707288"/>
              <a:gd name="connsiteY181" fmla="*/ 196646 h 2020634"/>
              <a:gd name="connsiteX182" fmla="*/ 536524 w 707288"/>
              <a:gd name="connsiteY182" fmla="*/ 155613 h 2020634"/>
              <a:gd name="connsiteX183" fmla="*/ 532980 w 707288"/>
              <a:gd name="connsiteY183" fmla="*/ 129209 h 2020634"/>
              <a:gd name="connsiteX184" fmla="*/ 514236 w 707288"/>
              <a:gd name="connsiteY184" fmla="*/ 71488 h 2020634"/>
              <a:gd name="connsiteX185" fmla="*/ 505320 w 707288"/>
              <a:gd name="connsiteY185" fmla="*/ 55257 h 2020634"/>
              <a:gd name="connsiteX186" fmla="*/ 500519 w 707288"/>
              <a:gd name="connsiteY186" fmla="*/ 36398 h 2020634"/>
              <a:gd name="connsiteX187" fmla="*/ 481774 w 707288"/>
              <a:gd name="connsiteY187" fmla="*/ 19024 h 2020634"/>
              <a:gd name="connsiteX188" fmla="*/ 457886 w 707288"/>
              <a:gd name="connsiteY188" fmla="*/ 6794 h 2020634"/>
              <a:gd name="connsiteX189" fmla="*/ 442912 w 707288"/>
              <a:gd name="connsiteY189" fmla="*/ 279 h 2020634"/>
              <a:gd name="connsiteX190" fmla="*/ 435546 w 707288"/>
              <a:gd name="connsiteY190" fmla="*/ 0 h 202063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Lst>
            <a:rect l="l" t="t" r="r" b="b"/>
            <a:pathLst>
              <a:path w="707288" h="2020634">
                <a:moveTo>
                  <a:pt x="435546" y="0"/>
                </a:moveTo>
                <a:cubicBezTo>
                  <a:pt x="426605" y="0"/>
                  <a:pt x="410870" y="1054"/>
                  <a:pt x="395820" y="7251"/>
                </a:cubicBezTo>
                <a:cubicBezTo>
                  <a:pt x="373189" y="16510"/>
                  <a:pt x="364959" y="19024"/>
                  <a:pt x="349643" y="43027"/>
                </a:cubicBezTo>
                <a:cubicBezTo>
                  <a:pt x="334213" y="67030"/>
                  <a:pt x="322783" y="91833"/>
                  <a:pt x="315925" y="130467"/>
                </a:cubicBezTo>
                <a:cubicBezTo>
                  <a:pt x="309067" y="169100"/>
                  <a:pt x="305866" y="171043"/>
                  <a:pt x="302094" y="200418"/>
                </a:cubicBezTo>
                <a:cubicBezTo>
                  <a:pt x="298551" y="229565"/>
                  <a:pt x="293179" y="235737"/>
                  <a:pt x="293637" y="256425"/>
                </a:cubicBezTo>
                <a:cubicBezTo>
                  <a:pt x="294093" y="277114"/>
                  <a:pt x="292036" y="285343"/>
                  <a:pt x="284264" y="299974"/>
                </a:cubicBezTo>
                <a:cubicBezTo>
                  <a:pt x="276606" y="314604"/>
                  <a:pt x="270548" y="327977"/>
                  <a:pt x="270548" y="327977"/>
                </a:cubicBezTo>
                <a:cubicBezTo>
                  <a:pt x="270548" y="327977"/>
                  <a:pt x="270091" y="328435"/>
                  <a:pt x="252260" y="336550"/>
                </a:cubicBezTo>
                <a:cubicBezTo>
                  <a:pt x="234429" y="344665"/>
                  <a:pt x="224256" y="350837"/>
                  <a:pt x="214998" y="359295"/>
                </a:cubicBezTo>
                <a:cubicBezTo>
                  <a:pt x="205626" y="367868"/>
                  <a:pt x="196710" y="386613"/>
                  <a:pt x="186194" y="406844"/>
                </a:cubicBezTo>
                <a:cubicBezTo>
                  <a:pt x="175565" y="427190"/>
                  <a:pt x="174079" y="432904"/>
                  <a:pt x="169164" y="445935"/>
                </a:cubicBezTo>
                <a:cubicBezTo>
                  <a:pt x="164248" y="458965"/>
                  <a:pt x="158191" y="467080"/>
                  <a:pt x="151676" y="475196"/>
                </a:cubicBezTo>
                <a:cubicBezTo>
                  <a:pt x="145160" y="483311"/>
                  <a:pt x="150076" y="481711"/>
                  <a:pt x="150876" y="482854"/>
                </a:cubicBezTo>
                <a:cubicBezTo>
                  <a:pt x="151676" y="484111"/>
                  <a:pt x="156133" y="489026"/>
                  <a:pt x="164706" y="493826"/>
                </a:cubicBezTo>
                <a:cubicBezTo>
                  <a:pt x="173164" y="498856"/>
                  <a:pt x="182536" y="500913"/>
                  <a:pt x="182536" y="500913"/>
                </a:cubicBezTo>
                <a:cubicBezTo>
                  <a:pt x="182536" y="500913"/>
                  <a:pt x="184137" y="510628"/>
                  <a:pt x="180137" y="528916"/>
                </a:cubicBezTo>
                <a:cubicBezTo>
                  <a:pt x="176021" y="547205"/>
                  <a:pt x="174079" y="558063"/>
                  <a:pt x="170307" y="576809"/>
                </a:cubicBezTo>
                <a:cubicBezTo>
                  <a:pt x="166649" y="595439"/>
                  <a:pt x="165049" y="607784"/>
                  <a:pt x="165049" y="607784"/>
                </a:cubicBezTo>
                <a:cubicBezTo>
                  <a:pt x="165049" y="607784"/>
                  <a:pt x="163652" y="607898"/>
                  <a:pt x="161226" y="607898"/>
                </a:cubicBezTo>
                <a:cubicBezTo>
                  <a:pt x="157403" y="607898"/>
                  <a:pt x="151041" y="607606"/>
                  <a:pt x="143561" y="606069"/>
                </a:cubicBezTo>
                <a:cubicBezTo>
                  <a:pt x="134048" y="604202"/>
                  <a:pt x="131940" y="603986"/>
                  <a:pt x="121577" y="603986"/>
                </a:cubicBezTo>
                <a:cubicBezTo>
                  <a:pt x="118618" y="603986"/>
                  <a:pt x="114973" y="604012"/>
                  <a:pt x="110299" y="604012"/>
                </a:cubicBezTo>
                <a:cubicBezTo>
                  <a:pt x="89268" y="604012"/>
                  <a:pt x="78638" y="598868"/>
                  <a:pt x="66065" y="595896"/>
                </a:cubicBezTo>
                <a:cubicBezTo>
                  <a:pt x="53492" y="593153"/>
                  <a:pt x="51892" y="591439"/>
                  <a:pt x="35661" y="586867"/>
                </a:cubicBezTo>
                <a:cubicBezTo>
                  <a:pt x="19431" y="582523"/>
                  <a:pt x="14973" y="580580"/>
                  <a:pt x="10972" y="578408"/>
                </a:cubicBezTo>
                <a:cubicBezTo>
                  <a:pt x="8229" y="577024"/>
                  <a:pt x="6083" y="574776"/>
                  <a:pt x="3974" y="574776"/>
                </a:cubicBezTo>
                <a:cubicBezTo>
                  <a:pt x="2933" y="574776"/>
                  <a:pt x="1905" y="575335"/>
                  <a:pt x="799" y="576809"/>
                </a:cubicBezTo>
                <a:cubicBezTo>
                  <a:pt x="-2399" y="581266"/>
                  <a:pt x="-2857" y="581037"/>
                  <a:pt x="0" y="586181"/>
                </a:cubicBezTo>
                <a:cubicBezTo>
                  <a:pt x="2743" y="591439"/>
                  <a:pt x="18630" y="612699"/>
                  <a:pt x="27089" y="625957"/>
                </a:cubicBezTo>
                <a:cubicBezTo>
                  <a:pt x="35661" y="639445"/>
                  <a:pt x="45834" y="651675"/>
                  <a:pt x="47434" y="653389"/>
                </a:cubicBezTo>
                <a:cubicBezTo>
                  <a:pt x="49034" y="654875"/>
                  <a:pt x="49492" y="656933"/>
                  <a:pt x="49834" y="660247"/>
                </a:cubicBezTo>
                <a:cubicBezTo>
                  <a:pt x="50292" y="663448"/>
                  <a:pt x="65265" y="681278"/>
                  <a:pt x="65265" y="681278"/>
                </a:cubicBezTo>
                <a:cubicBezTo>
                  <a:pt x="65265" y="681278"/>
                  <a:pt x="61265" y="686651"/>
                  <a:pt x="54750" y="689851"/>
                </a:cubicBezTo>
                <a:cubicBezTo>
                  <a:pt x="48235" y="693166"/>
                  <a:pt x="47091" y="693166"/>
                  <a:pt x="47091" y="698767"/>
                </a:cubicBezTo>
                <a:cubicBezTo>
                  <a:pt x="47091" y="704481"/>
                  <a:pt x="48691" y="704138"/>
                  <a:pt x="48691" y="711454"/>
                </a:cubicBezTo>
                <a:cubicBezTo>
                  <a:pt x="48691" y="718769"/>
                  <a:pt x="46634" y="720826"/>
                  <a:pt x="46634" y="723684"/>
                </a:cubicBezTo>
                <a:cubicBezTo>
                  <a:pt x="46634" y="726427"/>
                  <a:pt x="51320" y="735342"/>
                  <a:pt x="53264" y="736486"/>
                </a:cubicBezTo>
                <a:cubicBezTo>
                  <a:pt x="55092" y="737743"/>
                  <a:pt x="51778" y="739571"/>
                  <a:pt x="54178" y="742886"/>
                </a:cubicBezTo>
                <a:cubicBezTo>
                  <a:pt x="56463" y="745972"/>
                  <a:pt x="59550" y="751573"/>
                  <a:pt x="62522" y="752602"/>
                </a:cubicBezTo>
                <a:cubicBezTo>
                  <a:pt x="65493" y="753516"/>
                  <a:pt x="65493" y="757060"/>
                  <a:pt x="67094" y="758088"/>
                </a:cubicBezTo>
                <a:cubicBezTo>
                  <a:pt x="68808" y="759231"/>
                  <a:pt x="69037" y="760031"/>
                  <a:pt x="71323" y="761174"/>
                </a:cubicBezTo>
                <a:cubicBezTo>
                  <a:pt x="73304" y="762152"/>
                  <a:pt x="76225" y="763320"/>
                  <a:pt x="80822" y="763320"/>
                </a:cubicBezTo>
                <a:cubicBezTo>
                  <a:pt x="81533" y="763320"/>
                  <a:pt x="82295" y="763295"/>
                  <a:pt x="83096" y="763232"/>
                </a:cubicBezTo>
                <a:cubicBezTo>
                  <a:pt x="89154" y="762774"/>
                  <a:pt x="95898" y="760488"/>
                  <a:pt x="100012" y="758545"/>
                </a:cubicBezTo>
                <a:cubicBezTo>
                  <a:pt x="104241" y="756717"/>
                  <a:pt x="107670" y="754888"/>
                  <a:pt x="109270" y="753973"/>
                </a:cubicBezTo>
                <a:cubicBezTo>
                  <a:pt x="110985" y="753059"/>
                  <a:pt x="112814" y="751344"/>
                  <a:pt x="112814" y="751344"/>
                </a:cubicBezTo>
                <a:lnTo>
                  <a:pt x="115328" y="748830"/>
                </a:lnTo>
                <a:lnTo>
                  <a:pt x="136474" y="777862"/>
                </a:lnTo>
                <a:cubicBezTo>
                  <a:pt x="136474" y="777862"/>
                  <a:pt x="139065" y="780135"/>
                  <a:pt x="140678" y="780135"/>
                </a:cubicBezTo>
                <a:cubicBezTo>
                  <a:pt x="141008" y="780135"/>
                  <a:pt x="141287" y="780034"/>
                  <a:pt x="141503" y="779805"/>
                </a:cubicBezTo>
                <a:cubicBezTo>
                  <a:pt x="141643" y="779627"/>
                  <a:pt x="141744" y="779551"/>
                  <a:pt x="141820" y="779551"/>
                </a:cubicBezTo>
                <a:cubicBezTo>
                  <a:pt x="142455" y="779551"/>
                  <a:pt x="141313" y="784999"/>
                  <a:pt x="142532" y="788263"/>
                </a:cubicBezTo>
                <a:cubicBezTo>
                  <a:pt x="144018" y="791921"/>
                  <a:pt x="149047" y="807008"/>
                  <a:pt x="151104" y="810095"/>
                </a:cubicBezTo>
                <a:cubicBezTo>
                  <a:pt x="153048" y="813524"/>
                  <a:pt x="164706" y="837069"/>
                  <a:pt x="164706" y="837069"/>
                </a:cubicBezTo>
                <a:cubicBezTo>
                  <a:pt x="164706" y="837069"/>
                  <a:pt x="158991" y="862787"/>
                  <a:pt x="156933" y="873188"/>
                </a:cubicBezTo>
                <a:cubicBezTo>
                  <a:pt x="154990" y="883818"/>
                  <a:pt x="150876" y="943254"/>
                  <a:pt x="152475" y="950455"/>
                </a:cubicBezTo>
                <a:cubicBezTo>
                  <a:pt x="154076" y="957770"/>
                  <a:pt x="158991" y="1065212"/>
                  <a:pt x="159448" y="1093216"/>
                </a:cubicBezTo>
                <a:cubicBezTo>
                  <a:pt x="159791" y="1121219"/>
                  <a:pt x="157391" y="1236319"/>
                  <a:pt x="159448" y="1264323"/>
                </a:cubicBezTo>
                <a:cubicBezTo>
                  <a:pt x="161391" y="1292441"/>
                  <a:pt x="167906" y="1359192"/>
                  <a:pt x="170307" y="1387196"/>
                </a:cubicBezTo>
                <a:cubicBezTo>
                  <a:pt x="172707" y="1415199"/>
                  <a:pt x="178879" y="1499781"/>
                  <a:pt x="178879" y="1516926"/>
                </a:cubicBezTo>
                <a:cubicBezTo>
                  <a:pt x="178879" y="1533957"/>
                  <a:pt x="175565" y="1593278"/>
                  <a:pt x="179679" y="1610766"/>
                </a:cubicBezTo>
                <a:cubicBezTo>
                  <a:pt x="183680" y="1628368"/>
                  <a:pt x="197053" y="1690548"/>
                  <a:pt x="199911" y="1710093"/>
                </a:cubicBezTo>
                <a:cubicBezTo>
                  <a:pt x="202768" y="1729638"/>
                  <a:pt x="214541" y="1776616"/>
                  <a:pt x="218199" y="1790103"/>
                </a:cubicBezTo>
                <a:cubicBezTo>
                  <a:pt x="221856" y="1803590"/>
                  <a:pt x="221398" y="1806448"/>
                  <a:pt x="218655" y="1810448"/>
                </a:cubicBezTo>
                <a:cubicBezTo>
                  <a:pt x="215684" y="1814563"/>
                  <a:pt x="212026" y="1819135"/>
                  <a:pt x="210083" y="1829536"/>
                </a:cubicBezTo>
                <a:cubicBezTo>
                  <a:pt x="208026" y="1840166"/>
                  <a:pt x="207226" y="1852739"/>
                  <a:pt x="207226" y="1859369"/>
                </a:cubicBezTo>
                <a:cubicBezTo>
                  <a:pt x="207226" y="1865769"/>
                  <a:pt x="208026" y="1866570"/>
                  <a:pt x="209283" y="1874685"/>
                </a:cubicBezTo>
                <a:cubicBezTo>
                  <a:pt x="210540" y="1882800"/>
                  <a:pt x="213283" y="1891372"/>
                  <a:pt x="210540" y="1896288"/>
                </a:cubicBezTo>
                <a:cubicBezTo>
                  <a:pt x="207568" y="1901203"/>
                  <a:pt x="205626" y="1899145"/>
                  <a:pt x="200368" y="1903260"/>
                </a:cubicBezTo>
                <a:cubicBezTo>
                  <a:pt x="195110" y="1907146"/>
                  <a:pt x="193052" y="1907146"/>
                  <a:pt x="192596" y="1908861"/>
                </a:cubicBezTo>
                <a:cubicBezTo>
                  <a:pt x="192252" y="1910575"/>
                  <a:pt x="191452" y="1912861"/>
                  <a:pt x="192596" y="1914576"/>
                </a:cubicBezTo>
                <a:cubicBezTo>
                  <a:pt x="193853" y="1916176"/>
                  <a:pt x="182880" y="1924291"/>
                  <a:pt x="183680" y="1929206"/>
                </a:cubicBezTo>
                <a:cubicBezTo>
                  <a:pt x="184594" y="1934007"/>
                  <a:pt x="184937" y="1940979"/>
                  <a:pt x="188595" y="1944179"/>
                </a:cubicBezTo>
                <a:cubicBezTo>
                  <a:pt x="192252" y="1947380"/>
                  <a:pt x="201168" y="1955152"/>
                  <a:pt x="205968" y="1955609"/>
                </a:cubicBezTo>
                <a:cubicBezTo>
                  <a:pt x="210883" y="1955952"/>
                  <a:pt x="229171" y="1956867"/>
                  <a:pt x="235686" y="1956867"/>
                </a:cubicBezTo>
                <a:cubicBezTo>
                  <a:pt x="237858" y="1956867"/>
                  <a:pt x="240131" y="1957006"/>
                  <a:pt x="242519" y="1957006"/>
                </a:cubicBezTo>
                <a:cubicBezTo>
                  <a:pt x="247192" y="1957006"/>
                  <a:pt x="252310" y="1956460"/>
                  <a:pt x="257974" y="1953209"/>
                </a:cubicBezTo>
                <a:cubicBezTo>
                  <a:pt x="266433" y="1948294"/>
                  <a:pt x="275005" y="1944636"/>
                  <a:pt x="276949" y="1943036"/>
                </a:cubicBezTo>
                <a:cubicBezTo>
                  <a:pt x="279006" y="1941322"/>
                  <a:pt x="288721" y="1934578"/>
                  <a:pt x="291236" y="1930920"/>
                </a:cubicBezTo>
                <a:cubicBezTo>
                  <a:pt x="293637" y="1927034"/>
                  <a:pt x="308609" y="1921433"/>
                  <a:pt x="317525" y="1919491"/>
                </a:cubicBezTo>
                <a:cubicBezTo>
                  <a:pt x="326440" y="1917433"/>
                  <a:pt x="343128" y="1913318"/>
                  <a:pt x="343128" y="1913318"/>
                </a:cubicBezTo>
                <a:cubicBezTo>
                  <a:pt x="343128" y="1913318"/>
                  <a:pt x="348729" y="1905203"/>
                  <a:pt x="348386" y="1900402"/>
                </a:cubicBezTo>
                <a:cubicBezTo>
                  <a:pt x="348043" y="1895373"/>
                  <a:pt x="355701" y="1825993"/>
                  <a:pt x="355244" y="1798332"/>
                </a:cubicBezTo>
                <a:cubicBezTo>
                  <a:pt x="354901" y="1770672"/>
                  <a:pt x="349186" y="1685633"/>
                  <a:pt x="348386" y="1663458"/>
                </a:cubicBezTo>
                <a:cubicBezTo>
                  <a:pt x="347586" y="1640941"/>
                  <a:pt x="343928" y="1569389"/>
                  <a:pt x="337870" y="1533957"/>
                </a:cubicBezTo>
                <a:cubicBezTo>
                  <a:pt x="331698" y="1498638"/>
                  <a:pt x="322783" y="1385938"/>
                  <a:pt x="322783" y="1367650"/>
                </a:cubicBezTo>
                <a:cubicBezTo>
                  <a:pt x="322783" y="1349362"/>
                  <a:pt x="323698" y="1239177"/>
                  <a:pt x="323240" y="1211631"/>
                </a:cubicBezTo>
                <a:cubicBezTo>
                  <a:pt x="322783" y="1183970"/>
                  <a:pt x="322440" y="1158253"/>
                  <a:pt x="323240" y="1149337"/>
                </a:cubicBezTo>
                <a:cubicBezTo>
                  <a:pt x="324040" y="1140422"/>
                  <a:pt x="324498" y="1132192"/>
                  <a:pt x="324498" y="1132192"/>
                </a:cubicBezTo>
                <a:cubicBezTo>
                  <a:pt x="324498" y="1132192"/>
                  <a:pt x="330555" y="1150594"/>
                  <a:pt x="335813" y="1178255"/>
                </a:cubicBezTo>
                <a:cubicBezTo>
                  <a:pt x="341071" y="1205801"/>
                  <a:pt x="346329" y="1236319"/>
                  <a:pt x="348043" y="1258379"/>
                </a:cubicBezTo>
                <a:cubicBezTo>
                  <a:pt x="349643" y="1280325"/>
                  <a:pt x="346786" y="1307871"/>
                  <a:pt x="346786" y="1320215"/>
                </a:cubicBezTo>
                <a:cubicBezTo>
                  <a:pt x="346786" y="1332217"/>
                  <a:pt x="346786" y="1362392"/>
                  <a:pt x="350443" y="1374165"/>
                </a:cubicBezTo>
                <a:cubicBezTo>
                  <a:pt x="354101" y="1385938"/>
                  <a:pt x="354901" y="1444459"/>
                  <a:pt x="358902" y="1457947"/>
                </a:cubicBezTo>
                <a:cubicBezTo>
                  <a:pt x="363016" y="1471320"/>
                  <a:pt x="382905" y="1547901"/>
                  <a:pt x="388163" y="1559674"/>
                </a:cubicBezTo>
                <a:cubicBezTo>
                  <a:pt x="393420" y="1571447"/>
                  <a:pt x="407593" y="1654314"/>
                  <a:pt x="413651" y="1676603"/>
                </a:cubicBezTo>
                <a:cubicBezTo>
                  <a:pt x="419824" y="1699006"/>
                  <a:pt x="425424" y="1737182"/>
                  <a:pt x="429539" y="1749869"/>
                </a:cubicBezTo>
                <a:cubicBezTo>
                  <a:pt x="433540" y="1762442"/>
                  <a:pt x="440855" y="1780044"/>
                  <a:pt x="442455" y="1782445"/>
                </a:cubicBezTo>
                <a:cubicBezTo>
                  <a:pt x="444055" y="1784845"/>
                  <a:pt x="441655" y="1850339"/>
                  <a:pt x="447712" y="1879143"/>
                </a:cubicBezTo>
                <a:cubicBezTo>
                  <a:pt x="453885" y="1908061"/>
                  <a:pt x="462000" y="1954009"/>
                  <a:pt x="464401" y="1961438"/>
                </a:cubicBezTo>
                <a:cubicBezTo>
                  <a:pt x="466800" y="1968639"/>
                  <a:pt x="471716" y="1980527"/>
                  <a:pt x="474916" y="1983270"/>
                </a:cubicBezTo>
                <a:cubicBezTo>
                  <a:pt x="478231" y="1986127"/>
                  <a:pt x="494462" y="1988642"/>
                  <a:pt x="507377" y="1991042"/>
                </a:cubicBezTo>
                <a:cubicBezTo>
                  <a:pt x="513753" y="1992211"/>
                  <a:pt x="520268" y="1992516"/>
                  <a:pt x="526009" y="1992516"/>
                </a:cubicBezTo>
                <a:cubicBezTo>
                  <a:pt x="532015" y="1992516"/>
                  <a:pt x="537146" y="1992185"/>
                  <a:pt x="540296" y="1992185"/>
                </a:cubicBezTo>
                <a:lnTo>
                  <a:pt x="548754" y="1992185"/>
                </a:lnTo>
                <a:cubicBezTo>
                  <a:pt x="548754" y="1992185"/>
                  <a:pt x="560984" y="2010930"/>
                  <a:pt x="573100" y="2015274"/>
                </a:cubicBezTo>
                <a:cubicBezTo>
                  <a:pt x="582028" y="2018640"/>
                  <a:pt x="593001" y="2020633"/>
                  <a:pt x="603821" y="2020633"/>
                </a:cubicBezTo>
                <a:cubicBezTo>
                  <a:pt x="607695" y="2020633"/>
                  <a:pt x="611543" y="2020379"/>
                  <a:pt x="615277" y="2019846"/>
                </a:cubicBezTo>
                <a:cubicBezTo>
                  <a:pt x="629449" y="2017903"/>
                  <a:pt x="635965" y="2014931"/>
                  <a:pt x="640765" y="2011273"/>
                </a:cubicBezTo>
                <a:cubicBezTo>
                  <a:pt x="645680" y="2007730"/>
                  <a:pt x="646938" y="2007730"/>
                  <a:pt x="646938" y="1999043"/>
                </a:cubicBezTo>
                <a:cubicBezTo>
                  <a:pt x="646938" y="1990699"/>
                  <a:pt x="646480" y="1984413"/>
                  <a:pt x="644423" y="1981670"/>
                </a:cubicBezTo>
                <a:cubicBezTo>
                  <a:pt x="642480" y="1978812"/>
                  <a:pt x="637222" y="1975955"/>
                  <a:pt x="637222" y="1975955"/>
                </a:cubicBezTo>
                <a:cubicBezTo>
                  <a:pt x="637222" y="1975955"/>
                  <a:pt x="639165" y="1971611"/>
                  <a:pt x="639623" y="1967039"/>
                </a:cubicBezTo>
                <a:cubicBezTo>
                  <a:pt x="639965" y="1962467"/>
                  <a:pt x="639965" y="1958467"/>
                  <a:pt x="637222" y="1957324"/>
                </a:cubicBezTo>
                <a:cubicBezTo>
                  <a:pt x="635799" y="1956638"/>
                  <a:pt x="633450" y="1956295"/>
                  <a:pt x="631215" y="1956295"/>
                </a:cubicBezTo>
                <a:cubicBezTo>
                  <a:pt x="628967" y="1956295"/>
                  <a:pt x="626821" y="1956638"/>
                  <a:pt x="625792" y="1957324"/>
                </a:cubicBezTo>
                <a:cubicBezTo>
                  <a:pt x="625754" y="1957349"/>
                  <a:pt x="625703" y="1957362"/>
                  <a:pt x="625653" y="1957362"/>
                </a:cubicBezTo>
                <a:cubicBezTo>
                  <a:pt x="623201" y="1957362"/>
                  <a:pt x="611543" y="1933143"/>
                  <a:pt x="607962" y="1930463"/>
                </a:cubicBezTo>
                <a:cubicBezTo>
                  <a:pt x="604304" y="1927606"/>
                  <a:pt x="603160" y="1926348"/>
                  <a:pt x="603160" y="1926348"/>
                </a:cubicBezTo>
                <a:cubicBezTo>
                  <a:pt x="603160" y="1926348"/>
                  <a:pt x="603224" y="1926348"/>
                  <a:pt x="603339" y="1926348"/>
                </a:cubicBezTo>
                <a:cubicBezTo>
                  <a:pt x="604304" y="1926348"/>
                  <a:pt x="608889" y="1926069"/>
                  <a:pt x="605904" y="1920633"/>
                </a:cubicBezTo>
                <a:cubicBezTo>
                  <a:pt x="602704" y="1914576"/>
                  <a:pt x="598246" y="1902345"/>
                  <a:pt x="597103" y="1900745"/>
                </a:cubicBezTo>
                <a:cubicBezTo>
                  <a:pt x="595731" y="1899145"/>
                  <a:pt x="584072" y="1889315"/>
                  <a:pt x="582015" y="1877085"/>
                </a:cubicBezTo>
                <a:cubicBezTo>
                  <a:pt x="579958" y="1864969"/>
                  <a:pt x="566128" y="1798675"/>
                  <a:pt x="560527" y="1780044"/>
                </a:cubicBezTo>
                <a:cubicBezTo>
                  <a:pt x="554812" y="1761185"/>
                  <a:pt x="557327" y="1727467"/>
                  <a:pt x="554011" y="1708836"/>
                </a:cubicBezTo>
                <a:cubicBezTo>
                  <a:pt x="550812" y="1690090"/>
                  <a:pt x="546354" y="1655114"/>
                  <a:pt x="546354" y="1655114"/>
                </a:cubicBezTo>
                <a:cubicBezTo>
                  <a:pt x="546354" y="1655114"/>
                  <a:pt x="540296" y="1560817"/>
                  <a:pt x="537781" y="1545387"/>
                </a:cubicBezTo>
                <a:cubicBezTo>
                  <a:pt x="535381" y="1529956"/>
                  <a:pt x="529323" y="1510868"/>
                  <a:pt x="524408" y="1504696"/>
                </a:cubicBezTo>
                <a:cubicBezTo>
                  <a:pt x="519493" y="1498638"/>
                  <a:pt x="498919" y="1416456"/>
                  <a:pt x="498919" y="1402626"/>
                </a:cubicBezTo>
                <a:cubicBezTo>
                  <a:pt x="498919" y="1388910"/>
                  <a:pt x="499262" y="1366850"/>
                  <a:pt x="498462" y="1361135"/>
                </a:cubicBezTo>
                <a:cubicBezTo>
                  <a:pt x="497662" y="1355420"/>
                  <a:pt x="494462" y="1331531"/>
                  <a:pt x="491147" y="1325702"/>
                </a:cubicBezTo>
                <a:cubicBezTo>
                  <a:pt x="487946" y="1320215"/>
                  <a:pt x="494804" y="1211631"/>
                  <a:pt x="493204" y="1200201"/>
                </a:cubicBezTo>
                <a:cubicBezTo>
                  <a:pt x="491604" y="1188770"/>
                  <a:pt x="494004" y="1156652"/>
                  <a:pt x="493204" y="1153452"/>
                </a:cubicBezTo>
                <a:cubicBezTo>
                  <a:pt x="492404" y="1150137"/>
                  <a:pt x="490690" y="1142479"/>
                  <a:pt x="490690" y="1139621"/>
                </a:cubicBezTo>
                <a:cubicBezTo>
                  <a:pt x="490690" y="1136650"/>
                  <a:pt x="496405" y="1125334"/>
                  <a:pt x="498919" y="1119276"/>
                </a:cubicBezTo>
                <a:cubicBezTo>
                  <a:pt x="501319" y="1113218"/>
                  <a:pt x="504520" y="1103846"/>
                  <a:pt x="502920" y="1101446"/>
                </a:cubicBezTo>
                <a:cubicBezTo>
                  <a:pt x="501319" y="1099045"/>
                  <a:pt x="491604" y="1091615"/>
                  <a:pt x="491604" y="1091615"/>
                </a:cubicBezTo>
                <a:lnTo>
                  <a:pt x="487489" y="1085443"/>
                </a:lnTo>
                <a:cubicBezTo>
                  <a:pt x="487489" y="1085443"/>
                  <a:pt x="491604" y="1029093"/>
                  <a:pt x="492404" y="1018463"/>
                </a:cubicBezTo>
                <a:cubicBezTo>
                  <a:pt x="493204" y="1007834"/>
                  <a:pt x="493547" y="999718"/>
                  <a:pt x="493547" y="999718"/>
                </a:cubicBezTo>
                <a:cubicBezTo>
                  <a:pt x="493547" y="999718"/>
                  <a:pt x="497662" y="992860"/>
                  <a:pt x="496061" y="990346"/>
                </a:cubicBezTo>
                <a:cubicBezTo>
                  <a:pt x="494462" y="987945"/>
                  <a:pt x="489890" y="972401"/>
                  <a:pt x="489890" y="964400"/>
                </a:cubicBezTo>
                <a:cubicBezTo>
                  <a:pt x="489890" y="956170"/>
                  <a:pt x="485089" y="942683"/>
                  <a:pt x="485089" y="936168"/>
                </a:cubicBezTo>
                <a:cubicBezTo>
                  <a:pt x="485089" y="929767"/>
                  <a:pt x="487946" y="905421"/>
                  <a:pt x="487946" y="905421"/>
                </a:cubicBezTo>
                <a:cubicBezTo>
                  <a:pt x="487946" y="905421"/>
                  <a:pt x="541439" y="901649"/>
                  <a:pt x="543496" y="901306"/>
                </a:cubicBezTo>
                <a:cubicBezTo>
                  <a:pt x="545439" y="900963"/>
                  <a:pt x="548754" y="893534"/>
                  <a:pt x="549211" y="891134"/>
                </a:cubicBezTo>
                <a:cubicBezTo>
                  <a:pt x="549554" y="888733"/>
                  <a:pt x="549211" y="883475"/>
                  <a:pt x="549211" y="883475"/>
                </a:cubicBezTo>
                <a:lnTo>
                  <a:pt x="577557" y="884275"/>
                </a:lnTo>
                <a:cubicBezTo>
                  <a:pt x="577557" y="884275"/>
                  <a:pt x="575157" y="851243"/>
                  <a:pt x="574243" y="834669"/>
                </a:cubicBezTo>
                <a:cubicBezTo>
                  <a:pt x="573443" y="817981"/>
                  <a:pt x="571843" y="804151"/>
                  <a:pt x="571042" y="800493"/>
                </a:cubicBezTo>
                <a:cubicBezTo>
                  <a:pt x="570242" y="796836"/>
                  <a:pt x="565784" y="778548"/>
                  <a:pt x="565784" y="778548"/>
                </a:cubicBezTo>
                <a:cubicBezTo>
                  <a:pt x="565784" y="778548"/>
                  <a:pt x="573100" y="764718"/>
                  <a:pt x="573100" y="759803"/>
                </a:cubicBezTo>
                <a:cubicBezTo>
                  <a:pt x="573100" y="754888"/>
                  <a:pt x="573443" y="745172"/>
                  <a:pt x="573100" y="737514"/>
                </a:cubicBezTo>
                <a:cubicBezTo>
                  <a:pt x="572757" y="729742"/>
                  <a:pt x="578358" y="695223"/>
                  <a:pt x="578358" y="687908"/>
                </a:cubicBezTo>
                <a:cubicBezTo>
                  <a:pt x="578358" y="680479"/>
                  <a:pt x="581558" y="666648"/>
                  <a:pt x="581215" y="663105"/>
                </a:cubicBezTo>
                <a:cubicBezTo>
                  <a:pt x="580758" y="659447"/>
                  <a:pt x="581558" y="649617"/>
                  <a:pt x="581558" y="646303"/>
                </a:cubicBezTo>
                <a:cubicBezTo>
                  <a:pt x="581558" y="643216"/>
                  <a:pt x="590931" y="636244"/>
                  <a:pt x="590931" y="636244"/>
                </a:cubicBezTo>
                <a:cubicBezTo>
                  <a:pt x="590931" y="636244"/>
                  <a:pt x="597446" y="632130"/>
                  <a:pt x="606361" y="630072"/>
                </a:cubicBezTo>
                <a:cubicBezTo>
                  <a:pt x="615277" y="628015"/>
                  <a:pt x="631507" y="628015"/>
                  <a:pt x="645680" y="622757"/>
                </a:cubicBezTo>
                <a:cubicBezTo>
                  <a:pt x="659854" y="617385"/>
                  <a:pt x="674027" y="615784"/>
                  <a:pt x="680199" y="614299"/>
                </a:cubicBezTo>
                <a:cubicBezTo>
                  <a:pt x="686257" y="612699"/>
                  <a:pt x="695173" y="606069"/>
                  <a:pt x="699173" y="601269"/>
                </a:cubicBezTo>
                <a:cubicBezTo>
                  <a:pt x="703288" y="596353"/>
                  <a:pt x="711403" y="569150"/>
                  <a:pt x="707288" y="560578"/>
                </a:cubicBezTo>
                <a:cubicBezTo>
                  <a:pt x="703288" y="552120"/>
                  <a:pt x="700887" y="527202"/>
                  <a:pt x="696773" y="521944"/>
                </a:cubicBezTo>
                <a:cubicBezTo>
                  <a:pt x="692658" y="516687"/>
                  <a:pt x="685000" y="494284"/>
                  <a:pt x="685000" y="494284"/>
                </a:cubicBezTo>
                <a:cubicBezTo>
                  <a:pt x="685000" y="494284"/>
                  <a:pt x="671169" y="434047"/>
                  <a:pt x="671627" y="426504"/>
                </a:cubicBezTo>
                <a:cubicBezTo>
                  <a:pt x="672083" y="418617"/>
                  <a:pt x="671169" y="409359"/>
                  <a:pt x="665568" y="400786"/>
                </a:cubicBezTo>
                <a:cubicBezTo>
                  <a:pt x="659854" y="392214"/>
                  <a:pt x="659510" y="385699"/>
                  <a:pt x="658710" y="384099"/>
                </a:cubicBezTo>
                <a:cubicBezTo>
                  <a:pt x="657911" y="382498"/>
                  <a:pt x="652881" y="374840"/>
                  <a:pt x="650481" y="374269"/>
                </a:cubicBezTo>
                <a:cubicBezTo>
                  <a:pt x="648081" y="373926"/>
                  <a:pt x="649338" y="366268"/>
                  <a:pt x="649338" y="362610"/>
                </a:cubicBezTo>
                <a:cubicBezTo>
                  <a:pt x="649338" y="358838"/>
                  <a:pt x="650481" y="353580"/>
                  <a:pt x="644423" y="351294"/>
                </a:cubicBezTo>
                <a:cubicBezTo>
                  <a:pt x="638365" y="348780"/>
                  <a:pt x="630250" y="343865"/>
                  <a:pt x="619735" y="342265"/>
                </a:cubicBezTo>
                <a:cubicBezTo>
                  <a:pt x="609219" y="340664"/>
                  <a:pt x="606361" y="337807"/>
                  <a:pt x="603504" y="336550"/>
                </a:cubicBezTo>
                <a:cubicBezTo>
                  <a:pt x="600646" y="335292"/>
                  <a:pt x="593788" y="332549"/>
                  <a:pt x="580301" y="327520"/>
                </a:cubicBezTo>
                <a:cubicBezTo>
                  <a:pt x="567042" y="322719"/>
                  <a:pt x="555612" y="314604"/>
                  <a:pt x="548297" y="312547"/>
                </a:cubicBezTo>
                <a:cubicBezTo>
                  <a:pt x="541096" y="310603"/>
                  <a:pt x="529323" y="306832"/>
                  <a:pt x="527266" y="306032"/>
                </a:cubicBezTo>
                <a:cubicBezTo>
                  <a:pt x="525208" y="305346"/>
                  <a:pt x="519493" y="303517"/>
                  <a:pt x="519493" y="303517"/>
                </a:cubicBezTo>
                <a:cubicBezTo>
                  <a:pt x="519493" y="303517"/>
                  <a:pt x="512635" y="282486"/>
                  <a:pt x="509892" y="276428"/>
                </a:cubicBezTo>
                <a:cubicBezTo>
                  <a:pt x="506921" y="270256"/>
                  <a:pt x="504177" y="252310"/>
                  <a:pt x="504177" y="252310"/>
                </a:cubicBezTo>
                <a:lnTo>
                  <a:pt x="520751" y="225907"/>
                </a:lnTo>
                <a:cubicBezTo>
                  <a:pt x="520751" y="225907"/>
                  <a:pt x="522008" y="225907"/>
                  <a:pt x="523151" y="223164"/>
                </a:cubicBezTo>
                <a:cubicBezTo>
                  <a:pt x="524408" y="220307"/>
                  <a:pt x="534124" y="206933"/>
                  <a:pt x="535381" y="196646"/>
                </a:cubicBezTo>
                <a:cubicBezTo>
                  <a:pt x="536524" y="186474"/>
                  <a:pt x="536524" y="162242"/>
                  <a:pt x="536524" y="155613"/>
                </a:cubicBezTo>
                <a:cubicBezTo>
                  <a:pt x="536524" y="148983"/>
                  <a:pt x="533324" y="131724"/>
                  <a:pt x="532980" y="129209"/>
                </a:cubicBezTo>
                <a:cubicBezTo>
                  <a:pt x="532524" y="126695"/>
                  <a:pt x="517550" y="78346"/>
                  <a:pt x="514236" y="71488"/>
                </a:cubicBezTo>
                <a:cubicBezTo>
                  <a:pt x="511035" y="64516"/>
                  <a:pt x="505320" y="58801"/>
                  <a:pt x="505320" y="55257"/>
                </a:cubicBezTo>
                <a:cubicBezTo>
                  <a:pt x="505320" y="51486"/>
                  <a:pt x="502577" y="38112"/>
                  <a:pt x="500519" y="36398"/>
                </a:cubicBezTo>
                <a:cubicBezTo>
                  <a:pt x="498462" y="34912"/>
                  <a:pt x="481774" y="19024"/>
                  <a:pt x="481774" y="19024"/>
                </a:cubicBezTo>
                <a:cubicBezTo>
                  <a:pt x="481774" y="19024"/>
                  <a:pt x="460285" y="8051"/>
                  <a:pt x="457886" y="6794"/>
                </a:cubicBezTo>
                <a:cubicBezTo>
                  <a:pt x="455485" y="5537"/>
                  <a:pt x="442912" y="279"/>
                  <a:pt x="442912" y="279"/>
                </a:cubicBezTo>
                <a:cubicBezTo>
                  <a:pt x="442912" y="279"/>
                  <a:pt x="440131" y="0"/>
                  <a:pt x="435546" y="0"/>
                </a:cubicBezTo>
              </a:path>
            </a:pathLst>
          </a:custGeom>
          <a:solidFill>
            <a:srgbClr val="9DCAD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54900" y="4013200"/>
            <a:ext cx="520700" cy="2108200"/>
          </a:xfrm>
          <a:prstGeom prst="rect">
            <a:avLst/>
          </a:prstGeom>
          <a:noFill/>
        </p:spPr>
      </p:pic>
      <p:sp>
        <p:nvSpPr>
          <p:cNvPr id="2" name="TextBox 1"/>
          <p:cNvSpPr txBox="1"/>
          <p:nvPr/>
        </p:nvSpPr>
        <p:spPr>
          <a:xfrm>
            <a:off x="533400" y="617704"/>
            <a:ext cx="3377528" cy="449097"/>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Juego de Roles</a:t>
            </a:r>
            <a:r>
              <a:rPr lang="es-CL" altLang="zh-CN" sz="2600" dirty="0" smtClean="0">
                <a:latin typeface="Gill Sans for Oriflame Light"/>
                <a:cs typeface="Gill Sans for Oriflame Light"/>
              </a:rPr>
              <a:t> </a:t>
            </a:r>
            <a:r>
              <a:rPr lang="es-CL" altLang="zh-CN" sz="2600" dirty="0" smtClean="0">
                <a:solidFill>
                  <a:srgbClr val="A51149"/>
                </a:solidFill>
                <a:latin typeface="Gill Sans for Oriflame Light"/>
                <a:cs typeface="Gill Sans for Oriflame Light"/>
              </a:rPr>
              <a:t>DAMA</a:t>
            </a:r>
          </a:p>
        </p:txBody>
      </p:sp>
      <p:sp>
        <p:nvSpPr>
          <p:cNvPr id="8" name="TextBox 1"/>
          <p:cNvSpPr txBox="1"/>
          <p:nvPr/>
        </p:nvSpPr>
        <p:spPr>
          <a:xfrm>
            <a:off x="7023100" y="4876800"/>
            <a:ext cx="1809791" cy="364267"/>
          </a:xfrm>
          <a:prstGeom prst="rect">
            <a:avLst/>
          </a:prstGeom>
          <a:noFill/>
        </p:spPr>
        <p:txBody>
          <a:bodyPr wrap="none" lIns="0" tIns="0" rIns="0" rtlCol="0">
            <a:spAutoFit/>
          </a:bodyPr>
          <a:lstStyle/>
          <a:p>
            <a:pPr>
              <a:lnSpc>
                <a:spcPts val="2700"/>
              </a:lnSpc>
              <a:tabLst/>
            </a:pPr>
            <a:r>
              <a:rPr lang="es-CL" altLang="zh-CN" sz="2000" b="1" dirty="0" smtClean="0">
                <a:solidFill>
                  <a:srgbClr val="3696AB"/>
                </a:solidFill>
                <a:latin typeface="Gill Sans for Oriflame Light"/>
                <a:cs typeface="Gill Sans for Oriflame"/>
              </a:rPr>
              <a:t>Juego de roles</a:t>
            </a:r>
          </a:p>
        </p:txBody>
      </p:sp>
      <p:pic>
        <p:nvPicPr>
          <p:cNvPr id="10" name="Picture 3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7300" y="4419600"/>
            <a:ext cx="1054100" cy="647700"/>
          </a:xfrm>
          <a:prstGeom prst="rect">
            <a:avLst/>
          </a:prstGeom>
        </p:spPr>
      </p:pic>
      <p:pic>
        <p:nvPicPr>
          <p:cNvPr id="11" name="Picture 3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57300" y="3467100"/>
            <a:ext cx="1104900" cy="647700"/>
          </a:xfrm>
          <a:prstGeom prst="rect">
            <a:avLst/>
          </a:prstGeom>
        </p:spPr>
      </p:pic>
      <p:pic>
        <p:nvPicPr>
          <p:cNvPr id="12"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57300" y="2514600"/>
            <a:ext cx="1054100" cy="647700"/>
          </a:xfrm>
          <a:prstGeom prst="rect">
            <a:avLst/>
          </a:prstGeom>
        </p:spPr>
      </p:pic>
      <p:pic>
        <p:nvPicPr>
          <p:cNvPr id="13" name="Picture 3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57300" y="1600200"/>
            <a:ext cx="1066800" cy="647700"/>
          </a:xfrm>
          <a:prstGeom prst="rect">
            <a:avLst/>
          </a:prstGeom>
        </p:spPr>
      </p:pic>
      <p:pic>
        <p:nvPicPr>
          <p:cNvPr id="28" name="Picture 2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183728" y="1278667"/>
            <a:ext cx="1727200" cy="3962400"/>
          </a:xfrm>
          <a:prstGeom prst="rect">
            <a:avLst/>
          </a:prstGeom>
        </p:spPr>
      </p:pic>
      <p:grpSp>
        <p:nvGrpSpPr>
          <p:cNvPr id="27" name="26 Grupo"/>
          <p:cNvGrpSpPr/>
          <p:nvPr/>
        </p:nvGrpSpPr>
        <p:grpSpPr>
          <a:xfrm>
            <a:off x="3156898" y="990600"/>
            <a:ext cx="3628314" cy="1135631"/>
            <a:chOff x="3156898" y="990600"/>
            <a:chExt cx="3628314" cy="1135631"/>
          </a:xfrm>
        </p:grpSpPr>
        <p:pic>
          <p:nvPicPr>
            <p:cNvPr id="20"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156898" y="1173731"/>
              <a:ext cx="3628314" cy="952500"/>
            </a:xfrm>
            <a:prstGeom prst="rect">
              <a:avLst/>
            </a:prstGeom>
            <a:noFill/>
          </p:spPr>
        </p:pic>
        <p:sp>
          <p:nvSpPr>
            <p:cNvPr id="3" name="2 Rectángulo"/>
            <p:cNvSpPr/>
            <p:nvPr/>
          </p:nvSpPr>
          <p:spPr>
            <a:xfrm>
              <a:off x="3220900" y="990600"/>
              <a:ext cx="3408499" cy="830997"/>
            </a:xfrm>
            <a:prstGeom prst="rect">
              <a:avLst/>
            </a:prstGeom>
          </p:spPr>
          <p:txBody>
            <a:bodyPr wrap="square">
              <a:spAutoFit/>
            </a:bodyPr>
            <a:lstStyle/>
            <a:p>
              <a:pPr lvl="0" algn="ctr" fontAlgn="auto">
                <a:spcBef>
                  <a:spcPts val="0"/>
                </a:spcBef>
                <a:spcAft>
                  <a:spcPts val="0"/>
                </a:spcAft>
              </a:pPr>
              <a:endParaRPr lang="es-ES" sz="1600" dirty="0" smtClean="0">
                <a:latin typeface="Gill Sans for Oriflame Light"/>
              </a:endParaRPr>
            </a:p>
            <a:p>
              <a:pPr lvl="0" algn="ctr" fontAlgn="auto">
                <a:spcBef>
                  <a:spcPts val="0"/>
                </a:spcBef>
                <a:spcAft>
                  <a:spcPts val="0"/>
                </a:spcAft>
              </a:pPr>
              <a:r>
                <a:rPr lang="es-ES" sz="1600" dirty="0" smtClean="0">
                  <a:latin typeface="Gill Sans for Oriflame Light"/>
                </a:rPr>
                <a:t>Preguntas </a:t>
              </a:r>
              <a:r>
                <a:rPr lang="es-ES" sz="1600" dirty="0">
                  <a:latin typeface="Gill Sans for Oriflame Light"/>
                </a:rPr>
                <a:t>abiertas y </a:t>
              </a:r>
              <a:r>
                <a:rPr lang="es-ES" sz="1600" dirty="0" smtClean="0">
                  <a:latin typeface="Gill Sans for Oriflame Light"/>
                </a:rPr>
                <a:t>escuchar atentamente</a:t>
              </a:r>
              <a:endParaRPr lang="es-CL" sz="1600" dirty="0">
                <a:latin typeface="Gill Sans for Oriflame Light"/>
              </a:endParaRPr>
            </a:p>
          </p:txBody>
        </p:sp>
      </p:grpSp>
      <p:grpSp>
        <p:nvGrpSpPr>
          <p:cNvPr id="26" name="25 Grupo"/>
          <p:cNvGrpSpPr/>
          <p:nvPr/>
        </p:nvGrpSpPr>
        <p:grpSpPr>
          <a:xfrm>
            <a:off x="3124200" y="2133600"/>
            <a:ext cx="3733800" cy="1512000"/>
            <a:chOff x="3124200" y="2057400"/>
            <a:chExt cx="3733800" cy="1512000"/>
          </a:xfrm>
        </p:grpSpPr>
        <p:pic>
          <p:nvPicPr>
            <p:cNvPr id="21" name="Picture 3"/>
            <p:cNvPicPr>
              <a:picLocks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160594" y="2057400"/>
              <a:ext cx="3697406" cy="1512000"/>
            </a:xfrm>
            <a:prstGeom prst="rect">
              <a:avLst/>
            </a:prstGeom>
            <a:noFill/>
          </p:spPr>
        </p:pic>
        <p:sp>
          <p:nvSpPr>
            <p:cNvPr id="6" name="5 Rectángulo"/>
            <p:cNvSpPr/>
            <p:nvPr/>
          </p:nvSpPr>
          <p:spPr>
            <a:xfrm>
              <a:off x="3124200" y="2165700"/>
              <a:ext cx="3661012" cy="830997"/>
            </a:xfrm>
            <a:prstGeom prst="rect">
              <a:avLst/>
            </a:prstGeom>
          </p:spPr>
          <p:txBody>
            <a:bodyPr wrap="square">
              <a:spAutoFit/>
            </a:bodyPr>
            <a:lstStyle/>
            <a:p>
              <a:pPr algn="ctr">
                <a:spcAft>
                  <a:spcPts val="1200"/>
                </a:spcAft>
              </a:pPr>
              <a:r>
                <a:rPr lang="es-CL" sz="1600" dirty="0" smtClean="0">
                  <a:latin typeface="Gill Sans for Oriflame Light"/>
                </a:rPr>
                <a:t>Repite lo que identificaste como necesidad haciendo </a:t>
              </a:r>
              <a:r>
                <a:rPr lang="es-CL" sz="1600" dirty="0">
                  <a:latin typeface="Gill Sans for Oriflame Light"/>
                </a:rPr>
                <a:t>un resumen </a:t>
              </a:r>
              <a:r>
                <a:rPr lang="es-CL" sz="1600" dirty="0" smtClean="0">
                  <a:latin typeface="Gill Sans for Oriflame Light"/>
                </a:rPr>
                <a:t>para obtener el SI de confirmación</a:t>
              </a:r>
              <a:endParaRPr lang="es-CL" sz="1600" dirty="0">
                <a:latin typeface="Gill Sans for Oriflame Light"/>
              </a:endParaRPr>
            </a:p>
          </p:txBody>
        </p:sp>
      </p:grpSp>
      <p:grpSp>
        <p:nvGrpSpPr>
          <p:cNvPr id="43" name="42 Grupo"/>
          <p:cNvGrpSpPr/>
          <p:nvPr/>
        </p:nvGrpSpPr>
        <p:grpSpPr>
          <a:xfrm>
            <a:off x="3171966" y="3667958"/>
            <a:ext cx="3686034" cy="1208842"/>
            <a:chOff x="3171966" y="3667958"/>
            <a:chExt cx="3686034" cy="1208842"/>
          </a:xfrm>
        </p:grpSpPr>
        <p:pic>
          <p:nvPicPr>
            <p:cNvPr id="22" name="Picture 3"/>
            <p:cNvPicPr>
              <a:picLocks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171966" y="3667958"/>
              <a:ext cx="3686034" cy="1208842"/>
            </a:xfrm>
            <a:prstGeom prst="rect">
              <a:avLst/>
            </a:prstGeom>
            <a:noFill/>
          </p:spPr>
        </p:pic>
        <p:sp>
          <p:nvSpPr>
            <p:cNvPr id="24" name="23 Rectángulo"/>
            <p:cNvSpPr/>
            <p:nvPr/>
          </p:nvSpPr>
          <p:spPr>
            <a:xfrm>
              <a:off x="3302772" y="3786485"/>
              <a:ext cx="3372104" cy="830997"/>
            </a:xfrm>
            <a:prstGeom prst="rect">
              <a:avLst/>
            </a:prstGeom>
          </p:spPr>
          <p:txBody>
            <a:bodyPr wrap="square">
              <a:spAutoFit/>
            </a:bodyPr>
            <a:lstStyle/>
            <a:p>
              <a:pPr algn="ctr">
                <a:spcAft>
                  <a:spcPts val="1200"/>
                </a:spcAft>
              </a:pPr>
              <a:r>
                <a:rPr lang="es-CL" sz="1600" dirty="0">
                  <a:latin typeface="Gill Sans for Oriflame Light"/>
                </a:rPr>
                <a:t>Presenta la solución “mostrando” los beneficios a lo que tu cliente necesita. </a:t>
              </a:r>
            </a:p>
          </p:txBody>
        </p:sp>
      </p:grpSp>
      <p:grpSp>
        <p:nvGrpSpPr>
          <p:cNvPr id="44" name="43 Grupo"/>
          <p:cNvGrpSpPr/>
          <p:nvPr/>
        </p:nvGrpSpPr>
        <p:grpSpPr>
          <a:xfrm>
            <a:off x="3166281" y="4800600"/>
            <a:ext cx="3691719" cy="1411015"/>
            <a:chOff x="3166281" y="4800600"/>
            <a:chExt cx="3691719" cy="1411015"/>
          </a:xfrm>
        </p:grpSpPr>
        <p:pic>
          <p:nvPicPr>
            <p:cNvPr id="23"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6281" y="4800600"/>
              <a:ext cx="3691719" cy="1411015"/>
            </a:xfrm>
            <a:prstGeom prst="rect">
              <a:avLst/>
            </a:prstGeom>
            <a:noFill/>
          </p:spPr>
        </p:pic>
        <p:sp>
          <p:nvSpPr>
            <p:cNvPr id="25" name="24 Rectángulo"/>
            <p:cNvSpPr/>
            <p:nvPr/>
          </p:nvSpPr>
          <p:spPr>
            <a:xfrm>
              <a:off x="3275476" y="4944070"/>
              <a:ext cx="3509736" cy="830997"/>
            </a:xfrm>
            <a:prstGeom prst="rect">
              <a:avLst/>
            </a:prstGeom>
          </p:spPr>
          <p:txBody>
            <a:bodyPr wrap="square">
              <a:spAutoFit/>
            </a:bodyPr>
            <a:lstStyle/>
            <a:p>
              <a:pPr algn="ctr"/>
              <a:r>
                <a:rPr lang="es-CL" sz="1600" dirty="0" smtClean="0">
                  <a:latin typeface="Gill Sans for Oriflame Light"/>
                </a:rPr>
                <a:t>Obtener </a:t>
              </a:r>
              <a:r>
                <a:rPr lang="es-CL" sz="1600" dirty="0">
                  <a:latin typeface="Gill Sans for Oriflame Light"/>
                </a:rPr>
                <a:t>el compromiso:</a:t>
              </a:r>
            </a:p>
            <a:p>
              <a:pPr algn="ctr"/>
              <a:r>
                <a:rPr lang="es-CL" sz="1600" dirty="0">
                  <a:latin typeface="Gill Sans for Oriflame Light"/>
                </a:rPr>
                <a:t>Consigue la aceptación final y obtén el segundo </a:t>
              </a:r>
              <a:r>
                <a:rPr lang="es-CL" sz="1600" b="1" dirty="0">
                  <a:latin typeface="Gill Sans for Oriflame Light"/>
                </a:rPr>
                <a:t>“SI” </a:t>
              </a: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Users\lescobar\Downloads\shutterstock_806819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20352" cy="59270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3766491" y="4723035"/>
            <a:ext cx="1611018" cy="853439"/>
          </a:xfrm>
          <a:prstGeom prst="rect">
            <a:avLst/>
          </a:prstGeom>
          <a:noFill/>
        </p:spPr>
        <p:txBody>
          <a:bodyPr wrap="none" lIns="0" tIns="0" rIns="0" rtlCol="0">
            <a:spAutoFit/>
          </a:bodyPr>
          <a:lstStyle/>
          <a:p>
            <a:pPr>
              <a:lnSpc>
                <a:spcPts val="7100"/>
              </a:lnSpc>
              <a:tabLst/>
            </a:pPr>
            <a:r>
              <a:rPr lang="es-CL" altLang="zh-CN" sz="4262" b="1" dirty="0" smtClean="0">
                <a:solidFill>
                  <a:srgbClr val="69AB72"/>
                </a:solidFill>
                <a:latin typeface="Gill Sans for Oriflame Light"/>
                <a:cs typeface="Gill Sans for Oriflame Light"/>
              </a:rPr>
              <a:t>Pausa</a:t>
            </a:r>
            <a:endParaRPr lang="es-CL" altLang="zh-CN" sz="2400" b="1" dirty="0" smtClean="0">
              <a:solidFill>
                <a:srgbClr val="69AB72"/>
              </a:solidFill>
              <a:latin typeface="Gill Sans for Oriflame Light"/>
              <a:cs typeface="Gill Sans for Oriflame Light"/>
            </a:endParaRPr>
          </a:p>
        </p:txBody>
      </p:sp>
    </p:spTree>
    <p:extLst>
      <p:ext uri="{BB962C8B-B14F-4D97-AF65-F5344CB8AC3E}">
        <p14:creationId xmlns:p14="http://schemas.microsoft.com/office/powerpoint/2010/main" val="363058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10100" cy="6858000"/>
          </a:xfrm>
          <a:prstGeom prst="rect">
            <a:avLst/>
          </a:prstGeom>
          <a:noFill/>
        </p:spPr>
      </p:pic>
      <p:sp>
        <p:nvSpPr>
          <p:cNvPr id="2" name="TextBox 1"/>
          <p:cNvSpPr txBox="1"/>
          <p:nvPr/>
        </p:nvSpPr>
        <p:spPr>
          <a:xfrm>
            <a:off x="4814275" y="2167788"/>
            <a:ext cx="4078179" cy="2149306"/>
          </a:xfrm>
          <a:prstGeom prst="rect">
            <a:avLst/>
          </a:prstGeom>
          <a:noFill/>
        </p:spPr>
        <p:txBody>
          <a:bodyPr wrap="square" lIns="0" tIns="0" rIns="0" rtlCol="0">
            <a:spAutoFit/>
          </a:bodyPr>
          <a:lstStyle/>
          <a:p>
            <a:pPr>
              <a:spcAft>
                <a:spcPts val="1200"/>
              </a:spcAft>
            </a:pPr>
            <a:r>
              <a:rPr lang="es-CL" b="1" dirty="0">
                <a:latin typeface="Gill Sans for Oriflame Light"/>
              </a:rPr>
              <a:t>Una objeción es una señal que tu cliente está </a:t>
            </a:r>
            <a:r>
              <a:rPr lang="es-CL" b="1" dirty="0" smtClean="0">
                <a:latin typeface="Gill Sans for Oriflame Light"/>
              </a:rPr>
              <a:t>interesado, quiere </a:t>
            </a:r>
            <a:r>
              <a:rPr lang="es-CL" b="1" dirty="0">
                <a:latin typeface="Gill Sans for Oriflame Light"/>
              </a:rPr>
              <a:t>más información o necesita que le aseguren una buena decisión.</a:t>
            </a:r>
          </a:p>
          <a:p>
            <a:pPr>
              <a:spcAft>
                <a:spcPts val="1200"/>
              </a:spcAft>
            </a:pPr>
            <a:r>
              <a:rPr lang="es-CL" dirty="0" smtClean="0">
                <a:latin typeface="Gill Sans for Oriflame Light"/>
              </a:rPr>
              <a:t> </a:t>
            </a:r>
          </a:p>
          <a:p>
            <a:pPr>
              <a:lnSpc>
                <a:spcPts val="3200"/>
              </a:lnSpc>
              <a:spcAft>
                <a:spcPts val="1200"/>
              </a:spcAft>
              <a:tabLst/>
            </a:pPr>
            <a:endParaRPr lang="es-CL" altLang="zh-CN" sz="1800" i="1" dirty="0" smtClean="0">
              <a:solidFill>
                <a:srgbClr val="231F20"/>
              </a:solidFill>
              <a:latin typeface="Gill Sans for Oriflame Light"/>
              <a:cs typeface="Gill Sans for Oriflame"/>
            </a:endParaRPr>
          </a:p>
        </p:txBody>
      </p:sp>
      <p:sp>
        <p:nvSpPr>
          <p:cNvPr id="6" name="5 Rectángulo"/>
          <p:cNvSpPr/>
          <p:nvPr/>
        </p:nvSpPr>
        <p:spPr>
          <a:xfrm>
            <a:off x="4648200" y="762000"/>
            <a:ext cx="4184691" cy="964367"/>
          </a:xfrm>
          <a:prstGeom prst="rect">
            <a:avLst/>
          </a:prstGeom>
        </p:spPr>
        <p:txBody>
          <a:bodyPr wrap="square">
            <a:spAutoFit/>
          </a:bodyPr>
          <a:lstStyle/>
          <a:p>
            <a:pPr lvl="0">
              <a:lnSpc>
                <a:spcPts val="3400"/>
              </a:lnSpc>
            </a:pPr>
            <a:r>
              <a:rPr lang="es-CL" altLang="zh-CN" sz="2600" dirty="0">
                <a:solidFill>
                  <a:srgbClr val="A51149"/>
                </a:solidFill>
                <a:latin typeface="Gill Sans for Oriflame Light"/>
                <a:cs typeface="Gill Sans for Oriflame Light"/>
              </a:rPr>
              <a:t>¿Cómo contestar </a:t>
            </a:r>
            <a:r>
              <a:rPr lang="es-CL" altLang="zh-CN" sz="2600" dirty="0" smtClean="0">
                <a:solidFill>
                  <a:srgbClr val="A51149"/>
                </a:solidFill>
                <a:latin typeface="Gill Sans for Oriflame Light"/>
                <a:cs typeface="Gill Sans for Oriflame Light"/>
              </a:rPr>
              <a:t>objeciones?</a:t>
            </a:r>
            <a:endParaRPr lang="es-CL" altLang="zh-CN" sz="2600" dirty="0">
              <a:solidFill>
                <a:srgbClr val="A51149"/>
              </a:solidFill>
              <a:latin typeface="Gill Sans for Oriflame Light"/>
              <a:cs typeface="Gill Sans for Oriflame Light"/>
            </a:endParaRPr>
          </a:p>
        </p:txBody>
      </p:sp>
      <p:sp>
        <p:nvSpPr>
          <p:cNvPr id="11" name="10 Rectángulo"/>
          <p:cNvSpPr/>
          <p:nvPr/>
        </p:nvSpPr>
        <p:spPr>
          <a:xfrm>
            <a:off x="4814275" y="3772108"/>
            <a:ext cx="4184691" cy="1200329"/>
          </a:xfrm>
          <a:prstGeom prst="rect">
            <a:avLst/>
          </a:prstGeom>
        </p:spPr>
        <p:txBody>
          <a:bodyPr wrap="square">
            <a:spAutoFit/>
          </a:bodyPr>
          <a:lstStyle/>
          <a:p>
            <a:pPr lvl="0">
              <a:spcBef>
                <a:spcPts val="600"/>
              </a:spcBef>
              <a:spcAft>
                <a:spcPts val="600"/>
              </a:spcAft>
            </a:pPr>
            <a:r>
              <a:rPr lang="es-CL" dirty="0">
                <a:solidFill>
                  <a:srgbClr val="000000"/>
                </a:solidFill>
                <a:latin typeface="Gill Sans for Oriflame Light"/>
              </a:rPr>
              <a:t>Un </a:t>
            </a:r>
            <a:r>
              <a:rPr lang="es-CL" dirty="0" smtClean="0">
                <a:solidFill>
                  <a:srgbClr val="000000"/>
                </a:solidFill>
                <a:latin typeface="Gill Sans for Oriflame Light"/>
              </a:rPr>
              <a:t>buen método  para manejarlas es</a:t>
            </a:r>
            <a:r>
              <a:rPr lang="es-CL" dirty="0">
                <a:solidFill>
                  <a:srgbClr val="000000"/>
                </a:solidFill>
                <a:latin typeface="Gill Sans for Oriflame Light"/>
              </a:rPr>
              <a:t>: </a:t>
            </a:r>
            <a:r>
              <a:rPr lang="es-CL" b="1" dirty="0">
                <a:solidFill>
                  <a:srgbClr val="388DD4"/>
                </a:solidFill>
                <a:latin typeface="Gill Sans for Oriflame Light"/>
              </a:rPr>
              <a:t>Entenderlo</a:t>
            </a:r>
            <a:r>
              <a:rPr lang="es-CL" dirty="0">
                <a:solidFill>
                  <a:srgbClr val="000000"/>
                </a:solidFill>
                <a:latin typeface="Gill Sans for Oriflame Light"/>
              </a:rPr>
              <a:t> haciéndolo sentir que estás de su parte y replantear con una </a:t>
            </a:r>
            <a:r>
              <a:rPr lang="es-CL" b="1" dirty="0">
                <a:solidFill>
                  <a:srgbClr val="388DD4"/>
                </a:solidFill>
                <a:latin typeface="Gill Sans for Oriflame Light"/>
              </a:rPr>
              <a:t>solución</a:t>
            </a:r>
            <a:r>
              <a:rPr lang="es-CL" dirty="0">
                <a:solidFill>
                  <a:srgbClr val="000000"/>
                </a:solidFill>
                <a:latin typeface="Gill Sans for Oriflame Ligh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978363" y="4264118"/>
            <a:ext cx="707288" cy="2020634"/>
          </a:xfrm>
          <a:custGeom>
            <a:avLst/>
            <a:gdLst>
              <a:gd name="connsiteX0" fmla="*/ 435546 w 707288"/>
              <a:gd name="connsiteY0" fmla="*/ 0 h 2020634"/>
              <a:gd name="connsiteX1" fmla="*/ 395820 w 707288"/>
              <a:gd name="connsiteY1" fmla="*/ 7251 h 2020634"/>
              <a:gd name="connsiteX2" fmla="*/ 349643 w 707288"/>
              <a:gd name="connsiteY2" fmla="*/ 43027 h 2020634"/>
              <a:gd name="connsiteX3" fmla="*/ 315925 w 707288"/>
              <a:gd name="connsiteY3" fmla="*/ 130467 h 2020634"/>
              <a:gd name="connsiteX4" fmla="*/ 302094 w 707288"/>
              <a:gd name="connsiteY4" fmla="*/ 200418 h 2020634"/>
              <a:gd name="connsiteX5" fmla="*/ 293637 w 707288"/>
              <a:gd name="connsiteY5" fmla="*/ 256425 h 2020634"/>
              <a:gd name="connsiteX6" fmla="*/ 284264 w 707288"/>
              <a:gd name="connsiteY6" fmla="*/ 299974 h 2020634"/>
              <a:gd name="connsiteX7" fmla="*/ 270548 w 707288"/>
              <a:gd name="connsiteY7" fmla="*/ 327977 h 2020634"/>
              <a:gd name="connsiteX8" fmla="*/ 252260 w 707288"/>
              <a:gd name="connsiteY8" fmla="*/ 336550 h 2020634"/>
              <a:gd name="connsiteX9" fmla="*/ 214998 w 707288"/>
              <a:gd name="connsiteY9" fmla="*/ 359295 h 2020634"/>
              <a:gd name="connsiteX10" fmla="*/ 186194 w 707288"/>
              <a:gd name="connsiteY10" fmla="*/ 406844 h 2020634"/>
              <a:gd name="connsiteX11" fmla="*/ 169164 w 707288"/>
              <a:gd name="connsiteY11" fmla="*/ 445935 h 2020634"/>
              <a:gd name="connsiteX12" fmla="*/ 151676 w 707288"/>
              <a:gd name="connsiteY12" fmla="*/ 475196 h 2020634"/>
              <a:gd name="connsiteX13" fmla="*/ 150876 w 707288"/>
              <a:gd name="connsiteY13" fmla="*/ 482854 h 2020634"/>
              <a:gd name="connsiteX14" fmla="*/ 164706 w 707288"/>
              <a:gd name="connsiteY14" fmla="*/ 493826 h 2020634"/>
              <a:gd name="connsiteX15" fmla="*/ 182536 w 707288"/>
              <a:gd name="connsiteY15" fmla="*/ 500913 h 2020634"/>
              <a:gd name="connsiteX16" fmla="*/ 180137 w 707288"/>
              <a:gd name="connsiteY16" fmla="*/ 528916 h 2020634"/>
              <a:gd name="connsiteX17" fmla="*/ 170307 w 707288"/>
              <a:gd name="connsiteY17" fmla="*/ 576809 h 2020634"/>
              <a:gd name="connsiteX18" fmla="*/ 165049 w 707288"/>
              <a:gd name="connsiteY18" fmla="*/ 607784 h 2020634"/>
              <a:gd name="connsiteX19" fmla="*/ 161226 w 707288"/>
              <a:gd name="connsiteY19" fmla="*/ 607898 h 2020634"/>
              <a:gd name="connsiteX20" fmla="*/ 143561 w 707288"/>
              <a:gd name="connsiteY20" fmla="*/ 606069 h 2020634"/>
              <a:gd name="connsiteX21" fmla="*/ 121577 w 707288"/>
              <a:gd name="connsiteY21" fmla="*/ 603986 h 2020634"/>
              <a:gd name="connsiteX22" fmla="*/ 110299 w 707288"/>
              <a:gd name="connsiteY22" fmla="*/ 604012 h 2020634"/>
              <a:gd name="connsiteX23" fmla="*/ 66065 w 707288"/>
              <a:gd name="connsiteY23" fmla="*/ 595896 h 2020634"/>
              <a:gd name="connsiteX24" fmla="*/ 35661 w 707288"/>
              <a:gd name="connsiteY24" fmla="*/ 586867 h 2020634"/>
              <a:gd name="connsiteX25" fmla="*/ 10972 w 707288"/>
              <a:gd name="connsiteY25" fmla="*/ 578408 h 2020634"/>
              <a:gd name="connsiteX26" fmla="*/ 3974 w 707288"/>
              <a:gd name="connsiteY26" fmla="*/ 574776 h 2020634"/>
              <a:gd name="connsiteX27" fmla="*/ 799 w 707288"/>
              <a:gd name="connsiteY27" fmla="*/ 576809 h 2020634"/>
              <a:gd name="connsiteX28" fmla="*/ 0 w 707288"/>
              <a:gd name="connsiteY28" fmla="*/ 586181 h 2020634"/>
              <a:gd name="connsiteX29" fmla="*/ 27089 w 707288"/>
              <a:gd name="connsiteY29" fmla="*/ 625957 h 2020634"/>
              <a:gd name="connsiteX30" fmla="*/ 47434 w 707288"/>
              <a:gd name="connsiteY30" fmla="*/ 653389 h 2020634"/>
              <a:gd name="connsiteX31" fmla="*/ 49834 w 707288"/>
              <a:gd name="connsiteY31" fmla="*/ 660247 h 2020634"/>
              <a:gd name="connsiteX32" fmla="*/ 65265 w 707288"/>
              <a:gd name="connsiteY32" fmla="*/ 681278 h 2020634"/>
              <a:gd name="connsiteX33" fmla="*/ 54750 w 707288"/>
              <a:gd name="connsiteY33" fmla="*/ 689851 h 2020634"/>
              <a:gd name="connsiteX34" fmla="*/ 47091 w 707288"/>
              <a:gd name="connsiteY34" fmla="*/ 698767 h 2020634"/>
              <a:gd name="connsiteX35" fmla="*/ 48691 w 707288"/>
              <a:gd name="connsiteY35" fmla="*/ 711454 h 2020634"/>
              <a:gd name="connsiteX36" fmla="*/ 46634 w 707288"/>
              <a:gd name="connsiteY36" fmla="*/ 723684 h 2020634"/>
              <a:gd name="connsiteX37" fmla="*/ 53264 w 707288"/>
              <a:gd name="connsiteY37" fmla="*/ 736486 h 2020634"/>
              <a:gd name="connsiteX38" fmla="*/ 54178 w 707288"/>
              <a:gd name="connsiteY38" fmla="*/ 742886 h 2020634"/>
              <a:gd name="connsiteX39" fmla="*/ 62522 w 707288"/>
              <a:gd name="connsiteY39" fmla="*/ 752602 h 2020634"/>
              <a:gd name="connsiteX40" fmla="*/ 67094 w 707288"/>
              <a:gd name="connsiteY40" fmla="*/ 758088 h 2020634"/>
              <a:gd name="connsiteX41" fmla="*/ 71323 w 707288"/>
              <a:gd name="connsiteY41" fmla="*/ 761174 h 2020634"/>
              <a:gd name="connsiteX42" fmla="*/ 80822 w 707288"/>
              <a:gd name="connsiteY42" fmla="*/ 763320 h 2020634"/>
              <a:gd name="connsiteX43" fmla="*/ 83096 w 707288"/>
              <a:gd name="connsiteY43" fmla="*/ 763232 h 2020634"/>
              <a:gd name="connsiteX44" fmla="*/ 100012 w 707288"/>
              <a:gd name="connsiteY44" fmla="*/ 758545 h 2020634"/>
              <a:gd name="connsiteX45" fmla="*/ 109270 w 707288"/>
              <a:gd name="connsiteY45" fmla="*/ 753973 h 2020634"/>
              <a:gd name="connsiteX46" fmla="*/ 112814 w 707288"/>
              <a:gd name="connsiteY46" fmla="*/ 751344 h 2020634"/>
              <a:gd name="connsiteX47" fmla="*/ 115328 w 707288"/>
              <a:gd name="connsiteY47" fmla="*/ 748830 h 2020634"/>
              <a:gd name="connsiteX48" fmla="*/ 136474 w 707288"/>
              <a:gd name="connsiteY48" fmla="*/ 777862 h 2020634"/>
              <a:gd name="connsiteX49" fmla="*/ 140678 w 707288"/>
              <a:gd name="connsiteY49" fmla="*/ 780135 h 2020634"/>
              <a:gd name="connsiteX50" fmla="*/ 141503 w 707288"/>
              <a:gd name="connsiteY50" fmla="*/ 779805 h 2020634"/>
              <a:gd name="connsiteX51" fmla="*/ 141820 w 707288"/>
              <a:gd name="connsiteY51" fmla="*/ 779551 h 2020634"/>
              <a:gd name="connsiteX52" fmla="*/ 142532 w 707288"/>
              <a:gd name="connsiteY52" fmla="*/ 788263 h 2020634"/>
              <a:gd name="connsiteX53" fmla="*/ 151104 w 707288"/>
              <a:gd name="connsiteY53" fmla="*/ 810095 h 2020634"/>
              <a:gd name="connsiteX54" fmla="*/ 164706 w 707288"/>
              <a:gd name="connsiteY54" fmla="*/ 837069 h 2020634"/>
              <a:gd name="connsiteX55" fmla="*/ 156933 w 707288"/>
              <a:gd name="connsiteY55" fmla="*/ 873188 h 2020634"/>
              <a:gd name="connsiteX56" fmla="*/ 152475 w 707288"/>
              <a:gd name="connsiteY56" fmla="*/ 950455 h 2020634"/>
              <a:gd name="connsiteX57" fmla="*/ 159448 w 707288"/>
              <a:gd name="connsiteY57" fmla="*/ 1093216 h 2020634"/>
              <a:gd name="connsiteX58" fmla="*/ 159448 w 707288"/>
              <a:gd name="connsiteY58" fmla="*/ 1264323 h 2020634"/>
              <a:gd name="connsiteX59" fmla="*/ 170307 w 707288"/>
              <a:gd name="connsiteY59" fmla="*/ 1387196 h 2020634"/>
              <a:gd name="connsiteX60" fmla="*/ 178879 w 707288"/>
              <a:gd name="connsiteY60" fmla="*/ 1516926 h 2020634"/>
              <a:gd name="connsiteX61" fmla="*/ 179679 w 707288"/>
              <a:gd name="connsiteY61" fmla="*/ 1610766 h 2020634"/>
              <a:gd name="connsiteX62" fmla="*/ 199911 w 707288"/>
              <a:gd name="connsiteY62" fmla="*/ 1710093 h 2020634"/>
              <a:gd name="connsiteX63" fmla="*/ 218199 w 707288"/>
              <a:gd name="connsiteY63" fmla="*/ 1790103 h 2020634"/>
              <a:gd name="connsiteX64" fmla="*/ 218655 w 707288"/>
              <a:gd name="connsiteY64" fmla="*/ 1810448 h 2020634"/>
              <a:gd name="connsiteX65" fmla="*/ 210083 w 707288"/>
              <a:gd name="connsiteY65" fmla="*/ 1829536 h 2020634"/>
              <a:gd name="connsiteX66" fmla="*/ 207226 w 707288"/>
              <a:gd name="connsiteY66" fmla="*/ 1859369 h 2020634"/>
              <a:gd name="connsiteX67" fmla="*/ 209283 w 707288"/>
              <a:gd name="connsiteY67" fmla="*/ 1874685 h 2020634"/>
              <a:gd name="connsiteX68" fmla="*/ 210540 w 707288"/>
              <a:gd name="connsiteY68" fmla="*/ 1896288 h 2020634"/>
              <a:gd name="connsiteX69" fmla="*/ 200368 w 707288"/>
              <a:gd name="connsiteY69" fmla="*/ 1903260 h 2020634"/>
              <a:gd name="connsiteX70" fmla="*/ 192596 w 707288"/>
              <a:gd name="connsiteY70" fmla="*/ 1908861 h 2020634"/>
              <a:gd name="connsiteX71" fmla="*/ 192596 w 707288"/>
              <a:gd name="connsiteY71" fmla="*/ 1914576 h 2020634"/>
              <a:gd name="connsiteX72" fmla="*/ 183680 w 707288"/>
              <a:gd name="connsiteY72" fmla="*/ 1929206 h 2020634"/>
              <a:gd name="connsiteX73" fmla="*/ 188595 w 707288"/>
              <a:gd name="connsiteY73" fmla="*/ 1944179 h 2020634"/>
              <a:gd name="connsiteX74" fmla="*/ 205968 w 707288"/>
              <a:gd name="connsiteY74" fmla="*/ 1955609 h 2020634"/>
              <a:gd name="connsiteX75" fmla="*/ 235686 w 707288"/>
              <a:gd name="connsiteY75" fmla="*/ 1956867 h 2020634"/>
              <a:gd name="connsiteX76" fmla="*/ 242519 w 707288"/>
              <a:gd name="connsiteY76" fmla="*/ 1957006 h 2020634"/>
              <a:gd name="connsiteX77" fmla="*/ 257974 w 707288"/>
              <a:gd name="connsiteY77" fmla="*/ 1953209 h 2020634"/>
              <a:gd name="connsiteX78" fmla="*/ 276949 w 707288"/>
              <a:gd name="connsiteY78" fmla="*/ 1943036 h 2020634"/>
              <a:gd name="connsiteX79" fmla="*/ 291236 w 707288"/>
              <a:gd name="connsiteY79" fmla="*/ 1930920 h 2020634"/>
              <a:gd name="connsiteX80" fmla="*/ 317525 w 707288"/>
              <a:gd name="connsiteY80" fmla="*/ 1919491 h 2020634"/>
              <a:gd name="connsiteX81" fmla="*/ 343128 w 707288"/>
              <a:gd name="connsiteY81" fmla="*/ 1913318 h 2020634"/>
              <a:gd name="connsiteX82" fmla="*/ 348386 w 707288"/>
              <a:gd name="connsiteY82" fmla="*/ 1900402 h 2020634"/>
              <a:gd name="connsiteX83" fmla="*/ 355244 w 707288"/>
              <a:gd name="connsiteY83" fmla="*/ 1798332 h 2020634"/>
              <a:gd name="connsiteX84" fmla="*/ 348386 w 707288"/>
              <a:gd name="connsiteY84" fmla="*/ 1663458 h 2020634"/>
              <a:gd name="connsiteX85" fmla="*/ 337870 w 707288"/>
              <a:gd name="connsiteY85" fmla="*/ 1533957 h 2020634"/>
              <a:gd name="connsiteX86" fmla="*/ 322783 w 707288"/>
              <a:gd name="connsiteY86" fmla="*/ 1367650 h 2020634"/>
              <a:gd name="connsiteX87" fmla="*/ 323240 w 707288"/>
              <a:gd name="connsiteY87" fmla="*/ 1211631 h 2020634"/>
              <a:gd name="connsiteX88" fmla="*/ 323240 w 707288"/>
              <a:gd name="connsiteY88" fmla="*/ 1149337 h 2020634"/>
              <a:gd name="connsiteX89" fmla="*/ 324498 w 707288"/>
              <a:gd name="connsiteY89" fmla="*/ 1132192 h 2020634"/>
              <a:gd name="connsiteX90" fmla="*/ 335813 w 707288"/>
              <a:gd name="connsiteY90" fmla="*/ 1178255 h 2020634"/>
              <a:gd name="connsiteX91" fmla="*/ 348043 w 707288"/>
              <a:gd name="connsiteY91" fmla="*/ 1258379 h 2020634"/>
              <a:gd name="connsiteX92" fmla="*/ 346786 w 707288"/>
              <a:gd name="connsiteY92" fmla="*/ 1320215 h 2020634"/>
              <a:gd name="connsiteX93" fmla="*/ 350443 w 707288"/>
              <a:gd name="connsiteY93" fmla="*/ 1374165 h 2020634"/>
              <a:gd name="connsiteX94" fmla="*/ 358902 w 707288"/>
              <a:gd name="connsiteY94" fmla="*/ 1457947 h 2020634"/>
              <a:gd name="connsiteX95" fmla="*/ 388163 w 707288"/>
              <a:gd name="connsiteY95" fmla="*/ 1559674 h 2020634"/>
              <a:gd name="connsiteX96" fmla="*/ 413651 w 707288"/>
              <a:gd name="connsiteY96" fmla="*/ 1676603 h 2020634"/>
              <a:gd name="connsiteX97" fmla="*/ 429539 w 707288"/>
              <a:gd name="connsiteY97" fmla="*/ 1749869 h 2020634"/>
              <a:gd name="connsiteX98" fmla="*/ 442455 w 707288"/>
              <a:gd name="connsiteY98" fmla="*/ 1782445 h 2020634"/>
              <a:gd name="connsiteX99" fmla="*/ 447712 w 707288"/>
              <a:gd name="connsiteY99" fmla="*/ 1879143 h 2020634"/>
              <a:gd name="connsiteX100" fmla="*/ 464401 w 707288"/>
              <a:gd name="connsiteY100" fmla="*/ 1961438 h 2020634"/>
              <a:gd name="connsiteX101" fmla="*/ 474916 w 707288"/>
              <a:gd name="connsiteY101" fmla="*/ 1983270 h 2020634"/>
              <a:gd name="connsiteX102" fmla="*/ 507377 w 707288"/>
              <a:gd name="connsiteY102" fmla="*/ 1991042 h 2020634"/>
              <a:gd name="connsiteX103" fmla="*/ 526009 w 707288"/>
              <a:gd name="connsiteY103" fmla="*/ 1992516 h 2020634"/>
              <a:gd name="connsiteX104" fmla="*/ 540296 w 707288"/>
              <a:gd name="connsiteY104" fmla="*/ 1992185 h 2020634"/>
              <a:gd name="connsiteX105" fmla="*/ 548754 w 707288"/>
              <a:gd name="connsiteY105" fmla="*/ 1992185 h 2020634"/>
              <a:gd name="connsiteX106" fmla="*/ 573100 w 707288"/>
              <a:gd name="connsiteY106" fmla="*/ 2015274 h 2020634"/>
              <a:gd name="connsiteX107" fmla="*/ 603821 w 707288"/>
              <a:gd name="connsiteY107" fmla="*/ 2020633 h 2020634"/>
              <a:gd name="connsiteX108" fmla="*/ 615277 w 707288"/>
              <a:gd name="connsiteY108" fmla="*/ 2019846 h 2020634"/>
              <a:gd name="connsiteX109" fmla="*/ 640765 w 707288"/>
              <a:gd name="connsiteY109" fmla="*/ 2011273 h 2020634"/>
              <a:gd name="connsiteX110" fmla="*/ 646938 w 707288"/>
              <a:gd name="connsiteY110" fmla="*/ 1999043 h 2020634"/>
              <a:gd name="connsiteX111" fmla="*/ 644423 w 707288"/>
              <a:gd name="connsiteY111" fmla="*/ 1981670 h 2020634"/>
              <a:gd name="connsiteX112" fmla="*/ 637222 w 707288"/>
              <a:gd name="connsiteY112" fmla="*/ 1975955 h 2020634"/>
              <a:gd name="connsiteX113" fmla="*/ 639623 w 707288"/>
              <a:gd name="connsiteY113" fmla="*/ 1967039 h 2020634"/>
              <a:gd name="connsiteX114" fmla="*/ 637222 w 707288"/>
              <a:gd name="connsiteY114" fmla="*/ 1957324 h 2020634"/>
              <a:gd name="connsiteX115" fmla="*/ 631215 w 707288"/>
              <a:gd name="connsiteY115" fmla="*/ 1956295 h 2020634"/>
              <a:gd name="connsiteX116" fmla="*/ 625792 w 707288"/>
              <a:gd name="connsiteY116" fmla="*/ 1957324 h 2020634"/>
              <a:gd name="connsiteX117" fmla="*/ 625653 w 707288"/>
              <a:gd name="connsiteY117" fmla="*/ 1957362 h 2020634"/>
              <a:gd name="connsiteX118" fmla="*/ 607962 w 707288"/>
              <a:gd name="connsiteY118" fmla="*/ 1930463 h 2020634"/>
              <a:gd name="connsiteX119" fmla="*/ 603160 w 707288"/>
              <a:gd name="connsiteY119" fmla="*/ 1926348 h 2020634"/>
              <a:gd name="connsiteX120" fmla="*/ 603339 w 707288"/>
              <a:gd name="connsiteY120" fmla="*/ 1926348 h 2020634"/>
              <a:gd name="connsiteX121" fmla="*/ 605904 w 707288"/>
              <a:gd name="connsiteY121" fmla="*/ 1920633 h 2020634"/>
              <a:gd name="connsiteX122" fmla="*/ 597103 w 707288"/>
              <a:gd name="connsiteY122" fmla="*/ 1900745 h 2020634"/>
              <a:gd name="connsiteX123" fmla="*/ 582015 w 707288"/>
              <a:gd name="connsiteY123" fmla="*/ 1877085 h 2020634"/>
              <a:gd name="connsiteX124" fmla="*/ 560527 w 707288"/>
              <a:gd name="connsiteY124" fmla="*/ 1780044 h 2020634"/>
              <a:gd name="connsiteX125" fmla="*/ 554011 w 707288"/>
              <a:gd name="connsiteY125" fmla="*/ 1708836 h 2020634"/>
              <a:gd name="connsiteX126" fmla="*/ 546354 w 707288"/>
              <a:gd name="connsiteY126" fmla="*/ 1655114 h 2020634"/>
              <a:gd name="connsiteX127" fmla="*/ 537781 w 707288"/>
              <a:gd name="connsiteY127" fmla="*/ 1545387 h 2020634"/>
              <a:gd name="connsiteX128" fmla="*/ 524408 w 707288"/>
              <a:gd name="connsiteY128" fmla="*/ 1504696 h 2020634"/>
              <a:gd name="connsiteX129" fmla="*/ 498919 w 707288"/>
              <a:gd name="connsiteY129" fmla="*/ 1402626 h 2020634"/>
              <a:gd name="connsiteX130" fmla="*/ 498462 w 707288"/>
              <a:gd name="connsiteY130" fmla="*/ 1361135 h 2020634"/>
              <a:gd name="connsiteX131" fmla="*/ 491147 w 707288"/>
              <a:gd name="connsiteY131" fmla="*/ 1325702 h 2020634"/>
              <a:gd name="connsiteX132" fmla="*/ 493204 w 707288"/>
              <a:gd name="connsiteY132" fmla="*/ 1200201 h 2020634"/>
              <a:gd name="connsiteX133" fmla="*/ 493204 w 707288"/>
              <a:gd name="connsiteY133" fmla="*/ 1153452 h 2020634"/>
              <a:gd name="connsiteX134" fmla="*/ 490690 w 707288"/>
              <a:gd name="connsiteY134" fmla="*/ 1139621 h 2020634"/>
              <a:gd name="connsiteX135" fmla="*/ 498919 w 707288"/>
              <a:gd name="connsiteY135" fmla="*/ 1119276 h 2020634"/>
              <a:gd name="connsiteX136" fmla="*/ 502920 w 707288"/>
              <a:gd name="connsiteY136" fmla="*/ 1101446 h 2020634"/>
              <a:gd name="connsiteX137" fmla="*/ 491604 w 707288"/>
              <a:gd name="connsiteY137" fmla="*/ 1091615 h 2020634"/>
              <a:gd name="connsiteX138" fmla="*/ 487489 w 707288"/>
              <a:gd name="connsiteY138" fmla="*/ 1085443 h 2020634"/>
              <a:gd name="connsiteX139" fmla="*/ 492404 w 707288"/>
              <a:gd name="connsiteY139" fmla="*/ 1018463 h 2020634"/>
              <a:gd name="connsiteX140" fmla="*/ 493547 w 707288"/>
              <a:gd name="connsiteY140" fmla="*/ 999718 h 2020634"/>
              <a:gd name="connsiteX141" fmla="*/ 496061 w 707288"/>
              <a:gd name="connsiteY141" fmla="*/ 990346 h 2020634"/>
              <a:gd name="connsiteX142" fmla="*/ 489890 w 707288"/>
              <a:gd name="connsiteY142" fmla="*/ 964400 h 2020634"/>
              <a:gd name="connsiteX143" fmla="*/ 485089 w 707288"/>
              <a:gd name="connsiteY143" fmla="*/ 936168 h 2020634"/>
              <a:gd name="connsiteX144" fmla="*/ 487946 w 707288"/>
              <a:gd name="connsiteY144" fmla="*/ 905421 h 2020634"/>
              <a:gd name="connsiteX145" fmla="*/ 543496 w 707288"/>
              <a:gd name="connsiteY145" fmla="*/ 901306 h 2020634"/>
              <a:gd name="connsiteX146" fmla="*/ 549211 w 707288"/>
              <a:gd name="connsiteY146" fmla="*/ 891134 h 2020634"/>
              <a:gd name="connsiteX147" fmla="*/ 549211 w 707288"/>
              <a:gd name="connsiteY147" fmla="*/ 883475 h 2020634"/>
              <a:gd name="connsiteX148" fmla="*/ 577557 w 707288"/>
              <a:gd name="connsiteY148" fmla="*/ 884275 h 2020634"/>
              <a:gd name="connsiteX149" fmla="*/ 574243 w 707288"/>
              <a:gd name="connsiteY149" fmla="*/ 834669 h 2020634"/>
              <a:gd name="connsiteX150" fmla="*/ 571042 w 707288"/>
              <a:gd name="connsiteY150" fmla="*/ 800493 h 2020634"/>
              <a:gd name="connsiteX151" fmla="*/ 565784 w 707288"/>
              <a:gd name="connsiteY151" fmla="*/ 778548 h 2020634"/>
              <a:gd name="connsiteX152" fmla="*/ 573100 w 707288"/>
              <a:gd name="connsiteY152" fmla="*/ 759803 h 2020634"/>
              <a:gd name="connsiteX153" fmla="*/ 573100 w 707288"/>
              <a:gd name="connsiteY153" fmla="*/ 737514 h 2020634"/>
              <a:gd name="connsiteX154" fmla="*/ 578358 w 707288"/>
              <a:gd name="connsiteY154" fmla="*/ 687908 h 2020634"/>
              <a:gd name="connsiteX155" fmla="*/ 581215 w 707288"/>
              <a:gd name="connsiteY155" fmla="*/ 663105 h 2020634"/>
              <a:gd name="connsiteX156" fmla="*/ 581558 w 707288"/>
              <a:gd name="connsiteY156" fmla="*/ 646303 h 2020634"/>
              <a:gd name="connsiteX157" fmla="*/ 590931 w 707288"/>
              <a:gd name="connsiteY157" fmla="*/ 636244 h 2020634"/>
              <a:gd name="connsiteX158" fmla="*/ 606361 w 707288"/>
              <a:gd name="connsiteY158" fmla="*/ 630072 h 2020634"/>
              <a:gd name="connsiteX159" fmla="*/ 645680 w 707288"/>
              <a:gd name="connsiteY159" fmla="*/ 622757 h 2020634"/>
              <a:gd name="connsiteX160" fmla="*/ 680199 w 707288"/>
              <a:gd name="connsiteY160" fmla="*/ 614299 h 2020634"/>
              <a:gd name="connsiteX161" fmla="*/ 699173 w 707288"/>
              <a:gd name="connsiteY161" fmla="*/ 601269 h 2020634"/>
              <a:gd name="connsiteX162" fmla="*/ 707288 w 707288"/>
              <a:gd name="connsiteY162" fmla="*/ 560578 h 2020634"/>
              <a:gd name="connsiteX163" fmla="*/ 696773 w 707288"/>
              <a:gd name="connsiteY163" fmla="*/ 521944 h 2020634"/>
              <a:gd name="connsiteX164" fmla="*/ 685000 w 707288"/>
              <a:gd name="connsiteY164" fmla="*/ 494284 h 2020634"/>
              <a:gd name="connsiteX165" fmla="*/ 671627 w 707288"/>
              <a:gd name="connsiteY165" fmla="*/ 426504 h 2020634"/>
              <a:gd name="connsiteX166" fmla="*/ 665568 w 707288"/>
              <a:gd name="connsiteY166" fmla="*/ 400786 h 2020634"/>
              <a:gd name="connsiteX167" fmla="*/ 658710 w 707288"/>
              <a:gd name="connsiteY167" fmla="*/ 384099 h 2020634"/>
              <a:gd name="connsiteX168" fmla="*/ 650481 w 707288"/>
              <a:gd name="connsiteY168" fmla="*/ 374269 h 2020634"/>
              <a:gd name="connsiteX169" fmla="*/ 649338 w 707288"/>
              <a:gd name="connsiteY169" fmla="*/ 362610 h 2020634"/>
              <a:gd name="connsiteX170" fmla="*/ 644423 w 707288"/>
              <a:gd name="connsiteY170" fmla="*/ 351294 h 2020634"/>
              <a:gd name="connsiteX171" fmla="*/ 619735 w 707288"/>
              <a:gd name="connsiteY171" fmla="*/ 342265 h 2020634"/>
              <a:gd name="connsiteX172" fmla="*/ 603504 w 707288"/>
              <a:gd name="connsiteY172" fmla="*/ 336550 h 2020634"/>
              <a:gd name="connsiteX173" fmla="*/ 580301 w 707288"/>
              <a:gd name="connsiteY173" fmla="*/ 327520 h 2020634"/>
              <a:gd name="connsiteX174" fmla="*/ 548297 w 707288"/>
              <a:gd name="connsiteY174" fmla="*/ 312547 h 2020634"/>
              <a:gd name="connsiteX175" fmla="*/ 527266 w 707288"/>
              <a:gd name="connsiteY175" fmla="*/ 306032 h 2020634"/>
              <a:gd name="connsiteX176" fmla="*/ 519493 w 707288"/>
              <a:gd name="connsiteY176" fmla="*/ 303517 h 2020634"/>
              <a:gd name="connsiteX177" fmla="*/ 509892 w 707288"/>
              <a:gd name="connsiteY177" fmla="*/ 276428 h 2020634"/>
              <a:gd name="connsiteX178" fmla="*/ 504177 w 707288"/>
              <a:gd name="connsiteY178" fmla="*/ 252310 h 2020634"/>
              <a:gd name="connsiteX179" fmla="*/ 520751 w 707288"/>
              <a:gd name="connsiteY179" fmla="*/ 225907 h 2020634"/>
              <a:gd name="connsiteX180" fmla="*/ 523151 w 707288"/>
              <a:gd name="connsiteY180" fmla="*/ 223164 h 2020634"/>
              <a:gd name="connsiteX181" fmla="*/ 535381 w 707288"/>
              <a:gd name="connsiteY181" fmla="*/ 196646 h 2020634"/>
              <a:gd name="connsiteX182" fmla="*/ 536524 w 707288"/>
              <a:gd name="connsiteY182" fmla="*/ 155613 h 2020634"/>
              <a:gd name="connsiteX183" fmla="*/ 532980 w 707288"/>
              <a:gd name="connsiteY183" fmla="*/ 129209 h 2020634"/>
              <a:gd name="connsiteX184" fmla="*/ 514236 w 707288"/>
              <a:gd name="connsiteY184" fmla="*/ 71488 h 2020634"/>
              <a:gd name="connsiteX185" fmla="*/ 505320 w 707288"/>
              <a:gd name="connsiteY185" fmla="*/ 55257 h 2020634"/>
              <a:gd name="connsiteX186" fmla="*/ 500519 w 707288"/>
              <a:gd name="connsiteY186" fmla="*/ 36398 h 2020634"/>
              <a:gd name="connsiteX187" fmla="*/ 481774 w 707288"/>
              <a:gd name="connsiteY187" fmla="*/ 19024 h 2020634"/>
              <a:gd name="connsiteX188" fmla="*/ 457886 w 707288"/>
              <a:gd name="connsiteY188" fmla="*/ 6794 h 2020634"/>
              <a:gd name="connsiteX189" fmla="*/ 442912 w 707288"/>
              <a:gd name="connsiteY189" fmla="*/ 279 h 2020634"/>
              <a:gd name="connsiteX190" fmla="*/ 435546 w 707288"/>
              <a:gd name="connsiteY190" fmla="*/ 0 h 202063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Lst>
            <a:rect l="l" t="t" r="r" b="b"/>
            <a:pathLst>
              <a:path w="707288" h="2020634">
                <a:moveTo>
                  <a:pt x="435546" y="0"/>
                </a:moveTo>
                <a:cubicBezTo>
                  <a:pt x="426605" y="0"/>
                  <a:pt x="410870" y="1054"/>
                  <a:pt x="395820" y="7251"/>
                </a:cubicBezTo>
                <a:cubicBezTo>
                  <a:pt x="373189" y="16510"/>
                  <a:pt x="364959" y="19024"/>
                  <a:pt x="349643" y="43027"/>
                </a:cubicBezTo>
                <a:cubicBezTo>
                  <a:pt x="334213" y="67030"/>
                  <a:pt x="322783" y="91833"/>
                  <a:pt x="315925" y="130467"/>
                </a:cubicBezTo>
                <a:cubicBezTo>
                  <a:pt x="309067" y="169100"/>
                  <a:pt x="305866" y="171043"/>
                  <a:pt x="302094" y="200418"/>
                </a:cubicBezTo>
                <a:cubicBezTo>
                  <a:pt x="298551" y="229565"/>
                  <a:pt x="293179" y="235737"/>
                  <a:pt x="293637" y="256425"/>
                </a:cubicBezTo>
                <a:cubicBezTo>
                  <a:pt x="294093" y="277114"/>
                  <a:pt x="292036" y="285343"/>
                  <a:pt x="284264" y="299974"/>
                </a:cubicBezTo>
                <a:cubicBezTo>
                  <a:pt x="276606" y="314604"/>
                  <a:pt x="270548" y="327977"/>
                  <a:pt x="270548" y="327977"/>
                </a:cubicBezTo>
                <a:cubicBezTo>
                  <a:pt x="270548" y="327977"/>
                  <a:pt x="270091" y="328435"/>
                  <a:pt x="252260" y="336550"/>
                </a:cubicBezTo>
                <a:cubicBezTo>
                  <a:pt x="234429" y="344665"/>
                  <a:pt x="224256" y="350837"/>
                  <a:pt x="214998" y="359295"/>
                </a:cubicBezTo>
                <a:cubicBezTo>
                  <a:pt x="205626" y="367868"/>
                  <a:pt x="196710" y="386613"/>
                  <a:pt x="186194" y="406844"/>
                </a:cubicBezTo>
                <a:cubicBezTo>
                  <a:pt x="175565" y="427190"/>
                  <a:pt x="174079" y="432904"/>
                  <a:pt x="169164" y="445935"/>
                </a:cubicBezTo>
                <a:cubicBezTo>
                  <a:pt x="164248" y="458965"/>
                  <a:pt x="158191" y="467080"/>
                  <a:pt x="151676" y="475196"/>
                </a:cubicBezTo>
                <a:cubicBezTo>
                  <a:pt x="145160" y="483311"/>
                  <a:pt x="150076" y="481711"/>
                  <a:pt x="150876" y="482854"/>
                </a:cubicBezTo>
                <a:cubicBezTo>
                  <a:pt x="151676" y="484111"/>
                  <a:pt x="156133" y="489026"/>
                  <a:pt x="164706" y="493826"/>
                </a:cubicBezTo>
                <a:cubicBezTo>
                  <a:pt x="173164" y="498856"/>
                  <a:pt x="182536" y="500913"/>
                  <a:pt x="182536" y="500913"/>
                </a:cubicBezTo>
                <a:cubicBezTo>
                  <a:pt x="182536" y="500913"/>
                  <a:pt x="184137" y="510628"/>
                  <a:pt x="180137" y="528916"/>
                </a:cubicBezTo>
                <a:cubicBezTo>
                  <a:pt x="176021" y="547205"/>
                  <a:pt x="174079" y="558063"/>
                  <a:pt x="170307" y="576809"/>
                </a:cubicBezTo>
                <a:cubicBezTo>
                  <a:pt x="166649" y="595439"/>
                  <a:pt x="165049" y="607784"/>
                  <a:pt x="165049" y="607784"/>
                </a:cubicBezTo>
                <a:cubicBezTo>
                  <a:pt x="165049" y="607784"/>
                  <a:pt x="163652" y="607898"/>
                  <a:pt x="161226" y="607898"/>
                </a:cubicBezTo>
                <a:cubicBezTo>
                  <a:pt x="157403" y="607898"/>
                  <a:pt x="151041" y="607606"/>
                  <a:pt x="143561" y="606069"/>
                </a:cubicBezTo>
                <a:cubicBezTo>
                  <a:pt x="134048" y="604202"/>
                  <a:pt x="131940" y="603986"/>
                  <a:pt x="121577" y="603986"/>
                </a:cubicBezTo>
                <a:cubicBezTo>
                  <a:pt x="118618" y="603986"/>
                  <a:pt x="114973" y="604012"/>
                  <a:pt x="110299" y="604012"/>
                </a:cubicBezTo>
                <a:cubicBezTo>
                  <a:pt x="89268" y="604012"/>
                  <a:pt x="78638" y="598868"/>
                  <a:pt x="66065" y="595896"/>
                </a:cubicBezTo>
                <a:cubicBezTo>
                  <a:pt x="53492" y="593153"/>
                  <a:pt x="51892" y="591439"/>
                  <a:pt x="35661" y="586867"/>
                </a:cubicBezTo>
                <a:cubicBezTo>
                  <a:pt x="19431" y="582523"/>
                  <a:pt x="14973" y="580580"/>
                  <a:pt x="10972" y="578408"/>
                </a:cubicBezTo>
                <a:cubicBezTo>
                  <a:pt x="8229" y="577024"/>
                  <a:pt x="6083" y="574776"/>
                  <a:pt x="3974" y="574776"/>
                </a:cubicBezTo>
                <a:cubicBezTo>
                  <a:pt x="2933" y="574776"/>
                  <a:pt x="1905" y="575335"/>
                  <a:pt x="799" y="576809"/>
                </a:cubicBezTo>
                <a:cubicBezTo>
                  <a:pt x="-2399" y="581266"/>
                  <a:pt x="-2857" y="581037"/>
                  <a:pt x="0" y="586181"/>
                </a:cubicBezTo>
                <a:cubicBezTo>
                  <a:pt x="2743" y="591439"/>
                  <a:pt x="18630" y="612699"/>
                  <a:pt x="27089" y="625957"/>
                </a:cubicBezTo>
                <a:cubicBezTo>
                  <a:pt x="35661" y="639445"/>
                  <a:pt x="45834" y="651675"/>
                  <a:pt x="47434" y="653389"/>
                </a:cubicBezTo>
                <a:cubicBezTo>
                  <a:pt x="49034" y="654875"/>
                  <a:pt x="49492" y="656933"/>
                  <a:pt x="49834" y="660247"/>
                </a:cubicBezTo>
                <a:cubicBezTo>
                  <a:pt x="50292" y="663448"/>
                  <a:pt x="65265" y="681278"/>
                  <a:pt x="65265" y="681278"/>
                </a:cubicBezTo>
                <a:cubicBezTo>
                  <a:pt x="65265" y="681278"/>
                  <a:pt x="61265" y="686651"/>
                  <a:pt x="54750" y="689851"/>
                </a:cubicBezTo>
                <a:cubicBezTo>
                  <a:pt x="48235" y="693166"/>
                  <a:pt x="47091" y="693166"/>
                  <a:pt x="47091" y="698767"/>
                </a:cubicBezTo>
                <a:cubicBezTo>
                  <a:pt x="47091" y="704481"/>
                  <a:pt x="48691" y="704138"/>
                  <a:pt x="48691" y="711454"/>
                </a:cubicBezTo>
                <a:cubicBezTo>
                  <a:pt x="48691" y="718769"/>
                  <a:pt x="46634" y="720826"/>
                  <a:pt x="46634" y="723684"/>
                </a:cubicBezTo>
                <a:cubicBezTo>
                  <a:pt x="46634" y="726427"/>
                  <a:pt x="51320" y="735342"/>
                  <a:pt x="53264" y="736486"/>
                </a:cubicBezTo>
                <a:cubicBezTo>
                  <a:pt x="55092" y="737743"/>
                  <a:pt x="51778" y="739571"/>
                  <a:pt x="54178" y="742886"/>
                </a:cubicBezTo>
                <a:cubicBezTo>
                  <a:pt x="56463" y="745972"/>
                  <a:pt x="59550" y="751573"/>
                  <a:pt x="62522" y="752602"/>
                </a:cubicBezTo>
                <a:cubicBezTo>
                  <a:pt x="65493" y="753516"/>
                  <a:pt x="65493" y="757060"/>
                  <a:pt x="67094" y="758088"/>
                </a:cubicBezTo>
                <a:cubicBezTo>
                  <a:pt x="68808" y="759231"/>
                  <a:pt x="69037" y="760031"/>
                  <a:pt x="71323" y="761174"/>
                </a:cubicBezTo>
                <a:cubicBezTo>
                  <a:pt x="73304" y="762152"/>
                  <a:pt x="76225" y="763320"/>
                  <a:pt x="80822" y="763320"/>
                </a:cubicBezTo>
                <a:cubicBezTo>
                  <a:pt x="81533" y="763320"/>
                  <a:pt x="82295" y="763295"/>
                  <a:pt x="83096" y="763232"/>
                </a:cubicBezTo>
                <a:cubicBezTo>
                  <a:pt x="89154" y="762774"/>
                  <a:pt x="95898" y="760488"/>
                  <a:pt x="100012" y="758545"/>
                </a:cubicBezTo>
                <a:cubicBezTo>
                  <a:pt x="104241" y="756717"/>
                  <a:pt x="107670" y="754888"/>
                  <a:pt x="109270" y="753973"/>
                </a:cubicBezTo>
                <a:cubicBezTo>
                  <a:pt x="110985" y="753059"/>
                  <a:pt x="112814" y="751344"/>
                  <a:pt x="112814" y="751344"/>
                </a:cubicBezTo>
                <a:lnTo>
                  <a:pt x="115328" y="748830"/>
                </a:lnTo>
                <a:lnTo>
                  <a:pt x="136474" y="777862"/>
                </a:lnTo>
                <a:cubicBezTo>
                  <a:pt x="136474" y="777862"/>
                  <a:pt x="139065" y="780135"/>
                  <a:pt x="140678" y="780135"/>
                </a:cubicBezTo>
                <a:cubicBezTo>
                  <a:pt x="141008" y="780135"/>
                  <a:pt x="141287" y="780034"/>
                  <a:pt x="141503" y="779805"/>
                </a:cubicBezTo>
                <a:cubicBezTo>
                  <a:pt x="141643" y="779627"/>
                  <a:pt x="141744" y="779551"/>
                  <a:pt x="141820" y="779551"/>
                </a:cubicBezTo>
                <a:cubicBezTo>
                  <a:pt x="142455" y="779551"/>
                  <a:pt x="141313" y="784999"/>
                  <a:pt x="142532" y="788263"/>
                </a:cubicBezTo>
                <a:cubicBezTo>
                  <a:pt x="144018" y="791921"/>
                  <a:pt x="149047" y="807008"/>
                  <a:pt x="151104" y="810095"/>
                </a:cubicBezTo>
                <a:cubicBezTo>
                  <a:pt x="153048" y="813524"/>
                  <a:pt x="164706" y="837069"/>
                  <a:pt x="164706" y="837069"/>
                </a:cubicBezTo>
                <a:cubicBezTo>
                  <a:pt x="164706" y="837069"/>
                  <a:pt x="158991" y="862787"/>
                  <a:pt x="156933" y="873188"/>
                </a:cubicBezTo>
                <a:cubicBezTo>
                  <a:pt x="154990" y="883818"/>
                  <a:pt x="150876" y="943254"/>
                  <a:pt x="152475" y="950455"/>
                </a:cubicBezTo>
                <a:cubicBezTo>
                  <a:pt x="154076" y="957770"/>
                  <a:pt x="158991" y="1065212"/>
                  <a:pt x="159448" y="1093216"/>
                </a:cubicBezTo>
                <a:cubicBezTo>
                  <a:pt x="159791" y="1121219"/>
                  <a:pt x="157391" y="1236319"/>
                  <a:pt x="159448" y="1264323"/>
                </a:cubicBezTo>
                <a:cubicBezTo>
                  <a:pt x="161391" y="1292441"/>
                  <a:pt x="167906" y="1359192"/>
                  <a:pt x="170307" y="1387196"/>
                </a:cubicBezTo>
                <a:cubicBezTo>
                  <a:pt x="172707" y="1415199"/>
                  <a:pt x="178879" y="1499781"/>
                  <a:pt x="178879" y="1516926"/>
                </a:cubicBezTo>
                <a:cubicBezTo>
                  <a:pt x="178879" y="1533957"/>
                  <a:pt x="175565" y="1593278"/>
                  <a:pt x="179679" y="1610766"/>
                </a:cubicBezTo>
                <a:cubicBezTo>
                  <a:pt x="183680" y="1628368"/>
                  <a:pt x="197053" y="1690548"/>
                  <a:pt x="199911" y="1710093"/>
                </a:cubicBezTo>
                <a:cubicBezTo>
                  <a:pt x="202768" y="1729638"/>
                  <a:pt x="214541" y="1776616"/>
                  <a:pt x="218199" y="1790103"/>
                </a:cubicBezTo>
                <a:cubicBezTo>
                  <a:pt x="221856" y="1803590"/>
                  <a:pt x="221398" y="1806448"/>
                  <a:pt x="218655" y="1810448"/>
                </a:cubicBezTo>
                <a:cubicBezTo>
                  <a:pt x="215684" y="1814563"/>
                  <a:pt x="212026" y="1819135"/>
                  <a:pt x="210083" y="1829536"/>
                </a:cubicBezTo>
                <a:cubicBezTo>
                  <a:pt x="208026" y="1840166"/>
                  <a:pt x="207226" y="1852739"/>
                  <a:pt x="207226" y="1859369"/>
                </a:cubicBezTo>
                <a:cubicBezTo>
                  <a:pt x="207226" y="1865769"/>
                  <a:pt x="208026" y="1866570"/>
                  <a:pt x="209283" y="1874685"/>
                </a:cubicBezTo>
                <a:cubicBezTo>
                  <a:pt x="210540" y="1882800"/>
                  <a:pt x="213283" y="1891372"/>
                  <a:pt x="210540" y="1896288"/>
                </a:cubicBezTo>
                <a:cubicBezTo>
                  <a:pt x="207568" y="1901203"/>
                  <a:pt x="205626" y="1899145"/>
                  <a:pt x="200368" y="1903260"/>
                </a:cubicBezTo>
                <a:cubicBezTo>
                  <a:pt x="195110" y="1907146"/>
                  <a:pt x="193052" y="1907146"/>
                  <a:pt x="192596" y="1908861"/>
                </a:cubicBezTo>
                <a:cubicBezTo>
                  <a:pt x="192252" y="1910575"/>
                  <a:pt x="191452" y="1912861"/>
                  <a:pt x="192596" y="1914576"/>
                </a:cubicBezTo>
                <a:cubicBezTo>
                  <a:pt x="193853" y="1916176"/>
                  <a:pt x="182880" y="1924291"/>
                  <a:pt x="183680" y="1929206"/>
                </a:cubicBezTo>
                <a:cubicBezTo>
                  <a:pt x="184594" y="1934007"/>
                  <a:pt x="184937" y="1940979"/>
                  <a:pt x="188595" y="1944179"/>
                </a:cubicBezTo>
                <a:cubicBezTo>
                  <a:pt x="192252" y="1947380"/>
                  <a:pt x="201168" y="1955152"/>
                  <a:pt x="205968" y="1955609"/>
                </a:cubicBezTo>
                <a:cubicBezTo>
                  <a:pt x="210883" y="1955952"/>
                  <a:pt x="229171" y="1956867"/>
                  <a:pt x="235686" y="1956867"/>
                </a:cubicBezTo>
                <a:cubicBezTo>
                  <a:pt x="237858" y="1956867"/>
                  <a:pt x="240131" y="1957006"/>
                  <a:pt x="242519" y="1957006"/>
                </a:cubicBezTo>
                <a:cubicBezTo>
                  <a:pt x="247192" y="1957006"/>
                  <a:pt x="252310" y="1956460"/>
                  <a:pt x="257974" y="1953209"/>
                </a:cubicBezTo>
                <a:cubicBezTo>
                  <a:pt x="266433" y="1948294"/>
                  <a:pt x="275005" y="1944636"/>
                  <a:pt x="276949" y="1943036"/>
                </a:cubicBezTo>
                <a:cubicBezTo>
                  <a:pt x="279006" y="1941322"/>
                  <a:pt x="288721" y="1934578"/>
                  <a:pt x="291236" y="1930920"/>
                </a:cubicBezTo>
                <a:cubicBezTo>
                  <a:pt x="293637" y="1927034"/>
                  <a:pt x="308609" y="1921433"/>
                  <a:pt x="317525" y="1919491"/>
                </a:cubicBezTo>
                <a:cubicBezTo>
                  <a:pt x="326440" y="1917433"/>
                  <a:pt x="343128" y="1913318"/>
                  <a:pt x="343128" y="1913318"/>
                </a:cubicBezTo>
                <a:cubicBezTo>
                  <a:pt x="343128" y="1913318"/>
                  <a:pt x="348729" y="1905203"/>
                  <a:pt x="348386" y="1900402"/>
                </a:cubicBezTo>
                <a:cubicBezTo>
                  <a:pt x="348043" y="1895373"/>
                  <a:pt x="355701" y="1825993"/>
                  <a:pt x="355244" y="1798332"/>
                </a:cubicBezTo>
                <a:cubicBezTo>
                  <a:pt x="354901" y="1770672"/>
                  <a:pt x="349186" y="1685633"/>
                  <a:pt x="348386" y="1663458"/>
                </a:cubicBezTo>
                <a:cubicBezTo>
                  <a:pt x="347586" y="1640941"/>
                  <a:pt x="343928" y="1569389"/>
                  <a:pt x="337870" y="1533957"/>
                </a:cubicBezTo>
                <a:cubicBezTo>
                  <a:pt x="331698" y="1498638"/>
                  <a:pt x="322783" y="1385938"/>
                  <a:pt x="322783" y="1367650"/>
                </a:cubicBezTo>
                <a:cubicBezTo>
                  <a:pt x="322783" y="1349362"/>
                  <a:pt x="323698" y="1239177"/>
                  <a:pt x="323240" y="1211631"/>
                </a:cubicBezTo>
                <a:cubicBezTo>
                  <a:pt x="322783" y="1183970"/>
                  <a:pt x="322440" y="1158253"/>
                  <a:pt x="323240" y="1149337"/>
                </a:cubicBezTo>
                <a:cubicBezTo>
                  <a:pt x="324040" y="1140422"/>
                  <a:pt x="324498" y="1132192"/>
                  <a:pt x="324498" y="1132192"/>
                </a:cubicBezTo>
                <a:cubicBezTo>
                  <a:pt x="324498" y="1132192"/>
                  <a:pt x="330555" y="1150594"/>
                  <a:pt x="335813" y="1178255"/>
                </a:cubicBezTo>
                <a:cubicBezTo>
                  <a:pt x="341071" y="1205801"/>
                  <a:pt x="346329" y="1236319"/>
                  <a:pt x="348043" y="1258379"/>
                </a:cubicBezTo>
                <a:cubicBezTo>
                  <a:pt x="349643" y="1280325"/>
                  <a:pt x="346786" y="1307871"/>
                  <a:pt x="346786" y="1320215"/>
                </a:cubicBezTo>
                <a:cubicBezTo>
                  <a:pt x="346786" y="1332217"/>
                  <a:pt x="346786" y="1362392"/>
                  <a:pt x="350443" y="1374165"/>
                </a:cubicBezTo>
                <a:cubicBezTo>
                  <a:pt x="354101" y="1385938"/>
                  <a:pt x="354901" y="1444459"/>
                  <a:pt x="358902" y="1457947"/>
                </a:cubicBezTo>
                <a:cubicBezTo>
                  <a:pt x="363016" y="1471320"/>
                  <a:pt x="382905" y="1547901"/>
                  <a:pt x="388163" y="1559674"/>
                </a:cubicBezTo>
                <a:cubicBezTo>
                  <a:pt x="393420" y="1571447"/>
                  <a:pt x="407593" y="1654314"/>
                  <a:pt x="413651" y="1676603"/>
                </a:cubicBezTo>
                <a:cubicBezTo>
                  <a:pt x="419824" y="1699006"/>
                  <a:pt x="425424" y="1737182"/>
                  <a:pt x="429539" y="1749869"/>
                </a:cubicBezTo>
                <a:cubicBezTo>
                  <a:pt x="433540" y="1762442"/>
                  <a:pt x="440855" y="1780044"/>
                  <a:pt x="442455" y="1782445"/>
                </a:cubicBezTo>
                <a:cubicBezTo>
                  <a:pt x="444055" y="1784845"/>
                  <a:pt x="441655" y="1850339"/>
                  <a:pt x="447712" y="1879143"/>
                </a:cubicBezTo>
                <a:cubicBezTo>
                  <a:pt x="453885" y="1908061"/>
                  <a:pt x="462000" y="1954009"/>
                  <a:pt x="464401" y="1961438"/>
                </a:cubicBezTo>
                <a:cubicBezTo>
                  <a:pt x="466800" y="1968639"/>
                  <a:pt x="471716" y="1980527"/>
                  <a:pt x="474916" y="1983270"/>
                </a:cubicBezTo>
                <a:cubicBezTo>
                  <a:pt x="478231" y="1986127"/>
                  <a:pt x="494462" y="1988642"/>
                  <a:pt x="507377" y="1991042"/>
                </a:cubicBezTo>
                <a:cubicBezTo>
                  <a:pt x="513753" y="1992211"/>
                  <a:pt x="520268" y="1992516"/>
                  <a:pt x="526009" y="1992516"/>
                </a:cubicBezTo>
                <a:cubicBezTo>
                  <a:pt x="532015" y="1992516"/>
                  <a:pt x="537146" y="1992185"/>
                  <a:pt x="540296" y="1992185"/>
                </a:cubicBezTo>
                <a:lnTo>
                  <a:pt x="548754" y="1992185"/>
                </a:lnTo>
                <a:cubicBezTo>
                  <a:pt x="548754" y="1992185"/>
                  <a:pt x="560984" y="2010930"/>
                  <a:pt x="573100" y="2015274"/>
                </a:cubicBezTo>
                <a:cubicBezTo>
                  <a:pt x="582028" y="2018640"/>
                  <a:pt x="593001" y="2020633"/>
                  <a:pt x="603821" y="2020633"/>
                </a:cubicBezTo>
                <a:cubicBezTo>
                  <a:pt x="607695" y="2020633"/>
                  <a:pt x="611543" y="2020379"/>
                  <a:pt x="615277" y="2019846"/>
                </a:cubicBezTo>
                <a:cubicBezTo>
                  <a:pt x="629449" y="2017903"/>
                  <a:pt x="635965" y="2014931"/>
                  <a:pt x="640765" y="2011273"/>
                </a:cubicBezTo>
                <a:cubicBezTo>
                  <a:pt x="645680" y="2007730"/>
                  <a:pt x="646938" y="2007730"/>
                  <a:pt x="646938" y="1999043"/>
                </a:cubicBezTo>
                <a:cubicBezTo>
                  <a:pt x="646938" y="1990699"/>
                  <a:pt x="646480" y="1984413"/>
                  <a:pt x="644423" y="1981670"/>
                </a:cubicBezTo>
                <a:cubicBezTo>
                  <a:pt x="642480" y="1978812"/>
                  <a:pt x="637222" y="1975955"/>
                  <a:pt x="637222" y="1975955"/>
                </a:cubicBezTo>
                <a:cubicBezTo>
                  <a:pt x="637222" y="1975955"/>
                  <a:pt x="639165" y="1971611"/>
                  <a:pt x="639623" y="1967039"/>
                </a:cubicBezTo>
                <a:cubicBezTo>
                  <a:pt x="639965" y="1962467"/>
                  <a:pt x="639965" y="1958467"/>
                  <a:pt x="637222" y="1957324"/>
                </a:cubicBezTo>
                <a:cubicBezTo>
                  <a:pt x="635799" y="1956638"/>
                  <a:pt x="633450" y="1956295"/>
                  <a:pt x="631215" y="1956295"/>
                </a:cubicBezTo>
                <a:cubicBezTo>
                  <a:pt x="628967" y="1956295"/>
                  <a:pt x="626821" y="1956638"/>
                  <a:pt x="625792" y="1957324"/>
                </a:cubicBezTo>
                <a:cubicBezTo>
                  <a:pt x="625754" y="1957349"/>
                  <a:pt x="625703" y="1957362"/>
                  <a:pt x="625653" y="1957362"/>
                </a:cubicBezTo>
                <a:cubicBezTo>
                  <a:pt x="623201" y="1957362"/>
                  <a:pt x="611543" y="1933143"/>
                  <a:pt x="607962" y="1930463"/>
                </a:cubicBezTo>
                <a:cubicBezTo>
                  <a:pt x="604304" y="1927606"/>
                  <a:pt x="603160" y="1926348"/>
                  <a:pt x="603160" y="1926348"/>
                </a:cubicBezTo>
                <a:cubicBezTo>
                  <a:pt x="603160" y="1926348"/>
                  <a:pt x="603224" y="1926348"/>
                  <a:pt x="603339" y="1926348"/>
                </a:cubicBezTo>
                <a:cubicBezTo>
                  <a:pt x="604304" y="1926348"/>
                  <a:pt x="608889" y="1926069"/>
                  <a:pt x="605904" y="1920633"/>
                </a:cubicBezTo>
                <a:cubicBezTo>
                  <a:pt x="602704" y="1914576"/>
                  <a:pt x="598246" y="1902345"/>
                  <a:pt x="597103" y="1900745"/>
                </a:cubicBezTo>
                <a:cubicBezTo>
                  <a:pt x="595731" y="1899145"/>
                  <a:pt x="584072" y="1889315"/>
                  <a:pt x="582015" y="1877085"/>
                </a:cubicBezTo>
                <a:cubicBezTo>
                  <a:pt x="579958" y="1864969"/>
                  <a:pt x="566128" y="1798675"/>
                  <a:pt x="560527" y="1780044"/>
                </a:cubicBezTo>
                <a:cubicBezTo>
                  <a:pt x="554812" y="1761185"/>
                  <a:pt x="557327" y="1727467"/>
                  <a:pt x="554011" y="1708836"/>
                </a:cubicBezTo>
                <a:cubicBezTo>
                  <a:pt x="550812" y="1690090"/>
                  <a:pt x="546354" y="1655114"/>
                  <a:pt x="546354" y="1655114"/>
                </a:cubicBezTo>
                <a:cubicBezTo>
                  <a:pt x="546354" y="1655114"/>
                  <a:pt x="540296" y="1560817"/>
                  <a:pt x="537781" y="1545387"/>
                </a:cubicBezTo>
                <a:cubicBezTo>
                  <a:pt x="535381" y="1529956"/>
                  <a:pt x="529323" y="1510868"/>
                  <a:pt x="524408" y="1504696"/>
                </a:cubicBezTo>
                <a:cubicBezTo>
                  <a:pt x="519493" y="1498638"/>
                  <a:pt x="498919" y="1416456"/>
                  <a:pt x="498919" y="1402626"/>
                </a:cubicBezTo>
                <a:cubicBezTo>
                  <a:pt x="498919" y="1388910"/>
                  <a:pt x="499262" y="1366850"/>
                  <a:pt x="498462" y="1361135"/>
                </a:cubicBezTo>
                <a:cubicBezTo>
                  <a:pt x="497662" y="1355420"/>
                  <a:pt x="494462" y="1331531"/>
                  <a:pt x="491147" y="1325702"/>
                </a:cubicBezTo>
                <a:cubicBezTo>
                  <a:pt x="487946" y="1320215"/>
                  <a:pt x="494804" y="1211631"/>
                  <a:pt x="493204" y="1200201"/>
                </a:cubicBezTo>
                <a:cubicBezTo>
                  <a:pt x="491604" y="1188770"/>
                  <a:pt x="494004" y="1156652"/>
                  <a:pt x="493204" y="1153452"/>
                </a:cubicBezTo>
                <a:cubicBezTo>
                  <a:pt x="492404" y="1150137"/>
                  <a:pt x="490690" y="1142479"/>
                  <a:pt x="490690" y="1139621"/>
                </a:cubicBezTo>
                <a:cubicBezTo>
                  <a:pt x="490690" y="1136650"/>
                  <a:pt x="496405" y="1125334"/>
                  <a:pt x="498919" y="1119276"/>
                </a:cubicBezTo>
                <a:cubicBezTo>
                  <a:pt x="501319" y="1113218"/>
                  <a:pt x="504520" y="1103846"/>
                  <a:pt x="502920" y="1101446"/>
                </a:cubicBezTo>
                <a:cubicBezTo>
                  <a:pt x="501319" y="1099045"/>
                  <a:pt x="491604" y="1091615"/>
                  <a:pt x="491604" y="1091615"/>
                </a:cubicBezTo>
                <a:lnTo>
                  <a:pt x="487489" y="1085443"/>
                </a:lnTo>
                <a:cubicBezTo>
                  <a:pt x="487489" y="1085443"/>
                  <a:pt x="491604" y="1029093"/>
                  <a:pt x="492404" y="1018463"/>
                </a:cubicBezTo>
                <a:cubicBezTo>
                  <a:pt x="493204" y="1007834"/>
                  <a:pt x="493547" y="999718"/>
                  <a:pt x="493547" y="999718"/>
                </a:cubicBezTo>
                <a:cubicBezTo>
                  <a:pt x="493547" y="999718"/>
                  <a:pt x="497662" y="992860"/>
                  <a:pt x="496061" y="990346"/>
                </a:cubicBezTo>
                <a:cubicBezTo>
                  <a:pt x="494462" y="987945"/>
                  <a:pt x="489890" y="972401"/>
                  <a:pt x="489890" y="964400"/>
                </a:cubicBezTo>
                <a:cubicBezTo>
                  <a:pt x="489890" y="956170"/>
                  <a:pt x="485089" y="942683"/>
                  <a:pt x="485089" y="936168"/>
                </a:cubicBezTo>
                <a:cubicBezTo>
                  <a:pt x="485089" y="929767"/>
                  <a:pt x="487946" y="905421"/>
                  <a:pt x="487946" y="905421"/>
                </a:cubicBezTo>
                <a:cubicBezTo>
                  <a:pt x="487946" y="905421"/>
                  <a:pt x="541439" y="901649"/>
                  <a:pt x="543496" y="901306"/>
                </a:cubicBezTo>
                <a:cubicBezTo>
                  <a:pt x="545439" y="900963"/>
                  <a:pt x="548754" y="893534"/>
                  <a:pt x="549211" y="891134"/>
                </a:cubicBezTo>
                <a:cubicBezTo>
                  <a:pt x="549554" y="888733"/>
                  <a:pt x="549211" y="883475"/>
                  <a:pt x="549211" y="883475"/>
                </a:cubicBezTo>
                <a:lnTo>
                  <a:pt x="577557" y="884275"/>
                </a:lnTo>
                <a:cubicBezTo>
                  <a:pt x="577557" y="884275"/>
                  <a:pt x="575157" y="851243"/>
                  <a:pt x="574243" y="834669"/>
                </a:cubicBezTo>
                <a:cubicBezTo>
                  <a:pt x="573443" y="817981"/>
                  <a:pt x="571843" y="804151"/>
                  <a:pt x="571042" y="800493"/>
                </a:cubicBezTo>
                <a:cubicBezTo>
                  <a:pt x="570242" y="796836"/>
                  <a:pt x="565784" y="778548"/>
                  <a:pt x="565784" y="778548"/>
                </a:cubicBezTo>
                <a:cubicBezTo>
                  <a:pt x="565784" y="778548"/>
                  <a:pt x="573100" y="764718"/>
                  <a:pt x="573100" y="759803"/>
                </a:cubicBezTo>
                <a:cubicBezTo>
                  <a:pt x="573100" y="754888"/>
                  <a:pt x="573443" y="745172"/>
                  <a:pt x="573100" y="737514"/>
                </a:cubicBezTo>
                <a:cubicBezTo>
                  <a:pt x="572757" y="729742"/>
                  <a:pt x="578358" y="695223"/>
                  <a:pt x="578358" y="687908"/>
                </a:cubicBezTo>
                <a:cubicBezTo>
                  <a:pt x="578358" y="680479"/>
                  <a:pt x="581558" y="666648"/>
                  <a:pt x="581215" y="663105"/>
                </a:cubicBezTo>
                <a:cubicBezTo>
                  <a:pt x="580758" y="659447"/>
                  <a:pt x="581558" y="649617"/>
                  <a:pt x="581558" y="646303"/>
                </a:cubicBezTo>
                <a:cubicBezTo>
                  <a:pt x="581558" y="643216"/>
                  <a:pt x="590931" y="636244"/>
                  <a:pt x="590931" y="636244"/>
                </a:cubicBezTo>
                <a:cubicBezTo>
                  <a:pt x="590931" y="636244"/>
                  <a:pt x="597446" y="632130"/>
                  <a:pt x="606361" y="630072"/>
                </a:cubicBezTo>
                <a:cubicBezTo>
                  <a:pt x="615277" y="628015"/>
                  <a:pt x="631507" y="628015"/>
                  <a:pt x="645680" y="622757"/>
                </a:cubicBezTo>
                <a:cubicBezTo>
                  <a:pt x="659854" y="617385"/>
                  <a:pt x="674027" y="615784"/>
                  <a:pt x="680199" y="614299"/>
                </a:cubicBezTo>
                <a:cubicBezTo>
                  <a:pt x="686257" y="612699"/>
                  <a:pt x="695173" y="606069"/>
                  <a:pt x="699173" y="601269"/>
                </a:cubicBezTo>
                <a:cubicBezTo>
                  <a:pt x="703288" y="596353"/>
                  <a:pt x="711403" y="569150"/>
                  <a:pt x="707288" y="560578"/>
                </a:cubicBezTo>
                <a:cubicBezTo>
                  <a:pt x="703288" y="552120"/>
                  <a:pt x="700887" y="527202"/>
                  <a:pt x="696773" y="521944"/>
                </a:cubicBezTo>
                <a:cubicBezTo>
                  <a:pt x="692658" y="516687"/>
                  <a:pt x="685000" y="494284"/>
                  <a:pt x="685000" y="494284"/>
                </a:cubicBezTo>
                <a:cubicBezTo>
                  <a:pt x="685000" y="494284"/>
                  <a:pt x="671169" y="434047"/>
                  <a:pt x="671627" y="426504"/>
                </a:cubicBezTo>
                <a:cubicBezTo>
                  <a:pt x="672083" y="418617"/>
                  <a:pt x="671169" y="409359"/>
                  <a:pt x="665568" y="400786"/>
                </a:cubicBezTo>
                <a:cubicBezTo>
                  <a:pt x="659854" y="392214"/>
                  <a:pt x="659510" y="385699"/>
                  <a:pt x="658710" y="384099"/>
                </a:cubicBezTo>
                <a:cubicBezTo>
                  <a:pt x="657911" y="382498"/>
                  <a:pt x="652881" y="374840"/>
                  <a:pt x="650481" y="374269"/>
                </a:cubicBezTo>
                <a:cubicBezTo>
                  <a:pt x="648081" y="373926"/>
                  <a:pt x="649338" y="366268"/>
                  <a:pt x="649338" y="362610"/>
                </a:cubicBezTo>
                <a:cubicBezTo>
                  <a:pt x="649338" y="358838"/>
                  <a:pt x="650481" y="353580"/>
                  <a:pt x="644423" y="351294"/>
                </a:cubicBezTo>
                <a:cubicBezTo>
                  <a:pt x="638365" y="348780"/>
                  <a:pt x="630250" y="343865"/>
                  <a:pt x="619735" y="342265"/>
                </a:cubicBezTo>
                <a:cubicBezTo>
                  <a:pt x="609219" y="340664"/>
                  <a:pt x="606361" y="337807"/>
                  <a:pt x="603504" y="336550"/>
                </a:cubicBezTo>
                <a:cubicBezTo>
                  <a:pt x="600646" y="335292"/>
                  <a:pt x="593788" y="332549"/>
                  <a:pt x="580301" y="327520"/>
                </a:cubicBezTo>
                <a:cubicBezTo>
                  <a:pt x="567042" y="322719"/>
                  <a:pt x="555612" y="314604"/>
                  <a:pt x="548297" y="312547"/>
                </a:cubicBezTo>
                <a:cubicBezTo>
                  <a:pt x="541096" y="310603"/>
                  <a:pt x="529323" y="306832"/>
                  <a:pt x="527266" y="306032"/>
                </a:cubicBezTo>
                <a:cubicBezTo>
                  <a:pt x="525208" y="305346"/>
                  <a:pt x="519493" y="303517"/>
                  <a:pt x="519493" y="303517"/>
                </a:cubicBezTo>
                <a:cubicBezTo>
                  <a:pt x="519493" y="303517"/>
                  <a:pt x="512635" y="282486"/>
                  <a:pt x="509892" y="276428"/>
                </a:cubicBezTo>
                <a:cubicBezTo>
                  <a:pt x="506921" y="270256"/>
                  <a:pt x="504177" y="252310"/>
                  <a:pt x="504177" y="252310"/>
                </a:cubicBezTo>
                <a:lnTo>
                  <a:pt x="520751" y="225907"/>
                </a:lnTo>
                <a:cubicBezTo>
                  <a:pt x="520751" y="225907"/>
                  <a:pt x="522008" y="225907"/>
                  <a:pt x="523151" y="223164"/>
                </a:cubicBezTo>
                <a:cubicBezTo>
                  <a:pt x="524408" y="220307"/>
                  <a:pt x="534124" y="206933"/>
                  <a:pt x="535381" y="196646"/>
                </a:cubicBezTo>
                <a:cubicBezTo>
                  <a:pt x="536524" y="186474"/>
                  <a:pt x="536524" y="162242"/>
                  <a:pt x="536524" y="155613"/>
                </a:cubicBezTo>
                <a:cubicBezTo>
                  <a:pt x="536524" y="148983"/>
                  <a:pt x="533324" y="131724"/>
                  <a:pt x="532980" y="129209"/>
                </a:cubicBezTo>
                <a:cubicBezTo>
                  <a:pt x="532524" y="126695"/>
                  <a:pt x="517550" y="78346"/>
                  <a:pt x="514236" y="71488"/>
                </a:cubicBezTo>
                <a:cubicBezTo>
                  <a:pt x="511035" y="64516"/>
                  <a:pt x="505320" y="58801"/>
                  <a:pt x="505320" y="55257"/>
                </a:cubicBezTo>
                <a:cubicBezTo>
                  <a:pt x="505320" y="51486"/>
                  <a:pt x="502577" y="38112"/>
                  <a:pt x="500519" y="36398"/>
                </a:cubicBezTo>
                <a:cubicBezTo>
                  <a:pt x="498462" y="34912"/>
                  <a:pt x="481774" y="19024"/>
                  <a:pt x="481774" y="19024"/>
                </a:cubicBezTo>
                <a:cubicBezTo>
                  <a:pt x="481774" y="19024"/>
                  <a:pt x="460285" y="8051"/>
                  <a:pt x="457886" y="6794"/>
                </a:cubicBezTo>
                <a:cubicBezTo>
                  <a:pt x="455485" y="5537"/>
                  <a:pt x="442912" y="279"/>
                  <a:pt x="442912" y="279"/>
                </a:cubicBezTo>
                <a:cubicBezTo>
                  <a:pt x="442912" y="279"/>
                  <a:pt x="440131" y="0"/>
                  <a:pt x="435546" y="0"/>
                </a:cubicBezTo>
              </a:path>
            </a:pathLst>
          </a:custGeom>
          <a:solidFill>
            <a:srgbClr val="9DCAD3">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10100" cy="6858000"/>
          </a:xfrm>
          <a:prstGeom prst="rect">
            <a:avLst/>
          </a:prstGeom>
          <a:noFill/>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54900" y="4343400"/>
            <a:ext cx="520700" cy="1955800"/>
          </a:xfrm>
          <a:prstGeom prst="rect">
            <a:avLst/>
          </a:prstGeom>
          <a:noFill/>
        </p:spPr>
      </p:pic>
      <p:sp>
        <p:nvSpPr>
          <p:cNvPr id="9" name="TextBox 1"/>
          <p:cNvSpPr txBox="1"/>
          <p:nvPr/>
        </p:nvSpPr>
        <p:spPr>
          <a:xfrm>
            <a:off x="7023100" y="5080000"/>
            <a:ext cx="1809791" cy="364267"/>
          </a:xfrm>
          <a:prstGeom prst="rect">
            <a:avLst/>
          </a:prstGeom>
          <a:noFill/>
        </p:spPr>
        <p:txBody>
          <a:bodyPr wrap="none" lIns="0" tIns="0" rIns="0" rtlCol="0">
            <a:spAutoFit/>
          </a:bodyPr>
          <a:lstStyle/>
          <a:p>
            <a:pPr>
              <a:lnSpc>
                <a:spcPts val="2700"/>
              </a:lnSpc>
              <a:tabLst/>
            </a:pPr>
            <a:r>
              <a:rPr lang="es-CL" altLang="zh-CN" sz="2000" b="1" dirty="0" smtClean="0">
                <a:solidFill>
                  <a:srgbClr val="3696AB"/>
                </a:solidFill>
                <a:latin typeface="Gill Sans for Oriflame"/>
                <a:cs typeface="Gill Sans for Oriflame"/>
              </a:rPr>
              <a:t>Juego de roles</a:t>
            </a:r>
          </a:p>
        </p:txBody>
      </p:sp>
      <p:sp>
        <p:nvSpPr>
          <p:cNvPr id="6" name="5 Rectángulo"/>
          <p:cNvSpPr/>
          <p:nvPr/>
        </p:nvSpPr>
        <p:spPr>
          <a:xfrm>
            <a:off x="4676553" y="680484"/>
            <a:ext cx="4184691" cy="964367"/>
          </a:xfrm>
          <a:prstGeom prst="rect">
            <a:avLst/>
          </a:prstGeom>
        </p:spPr>
        <p:txBody>
          <a:bodyPr wrap="square">
            <a:spAutoFit/>
          </a:bodyPr>
          <a:lstStyle/>
          <a:p>
            <a:pPr lvl="0">
              <a:lnSpc>
                <a:spcPts val="3400"/>
              </a:lnSpc>
            </a:pPr>
            <a:r>
              <a:rPr lang="es-CL" altLang="zh-CN" sz="2600" dirty="0" smtClean="0">
                <a:solidFill>
                  <a:srgbClr val="A51149"/>
                </a:solidFill>
                <a:latin typeface="Gill Sans for Oriflame Light"/>
                <a:cs typeface="Gill Sans for Oriflame Light"/>
              </a:rPr>
              <a:t>Las objeciones </a:t>
            </a:r>
            <a:r>
              <a:rPr lang="es-CL" altLang="zh-CN" sz="2600" dirty="0">
                <a:solidFill>
                  <a:srgbClr val="A51149"/>
                </a:solidFill>
                <a:latin typeface="Gill Sans for Oriflame Light"/>
                <a:cs typeface="Gill Sans for Oriflame Light"/>
              </a:rPr>
              <a:t>más </a:t>
            </a:r>
            <a:r>
              <a:rPr lang="es-CL" altLang="zh-CN" sz="2600" dirty="0" smtClean="0">
                <a:solidFill>
                  <a:srgbClr val="A51149"/>
                </a:solidFill>
                <a:latin typeface="Gill Sans for Oriflame Light"/>
                <a:cs typeface="Gill Sans for Oriflame Light"/>
              </a:rPr>
              <a:t>comunes</a:t>
            </a:r>
            <a:endParaRPr lang="es-CL" altLang="zh-CN" sz="2600" dirty="0">
              <a:solidFill>
                <a:srgbClr val="A51149"/>
              </a:solidFill>
              <a:latin typeface="Gill Sans for Oriflame Light"/>
              <a:cs typeface="Gill Sans for Oriflame Light"/>
            </a:endParaRPr>
          </a:p>
        </p:txBody>
      </p:sp>
      <p:sp>
        <p:nvSpPr>
          <p:cNvPr id="11" name="10 Rectángulo"/>
          <p:cNvSpPr/>
          <p:nvPr/>
        </p:nvSpPr>
        <p:spPr>
          <a:xfrm>
            <a:off x="4686252" y="1750635"/>
            <a:ext cx="4484420" cy="3354765"/>
          </a:xfrm>
          <a:prstGeom prst="rect">
            <a:avLst/>
          </a:prstGeom>
        </p:spPr>
        <p:txBody>
          <a:bodyPr wrap="square">
            <a:spAutoFit/>
          </a:bodyPr>
          <a:lstStyle/>
          <a:p>
            <a:pPr>
              <a:spcAft>
                <a:spcPts val="1200"/>
              </a:spcAft>
            </a:pPr>
            <a:r>
              <a:rPr lang="es-CL" dirty="0" smtClean="0">
                <a:latin typeface="Gill Sans for Oriflame Light"/>
              </a:rPr>
              <a:t>Por </a:t>
            </a:r>
            <a:r>
              <a:rPr lang="es-CL" dirty="0">
                <a:latin typeface="Gill Sans for Oriflame Light"/>
              </a:rPr>
              <a:t>ejemplo</a:t>
            </a:r>
            <a:r>
              <a:rPr lang="es-CL" dirty="0" smtClean="0">
                <a:latin typeface="Gill Sans for Oriflame Light"/>
              </a:rPr>
              <a:t>:</a:t>
            </a:r>
          </a:p>
          <a:p>
            <a:pPr>
              <a:spcAft>
                <a:spcPts val="1200"/>
              </a:spcAft>
            </a:pPr>
            <a:r>
              <a:rPr lang="es-CL" dirty="0" smtClean="0">
                <a:latin typeface="Gill Sans for Oriflame Light"/>
              </a:rPr>
              <a:t>“</a:t>
            </a:r>
            <a:r>
              <a:rPr lang="es-CL" dirty="0">
                <a:latin typeface="Gill Sans for Oriflame Light"/>
              </a:rPr>
              <a:t>No tengo tiempo en este momento.”</a:t>
            </a:r>
          </a:p>
          <a:p>
            <a:pPr>
              <a:spcAft>
                <a:spcPts val="1200"/>
              </a:spcAft>
            </a:pPr>
            <a:r>
              <a:rPr lang="es-CL" dirty="0">
                <a:latin typeface="Gill Sans for Oriflame Light"/>
              </a:rPr>
              <a:t>“No </a:t>
            </a:r>
            <a:r>
              <a:rPr lang="es-CL" dirty="0" smtClean="0">
                <a:latin typeface="Gill Sans for Oriflame Light"/>
              </a:rPr>
              <a:t>puedo comprarme </a:t>
            </a:r>
            <a:r>
              <a:rPr lang="es-CL" dirty="0">
                <a:latin typeface="Gill Sans for Oriflame Light"/>
              </a:rPr>
              <a:t>nada este </a:t>
            </a:r>
            <a:r>
              <a:rPr lang="es-CL" dirty="0" smtClean="0">
                <a:latin typeface="Gill Sans for Oriflame Light"/>
              </a:rPr>
              <a:t>Catálogo.”</a:t>
            </a:r>
          </a:p>
          <a:p>
            <a:pPr>
              <a:spcAft>
                <a:spcPts val="1200"/>
              </a:spcAft>
            </a:pPr>
            <a:r>
              <a:rPr lang="es-CL" dirty="0">
                <a:latin typeface="Gill Sans for Oriflame Light"/>
              </a:rPr>
              <a:t>“Yo le compro a uno de tus competidores.”</a:t>
            </a:r>
          </a:p>
          <a:p>
            <a:pPr>
              <a:spcAft>
                <a:spcPts val="1200"/>
              </a:spcAft>
            </a:pPr>
            <a:r>
              <a:rPr lang="es-CL" dirty="0" smtClean="0">
                <a:latin typeface="Gill Sans for Oriflame Light"/>
              </a:rPr>
              <a:t>“Ya he </a:t>
            </a:r>
            <a:r>
              <a:rPr lang="es-CL" dirty="0">
                <a:latin typeface="Gill Sans for Oriflame Light"/>
              </a:rPr>
              <a:t>intentado varios métodos de dieta antes y nunca </a:t>
            </a:r>
            <a:r>
              <a:rPr lang="es-CL" dirty="0" smtClean="0">
                <a:latin typeface="Gill Sans for Oriflame Light"/>
              </a:rPr>
              <a:t>he perdido el </a:t>
            </a:r>
            <a:r>
              <a:rPr lang="es-CL" dirty="0">
                <a:latin typeface="Gill Sans for Oriflame Light"/>
              </a:rPr>
              <a:t>peso deseado”.</a:t>
            </a:r>
          </a:p>
          <a:p>
            <a:pPr>
              <a:spcAft>
                <a:spcPts val="1200"/>
              </a:spcAft>
            </a:pPr>
            <a:endParaRPr lang="es-CL" dirty="0">
              <a:latin typeface="Gill Sans for Oriflame Light"/>
            </a:endParaRPr>
          </a:p>
        </p:txBody>
      </p:sp>
    </p:spTree>
    <p:extLst>
      <p:ext uri="{BB962C8B-B14F-4D97-AF65-F5344CB8AC3E}">
        <p14:creationId xmlns:p14="http://schemas.microsoft.com/office/powerpoint/2010/main" val="24925262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12" name="TextBox 1"/>
          <p:cNvSpPr txBox="1"/>
          <p:nvPr/>
        </p:nvSpPr>
        <p:spPr>
          <a:xfrm>
            <a:off x="5003800" y="1028700"/>
            <a:ext cx="3379130" cy="449097"/>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Después de las ventas</a:t>
            </a:r>
          </a:p>
        </p:txBody>
      </p:sp>
      <p:sp>
        <p:nvSpPr>
          <p:cNvPr id="13" name="TextBox 1"/>
          <p:cNvSpPr txBox="1"/>
          <p:nvPr/>
        </p:nvSpPr>
        <p:spPr>
          <a:xfrm>
            <a:off x="4991503" y="2667000"/>
            <a:ext cx="3835400" cy="3031599"/>
          </a:xfrm>
          <a:prstGeom prst="rect">
            <a:avLst/>
          </a:prstGeom>
          <a:noFill/>
        </p:spPr>
        <p:txBody>
          <a:bodyPr wrap="square" lIns="0" tIns="0" rIns="0" rtlCol="0">
            <a:spAutoFit/>
          </a:bodyPr>
          <a:lstStyle/>
          <a:p>
            <a:pPr marL="285750" indent="-285750">
              <a:spcAft>
                <a:spcPts val="1200"/>
              </a:spcAft>
              <a:buFont typeface="Arial" panose="020B0604020202020204" pitchFamily="34" charset="0"/>
              <a:buChar char="•"/>
            </a:pPr>
            <a:r>
              <a:rPr lang="es-CL" dirty="0" smtClean="0">
                <a:latin typeface="Gill Sans for Oriflame Light"/>
              </a:rPr>
              <a:t>Dale gracias al cliente y anota su pedido</a:t>
            </a:r>
          </a:p>
          <a:p>
            <a:pPr marL="285750" indent="-285750">
              <a:spcAft>
                <a:spcPts val="1200"/>
              </a:spcAft>
              <a:buFont typeface="Arial" panose="020B0604020202020204" pitchFamily="34" charset="0"/>
              <a:buChar char="•"/>
            </a:pPr>
            <a:r>
              <a:rPr lang="es-CL" dirty="0">
                <a:latin typeface="Gill Sans for Oriflame Light"/>
              </a:rPr>
              <a:t>Aclara el costo </a:t>
            </a:r>
            <a:r>
              <a:rPr lang="es-CL" dirty="0" smtClean="0">
                <a:latin typeface="Gill Sans for Oriflame Light"/>
              </a:rPr>
              <a:t>del pedido</a:t>
            </a:r>
            <a:endParaRPr lang="es-CL" dirty="0">
              <a:latin typeface="Gill Sans for Oriflame Light"/>
            </a:endParaRPr>
          </a:p>
          <a:p>
            <a:pPr marL="285750" indent="-285750">
              <a:spcAft>
                <a:spcPts val="1200"/>
              </a:spcAft>
              <a:buFont typeface="Arial" panose="020B0604020202020204" pitchFamily="34" charset="0"/>
              <a:buChar char="•"/>
            </a:pPr>
            <a:r>
              <a:rPr lang="es-CL" dirty="0" smtClean="0">
                <a:latin typeface="Gill Sans for Oriflame Light"/>
              </a:rPr>
              <a:t>Fija </a:t>
            </a:r>
            <a:r>
              <a:rPr lang="es-CL" dirty="0">
                <a:latin typeface="Gill Sans for Oriflame Light"/>
              </a:rPr>
              <a:t>un tiempo de entrega</a:t>
            </a:r>
          </a:p>
          <a:p>
            <a:pPr marL="285750" indent="-285750">
              <a:spcAft>
                <a:spcPts val="1200"/>
              </a:spcAft>
              <a:buFont typeface="Arial" panose="020B0604020202020204" pitchFamily="34" charset="0"/>
              <a:buChar char="•"/>
            </a:pPr>
            <a:r>
              <a:rPr lang="es-CL" dirty="0" smtClean="0">
                <a:latin typeface="Gill Sans for Oriflame Light"/>
              </a:rPr>
              <a:t>Pide siempre referencias :</a:t>
            </a:r>
          </a:p>
          <a:p>
            <a:pPr>
              <a:spcAft>
                <a:spcPts val="1200"/>
              </a:spcAft>
            </a:pPr>
            <a:r>
              <a:rPr lang="es-CL" b="1" i="1" dirty="0" smtClean="0"/>
              <a:t>“¿</a:t>
            </a:r>
            <a:r>
              <a:rPr lang="es-CL" b="1" i="1" dirty="0"/>
              <a:t>A quién conoces que le gustaría conocer una oportunidad de negocio?”.</a:t>
            </a:r>
            <a:endParaRPr lang="es-CL" dirty="0"/>
          </a:p>
          <a:p>
            <a:pPr>
              <a:spcAft>
                <a:spcPts val="1200"/>
              </a:spcAft>
            </a:pPr>
            <a:endParaRPr lang="es-CL" dirty="0">
              <a:latin typeface="Gill Sans for Oriflame Light"/>
            </a:endParaRPr>
          </a:p>
        </p:txBody>
      </p:sp>
      <p:sp>
        <p:nvSpPr>
          <p:cNvPr id="5" name="4 Rectángulo"/>
          <p:cNvSpPr/>
          <p:nvPr/>
        </p:nvSpPr>
        <p:spPr>
          <a:xfrm>
            <a:off x="4991503" y="1579602"/>
            <a:ext cx="3847697" cy="646331"/>
          </a:xfrm>
          <a:prstGeom prst="rect">
            <a:avLst/>
          </a:prstGeom>
        </p:spPr>
        <p:txBody>
          <a:bodyPr wrap="square">
            <a:spAutoFit/>
          </a:bodyPr>
          <a:lstStyle/>
          <a:p>
            <a:pPr>
              <a:tabLst/>
            </a:pPr>
            <a:r>
              <a:rPr lang="es-CL" altLang="zh-CN" b="1" dirty="0">
                <a:solidFill>
                  <a:srgbClr val="231F20"/>
                </a:solidFill>
                <a:latin typeface="Gill Sans for Oriflame Light"/>
                <a:cs typeface="Gill Sans for Oriflame Light"/>
              </a:rPr>
              <a:t>Muestra el </a:t>
            </a:r>
            <a:r>
              <a:rPr lang="es-CL" altLang="zh-CN" b="1" dirty="0" smtClean="0">
                <a:solidFill>
                  <a:srgbClr val="231F20"/>
                </a:solidFill>
                <a:latin typeface="Gill Sans for Oriflame Light"/>
                <a:cs typeface="Gill Sans for Oriflame Light"/>
              </a:rPr>
              <a:t> próximo Catálogo </a:t>
            </a:r>
            <a:r>
              <a:rPr lang="es-CL" altLang="zh-CN" b="1" dirty="0">
                <a:solidFill>
                  <a:srgbClr val="231F20"/>
                </a:solidFill>
                <a:latin typeface="Gill Sans for Oriflame Light"/>
                <a:cs typeface="Gill Sans for Oriflame Light"/>
              </a:rPr>
              <a:t>y fomenta la repetición de pedidos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Effect transition="in" filter="fade">
                                      <p:cBhvr>
                                        <p:cTn id="25"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4994110" y="1047445"/>
            <a:ext cx="3680002" cy="4638865"/>
          </a:xfrm>
          <a:custGeom>
            <a:avLst/>
            <a:gdLst>
              <a:gd name="connsiteX0" fmla="*/ 3680002 w 3680002"/>
              <a:gd name="connsiteY0" fmla="*/ 4530852 h 4638865"/>
              <a:gd name="connsiteX1" fmla="*/ 3680002 w 3680002"/>
              <a:gd name="connsiteY1" fmla="*/ 573443 h 4638865"/>
              <a:gd name="connsiteX2" fmla="*/ 3574732 w 3680002"/>
              <a:gd name="connsiteY2" fmla="*/ 465429 h 4638865"/>
              <a:gd name="connsiteX3" fmla="*/ 587844 w 3680002"/>
              <a:gd name="connsiteY3" fmla="*/ 465429 h 4638865"/>
              <a:gd name="connsiteX4" fmla="*/ 632421 w 3680002"/>
              <a:gd name="connsiteY4" fmla="*/ 305181 h 4638865"/>
              <a:gd name="connsiteX5" fmla="*/ 335127 w 3680002"/>
              <a:gd name="connsiteY5" fmla="*/ 0 h 4638865"/>
              <a:gd name="connsiteX6" fmla="*/ 37719 w 3680002"/>
              <a:gd name="connsiteY6" fmla="*/ 305181 h 4638865"/>
              <a:gd name="connsiteX7" fmla="*/ 83896 w 3680002"/>
              <a:gd name="connsiteY7" fmla="*/ 468058 h 4638865"/>
              <a:gd name="connsiteX8" fmla="*/ 0 w 3680002"/>
              <a:gd name="connsiteY8" fmla="*/ 573443 h 4638865"/>
              <a:gd name="connsiteX9" fmla="*/ 0 w 3680002"/>
              <a:gd name="connsiteY9" fmla="*/ 4530852 h 4638865"/>
              <a:gd name="connsiteX10" fmla="*/ 105270 w 3680002"/>
              <a:gd name="connsiteY10" fmla="*/ 4638865 h 4638865"/>
              <a:gd name="connsiteX11" fmla="*/ 3574732 w 3680002"/>
              <a:gd name="connsiteY11" fmla="*/ 4638865 h 4638865"/>
              <a:gd name="connsiteX12" fmla="*/ 3680002 w 3680002"/>
              <a:gd name="connsiteY12" fmla="*/ 4530852 h 463886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680002" h="4638865">
                <a:moveTo>
                  <a:pt x="3680002" y="4530852"/>
                </a:moveTo>
                <a:lnTo>
                  <a:pt x="3680002" y="573443"/>
                </a:lnTo>
                <a:cubicBezTo>
                  <a:pt x="3680002" y="573443"/>
                  <a:pt x="3680002" y="465429"/>
                  <a:pt x="3574732" y="465429"/>
                </a:cubicBezTo>
                <a:lnTo>
                  <a:pt x="587844" y="465429"/>
                </a:lnTo>
                <a:cubicBezTo>
                  <a:pt x="615962" y="418795"/>
                  <a:pt x="632421" y="364045"/>
                  <a:pt x="632421" y="305181"/>
                </a:cubicBezTo>
                <a:cubicBezTo>
                  <a:pt x="632421" y="136702"/>
                  <a:pt x="499376" y="0"/>
                  <a:pt x="335127" y="0"/>
                </a:cubicBezTo>
                <a:cubicBezTo>
                  <a:pt x="170878" y="0"/>
                  <a:pt x="37719" y="136702"/>
                  <a:pt x="37719" y="305181"/>
                </a:cubicBezTo>
                <a:cubicBezTo>
                  <a:pt x="37719" y="365074"/>
                  <a:pt x="54749" y="420852"/>
                  <a:pt x="83896" y="468058"/>
                </a:cubicBezTo>
                <a:cubicBezTo>
                  <a:pt x="53149" y="474459"/>
                  <a:pt x="0" y="496519"/>
                  <a:pt x="0" y="573443"/>
                </a:cubicBezTo>
                <a:lnTo>
                  <a:pt x="0" y="4530852"/>
                </a:lnTo>
                <a:cubicBezTo>
                  <a:pt x="0" y="4530852"/>
                  <a:pt x="0" y="4638865"/>
                  <a:pt x="105270" y="4638865"/>
                </a:cubicBezTo>
                <a:lnTo>
                  <a:pt x="3574732" y="4638865"/>
                </a:lnTo>
                <a:cubicBezTo>
                  <a:pt x="3574732" y="4638865"/>
                  <a:pt x="3680002" y="4638865"/>
                  <a:pt x="3680002" y="4530852"/>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19" name="Picture 18" descr="Tips_ima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90189" y="804760"/>
            <a:ext cx="1078992" cy="1078992"/>
          </a:xfrm>
          <a:prstGeom prst="rect">
            <a:avLst/>
          </a:prstGeom>
        </p:spPr>
      </p:pic>
      <p:sp>
        <p:nvSpPr>
          <p:cNvPr id="3" name="Freeform 3"/>
          <p:cNvSpPr/>
          <p:nvPr/>
        </p:nvSpPr>
        <p:spPr>
          <a:xfrm>
            <a:off x="4981422" y="1034756"/>
            <a:ext cx="3781578" cy="4985043"/>
          </a:xfrm>
          <a:custGeom>
            <a:avLst/>
            <a:gdLst>
              <a:gd name="connsiteX0" fmla="*/ 3692689 w 3705377"/>
              <a:gd name="connsiteY0" fmla="*/ 4543539 h 4664240"/>
              <a:gd name="connsiteX1" fmla="*/ 3705377 w 3705377"/>
              <a:gd name="connsiteY1" fmla="*/ 4543539 h 4664240"/>
              <a:gd name="connsiteX2" fmla="*/ 3705377 w 3705377"/>
              <a:gd name="connsiteY2" fmla="*/ 586130 h 4664240"/>
              <a:gd name="connsiteX3" fmla="*/ 3690975 w 3705377"/>
              <a:gd name="connsiteY3" fmla="*/ 526465 h 4664240"/>
              <a:gd name="connsiteX4" fmla="*/ 3655428 w 3705377"/>
              <a:gd name="connsiteY4" fmla="*/ 484517 h 4664240"/>
              <a:gd name="connsiteX5" fmla="*/ 3587419 w 3705377"/>
              <a:gd name="connsiteY5" fmla="*/ 465429 h 4664240"/>
              <a:gd name="connsiteX6" fmla="*/ 600531 w 3705377"/>
              <a:gd name="connsiteY6" fmla="*/ 465429 h 4664240"/>
              <a:gd name="connsiteX7" fmla="*/ 600531 w 3705377"/>
              <a:gd name="connsiteY7" fmla="*/ 478116 h 4664240"/>
              <a:gd name="connsiteX8" fmla="*/ 611390 w 3705377"/>
              <a:gd name="connsiteY8" fmla="*/ 484632 h 4664240"/>
              <a:gd name="connsiteX9" fmla="*/ 657910 w 3705377"/>
              <a:gd name="connsiteY9" fmla="*/ 317868 h 4664240"/>
              <a:gd name="connsiteX10" fmla="*/ 567156 w 3705377"/>
              <a:gd name="connsiteY10" fmla="*/ 93268 h 4664240"/>
              <a:gd name="connsiteX11" fmla="*/ 347814 w 3705377"/>
              <a:gd name="connsiteY11" fmla="*/ 0 h 4664240"/>
              <a:gd name="connsiteX12" fmla="*/ 128358 w 3705377"/>
              <a:gd name="connsiteY12" fmla="*/ 93268 h 4664240"/>
              <a:gd name="connsiteX13" fmla="*/ 37719 w 3705377"/>
              <a:gd name="connsiteY13" fmla="*/ 317868 h 4664240"/>
              <a:gd name="connsiteX14" fmla="*/ 85839 w 3705377"/>
              <a:gd name="connsiteY14" fmla="*/ 487375 h 4664240"/>
              <a:gd name="connsiteX15" fmla="*/ 96583 w 3705377"/>
              <a:gd name="connsiteY15" fmla="*/ 480745 h 4664240"/>
              <a:gd name="connsiteX16" fmla="*/ 94068 w 3705377"/>
              <a:gd name="connsiteY16" fmla="*/ 468287 h 4664240"/>
              <a:gd name="connsiteX17" fmla="*/ 34518 w 3705377"/>
              <a:gd name="connsiteY17" fmla="*/ 497662 h 4664240"/>
              <a:gd name="connsiteX18" fmla="*/ 0 w 3705377"/>
              <a:gd name="connsiteY18" fmla="*/ 586130 h 4664240"/>
              <a:gd name="connsiteX19" fmla="*/ 0 w 3705377"/>
              <a:gd name="connsiteY19" fmla="*/ 4543539 h 4664240"/>
              <a:gd name="connsiteX20" fmla="*/ 14401 w 3705377"/>
              <a:gd name="connsiteY20" fmla="*/ 4603089 h 4664240"/>
              <a:gd name="connsiteX21" fmla="*/ 49948 w 3705377"/>
              <a:gd name="connsiteY21" fmla="*/ 4645152 h 4664240"/>
              <a:gd name="connsiteX22" fmla="*/ 117957 w 3705377"/>
              <a:gd name="connsiteY22" fmla="*/ 4664240 h 4664240"/>
              <a:gd name="connsiteX23" fmla="*/ 3587419 w 3705377"/>
              <a:gd name="connsiteY23" fmla="*/ 4664240 h 4664240"/>
              <a:gd name="connsiteX24" fmla="*/ 3645826 w 3705377"/>
              <a:gd name="connsiteY24" fmla="*/ 4649381 h 4664240"/>
              <a:gd name="connsiteX25" fmla="*/ 3686860 w 3705377"/>
              <a:gd name="connsiteY25" fmla="*/ 4612919 h 4664240"/>
              <a:gd name="connsiteX26" fmla="*/ 3705377 w 3705377"/>
              <a:gd name="connsiteY26" fmla="*/ 4543539 h 4664240"/>
              <a:gd name="connsiteX27" fmla="*/ 3692689 w 3705377"/>
              <a:gd name="connsiteY27" fmla="*/ 4543539 h 4664240"/>
              <a:gd name="connsiteX28" fmla="*/ 3680003 w 3705377"/>
              <a:gd name="connsiteY28" fmla="*/ 4543539 h 4664240"/>
              <a:gd name="connsiteX29" fmla="*/ 3665600 w 3705377"/>
              <a:gd name="connsiteY29" fmla="*/ 4599089 h 4664240"/>
              <a:gd name="connsiteX30" fmla="*/ 3617023 w 3705377"/>
              <a:gd name="connsiteY30" fmla="*/ 4633722 h 4664240"/>
              <a:gd name="connsiteX31" fmla="*/ 3595649 w 3705377"/>
              <a:gd name="connsiteY31" fmla="*/ 4638179 h 4664240"/>
              <a:gd name="connsiteX32" fmla="*/ 3589362 w 3705377"/>
              <a:gd name="connsiteY32" fmla="*/ 4638751 h 4664240"/>
              <a:gd name="connsiteX33" fmla="*/ 3587762 w 3705377"/>
              <a:gd name="connsiteY33" fmla="*/ 4638865 h 4664240"/>
              <a:gd name="connsiteX34" fmla="*/ 3587419 w 3705377"/>
              <a:gd name="connsiteY34" fmla="*/ 4638865 h 4664240"/>
              <a:gd name="connsiteX35" fmla="*/ 117957 w 3705377"/>
              <a:gd name="connsiteY35" fmla="*/ 4638865 h 4664240"/>
              <a:gd name="connsiteX36" fmla="*/ 64236 w 3705377"/>
              <a:gd name="connsiteY36" fmla="*/ 4624235 h 4664240"/>
              <a:gd name="connsiteX37" fmla="*/ 30403 w 3705377"/>
              <a:gd name="connsiteY37" fmla="*/ 4574172 h 4664240"/>
              <a:gd name="connsiteX38" fmla="*/ 25946 w 3705377"/>
              <a:gd name="connsiteY38" fmla="*/ 4552112 h 4664240"/>
              <a:gd name="connsiteX39" fmla="*/ 25488 w 3705377"/>
              <a:gd name="connsiteY39" fmla="*/ 4545597 h 4664240"/>
              <a:gd name="connsiteX40" fmla="*/ 25374 w 3705377"/>
              <a:gd name="connsiteY40" fmla="*/ 4543996 h 4664240"/>
              <a:gd name="connsiteX41" fmla="*/ 25374 w 3705377"/>
              <a:gd name="connsiteY41" fmla="*/ 4543539 h 4664240"/>
              <a:gd name="connsiteX42" fmla="*/ 25374 w 3705377"/>
              <a:gd name="connsiteY42" fmla="*/ 586130 h 4664240"/>
              <a:gd name="connsiteX43" fmla="*/ 51777 w 3705377"/>
              <a:gd name="connsiteY43" fmla="*/ 516293 h 4664240"/>
              <a:gd name="connsiteX44" fmla="*/ 99212 w 3705377"/>
              <a:gd name="connsiteY44" fmla="*/ 493204 h 4664240"/>
              <a:gd name="connsiteX45" fmla="*/ 116928 w 3705377"/>
              <a:gd name="connsiteY45" fmla="*/ 489546 h 4664240"/>
              <a:gd name="connsiteX46" fmla="*/ 107441 w 3705377"/>
              <a:gd name="connsiteY46" fmla="*/ 474116 h 4664240"/>
              <a:gd name="connsiteX47" fmla="*/ 63093 w 3705377"/>
              <a:gd name="connsiteY47" fmla="*/ 317868 h 4664240"/>
              <a:gd name="connsiteX48" fmla="*/ 146532 w 3705377"/>
              <a:gd name="connsiteY48" fmla="*/ 110985 h 4664240"/>
              <a:gd name="connsiteX49" fmla="*/ 347814 w 3705377"/>
              <a:gd name="connsiteY49" fmla="*/ 25488 h 4664240"/>
              <a:gd name="connsiteX50" fmla="*/ 548982 w 3705377"/>
              <a:gd name="connsiteY50" fmla="*/ 110985 h 4664240"/>
              <a:gd name="connsiteX51" fmla="*/ 632421 w 3705377"/>
              <a:gd name="connsiteY51" fmla="*/ 317868 h 4664240"/>
              <a:gd name="connsiteX52" fmla="*/ 589673 w 3705377"/>
              <a:gd name="connsiteY52" fmla="*/ 471487 h 4664240"/>
              <a:gd name="connsiteX53" fmla="*/ 578015 w 3705377"/>
              <a:gd name="connsiteY53" fmla="*/ 490804 h 4664240"/>
              <a:gd name="connsiteX54" fmla="*/ 3587419 w 3705377"/>
              <a:gd name="connsiteY54" fmla="*/ 490804 h 4664240"/>
              <a:gd name="connsiteX55" fmla="*/ 3641141 w 3705377"/>
              <a:gd name="connsiteY55" fmla="*/ 505434 h 4664240"/>
              <a:gd name="connsiteX56" fmla="*/ 3674973 w 3705377"/>
              <a:gd name="connsiteY56" fmla="*/ 555498 h 4664240"/>
              <a:gd name="connsiteX57" fmla="*/ 3679317 w 3705377"/>
              <a:gd name="connsiteY57" fmla="*/ 577557 h 4664240"/>
              <a:gd name="connsiteX58" fmla="*/ 3679888 w 3705377"/>
              <a:gd name="connsiteY58" fmla="*/ 584073 h 4664240"/>
              <a:gd name="connsiteX59" fmla="*/ 3680003 w 3705377"/>
              <a:gd name="connsiteY59" fmla="*/ 585673 h 4664240"/>
              <a:gd name="connsiteX60" fmla="*/ 3680003 w 3705377"/>
              <a:gd name="connsiteY60" fmla="*/ 586016 h 4664240"/>
              <a:gd name="connsiteX61" fmla="*/ 3680003 w 3705377"/>
              <a:gd name="connsiteY61" fmla="*/ 586130 h 4664240"/>
              <a:gd name="connsiteX62" fmla="*/ 3680003 w 3705377"/>
              <a:gd name="connsiteY62" fmla="*/ 4543539 h 4664240"/>
              <a:gd name="connsiteX63" fmla="*/ 3692689 w 3705377"/>
              <a:gd name="connsiteY63" fmla="*/ 4543539 h 466424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Lst>
            <a:rect l="l" t="t" r="r" b="b"/>
            <a:pathLst>
              <a:path w="3705377" h="4664240">
                <a:moveTo>
                  <a:pt x="3692689" y="4543539"/>
                </a:moveTo>
                <a:lnTo>
                  <a:pt x="3705377" y="4543539"/>
                </a:lnTo>
                <a:lnTo>
                  <a:pt x="3705377" y="586130"/>
                </a:lnTo>
                <a:cubicBezTo>
                  <a:pt x="3705263" y="584987"/>
                  <a:pt x="3705491" y="556526"/>
                  <a:pt x="3690975" y="526465"/>
                </a:cubicBezTo>
                <a:cubicBezTo>
                  <a:pt x="3683660" y="511492"/>
                  <a:pt x="3672459" y="496062"/>
                  <a:pt x="3655428" y="484517"/>
                </a:cubicBezTo>
                <a:cubicBezTo>
                  <a:pt x="3638397" y="472859"/>
                  <a:pt x="3615880" y="465315"/>
                  <a:pt x="3587419" y="465429"/>
                </a:cubicBezTo>
                <a:lnTo>
                  <a:pt x="600531" y="465429"/>
                </a:lnTo>
                <a:lnTo>
                  <a:pt x="600531" y="478116"/>
                </a:lnTo>
                <a:lnTo>
                  <a:pt x="611390" y="484632"/>
                </a:lnTo>
                <a:cubicBezTo>
                  <a:pt x="640651" y="436168"/>
                  <a:pt x="657910" y="379133"/>
                  <a:pt x="657910" y="317868"/>
                </a:cubicBezTo>
                <a:cubicBezTo>
                  <a:pt x="657910" y="230200"/>
                  <a:pt x="623163" y="150761"/>
                  <a:pt x="567156" y="93268"/>
                </a:cubicBezTo>
                <a:cubicBezTo>
                  <a:pt x="511149" y="35775"/>
                  <a:pt x="433425" y="0"/>
                  <a:pt x="347814" y="0"/>
                </a:cubicBezTo>
                <a:cubicBezTo>
                  <a:pt x="262089" y="0"/>
                  <a:pt x="184365" y="35775"/>
                  <a:pt x="128358" y="93268"/>
                </a:cubicBezTo>
                <a:cubicBezTo>
                  <a:pt x="72351" y="150761"/>
                  <a:pt x="37719" y="230200"/>
                  <a:pt x="37719" y="317868"/>
                </a:cubicBezTo>
                <a:cubicBezTo>
                  <a:pt x="37719" y="380276"/>
                  <a:pt x="55435" y="438340"/>
                  <a:pt x="85839" y="487375"/>
                </a:cubicBezTo>
                <a:lnTo>
                  <a:pt x="96583" y="480745"/>
                </a:lnTo>
                <a:lnTo>
                  <a:pt x="94068" y="468287"/>
                </a:lnTo>
                <a:cubicBezTo>
                  <a:pt x="77266" y="471830"/>
                  <a:pt x="54063" y="479488"/>
                  <a:pt x="34518" y="497662"/>
                </a:cubicBezTo>
                <a:cubicBezTo>
                  <a:pt x="14744" y="515721"/>
                  <a:pt x="-228" y="544753"/>
                  <a:pt x="0" y="586130"/>
                </a:cubicBezTo>
                <a:lnTo>
                  <a:pt x="0" y="4543539"/>
                </a:lnTo>
                <a:cubicBezTo>
                  <a:pt x="0" y="4544568"/>
                  <a:pt x="-114" y="4573143"/>
                  <a:pt x="14401" y="4603089"/>
                </a:cubicBezTo>
                <a:cubicBezTo>
                  <a:pt x="21716" y="4618063"/>
                  <a:pt x="32918" y="4633493"/>
                  <a:pt x="49948" y="4645152"/>
                </a:cubicBezTo>
                <a:cubicBezTo>
                  <a:pt x="66865" y="4656810"/>
                  <a:pt x="89496" y="4664354"/>
                  <a:pt x="117957" y="4664240"/>
                </a:cubicBezTo>
                <a:lnTo>
                  <a:pt x="3587419" y="4664240"/>
                </a:lnTo>
                <a:cubicBezTo>
                  <a:pt x="3588448" y="4664240"/>
                  <a:pt x="3616451" y="4664354"/>
                  <a:pt x="3645826" y="4649381"/>
                </a:cubicBezTo>
                <a:cubicBezTo>
                  <a:pt x="3660457" y="4641837"/>
                  <a:pt x="3675545" y="4630293"/>
                  <a:pt x="3686860" y="4612919"/>
                </a:cubicBezTo>
                <a:cubicBezTo>
                  <a:pt x="3698176" y="4595546"/>
                  <a:pt x="3705377" y="4572571"/>
                  <a:pt x="3705377" y="4543539"/>
                </a:cubicBezTo>
                <a:lnTo>
                  <a:pt x="3692689" y="4543539"/>
                </a:lnTo>
                <a:lnTo>
                  <a:pt x="3680003" y="4543539"/>
                </a:lnTo>
                <a:cubicBezTo>
                  <a:pt x="3679888" y="4568571"/>
                  <a:pt x="3674059" y="4586059"/>
                  <a:pt x="3665600" y="4599089"/>
                </a:cubicBezTo>
                <a:cubicBezTo>
                  <a:pt x="3653027" y="4618520"/>
                  <a:pt x="3633711" y="4628578"/>
                  <a:pt x="3617023" y="4633722"/>
                </a:cubicBezTo>
                <a:cubicBezTo>
                  <a:pt x="3608679" y="4636351"/>
                  <a:pt x="3601021" y="4637608"/>
                  <a:pt x="3595649" y="4638179"/>
                </a:cubicBezTo>
                <a:cubicBezTo>
                  <a:pt x="3592906" y="4638522"/>
                  <a:pt x="3590734" y="4638751"/>
                  <a:pt x="3589362" y="4638751"/>
                </a:cubicBezTo>
                <a:lnTo>
                  <a:pt x="3587762" y="4638865"/>
                </a:lnTo>
                <a:lnTo>
                  <a:pt x="3587419" y="4638865"/>
                </a:lnTo>
                <a:lnTo>
                  <a:pt x="117957" y="4638865"/>
                </a:lnTo>
                <a:cubicBezTo>
                  <a:pt x="93726" y="4638865"/>
                  <a:pt x="76923" y="4632808"/>
                  <a:pt x="64236" y="4624235"/>
                </a:cubicBezTo>
                <a:cubicBezTo>
                  <a:pt x="45377" y="4611319"/>
                  <a:pt x="35433" y="4591545"/>
                  <a:pt x="30403" y="4574172"/>
                </a:cubicBezTo>
                <a:cubicBezTo>
                  <a:pt x="27888" y="4565599"/>
                  <a:pt x="26631" y="4557712"/>
                  <a:pt x="25946" y="4552112"/>
                </a:cubicBezTo>
                <a:cubicBezTo>
                  <a:pt x="25717" y="4549254"/>
                  <a:pt x="25488" y="4547083"/>
                  <a:pt x="25488" y="4545597"/>
                </a:cubicBezTo>
                <a:lnTo>
                  <a:pt x="25374" y="4543996"/>
                </a:lnTo>
                <a:lnTo>
                  <a:pt x="25374" y="4543539"/>
                </a:lnTo>
                <a:lnTo>
                  <a:pt x="25374" y="586130"/>
                </a:lnTo>
                <a:cubicBezTo>
                  <a:pt x="25488" y="550583"/>
                  <a:pt x="37147" y="530009"/>
                  <a:pt x="51777" y="516293"/>
                </a:cubicBezTo>
                <a:cubicBezTo>
                  <a:pt x="66408" y="502577"/>
                  <a:pt x="85153" y="496062"/>
                  <a:pt x="99212" y="493204"/>
                </a:cubicBezTo>
                <a:lnTo>
                  <a:pt x="116928" y="489546"/>
                </a:lnTo>
                <a:lnTo>
                  <a:pt x="107441" y="474116"/>
                </a:lnTo>
                <a:cubicBezTo>
                  <a:pt x="79438" y="428853"/>
                  <a:pt x="63093" y="375361"/>
                  <a:pt x="63093" y="317868"/>
                </a:cubicBezTo>
                <a:cubicBezTo>
                  <a:pt x="63093" y="236943"/>
                  <a:pt x="94983" y="163906"/>
                  <a:pt x="146532" y="110985"/>
                </a:cubicBezTo>
                <a:cubicBezTo>
                  <a:pt x="198196" y="58064"/>
                  <a:pt x="269176" y="25488"/>
                  <a:pt x="347814" y="25488"/>
                </a:cubicBezTo>
                <a:cubicBezTo>
                  <a:pt x="426339" y="25488"/>
                  <a:pt x="497319" y="58064"/>
                  <a:pt x="548982" y="110985"/>
                </a:cubicBezTo>
                <a:cubicBezTo>
                  <a:pt x="600531" y="163906"/>
                  <a:pt x="632421" y="236943"/>
                  <a:pt x="632421" y="317868"/>
                </a:cubicBezTo>
                <a:cubicBezTo>
                  <a:pt x="632421" y="374332"/>
                  <a:pt x="616648" y="426796"/>
                  <a:pt x="589673" y="471487"/>
                </a:cubicBezTo>
                <a:lnTo>
                  <a:pt x="578015" y="490804"/>
                </a:lnTo>
                <a:lnTo>
                  <a:pt x="3587419" y="490804"/>
                </a:lnTo>
                <a:cubicBezTo>
                  <a:pt x="3611537" y="490804"/>
                  <a:pt x="3628453" y="496862"/>
                  <a:pt x="3641141" y="505434"/>
                </a:cubicBezTo>
                <a:cubicBezTo>
                  <a:pt x="3660000" y="518236"/>
                  <a:pt x="3669829" y="538124"/>
                  <a:pt x="3674973" y="555498"/>
                </a:cubicBezTo>
                <a:cubicBezTo>
                  <a:pt x="3677488" y="564070"/>
                  <a:pt x="3678745" y="571957"/>
                  <a:pt x="3679317" y="577557"/>
                </a:cubicBezTo>
                <a:cubicBezTo>
                  <a:pt x="3679659" y="580301"/>
                  <a:pt x="3679888" y="582587"/>
                  <a:pt x="3679888" y="584073"/>
                </a:cubicBezTo>
                <a:lnTo>
                  <a:pt x="3680003" y="585673"/>
                </a:lnTo>
                <a:lnTo>
                  <a:pt x="3680003" y="586016"/>
                </a:lnTo>
                <a:lnTo>
                  <a:pt x="3680003" y="586130"/>
                </a:lnTo>
                <a:lnTo>
                  <a:pt x="3680003" y="4543539"/>
                </a:lnTo>
                <a:lnTo>
                  <a:pt x="3692689" y="4543539"/>
                </a:lnTo>
              </a:path>
            </a:pathLst>
          </a:custGeom>
          <a:solidFill>
            <a:srgbClr val="7FBBC7">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latin typeface="Gill Sans for Oriflame Light"/>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11" name="TextBox 1"/>
          <p:cNvSpPr txBox="1"/>
          <p:nvPr/>
        </p:nvSpPr>
        <p:spPr>
          <a:xfrm>
            <a:off x="5816600" y="1028700"/>
            <a:ext cx="2784417" cy="482183"/>
          </a:xfrm>
          <a:prstGeom prst="rect">
            <a:avLst/>
          </a:prstGeom>
          <a:noFill/>
        </p:spPr>
        <p:txBody>
          <a:bodyPr wrap="non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Más tips de ventas</a:t>
            </a:r>
          </a:p>
        </p:txBody>
      </p:sp>
      <p:sp>
        <p:nvSpPr>
          <p:cNvPr id="12" name="TextBox 1"/>
          <p:cNvSpPr txBox="1"/>
          <p:nvPr/>
        </p:nvSpPr>
        <p:spPr>
          <a:xfrm>
            <a:off x="5105400" y="1681306"/>
            <a:ext cx="3545049" cy="5570756"/>
          </a:xfrm>
          <a:prstGeom prst="rect">
            <a:avLst/>
          </a:prstGeom>
          <a:noFill/>
        </p:spPr>
        <p:txBody>
          <a:bodyPr wrap="square" lIns="0" tIns="0" rIns="0" rtlCol="0">
            <a:spAutoFit/>
          </a:bodyPr>
          <a:lstStyle/>
          <a:p>
            <a:pPr marL="285750" indent="-285750">
              <a:spcAft>
                <a:spcPts val="1200"/>
              </a:spcAft>
              <a:buFont typeface="Arial" pitchFamily="34" charset="0"/>
              <a:buChar char="•"/>
            </a:pPr>
            <a:r>
              <a:rPr lang="es-CL" sz="1400" dirty="0" smtClean="0">
                <a:latin typeface="Gill Sans for Oriflame Light"/>
              </a:rPr>
              <a:t>Comienza por utilizar productos</a:t>
            </a:r>
          </a:p>
          <a:p>
            <a:pPr marL="285750" indent="-285750">
              <a:spcAft>
                <a:spcPts val="1200"/>
              </a:spcAft>
              <a:buFont typeface="Arial" pitchFamily="34" charset="0"/>
              <a:buChar char="•"/>
            </a:pPr>
            <a:r>
              <a:rPr lang="es-CL" sz="1400" dirty="0" smtClean="0">
                <a:latin typeface="Gill Sans for Oriflame Light"/>
              </a:rPr>
              <a:t>Usa las muestras de productos</a:t>
            </a:r>
          </a:p>
          <a:p>
            <a:pPr marL="285750" indent="-285750">
              <a:spcAft>
                <a:spcPts val="1200"/>
              </a:spcAft>
              <a:buFont typeface="Arial" pitchFamily="34" charset="0"/>
              <a:buChar char="•"/>
            </a:pPr>
            <a:r>
              <a:rPr lang="es-CL" sz="1400" dirty="0" smtClean="0">
                <a:latin typeface="Gill Sans for Oriflame Light"/>
              </a:rPr>
              <a:t>Presta atención a las promociones y ofertas especiales del Catálogo</a:t>
            </a:r>
          </a:p>
          <a:p>
            <a:pPr marL="285750" indent="-285750">
              <a:spcAft>
                <a:spcPts val="1200"/>
              </a:spcAft>
              <a:buFont typeface="Arial" pitchFamily="34" charset="0"/>
              <a:buChar char="•"/>
            </a:pPr>
            <a:r>
              <a:rPr lang="es-CL" sz="1400" dirty="0" smtClean="0">
                <a:latin typeface="Gill Sans for Oriflame Light"/>
              </a:rPr>
              <a:t>Habla sobre tus productos favoritos</a:t>
            </a:r>
          </a:p>
          <a:p>
            <a:pPr marL="285750" indent="-285750">
              <a:spcAft>
                <a:spcPts val="1200"/>
              </a:spcAft>
              <a:buFont typeface="Arial" pitchFamily="34" charset="0"/>
              <a:buChar char="•"/>
            </a:pPr>
            <a:r>
              <a:rPr lang="es-CL" sz="1400" dirty="0" smtClean="0">
                <a:latin typeface="Gill Sans for Oriflame Light"/>
              </a:rPr>
              <a:t>Si no tienes la respuesta, anótala, consigue la respuesta correcta para dársela a tu cliente</a:t>
            </a:r>
          </a:p>
          <a:p>
            <a:pPr marL="285750" indent="-285750">
              <a:spcAft>
                <a:spcPts val="1200"/>
              </a:spcAft>
              <a:buFont typeface="Arial" pitchFamily="34" charset="0"/>
              <a:buChar char="•"/>
            </a:pPr>
            <a:r>
              <a:rPr lang="es-CL" sz="1400" dirty="0" smtClean="0">
                <a:latin typeface="Gill Sans for Oriflame Light"/>
              </a:rPr>
              <a:t>Utiliza las calificaciones de productos y comentarios</a:t>
            </a:r>
          </a:p>
          <a:p>
            <a:pPr marL="285750" indent="-285750">
              <a:spcAft>
                <a:spcPts val="1200"/>
              </a:spcAft>
              <a:buFont typeface="Arial" pitchFamily="34" charset="0"/>
              <a:buChar char="•"/>
            </a:pPr>
            <a:r>
              <a:rPr lang="es-CL" sz="1400" dirty="0" smtClean="0">
                <a:latin typeface="Gill Sans for Oriflame Light"/>
              </a:rPr>
              <a:t>Muestra los productos ícono como excelentes ejemplos de la calidad de Oriflame</a:t>
            </a:r>
          </a:p>
          <a:p>
            <a:pPr marL="285750" indent="-285750">
              <a:spcAft>
                <a:spcPts val="1200"/>
              </a:spcAft>
              <a:buFont typeface="Arial" pitchFamily="34" charset="0"/>
              <a:buChar char="•"/>
            </a:pPr>
            <a:r>
              <a:rPr lang="es-CL" sz="1400" dirty="0" smtClean="0">
                <a:latin typeface="Gill Sans for Oriflame Light"/>
              </a:rPr>
              <a:t>Contacta a tus clientes </a:t>
            </a:r>
            <a:r>
              <a:rPr lang="es-CL" sz="1400" dirty="0">
                <a:latin typeface="Gill Sans for Oriflame Light"/>
              </a:rPr>
              <a:t>después de las ventas</a:t>
            </a:r>
          </a:p>
          <a:p>
            <a:pPr marL="285750" indent="-285750">
              <a:spcAft>
                <a:spcPts val="1200"/>
              </a:spcAft>
              <a:buFont typeface="Arial" pitchFamily="34" charset="0"/>
              <a:buChar char="•"/>
            </a:pPr>
            <a:endParaRPr lang="es-CL" sz="1400" dirty="0" smtClean="0">
              <a:latin typeface="Gill Sans for Oriflame Light"/>
            </a:endParaRPr>
          </a:p>
          <a:p>
            <a:pPr marL="285750" indent="-285750">
              <a:lnSpc>
                <a:spcPts val="1000"/>
              </a:lnSpc>
              <a:spcAft>
                <a:spcPts val="1200"/>
              </a:spcAft>
              <a:buFont typeface="Arial" pitchFamily="34" charset="0"/>
              <a:buChar char="•"/>
            </a:pPr>
            <a:endParaRPr lang="es-CL" altLang="zh-CN" sz="1600" dirty="0" smtClean="0">
              <a:latin typeface="Gill Sans for Oriflame Light"/>
            </a:endParaRPr>
          </a:p>
          <a:p>
            <a:pPr marL="285750" indent="-285750">
              <a:lnSpc>
                <a:spcPts val="1000"/>
              </a:lnSpc>
              <a:spcAft>
                <a:spcPts val="1200"/>
              </a:spcAft>
              <a:buFont typeface="Arial" pitchFamily="34" charset="0"/>
              <a:buChar char="•"/>
            </a:pPr>
            <a:endParaRPr lang="es-CL" altLang="zh-CN" sz="1600" dirty="0" smtClean="0">
              <a:latin typeface="Gill Sans for Oriflame Light"/>
            </a:endParaRPr>
          </a:p>
          <a:p>
            <a:pPr marL="285750" indent="-285750">
              <a:lnSpc>
                <a:spcPts val="1000"/>
              </a:lnSpc>
              <a:spcAft>
                <a:spcPts val="1200"/>
              </a:spcAft>
              <a:buFont typeface="Arial" pitchFamily="34" charset="0"/>
              <a:buChar char="•"/>
            </a:pPr>
            <a:endParaRPr lang="es-CL" altLang="zh-CN" sz="1600" dirty="0" smtClean="0">
              <a:latin typeface="Gill Sans for Oriflame Light"/>
            </a:endParaRPr>
          </a:p>
        </p:txBody>
      </p:sp>
      <p:sp>
        <p:nvSpPr>
          <p:cNvPr id="18" name="TextBox 17"/>
          <p:cNvSpPr txBox="1"/>
          <p:nvPr/>
        </p:nvSpPr>
        <p:spPr>
          <a:xfrm rot="21192930">
            <a:off x="5152876" y="1381581"/>
            <a:ext cx="457200" cy="215444"/>
          </a:xfrm>
          <a:prstGeom prst="rect">
            <a:avLst/>
          </a:prstGeom>
          <a:noFill/>
        </p:spPr>
        <p:txBody>
          <a:bodyPr wrap="square" rtlCol="0">
            <a:spAutoFit/>
          </a:bodyPr>
          <a:lstStyle/>
          <a:p>
            <a:r>
              <a:rPr lang="es-CL" sz="800" dirty="0" smtClean="0">
                <a:solidFill>
                  <a:schemeClr val="bg1"/>
                </a:solidFill>
                <a:latin typeface="Gill Sans for Oriflame Light"/>
                <a:cs typeface="Gill Sans for Oriflame"/>
              </a:rPr>
              <a:t>Tips!</a:t>
            </a:r>
            <a:endParaRPr lang="es-CL" sz="800" dirty="0">
              <a:solidFill>
                <a:schemeClr val="bg1"/>
              </a:solidFill>
              <a:latin typeface="Gill Sans for Oriflame Light"/>
              <a:cs typeface="Gill Sans for Oriflam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2" name="TextBox 1"/>
          <p:cNvSpPr txBox="1"/>
          <p:nvPr/>
        </p:nvSpPr>
        <p:spPr>
          <a:xfrm>
            <a:off x="4767943" y="1117599"/>
            <a:ext cx="3835400" cy="1954381"/>
          </a:xfrm>
          <a:prstGeom prst="rect">
            <a:avLst/>
          </a:prstGeom>
          <a:noFill/>
        </p:spPr>
        <p:txBody>
          <a:bodyPr wrap="squar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Métodos más exitosos</a:t>
            </a:r>
            <a:endParaRPr lang="es-CL" altLang="zh-CN" dirty="0" smtClean="0">
              <a:latin typeface="Gill Sans for Oriflame Light"/>
            </a:endParaRPr>
          </a:p>
          <a:p>
            <a:pPr>
              <a:lnSpc>
                <a:spcPts val="1000"/>
              </a:lnSpc>
            </a:pPr>
            <a:endParaRPr lang="es-CL" altLang="zh-CN" dirty="0" smtClean="0">
              <a:latin typeface="Gill Sans for Oriflame Light"/>
            </a:endParaRPr>
          </a:p>
          <a:p>
            <a:pPr>
              <a:lnSpc>
                <a:spcPts val="1000"/>
              </a:lnSpc>
            </a:pPr>
            <a:endParaRPr lang="es-CL" altLang="zh-CN" dirty="0" smtClean="0">
              <a:latin typeface="Gill Sans for Oriflame Light"/>
            </a:endParaRPr>
          </a:p>
          <a:p>
            <a:pPr>
              <a:lnSpc>
                <a:spcPts val="1000"/>
              </a:lnSpc>
            </a:pPr>
            <a:endParaRPr lang="es-CL" altLang="zh-CN" dirty="0" smtClean="0">
              <a:latin typeface="Gill Sans for Oriflame Light"/>
            </a:endParaRPr>
          </a:p>
          <a:p>
            <a:pPr>
              <a:tabLst/>
            </a:pPr>
            <a:r>
              <a:rPr lang="es-CL" altLang="zh-CN" b="1" dirty="0" smtClean="0">
                <a:solidFill>
                  <a:srgbClr val="A51149"/>
                </a:solidFill>
                <a:latin typeface="Gill Sans for Oriflame Light"/>
                <a:cs typeface="Gill Sans for Oriflame"/>
              </a:rPr>
              <a:t>Aumenta tus ingresos mediante el uso de estos métodos de probada eficacia</a:t>
            </a:r>
            <a:endParaRPr lang="es-CL" altLang="zh-CN" sz="1800" b="1" dirty="0" smtClean="0">
              <a:solidFill>
                <a:srgbClr val="A51149"/>
              </a:solidFill>
              <a:latin typeface="Gill Sans for Oriflame Light"/>
              <a:cs typeface="Gill Sans for Oriflame"/>
            </a:endParaRPr>
          </a:p>
          <a:p>
            <a:pPr>
              <a:lnSpc>
                <a:spcPts val="1000"/>
              </a:lnSpc>
            </a:pPr>
            <a:endParaRPr lang="es-CL" altLang="zh-CN" dirty="0" smtClean="0">
              <a:latin typeface="Gill Sans for Oriflame Light"/>
            </a:endParaRPr>
          </a:p>
          <a:p>
            <a:pPr>
              <a:lnSpc>
                <a:spcPts val="1000"/>
              </a:lnSpc>
            </a:pPr>
            <a:endParaRPr lang="es-CL" altLang="zh-CN" dirty="0" smtClean="0">
              <a:latin typeface="Gill Sans for Oriflame Light"/>
            </a:endParaRPr>
          </a:p>
        </p:txBody>
      </p:sp>
      <p:sp>
        <p:nvSpPr>
          <p:cNvPr id="4" name="3 Rectángulo"/>
          <p:cNvSpPr/>
          <p:nvPr/>
        </p:nvSpPr>
        <p:spPr>
          <a:xfrm>
            <a:off x="4812393" y="3276600"/>
            <a:ext cx="3746499" cy="1508105"/>
          </a:xfrm>
          <a:prstGeom prst="rect">
            <a:avLst/>
          </a:prstGeom>
        </p:spPr>
        <p:txBody>
          <a:bodyPr wrap="square">
            <a:spAutoFit/>
          </a:bodyPr>
          <a:lstStyle/>
          <a:p>
            <a:pPr>
              <a:spcAft>
                <a:spcPts val="1200"/>
              </a:spcAft>
            </a:pPr>
            <a:r>
              <a:rPr lang="es-CL" dirty="0">
                <a:latin typeface="Gill Sans for Oriflame Light"/>
              </a:rPr>
              <a:t>• Casa abierta</a:t>
            </a:r>
          </a:p>
          <a:p>
            <a:pPr>
              <a:spcAft>
                <a:spcPts val="1200"/>
              </a:spcAft>
            </a:pPr>
            <a:r>
              <a:rPr lang="es-CL" dirty="0">
                <a:latin typeface="Gill Sans for Oriflame Light"/>
              </a:rPr>
              <a:t>• Venta en el trabajo</a:t>
            </a:r>
          </a:p>
          <a:p>
            <a:pPr>
              <a:spcAft>
                <a:spcPts val="1200"/>
              </a:spcAft>
            </a:pPr>
            <a:r>
              <a:rPr lang="es-CL" dirty="0">
                <a:latin typeface="Gill Sans for Oriflame Light"/>
              </a:rPr>
              <a:t>• Dejar el </a:t>
            </a:r>
            <a:r>
              <a:rPr lang="es-CL" dirty="0" smtClean="0">
                <a:latin typeface="Gill Sans for Oriflame Light"/>
              </a:rPr>
              <a:t>Catálogo </a:t>
            </a:r>
            <a:r>
              <a:rPr lang="es-CL" dirty="0">
                <a:latin typeface="Gill Sans for Oriflame Light"/>
              </a:rPr>
              <a:t>y hacer </a:t>
            </a:r>
            <a:r>
              <a:rPr lang="es-CL" dirty="0" smtClean="0">
                <a:latin typeface="Gill Sans for Oriflame Light"/>
              </a:rPr>
              <a:t/>
            </a:r>
            <a:br>
              <a:rPr lang="es-CL" dirty="0" smtClean="0">
                <a:latin typeface="Gill Sans for Oriflame Light"/>
              </a:rPr>
            </a:br>
            <a:r>
              <a:rPr lang="es-CL" dirty="0" smtClean="0">
                <a:latin typeface="Gill Sans for Oriflame Light"/>
              </a:rPr>
              <a:t>   seguimiento</a:t>
            </a:r>
            <a:endParaRPr lang="es-CL" dirty="0">
              <a:latin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018250" y="4391266"/>
            <a:ext cx="2672651" cy="1348016"/>
          </a:xfrm>
          <a:custGeom>
            <a:avLst/>
            <a:gdLst>
              <a:gd name="connsiteX0" fmla="*/ 0 w 2672651"/>
              <a:gd name="connsiteY0" fmla="*/ 1348015 h 1348016"/>
              <a:gd name="connsiteX1" fmla="*/ 2672651 w 2672651"/>
              <a:gd name="connsiteY1" fmla="*/ 1348015 h 1348016"/>
              <a:gd name="connsiteX2" fmla="*/ 2672651 w 2672651"/>
              <a:gd name="connsiteY2" fmla="*/ 0 h 1348016"/>
              <a:gd name="connsiteX3" fmla="*/ 0 w 2672651"/>
              <a:gd name="connsiteY3" fmla="*/ 0 h 1348016"/>
              <a:gd name="connsiteX4" fmla="*/ 0 w 2672651"/>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2651" h="1348016">
                <a:moveTo>
                  <a:pt x="0" y="1348015"/>
                </a:moveTo>
                <a:lnTo>
                  <a:pt x="2672651" y="1348015"/>
                </a:lnTo>
                <a:lnTo>
                  <a:pt x="2672651" y="0"/>
                </a:lnTo>
                <a:lnTo>
                  <a:pt x="0" y="0"/>
                </a:lnTo>
                <a:lnTo>
                  <a:pt x="0" y="1348015"/>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3" name="Freeform 3"/>
          <p:cNvSpPr/>
          <p:nvPr/>
        </p:nvSpPr>
        <p:spPr>
          <a:xfrm>
            <a:off x="451104" y="4391266"/>
            <a:ext cx="2671495" cy="1348016"/>
          </a:xfrm>
          <a:custGeom>
            <a:avLst/>
            <a:gdLst>
              <a:gd name="connsiteX0" fmla="*/ 0 w 2671495"/>
              <a:gd name="connsiteY0" fmla="*/ 1348015 h 1348016"/>
              <a:gd name="connsiteX1" fmla="*/ 2671495 w 2671495"/>
              <a:gd name="connsiteY1" fmla="*/ 1348015 h 1348016"/>
              <a:gd name="connsiteX2" fmla="*/ 2671495 w 2671495"/>
              <a:gd name="connsiteY2" fmla="*/ 0 h 1348016"/>
              <a:gd name="connsiteX3" fmla="*/ 0 w 2671495"/>
              <a:gd name="connsiteY3" fmla="*/ 0 h 1348016"/>
              <a:gd name="connsiteX4" fmla="*/ 0 w 2671495"/>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1495" h="1348016">
                <a:moveTo>
                  <a:pt x="0" y="1348015"/>
                </a:moveTo>
                <a:lnTo>
                  <a:pt x="2671495" y="1348015"/>
                </a:lnTo>
                <a:lnTo>
                  <a:pt x="2671495" y="0"/>
                </a:lnTo>
                <a:lnTo>
                  <a:pt x="0" y="0"/>
                </a:lnTo>
                <a:lnTo>
                  <a:pt x="0" y="1348015"/>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5" name="Freeform 3"/>
          <p:cNvSpPr/>
          <p:nvPr/>
        </p:nvSpPr>
        <p:spPr>
          <a:xfrm>
            <a:off x="3233178" y="4391266"/>
            <a:ext cx="2675077" cy="1348016"/>
          </a:xfrm>
          <a:custGeom>
            <a:avLst/>
            <a:gdLst>
              <a:gd name="connsiteX0" fmla="*/ 0 w 2675077"/>
              <a:gd name="connsiteY0" fmla="*/ 1348015 h 1348016"/>
              <a:gd name="connsiteX1" fmla="*/ 2675077 w 2675077"/>
              <a:gd name="connsiteY1" fmla="*/ 1348015 h 1348016"/>
              <a:gd name="connsiteX2" fmla="*/ 2675077 w 2675077"/>
              <a:gd name="connsiteY2" fmla="*/ 0 h 1348016"/>
              <a:gd name="connsiteX3" fmla="*/ 0 w 2675077"/>
              <a:gd name="connsiteY3" fmla="*/ 0 h 1348016"/>
              <a:gd name="connsiteX4" fmla="*/ 0 w 2675077"/>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5077" h="1348016">
                <a:moveTo>
                  <a:pt x="0" y="1348015"/>
                </a:moveTo>
                <a:lnTo>
                  <a:pt x="2675077" y="1348015"/>
                </a:lnTo>
                <a:lnTo>
                  <a:pt x="2675077" y="0"/>
                </a:lnTo>
                <a:lnTo>
                  <a:pt x="0" y="0"/>
                </a:lnTo>
                <a:lnTo>
                  <a:pt x="0" y="1348015"/>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600200"/>
            <a:ext cx="2705100" cy="3086100"/>
          </a:xfrm>
          <a:prstGeom prst="rect">
            <a:avLst/>
          </a:prstGeom>
          <a:noFill/>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800" y="1600200"/>
            <a:ext cx="2692400" cy="3086100"/>
          </a:xfrm>
          <a:prstGeom prst="rect">
            <a:avLst/>
          </a:prstGeom>
          <a:noFill/>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100" y="1587500"/>
            <a:ext cx="2692400" cy="3098800"/>
          </a:xfrm>
          <a:prstGeom prst="rect">
            <a:avLst/>
          </a:prstGeom>
          <a:noFill/>
        </p:spPr>
      </p:pic>
      <p:sp>
        <p:nvSpPr>
          <p:cNvPr id="11" name="TextBox 1"/>
          <p:cNvSpPr txBox="1"/>
          <p:nvPr/>
        </p:nvSpPr>
        <p:spPr>
          <a:xfrm>
            <a:off x="711200" y="1028700"/>
            <a:ext cx="4123758" cy="449097"/>
          </a:xfrm>
          <a:prstGeom prst="rect">
            <a:avLst/>
          </a:prstGeom>
          <a:noFill/>
        </p:spPr>
        <p:txBody>
          <a:bodyPr wrap="none" lIns="0" tIns="0" rIns="0" rtlCol="0">
            <a:spAutoFit/>
          </a:bodyPr>
          <a:lstStyle/>
          <a:p>
            <a:pPr>
              <a:lnSpc>
                <a:spcPts val="3400"/>
              </a:lnSpc>
              <a:tabLst/>
            </a:pPr>
            <a:r>
              <a:rPr lang="es-CL" altLang="zh-CN" sz="2600" smtClean="0">
                <a:solidFill>
                  <a:srgbClr val="A51149"/>
                </a:solidFill>
                <a:latin typeface="Gill Sans for Oriflame Light"/>
                <a:cs typeface="Gill Sans for Oriflame Light"/>
              </a:rPr>
              <a:t>Vendiendo productos</a:t>
            </a:r>
            <a:r>
              <a:rPr lang="es-CL" altLang="zh-CN" sz="2600" smtClean="0">
                <a:latin typeface="Gill Sans for Oriflame Light"/>
                <a:cs typeface="Times New Roman" pitchFamily="18" charset="0"/>
              </a:rPr>
              <a:t> </a:t>
            </a:r>
            <a:r>
              <a:rPr lang="es-CL" altLang="zh-CN" sz="2600" smtClean="0">
                <a:solidFill>
                  <a:srgbClr val="A51149"/>
                </a:solidFill>
                <a:latin typeface="Gill Sans for Oriflame Light"/>
                <a:cs typeface="Gill Sans for Oriflame Light"/>
              </a:rPr>
              <a:t>online</a:t>
            </a:r>
          </a:p>
        </p:txBody>
      </p:sp>
      <p:sp>
        <p:nvSpPr>
          <p:cNvPr id="12" name="TextBox 1"/>
          <p:cNvSpPr txBox="1"/>
          <p:nvPr/>
        </p:nvSpPr>
        <p:spPr>
          <a:xfrm>
            <a:off x="673101" y="4800600"/>
            <a:ext cx="2222500" cy="784830"/>
          </a:xfrm>
          <a:prstGeom prst="rect">
            <a:avLst/>
          </a:prstGeom>
          <a:noFill/>
        </p:spPr>
        <p:txBody>
          <a:bodyPr wrap="square" lIns="0" tIns="0" rIns="0" rtlCol="0">
            <a:spAutoFit/>
          </a:bodyPr>
          <a:lstStyle/>
          <a:p>
            <a:r>
              <a:rPr lang="es-CL" sz="1600" dirty="0" smtClean="0">
                <a:latin typeface="Gill Sans for Oriflame Light"/>
              </a:rPr>
              <a:t>Conoce personas a través de Internet y reúnete con ellas</a:t>
            </a:r>
            <a:endParaRPr lang="es-CL" sz="1600" dirty="0">
              <a:latin typeface="Gill Sans for Oriflame Light"/>
            </a:endParaRPr>
          </a:p>
        </p:txBody>
      </p:sp>
      <p:sp>
        <p:nvSpPr>
          <p:cNvPr id="13" name="TextBox 1"/>
          <p:cNvSpPr txBox="1"/>
          <p:nvPr/>
        </p:nvSpPr>
        <p:spPr>
          <a:xfrm>
            <a:off x="3352800" y="4724400"/>
            <a:ext cx="2504654" cy="538609"/>
          </a:xfrm>
          <a:prstGeom prst="rect">
            <a:avLst/>
          </a:prstGeom>
          <a:noFill/>
        </p:spPr>
        <p:txBody>
          <a:bodyPr wrap="square" lIns="0" tIns="0" rIns="0" rtlCol="0">
            <a:spAutoFit/>
          </a:bodyPr>
          <a:lstStyle/>
          <a:p>
            <a:r>
              <a:rPr lang="es-CL" sz="1600" smtClean="0">
                <a:latin typeface="Gill Sans for Oriflame Light"/>
              </a:rPr>
              <a:t>Promueve los productos Oriflame y registra clientes</a:t>
            </a:r>
            <a:endParaRPr lang="es-CL" sz="1600">
              <a:latin typeface="Gill Sans for Oriflame Light"/>
            </a:endParaRPr>
          </a:p>
        </p:txBody>
      </p:sp>
      <p:sp>
        <p:nvSpPr>
          <p:cNvPr id="14" name="TextBox 1"/>
          <p:cNvSpPr txBox="1"/>
          <p:nvPr/>
        </p:nvSpPr>
        <p:spPr>
          <a:xfrm>
            <a:off x="6134100" y="4724400"/>
            <a:ext cx="2552700" cy="1169551"/>
          </a:xfrm>
          <a:prstGeom prst="rect">
            <a:avLst/>
          </a:prstGeom>
          <a:noFill/>
        </p:spPr>
        <p:txBody>
          <a:bodyPr wrap="square" lIns="0" tIns="0" rIns="0" rtlCol="0">
            <a:spAutoFit/>
          </a:bodyPr>
          <a:lstStyle/>
          <a:p>
            <a:r>
              <a:rPr lang="es-CL" sz="1600" dirty="0" smtClean="0">
                <a:latin typeface="Gill Sans for Oriflame Light"/>
              </a:rPr>
              <a:t>Asesora y mantén la actividad constante de tu negocio</a:t>
            </a:r>
          </a:p>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a:p>
            <a:pPr>
              <a:lnSpc>
                <a:spcPts val="1000"/>
              </a:lnSpc>
            </a:pPr>
            <a:endParaRPr lang="es-CL" altLang="zh-CN" sz="1600" dirty="0" smtClean="0">
              <a:latin typeface="Gill Sans for Oriflame Ligh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030468" y="4772266"/>
            <a:ext cx="2656332" cy="1221739"/>
          </a:xfrm>
          <a:custGeom>
            <a:avLst/>
            <a:gdLst>
              <a:gd name="connsiteX0" fmla="*/ 0 w 2656332"/>
              <a:gd name="connsiteY0" fmla="*/ 1221739 h 1221739"/>
              <a:gd name="connsiteX1" fmla="*/ 2656332 w 2656332"/>
              <a:gd name="connsiteY1" fmla="*/ 1221739 h 1221739"/>
              <a:gd name="connsiteX2" fmla="*/ 2656332 w 2656332"/>
              <a:gd name="connsiteY2" fmla="*/ 0 h 1221739"/>
              <a:gd name="connsiteX3" fmla="*/ 0 w 2656332"/>
              <a:gd name="connsiteY3" fmla="*/ 0 h 1221739"/>
              <a:gd name="connsiteX4" fmla="*/ 0 w 2656332"/>
              <a:gd name="connsiteY4" fmla="*/ 1221739 h 12217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56332" h="1221739">
                <a:moveTo>
                  <a:pt x="0" y="1221739"/>
                </a:moveTo>
                <a:lnTo>
                  <a:pt x="2656332" y="1221739"/>
                </a:lnTo>
                <a:lnTo>
                  <a:pt x="2656332" y="0"/>
                </a:lnTo>
                <a:lnTo>
                  <a:pt x="0" y="0"/>
                </a:lnTo>
                <a:lnTo>
                  <a:pt x="0" y="1221739"/>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sp>
        <p:nvSpPr>
          <p:cNvPr id="3" name="Freeform 3"/>
          <p:cNvSpPr/>
          <p:nvPr/>
        </p:nvSpPr>
        <p:spPr>
          <a:xfrm>
            <a:off x="461962" y="4772266"/>
            <a:ext cx="2666542" cy="1221739"/>
          </a:xfrm>
          <a:custGeom>
            <a:avLst/>
            <a:gdLst>
              <a:gd name="connsiteX0" fmla="*/ 0 w 2666542"/>
              <a:gd name="connsiteY0" fmla="*/ 1221739 h 1221739"/>
              <a:gd name="connsiteX1" fmla="*/ 2666542 w 2666542"/>
              <a:gd name="connsiteY1" fmla="*/ 1221739 h 1221739"/>
              <a:gd name="connsiteX2" fmla="*/ 2666542 w 2666542"/>
              <a:gd name="connsiteY2" fmla="*/ 0 h 1221739"/>
              <a:gd name="connsiteX3" fmla="*/ 0 w 2666542"/>
              <a:gd name="connsiteY3" fmla="*/ 0 h 1221739"/>
              <a:gd name="connsiteX4" fmla="*/ 0 w 2666542"/>
              <a:gd name="connsiteY4" fmla="*/ 1221739 h 12217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66542" h="1221739">
                <a:moveTo>
                  <a:pt x="0" y="1221739"/>
                </a:moveTo>
                <a:lnTo>
                  <a:pt x="2666542" y="1221739"/>
                </a:lnTo>
                <a:lnTo>
                  <a:pt x="2666542" y="0"/>
                </a:lnTo>
                <a:lnTo>
                  <a:pt x="0" y="0"/>
                </a:lnTo>
                <a:lnTo>
                  <a:pt x="0" y="1221739"/>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sp>
        <p:nvSpPr>
          <p:cNvPr id="5" name="Freeform 3"/>
          <p:cNvSpPr/>
          <p:nvPr/>
        </p:nvSpPr>
        <p:spPr>
          <a:xfrm>
            <a:off x="3239909" y="4772266"/>
            <a:ext cx="2674036" cy="1221739"/>
          </a:xfrm>
          <a:custGeom>
            <a:avLst/>
            <a:gdLst>
              <a:gd name="connsiteX0" fmla="*/ 0 w 2674036"/>
              <a:gd name="connsiteY0" fmla="*/ 1221739 h 1221739"/>
              <a:gd name="connsiteX1" fmla="*/ 2674036 w 2674036"/>
              <a:gd name="connsiteY1" fmla="*/ 1221739 h 1221739"/>
              <a:gd name="connsiteX2" fmla="*/ 2674036 w 2674036"/>
              <a:gd name="connsiteY2" fmla="*/ 0 h 1221739"/>
              <a:gd name="connsiteX3" fmla="*/ 0 w 2674036"/>
              <a:gd name="connsiteY3" fmla="*/ 0 h 1221739"/>
              <a:gd name="connsiteX4" fmla="*/ 0 w 2674036"/>
              <a:gd name="connsiteY4" fmla="*/ 1221739 h 12217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4036" h="1221739">
                <a:moveTo>
                  <a:pt x="0" y="1221739"/>
                </a:moveTo>
                <a:lnTo>
                  <a:pt x="2674036" y="1221739"/>
                </a:lnTo>
                <a:lnTo>
                  <a:pt x="2674036" y="0"/>
                </a:lnTo>
                <a:lnTo>
                  <a:pt x="0" y="0"/>
                </a:lnTo>
                <a:lnTo>
                  <a:pt x="0" y="1221739"/>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612900"/>
            <a:ext cx="2692400" cy="3619500"/>
          </a:xfrm>
          <a:prstGeom prst="rect">
            <a:avLst/>
          </a:prstGeom>
          <a:noFill/>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800" y="1612900"/>
            <a:ext cx="2705100" cy="3619500"/>
          </a:xfrm>
          <a:prstGeom prst="rect">
            <a:avLst/>
          </a:prstGeom>
          <a:noFill/>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100" y="1612900"/>
            <a:ext cx="2705100" cy="3619500"/>
          </a:xfrm>
          <a:prstGeom prst="rect">
            <a:avLst/>
          </a:prstGeom>
          <a:noFill/>
        </p:spPr>
      </p:pic>
      <p:sp>
        <p:nvSpPr>
          <p:cNvPr id="11" name="TextBox 1"/>
          <p:cNvSpPr txBox="1"/>
          <p:nvPr/>
        </p:nvSpPr>
        <p:spPr>
          <a:xfrm>
            <a:off x="711200" y="838200"/>
            <a:ext cx="4900380" cy="454933"/>
          </a:xfrm>
          <a:prstGeom prst="rect">
            <a:avLst/>
          </a:prstGeom>
          <a:noFill/>
        </p:spPr>
        <p:txBody>
          <a:bodyPr wrap="non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Expertos de la belleza mundial</a:t>
            </a:r>
          </a:p>
        </p:txBody>
      </p:sp>
      <p:sp>
        <p:nvSpPr>
          <p:cNvPr id="12" name="TextBox 1"/>
          <p:cNvSpPr txBox="1"/>
          <p:nvPr/>
        </p:nvSpPr>
        <p:spPr>
          <a:xfrm>
            <a:off x="584200" y="5270500"/>
            <a:ext cx="1970091" cy="584775"/>
          </a:xfrm>
          <a:prstGeom prst="rect">
            <a:avLst/>
          </a:prstGeom>
          <a:noFill/>
        </p:spPr>
        <p:txBody>
          <a:bodyPr wrap="none" lIns="0" tIns="0" rIns="0" rtlCol="0">
            <a:spAutoFit/>
          </a:bodyPr>
          <a:lstStyle/>
          <a:p>
            <a:pPr>
              <a:lnSpc>
                <a:spcPts val="2400"/>
              </a:lnSpc>
              <a:tabLst/>
            </a:pPr>
            <a:r>
              <a:rPr lang="es-CL" altLang="zh-CN" sz="1800" i="1" dirty="0" err="1" smtClean="0">
                <a:solidFill>
                  <a:srgbClr val="231F20"/>
                </a:solidFill>
                <a:latin typeface="Gill Sans for Oriflame Light"/>
                <a:cs typeface="Gill Sans for Oriflame Light"/>
              </a:rPr>
              <a:t>Jonas</a:t>
            </a:r>
            <a:r>
              <a:rPr lang="es-CL" altLang="zh-CN" sz="1800" i="1" smtClean="0">
                <a:solidFill>
                  <a:srgbClr val="231F20"/>
                </a:solidFill>
                <a:latin typeface="Gill Sans for Oriflame Light"/>
                <a:cs typeface="Gill Sans for Oriflame Light"/>
              </a:rPr>
              <a:t> Wramell</a:t>
            </a:r>
          </a:p>
          <a:p>
            <a:pPr>
              <a:lnSpc>
                <a:spcPts val="1800"/>
              </a:lnSpc>
              <a:tabLst/>
            </a:pPr>
            <a:r>
              <a:rPr lang="es-CL" altLang="zh-CN" sz="1600" i="1" smtClean="0">
                <a:solidFill>
                  <a:srgbClr val="231F20"/>
                </a:solidFill>
                <a:latin typeface="Gill Sans for Oriflame Light"/>
                <a:cs typeface="Gill Sans for Oriflame Light"/>
              </a:rPr>
              <a:t>Experto en maquillaje</a:t>
            </a:r>
          </a:p>
        </p:txBody>
      </p:sp>
      <p:sp>
        <p:nvSpPr>
          <p:cNvPr id="13" name="TextBox 1"/>
          <p:cNvSpPr txBox="1"/>
          <p:nvPr/>
        </p:nvSpPr>
        <p:spPr>
          <a:xfrm>
            <a:off x="3390900" y="5270500"/>
            <a:ext cx="1620636" cy="584775"/>
          </a:xfrm>
          <a:prstGeom prst="rect">
            <a:avLst/>
          </a:prstGeom>
          <a:noFill/>
        </p:spPr>
        <p:txBody>
          <a:bodyPr wrap="none" lIns="0" tIns="0" rIns="0" rtlCol="0">
            <a:spAutoFit/>
          </a:bodyPr>
          <a:lstStyle/>
          <a:p>
            <a:pPr>
              <a:lnSpc>
                <a:spcPts val="2400"/>
              </a:lnSpc>
              <a:tabLst/>
            </a:pPr>
            <a:r>
              <a:rPr lang="es-CL" altLang="zh-CN" sz="1800" i="1" smtClean="0">
                <a:solidFill>
                  <a:srgbClr val="231F20"/>
                </a:solidFill>
                <a:latin typeface="Gill Sans for Oriflame Light"/>
                <a:cs typeface="Gill Sans for Oriflame Light"/>
              </a:rPr>
              <a:t>Valerie Aflalo</a:t>
            </a:r>
          </a:p>
          <a:p>
            <a:pPr>
              <a:lnSpc>
                <a:spcPts val="1800"/>
              </a:lnSpc>
              <a:tabLst/>
            </a:pPr>
            <a:r>
              <a:rPr lang="es-CL" altLang="zh-CN" sz="1600" i="1" smtClean="0">
                <a:solidFill>
                  <a:srgbClr val="231F20"/>
                </a:solidFill>
                <a:latin typeface="Gill Sans for Oriflame Light"/>
                <a:cs typeface="Gill Sans for Oriflame Light"/>
              </a:rPr>
              <a:t>Experta en moda </a:t>
            </a:r>
          </a:p>
        </p:txBody>
      </p:sp>
      <p:sp>
        <p:nvSpPr>
          <p:cNvPr id="14" name="TextBox 1"/>
          <p:cNvSpPr txBox="1"/>
          <p:nvPr/>
        </p:nvSpPr>
        <p:spPr>
          <a:xfrm>
            <a:off x="6182868" y="5204192"/>
            <a:ext cx="2656332" cy="815608"/>
          </a:xfrm>
          <a:prstGeom prst="rect">
            <a:avLst/>
          </a:prstGeom>
          <a:noFill/>
        </p:spPr>
        <p:txBody>
          <a:bodyPr wrap="square" lIns="0" tIns="0" rIns="0" rtlCol="0">
            <a:spAutoFit/>
          </a:bodyPr>
          <a:lstStyle/>
          <a:p>
            <a:pPr>
              <a:lnSpc>
                <a:spcPts val="2400"/>
              </a:lnSpc>
              <a:tabLst/>
            </a:pPr>
            <a:r>
              <a:rPr lang="es-CL" altLang="zh-CN" sz="1800" i="1" dirty="0" smtClean="0">
                <a:solidFill>
                  <a:srgbClr val="231F20"/>
                </a:solidFill>
                <a:latin typeface="Gill Sans for Oriflame Light"/>
                <a:cs typeface="Gill Sans for Oriflame Light"/>
              </a:rPr>
              <a:t>Karl</a:t>
            </a:r>
            <a:r>
              <a:rPr lang="es-CL" altLang="zh-CN" sz="1800" dirty="0" smtClean="0">
                <a:latin typeface="Gill Sans for Oriflame Light"/>
                <a:cs typeface="Gill Sans for Oriflame Light"/>
              </a:rPr>
              <a:t> </a:t>
            </a:r>
            <a:r>
              <a:rPr lang="es-CL" altLang="zh-CN" sz="1800" i="1" dirty="0" err="1" smtClean="0">
                <a:solidFill>
                  <a:srgbClr val="231F20"/>
                </a:solidFill>
                <a:latin typeface="Gill Sans for Oriflame Light"/>
                <a:cs typeface="Gill Sans for Oriflame Light"/>
              </a:rPr>
              <a:t>Eklund</a:t>
            </a:r>
            <a:endParaRPr lang="es-CL" altLang="zh-CN" sz="1800" i="1" dirty="0" smtClean="0">
              <a:solidFill>
                <a:srgbClr val="231F20"/>
              </a:solidFill>
              <a:latin typeface="Gill Sans for Oriflame Light"/>
              <a:cs typeface="Gill Sans for Oriflame Light"/>
            </a:endParaRPr>
          </a:p>
          <a:p>
            <a:pPr>
              <a:lnSpc>
                <a:spcPts val="1800"/>
              </a:lnSpc>
              <a:tabLst/>
            </a:pPr>
            <a:r>
              <a:rPr lang="es-CL" altLang="zh-CN" sz="1600" i="1" dirty="0" smtClean="0">
                <a:solidFill>
                  <a:srgbClr val="231F20"/>
                </a:solidFill>
                <a:latin typeface="Gill Sans for Oriflame Light"/>
                <a:cs typeface="Gill Sans for Oriflame Light"/>
              </a:rPr>
              <a:t>Experto en cuidado </a:t>
            </a:r>
          </a:p>
          <a:p>
            <a:pPr>
              <a:lnSpc>
                <a:spcPts val="1800"/>
              </a:lnSpc>
              <a:tabLst/>
            </a:pPr>
            <a:r>
              <a:rPr lang="es-CL" altLang="zh-CN" sz="1600" i="1" dirty="0" smtClean="0">
                <a:solidFill>
                  <a:srgbClr val="231F20"/>
                </a:solidFill>
                <a:latin typeface="Gill Sans for Oriflame Light"/>
                <a:cs typeface="Gill Sans for Oriflame Light"/>
              </a:rPr>
              <a:t>del cabello</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pic>
        <p:nvPicPr>
          <p:cNvPr id="6"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539022" y="1591210"/>
            <a:ext cx="2931668" cy="1515703"/>
          </a:xfrm>
          <a:prstGeom prst="rect">
            <a:avLst/>
          </a:prstGeom>
          <a:noFill/>
        </p:spPr>
      </p:pic>
      <p:sp>
        <p:nvSpPr>
          <p:cNvPr id="8" name="TextBox 1"/>
          <p:cNvSpPr txBox="1"/>
          <p:nvPr/>
        </p:nvSpPr>
        <p:spPr>
          <a:xfrm>
            <a:off x="4751851" y="791286"/>
            <a:ext cx="4064000" cy="885114"/>
          </a:xfrm>
          <a:prstGeom prst="rect">
            <a:avLst/>
          </a:prstGeom>
          <a:noFill/>
        </p:spPr>
        <p:txBody>
          <a:bodyPr wrap="squar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Encuentra </a:t>
            </a:r>
            <a:r>
              <a:rPr lang="es-CL" altLang="zh-CN" sz="2600" dirty="0">
                <a:solidFill>
                  <a:srgbClr val="A51149"/>
                </a:solidFill>
                <a:latin typeface="Gill Sans for Oriflame Light"/>
                <a:cs typeface="Gill Sans for Oriflame Light"/>
              </a:rPr>
              <a:t>más personas por </a:t>
            </a:r>
            <a:r>
              <a:rPr lang="es-CL" altLang="zh-CN" sz="2600" dirty="0" smtClean="0">
                <a:solidFill>
                  <a:srgbClr val="A51149"/>
                </a:solidFill>
                <a:latin typeface="Gill Sans for Oriflame Light"/>
                <a:cs typeface="Gill Sans for Oriflame Light"/>
              </a:rPr>
              <a:t>Internet</a:t>
            </a:r>
            <a:endParaRPr lang="es-CL" altLang="zh-CN" sz="2600" dirty="0">
              <a:solidFill>
                <a:srgbClr val="A51149"/>
              </a:solidFill>
              <a:latin typeface="Gill Sans for Oriflame Light"/>
              <a:cs typeface="Gill Sans for Oriflame Light"/>
            </a:endParaRPr>
          </a:p>
        </p:txBody>
      </p:sp>
      <p:grpSp>
        <p:nvGrpSpPr>
          <p:cNvPr id="5" name="4 Grupo"/>
          <p:cNvGrpSpPr/>
          <p:nvPr/>
        </p:nvGrpSpPr>
        <p:grpSpPr>
          <a:xfrm>
            <a:off x="4708012" y="4567949"/>
            <a:ext cx="3991487" cy="1659981"/>
            <a:chOff x="4708012" y="4567949"/>
            <a:chExt cx="3991487" cy="1659981"/>
          </a:xfrm>
        </p:grpSpPr>
        <p:pic>
          <p:nvPicPr>
            <p:cNvPr id="15" name="Picture 14" descr="Tips_image.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08012" y="4567949"/>
              <a:ext cx="1078992" cy="1078992"/>
            </a:xfrm>
            <a:prstGeom prst="rect">
              <a:avLst/>
            </a:prstGeom>
          </p:spPr>
        </p:pic>
        <p:sp>
          <p:nvSpPr>
            <p:cNvPr id="16" name="Freeform 3"/>
            <p:cNvSpPr/>
            <p:nvPr/>
          </p:nvSpPr>
          <p:spPr>
            <a:xfrm>
              <a:off x="4898783" y="4797986"/>
              <a:ext cx="3800716" cy="1349514"/>
            </a:xfrm>
            <a:custGeom>
              <a:avLst/>
              <a:gdLst>
                <a:gd name="connsiteX0" fmla="*/ 3788016 w 3800716"/>
                <a:gd name="connsiteY0" fmla="*/ 1228814 h 1349514"/>
                <a:gd name="connsiteX1" fmla="*/ 3788016 w 3800716"/>
                <a:gd name="connsiteY1" fmla="*/ 586028 h 1349514"/>
                <a:gd name="connsiteX2" fmla="*/ 3680015 w 3800716"/>
                <a:gd name="connsiteY2" fmla="*/ 478028 h 1349514"/>
                <a:gd name="connsiteX3" fmla="*/ 615746 w 3800716"/>
                <a:gd name="connsiteY3" fmla="*/ 478028 h 1349514"/>
                <a:gd name="connsiteX4" fmla="*/ 661568 w 3800716"/>
                <a:gd name="connsiteY4" fmla="*/ 317792 h 1349514"/>
                <a:gd name="connsiteX5" fmla="*/ 356463 w 3800716"/>
                <a:gd name="connsiteY5" fmla="*/ 12700 h 1349514"/>
                <a:gd name="connsiteX6" fmla="*/ 51371 w 3800716"/>
                <a:gd name="connsiteY6" fmla="*/ 317792 h 1349514"/>
                <a:gd name="connsiteX7" fmla="*/ 98805 w 3800716"/>
                <a:gd name="connsiteY7" fmla="*/ 480707 h 1349514"/>
                <a:gd name="connsiteX8" fmla="*/ 12700 w 3800716"/>
                <a:gd name="connsiteY8" fmla="*/ 586028 h 1349514"/>
                <a:gd name="connsiteX9" fmla="*/ 12700 w 3800716"/>
                <a:gd name="connsiteY9" fmla="*/ 1228814 h 1349514"/>
                <a:gd name="connsiteX10" fmla="*/ 120700 w 3800716"/>
                <a:gd name="connsiteY10" fmla="*/ 1336814 h 1349514"/>
                <a:gd name="connsiteX11" fmla="*/ 3680015 w 3800716"/>
                <a:gd name="connsiteY11" fmla="*/ 1336814 h 1349514"/>
                <a:gd name="connsiteX12" fmla="*/ 3788016 w 3800716"/>
                <a:gd name="connsiteY12" fmla="*/ 1228814 h 134951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3800716" h="1349514">
                  <a:moveTo>
                    <a:pt x="3788016" y="1228814"/>
                  </a:moveTo>
                  <a:lnTo>
                    <a:pt x="3788016" y="586028"/>
                  </a:lnTo>
                  <a:cubicBezTo>
                    <a:pt x="3788016" y="586028"/>
                    <a:pt x="3788016" y="478028"/>
                    <a:pt x="3680015" y="478028"/>
                  </a:cubicBezTo>
                  <a:lnTo>
                    <a:pt x="615746" y="478028"/>
                  </a:lnTo>
                  <a:cubicBezTo>
                    <a:pt x="644614" y="431419"/>
                    <a:pt x="661568" y="376644"/>
                    <a:pt x="661568" y="317792"/>
                  </a:cubicBezTo>
                  <a:cubicBezTo>
                    <a:pt x="661568" y="149288"/>
                    <a:pt x="524967" y="12700"/>
                    <a:pt x="356463" y="12700"/>
                  </a:cubicBezTo>
                  <a:cubicBezTo>
                    <a:pt x="187960" y="12700"/>
                    <a:pt x="51371" y="149288"/>
                    <a:pt x="51371" y="317792"/>
                  </a:cubicBezTo>
                  <a:cubicBezTo>
                    <a:pt x="51371" y="377774"/>
                    <a:pt x="68922" y="433527"/>
                    <a:pt x="98805" y="480707"/>
                  </a:cubicBezTo>
                  <a:cubicBezTo>
                    <a:pt x="67259" y="487095"/>
                    <a:pt x="12700" y="509168"/>
                    <a:pt x="12700" y="586028"/>
                  </a:cubicBezTo>
                  <a:lnTo>
                    <a:pt x="12700" y="1228814"/>
                  </a:lnTo>
                  <a:cubicBezTo>
                    <a:pt x="12700" y="1228814"/>
                    <a:pt x="12700" y="1336814"/>
                    <a:pt x="120700" y="1336814"/>
                  </a:cubicBezTo>
                  <a:lnTo>
                    <a:pt x="3680015" y="1336814"/>
                  </a:lnTo>
                  <a:cubicBezTo>
                    <a:pt x="3680015" y="1336814"/>
                    <a:pt x="3788016" y="1336814"/>
                    <a:pt x="3788016" y="1228814"/>
                  </a:cubicBezTo>
                </a:path>
              </a:pathLst>
            </a:custGeom>
            <a:solidFill>
              <a:srgbClr val="000000">
                <a:alpha val="0"/>
              </a:srgbClr>
            </a:solidFill>
            <a:ln w="25400">
              <a:solidFill>
                <a:srgbClr val="7FBBC7">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9" name="TextBox 1"/>
            <p:cNvSpPr txBox="1"/>
            <p:nvPr/>
          </p:nvSpPr>
          <p:spPr>
            <a:xfrm>
              <a:off x="5070485" y="5105400"/>
              <a:ext cx="3629013" cy="1122530"/>
            </a:xfrm>
            <a:prstGeom prst="rect">
              <a:avLst/>
            </a:prstGeom>
            <a:noFill/>
          </p:spPr>
          <p:txBody>
            <a:bodyPr wrap="square" lIns="0" tIns="0" rIns="0" rtlCol="0">
              <a:spAutoFit/>
            </a:bodyPr>
            <a:lstStyle/>
            <a:p>
              <a:pPr>
                <a:lnSpc>
                  <a:spcPts val="2200"/>
                </a:lnSpc>
                <a:tabLst>
                  <a:tab pos="76200" algn="l"/>
                  <a:tab pos="139700" algn="l"/>
                  <a:tab pos="2921000" algn="l"/>
                </a:tabLst>
              </a:pPr>
              <a:endParaRPr lang="es-CL" altLang="zh-CN" dirty="0" smtClean="0">
                <a:latin typeface="Gill Sans for Oriflame Light"/>
              </a:endParaRPr>
            </a:p>
            <a:p>
              <a:r>
                <a:rPr lang="es-CL" sz="1400" dirty="0" smtClean="0">
                  <a:latin typeface="Gill Sans for Oriflame Light"/>
                </a:rPr>
                <a:t>Puedes obtener más información sobre cómo reclutar vía Online revisando nuestro entrenamiento </a:t>
              </a:r>
              <a:r>
                <a:rPr lang="es-CL" sz="1400" b="1" dirty="0" smtClean="0">
                  <a:latin typeface="Gill Sans for Oriflame Light"/>
                </a:rPr>
                <a:t>“Inicia tu negocio Online”</a:t>
              </a:r>
              <a:endParaRPr lang="es-CL" sz="1400" b="1" dirty="0" smtClean="0">
                <a:solidFill>
                  <a:srgbClr val="C00000"/>
                </a:solidFill>
                <a:latin typeface="Gill Sans for Oriflame Light"/>
              </a:endParaRPr>
            </a:p>
            <a:p>
              <a:pPr>
                <a:lnSpc>
                  <a:spcPts val="1000"/>
                </a:lnSpc>
              </a:pPr>
              <a:endParaRPr lang="es-CL" altLang="zh-CN" dirty="0" smtClean="0">
                <a:latin typeface="Gill Sans for Oriflame Light"/>
              </a:endParaRPr>
            </a:p>
          </p:txBody>
        </p:sp>
        <p:sp>
          <p:nvSpPr>
            <p:cNvPr id="17" name="TextBox 16"/>
            <p:cNvSpPr txBox="1"/>
            <p:nvPr/>
          </p:nvSpPr>
          <p:spPr>
            <a:xfrm rot="21192930">
              <a:off x="5081612" y="5146449"/>
              <a:ext cx="457200" cy="215444"/>
            </a:xfrm>
            <a:prstGeom prst="rect">
              <a:avLst/>
            </a:prstGeom>
            <a:noFill/>
          </p:spPr>
          <p:txBody>
            <a:bodyPr wrap="square" rtlCol="0">
              <a:spAutoFit/>
            </a:bodyPr>
            <a:lstStyle/>
            <a:p>
              <a:r>
                <a:rPr lang="es-CL" sz="800" smtClean="0">
                  <a:solidFill>
                    <a:schemeClr val="bg1"/>
                  </a:solidFill>
                  <a:latin typeface="Gill Sans for Oriflame Light"/>
                  <a:cs typeface="Gill Sans for Oriflame"/>
                </a:rPr>
                <a:t>Tips!</a:t>
              </a:r>
              <a:endParaRPr lang="es-CL" sz="800">
                <a:solidFill>
                  <a:schemeClr val="bg1"/>
                </a:solidFill>
                <a:latin typeface="Gill Sans for Oriflame Light"/>
                <a:cs typeface="Gill Sans for Oriflame"/>
              </a:endParaRPr>
            </a:p>
          </p:txBody>
        </p:sp>
      </p:grpSp>
      <p:sp>
        <p:nvSpPr>
          <p:cNvPr id="4" name="3 Rectángulo"/>
          <p:cNvSpPr/>
          <p:nvPr/>
        </p:nvSpPr>
        <p:spPr>
          <a:xfrm>
            <a:off x="4898783" y="3166770"/>
            <a:ext cx="3917068" cy="1631216"/>
          </a:xfrm>
          <a:prstGeom prst="rect">
            <a:avLst/>
          </a:prstGeom>
        </p:spPr>
        <p:txBody>
          <a:bodyPr wrap="square">
            <a:spAutoFit/>
          </a:bodyPr>
          <a:lstStyle/>
          <a:p>
            <a:pPr marL="285750" lvl="0" indent="-285750">
              <a:spcAft>
                <a:spcPts val="600"/>
              </a:spcAft>
              <a:buFont typeface="Arial" pitchFamily="34" charset="0"/>
              <a:buChar char="•"/>
            </a:pPr>
            <a:r>
              <a:rPr lang="es-CL" dirty="0">
                <a:solidFill>
                  <a:prstClr val="black"/>
                </a:solidFill>
                <a:latin typeface="Gill Sans for Oriflame Light"/>
              </a:rPr>
              <a:t>En el perfil personal de las redes sociales</a:t>
            </a:r>
          </a:p>
          <a:p>
            <a:pPr marL="285750" lvl="0" indent="-285750">
              <a:spcAft>
                <a:spcPts val="600"/>
              </a:spcAft>
              <a:buFont typeface="Arial" pitchFamily="34" charset="0"/>
              <a:buChar char="•"/>
            </a:pPr>
            <a:r>
              <a:rPr lang="es-CL" dirty="0">
                <a:solidFill>
                  <a:prstClr val="black"/>
                </a:solidFill>
                <a:latin typeface="Gill Sans for Oriflame Light"/>
              </a:rPr>
              <a:t>En grupos y páginas de fans en redes sociales</a:t>
            </a:r>
          </a:p>
          <a:p>
            <a:pPr marL="285750" lvl="0" indent="-285750">
              <a:spcAft>
                <a:spcPts val="600"/>
              </a:spcAft>
              <a:buFont typeface="Arial" pitchFamily="34" charset="0"/>
              <a:buChar char="•"/>
            </a:pPr>
            <a:r>
              <a:rPr lang="es-CL" dirty="0">
                <a:solidFill>
                  <a:prstClr val="black"/>
                </a:solidFill>
                <a:latin typeface="Gill Sans for Oriflame Light"/>
              </a:rPr>
              <a:t>En blogs y foros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6" name="TextBox 1"/>
          <p:cNvSpPr txBox="1"/>
          <p:nvPr/>
        </p:nvSpPr>
        <p:spPr>
          <a:xfrm>
            <a:off x="4940300" y="1028700"/>
            <a:ext cx="3551100" cy="449097"/>
          </a:xfrm>
          <a:prstGeom prst="rect">
            <a:avLst/>
          </a:prstGeom>
          <a:noFill/>
        </p:spPr>
        <p:txBody>
          <a:bodyPr wrap="none" lIns="0" tIns="0" rIns="0" rtlCol="0">
            <a:spAutoFit/>
          </a:bodyPr>
          <a:lstStyle/>
          <a:p>
            <a:pPr>
              <a:lnSpc>
                <a:spcPts val="3400"/>
              </a:lnSpc>
              <a:tabLst/>
            </a:pPr>
            <a:r>
              <a:rPr lang="es-CL" altLang="zh-CN" sz="2600" smtClean="0">
                <a:solidFill>
                  <a:srgbClr val="A51149"/>
                </a:solidFill>
                <a:latin typeface="Gill Sans for Oriflame Light"/>
                <a:cs typeface="Gill Sans for Oriflame Light"/>
              </a:rPr>
              <a:t>Tips para vender Online</a:t>
            </a:r>
          </a:p>
        </p:txBody>
      </p:sp>
      <p:sp>
        <p:nvSpPr>
          <p:cNvPr id="7" name="TextBox 1"/>
          <p:cNvSpPr txBox="1"/>
          <p:nvPr/>
        </p:nvSpPr>
        <p:spPr>
          <a:xfrm>
            <a:off x="4940300" y="2159000"/>
            <a:ext cx="3853619" cy="3585597"/>
          </a:xfrm>
          <a:prstGeom prst="rect">
            <a:avLst/>
          </a:prstGeom>
          <a:noFill/>
        </p:spPr>
        <p:txBody>
          <a:bodyPr wrap="square" lIns="0" tIns="0" rIns="0" rtlCol="0">
            <a:spAutoFit/>
          </a:bodyPr>
          <a:lstStyle/>
          <a:p>
            <a:pPr marL="285750" indent="-285750">
              <a:spcAft>
                <a:spcPts val="1200"/>
              </a:spcAft>
              <a:buFont typeface="Arial" pitchFamily="34" charset="0"/>
              <a:buChar char="•"/>
            </a:pPr>
            <a:r>
              <a:rPr lang="es-CL" dirty="0" smtClean="0">
                <a:latin typeface="Gill Sans for Oriflame Light"/>
              </a:rPr>
              <a:t>Sé activo todos los días</a:t>
            </a:r>
          </a:p>
          <a:p>
            <a:pPr marL="285750" indent="-285750">
              <a:spcAft>
                <a:spcPts val="1200"/>
              </a:spcAft>
              <a:buFont typeface="Arial" pitchFamily="34" charset="0"/>
              <a:buChar char="•"/>
            </a:pPr>
            <a:r>
              <a:rPr lang="es-CL" dirty="0" smtClean="0">
                <a:latin typeface="Gill Sans for Oriflame Light"/>
              </a:rPr>
              <a:t>Responde </a:t>
            </a:r>
            <a:r>
              <a:rPr lang="es-CL" dirty="0">
                <a:latin typeface="Gill Sans for Oriflame Light"/>
              </a:rPr>
              <a:t>inmediatamente las preguntas de los </a:t>
            </a:r>
            <a:r>
              <a:rPr lang="es-CL" dirty="0" smtClean="0">
                <a:latin typeface="Gill Sans for Oriflame Light"/>
              </a:rPr>
              <a:t>clientes</a:t>
            </a:r>
          </a:p>
          <a:p>
            <a:pPr marL="285750" indent="-285750">
              <a:spcAft>
                <a:spcPts val="1200"/>
              </a:spcAft>
              <a:buFont typeface="Arial" pitchFamily="34" charset="0"/>
              <a:buChar char="•"/>
            </a:pPr>
            <a:r>
              <a:rPr lang="es-CL" dirty="0">
                <a:latin typeface="Gill Sans for Oriflame Light"/>
              </a:rPr>
              <a:t>Comunícate con el cliente una vez por </a:t>
            </a:r>
            <a:r>
              <a:rPr lang="es-CL" dirty="0" smtClean="0">
                <a:latin typeface="Gill Sans for Oriflame Light"/>
              </a:rPr>
              <a:t>Catálogo </a:t>
            </a:r>
            <a:r>
              <a:rPr lang="es-CL" dirty="0">
                <a:latin typeface="Gill Sans for Oriflame Light"/>
              </a:rPr>
              <a:t>(no te conviertas en </a:t>
            </a:r>
            <a:r>
              <a:rPr lang="es-CL" dirty="0" err="1" smtClean="0">
                <a:latin typeface="Gill Sans for Oriflame Light"/>
              </a:rPr>
              <a:t>spam</a:t>
            </a:r>
            <a:r>
              <a:rPr lang="es-CL" dirty="0" smtClean="0">
                <a:latin typeface="Gill Sans for Oriflame Light"/>
              </a:rPr>
              <a:t>)</a:t>
            </a:r>
          </a:p>
          <a:p>
            <a:pPr marL="285750" indent="-285750">
              <a:spcAft>
                <a:spcPts val="1200"/>
              </a:spcAft>
              <a:buFont typeface="Arial" pitchFamily="34" charset="0"/>
              <a:buChar char="•"/>
            </a:pPr>
            <a:r>
              <a:rPr lang="es-CL" dirty="0">
                <a:latin typeface="Gill Sans for Oriflame Light"/>
              </a:rPr>
              <a:t>Organiza lanzamientos de </a:t>
            </a:r>
            <a:r>
              <a:rPr lang="es-CL" dirty="0" smtClean="0">
                <a:latin typeface="Gill Sans for Oriflame Light"/>
              </a:rPr>
              <a:t>Catálogo </a:t>
            </a:r>
            <a:r>
              <a:rPr lang="es-CL" dirty="0">
                <a:latin typeface="Gill Sans for Oriflame Light"/>
              </a:rPr>
              <a:t>vía Online</a:t>
            </a:r>
          </a:p>
          <a:p>
            <a:pPr marL="285750" indent="-285750">
              <a:spcAft>
                <a:spcPts val="1200"/>
              </a:spcAft>
              <a:buFont typeface="Arial" pitchFamily="34" charset="0"/>
              <a:buChar char="•"/>
            </a:pPr>
            <a:endParaRPr lang="es-CL" dirty="0">
              <a:latin typeface="Gill Sans for Oriflame Light"/>
            </a:endParaRPr>
          </a:p>
          <a:p>
            <a:pPr>
              <a:spcAft>
                <a:spcPts val="1200"/>
              </a:spcAft>
            </a:pPr>
            <a:endParaRPr lang="es-CL" dirty="0">
              <a:latin typeface="Gill Sans for Oriflame Ligh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lide 88.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4552462" cy="6858000"/>
          </a:xfrm>
          <a:prstGeom prst="rect">
            <a:avLst/>
          </a:prstGeom>
        </p:spPr>
      </p:pic>
      <p:pic>
        <p:nvPicPr>
          <p:cNvPr id="14" name="Picture 6" descr="S:\Sales Support\USERS\LESCOBAR\MÁS SUEÑOS_2012_EDICIÓN 3_CHILEOK Folder\Links\En-Modo-digital_logo.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410200" y="304800"/>
            <a:ext cx="2286000" cy="589810"/>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920" y="4062338"/>
            <a:ext cx="83820" cy="139700"/>
          </a:xfrm>
          <a:prstGeom prst="rect">
            <a:avLst/>
          </a:prstGeom>
        </p:spPr>
      </p:pic>
      <p:sp>
        <p:nvSpPr>
          <p:cNvPr id="29" name="TextBox 1"/>
          <p:cNvSpPr txBox="1"/>
          <p:nvPr/>
        </p:nvSpPr>
        <p:spPr>
          <a:xfrm>
            <a:off x="4692533" y="1017508"/>
            <a:ext cx="4127500" cy="1354217"/>
          </a:xfrm>
          <a:prstGeom prst="rect">
            <a:avLst/>
          </a:prstGeom>
          <a:noFill/>
        </p:spPr>
        <p:txBody>
          <a:bodyPr wrap="squar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Posibilidades </a:t>
            </a:r>
            <a:r>
              <a:rPr lang="es-CL" altLang="zh-CN" sz="2800" dirty="0">
                <a:solidFill>
                  <a:srgbClr val="A51149"/>
                </a:solidFill>
                <a:latin typeface="Gill Sans for Oriflame Light"/>
                <a:cs typeface="Gill Sans for Oriflame Light"/>
              </a:rPr>
              <a:t>al alcance de tu mano</a:t>
            </a:r>
          </a:p>
          <a:p>
            <a:pPr>
              <a:lnSpc>
                <a:spcPts val="3400"/>
              </a:lnSpc>
              <a:tabLst/>
            </a:pPr>
            <a:endParaRPr lang="es-CL" altLang="zh-CN" sz="2800" dirty="0">
              <a:solidFill>
                <a:srgbClr val="A51149"/>
              </a:solidFill>
              <a:latin typeface="Gill Sans for Oriflame Light"/>
              <a:cs typeface="Gill Sans for Oriflame Light"/>
            </a:endParaRPr>
          </a:p>
        </p:txBody>
      </p:sp>
      <p:sp>
        <p:nvSpPr>
          <p:cNvPr id="30" name="TextBox 1"/>
          <p:cNvSpPr txBox="1"/>
          <p:nvPr/>
        </p:nvSpPr>
        <p:spPr>
          <a:xfrm>
            <a:off x="4694808" y="2047250"/>
            <a:ext cx="4062349" cy="1431161"/>
          </a:xfrm>
          <a:prstGeom prst="rect">
            <a:avLst/>
          </a:prstGeom>
          <a:noFill/>
        </p:spPr>
        <p:txBody>
          <a:bodyPr wrap="square" lIns="0" tIns="0" rIns="0" rtlCol="0">
            <a:spAutoFit/>
          </a:bodyPr>
          <a:lstStyle/>
          <a:p>
            <a:pPr marL="285750" indent="-285750">
              <a:buFont typeface="Arial" pitchFamily="34" charset="0"/>
              <a:buChar char="•"/>
            </a:pPr>
            <a:r>
              <a:rPr lang="es-CL" b="1" dirty="0" smtClean="0">
                <a:latin typeface="Gill Sans for Oriflame Light"/>
              </a:rPr>
              <a:t>Centro de maquillaje virtual</a:t>
            </a:r>
          </a:p>
          <a:p>
            <a:r>
              <a:rPr lang="es-CL" dirty="0" smtClean="0">
                <a:latin typeface="Gill Sans for Oriflame Light"/>
              </a:rPr>
              <a:t>    Prueba </a:t>
            </a:r>
            <a:r>
              <a:rPr lang="es-CL" dirty="0">
                <a:latin typeface="Gill Sans for Oriflame Light"/>
              </a:rPr>
              <a:t>todos nuestros productos de </a:t>
            </a:r>
            <a:r>
              <a:rPr lang="es-CL" dirty="0" smtClean="0">
                <a:latin typeface="Gill Sans for Oriflame Light"/>
              </a:rPr>
              <a:t>  </a:t>
            </a:r>
            <a:br>
              <a:rPr lang="es-CL" dirty="0" smtClean="0">
                <a:latin typeface="Gill Sans for Oriflame Light"/>
              </a:rPr>
            </a:br>
            <a:r>
              <a:rPr lang="es-CL" dirty="0" smtClean="0">
                <a:latin typeface="Gill Sans for Oriflame Light"/>
              </a:rPr>
              <a:t>    maquillaje en </a:t>
            </a:r>
            <a:r>
              <a:rPr lang="es-CL" dirty="0">
                <a:latin typeface="Gill Sans for Oriflame Light"/>
              </a:rPr>
              <a:t>tu propia </a:t>
            </a:r>
            <a:r>
              <a:rPr lang="es-CL" dirty="0" smtClean="0">
                <a:latin typeface="Gill Sans for Oriflame Light"/>
              </a:rPr>
              <a:t>foto y   </a:t>
            </a:r>
            <a:br>
              <a:rPr lang="es-CL" dirty="0" smtClean="0">
                <a:latin typeface="Gill Sans for Oriflame Light"/>
              </a:rPr>
            </a:br>
            <a:r>
              <a:rPr lang="es-CL" dirty="0" smtClean="0">
                <a:latin typeface="Gill Sans for Oriflame Light"/>
              </a:rPr>
              <a:t>    comparte </a:t>
            </a:r>
            <a:r>
              <a:rPr lang="es-CL" dirty="0">
                <a:latin typeface="Gill Sans for Oriflame Light"/>
              </a:rPr>
              <a:t>tu </a:t>
            </a:r>
            <a:r>
              <a:rPr lang="es-CL" dirty="0" smtClean="0">
                <a:latin typeface="Gill Sans for Oriflame Light"/>
              </a:rPr>
              <a:t>look</a:t>
            </a:r>
          </a:p>
          <a:p>
            <a:endParaRPr lang="es-CL" b="1" dirty="0" smtClean="0">
              <a:latin typeface="Gill Sans for Oriflame Light"/>
            </a:endParaRPr>
          </a:p>
        </p:txBody>
      </p:sp>
      <p:sp>
        <p:nvSpPr>
          <p:cNvPr id="3" name="2 Rectángulo"/>
          <p:cNvSpPr/>
          <p:nvPr/>
        </p:nvSpPr>
        <p:spPr>
          <a:xfrm>
            <a:off x="4572000" y="3429000"/>
            <a:ext cx="4572000" cy="1200329"/>
          </a:xfrm>
          <a:prstGeom prst="rect">
            <a:avLst/>
          </a:prstGeom>
        </p:spPr>
        <p:txBody>
          <a:bodyPr>
            <a:spAutoFit/>
          </a:bodyPr>
          <a:lstStyle/>
          <a:p>
            <a:pPr marL="285750" lvl="0" indent="-285750">
              <a:buFont typeface="Arial" pitchFamily="34" charset="0"/>
              <a:buChar char="•"/>
            </a:pPr>
            <a:r>
              <a:rPr lang="es-CL" b="1" dirty="0">
                <a:solidFill>
                  <a:prstClr val="black"/>
                </a:solidFill>
                <a:latin typeface="Gill Sans for Oriflame Light"/>
              </a:rPr>
              <a:t>Entrenamientos </a:t>
            </a:r>
          </a:p>
          <a:p>
            <a:pPr lvl="0"/>
            <a:r>
              <a:rPr lang="es-CL" dirty="0">
                <a:solidFill>
                  <a:prstClr val="black"/>
                </a:solidFill>
                <a:latin typeface="Gill Sans for Oriflame Light"/>
              </a:rPr>
              <a:t>     Realiza el Curso 1 de Productos  y 2   </a:t>
            </a:r>
            <a:br>
              <a:rPr lang="es-CL" dirty="0">
                <a:solidFill>
                  <a:prstClr val="black"/>
                </a:solidFill>
                <a:latin typeface="Gill Sans for Oriflame Light"/>
              </a:rPr>
            </a:br>
            <a:r>
              <a:rPr lang="es-CL" dirty="0">
                <a:solidFill>
                  <a:prstClr val="black"/>
                </a:solidFill>
                <a:latin typeface="Gill Sans for Oriflame Light"/>
              </a:rPr>
              <a:t>     de Negocio, interactivo por internet.</a:t>
            </a:r>
          </a:p>
          <a:p>
            <a:pPr lvl="0"/>
            <a:endParaRPr lang="es-CL" dirty="0">
              <a:solidFill>
                <a:prstClr val="black"/>
              </a:solidFill>
              <a:latin typeface="Gill Sans for Oriflame Light"/>
            </a:endParaRPr>
          </a:p>
        </p:txBody>
      </p:sp>
      <p:sp>
        <p:nvSpPr>
          <p:cNvPr id="4" name="3 Rectángulo"/>
          <p:cNvSpPr/>
          <p:nvPr/>
        </p:nvSpPr>
        <p:spPr>
          <a:xfrm>
            <a:off x="4572000" y="4694872"/>
            <a:ext cx="4572000" cy="1477328"/>
          </a:xfrm>
          <a:prstGeom prst="rect">
            <a:avLst/>
          </a:prstGeom>
        </p:spPr>
        <p:txBody>
          <a:bodyPr>
            <a:spAutoFit/>
          </a:bodyPr>
          <a:lstStyle/>
          <a:p>
            <a:pPr marL="285750" lvl="0" indent="-285750">
              <a:buFont typeface="Arial" pitchFamily="34" charset="0"/>
              <a:buChar char="•"/>
            </a:pPr>
            <a:r>
              <a:rPr lang="es-CL" b="1" dirty="0">
                <a:solidFill>
                  <a:prstClr val="black"/>
                </a:solidFill>
                <a:latin typeface="Gill Sans for Oriflame Light"/>
              </a:rPr>
              <a:t>Tutoriales online</a:t>
            </a:r>
          </a:p>
          <a:p>
            <a:pPr lvl="0"/>
            <a:r>
              <a:rPr lang="es-CL" dirty="0">
                <a:solidFill>
                  <a:prstClr val="black"/>
                </a:solidFill>
                <a:latin typeface="Gill Sans for Oriflame Light"/>
              </a:rPr>
              <a:t>    ¡Todo lo que </a:t>
            </a:r>
            <a:r>
              <a:rPr lang="es-CL" dirty="0" smtClean="0">
                <a:solidFill>
                  <a:prstClr val="black"/>
                </a:solidFill>
                <a:latin typeface="Gill Sans for Oriflame Light"/>
              </a:rPr>
              <a:t>necesitas </a:t>
            </a:r>
            <a:r>
              <a:rPr lang="es-CL" dirty="0">
                <a:solidFill>
                  <a:prstClr val="black"/>
                </a:solidFill>
                <a:latin typeface="Gill Sans for Oriflame Light"/>
              </a:rPr>
              <a:t>saber sobre </a:t>
            </a:r>
            <a:br>
              <a:rPr lang="es-CL" dirty="0">
                <a:solidFill>
                  <a:prstClr val="black"/>
                </a:solidFill>
                <a:latin typeface="Gill Sans for Oriflame Light"/>
              </a:rPr>
            </a:br>
            <a:r>
              <a:rPr lang="es-CL" dirty="0">
                <a:solidFill>
                  <a:prstClr val="black"/>
                </a:solidFill>
                <a:latin typeface="Gill Sans for Oriflame Light"/>
              </a:rPr>
              <a:t>     las herramientas Online! Una </a:t>
            </a:r>
            <a:br>
              <a:rPr lang="es-CL" dirty="0">
                <a:solidFill>
                  <a:prstClr val="black"/>
                </a:solidFill>
                <a:latin typeface="Gill Sans for Oriflame Light"/>
              </a:rPr>
            </a:br>
            <a:r>
              <a:rPr lang="es-CL" dirty="0">
                <a:solidFill>
                  <a:prstClr val="black"/>
                </a:solidFill>
                <a:latin typeface="Gill Sans for Oriflame Light"/>
              </a:rPr>
              <a:t>     completa  guía para conocer y usar </a:t>
            </a:r>
            <a:br>
              <a:rPr lang="es-CL" dirty="0">
                <a:solidFill>
                  <a:prstClr val="black"/>
                </a:solidFill>
                <a:latin typeface="Gill Sans for Oriflame Light"/>
              </a:rPr>
            </a:br>
            <a:r>
              <a:rPr lang="es-CL" dirty="0">
                <a:solidFill>
                  <a:prstClr val="black"/>
                </a:solidFill>
                <a:latin typeface="Gill Sans for Oriflame Light"/>
              </a:rPr>
              <a:t>     las aplicaciones</a:t>
            </a:r>
          </a:p>
        </p:txBody>
      </p:sp>
    </p:spTree>
    <p:extLst>
      <p:ext uri="{BB962C8B-B14F-4D97-AF65-F5344CB8AC3E}">
        <p14:creationId xmlns:p14="http://schemas.microsoft.com/office/powerpoint/2010/main" val="88197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
        <p:nvSpPr>
          <p:cNvPr id="6" name="TextBox 1"/>
          <p:cNvSpPr txBox="1"/>
          <p:nvPr/>
        </p:nvSpPr>
        <p:spPr>
          <a:xfrm>
            <a:off x="4763901" y="838200"/>
            <a:ext cx="4127500" cy="918200"/>
          </a:xfrm>
          <a:prstGeom prst="rect">
            <a:avLst/>
          </a:prstGeom>
          <a:noFill/>
        </p:spPr>
        <p:txBody>
          <a:bodyPr wrap="square" lIns="0" tIns="0" rIns="0" rtlCol="0">
            <a:spAutoFit/>
          </a:bodyPr>
          <a:lstStyle/>
          <a:p>
            <a:pPr>
              <a:lnSpc>
                <a:spcPts val="3400"/>
              </a:lnSpc>
              <a:tabLst/>
            </a:pPr>
            <a:r>
              <a:rPr lang="es-CL" altLang="zh-CN" sz="2600" dirty="0" smtClean="0">
                <a:solidFill>
                  <a:srgbClr val="A51149"/>
                </a:solidFill>
                <a:latin typeface="Gill Sans for Oriflame Light"/>
                <a:cs typeface="Gill Sans for Oriflame Light"/>
              </a:rPr>
              <a:t>Reglas de oro para el éxito de tu negocio</a:t>
            </a:r>
          </a:p>
        </p:txBody>
      </p:sp>
      <p:sp>
        <p:nvSpPr>
          <p:cNvPr id="16" name="TextBox 1"/>
          <p:cNvSpPr txBox="1"/>
          <p:nvPr/>
        </p:nvSpPr>
        <p:spPr>
          <a:xfrm>
            <a:off x="4756974" y="1909948"/>
            <a:ext cx="4062349" cy="4293483"/>
          </a:xfrm>
          <a:prstGeom prst="rect">
            <a:avLst/>
          </a:prstGeom>
          <a:noFill/>
        </p:spPr>
        <p:txBody>
          <a:bodyPr wrap="square" lIns="0" tIns="0" rIns="0" rtlCol="0">
            <a:spAutoFit/>
          </a:bodyPr>
          <a:lstStyle/>
          <a:p>
            <a:pPr marL="285750" indent="-285750">
              <a:spcAft>
                <a:spcPts val="1200"/>
              </a:spcAft>
              <a:buFont typeface="Arial" pitchFamily="34" charset="0"/>
              <a:buChar char="•"/>
            </a:pPr>
            <a:r>
              <a:rPr lang="es-CL" dirty="0" smtClean="0">
                <a:latin typeface="Gill Sans for Oriflame Light"/>
              </a:rPr>
              <a:t>Habla con 3 personas nuevas cada día</a:t>
            </a:r>
          </a:p>
          <a:p>
            <a:pPr marL="285750" indent="-285750">
              <a:spcAft>
                <a:spcPts val="1200"/>
              </a:spcAft>
              <a:buFont typeface="Arial" pitchFamily="34" charset="0"/>
              <a:buChar char="•"/>
            </a:pPr>
            <a:r>
              <a:rPr lang="es-CL" dirty="0" smtClean="0">
                <a:latin typeface="Gill Sans for Oriflame Light"/>
              </a:rPr>
              <a:t>Siempre pide recomendaciones</a:t>
            </a:r>
          </a:p>
          <a:p>
            <a:pPr marL="285750" indent="-285750">
              <a:spcAft>
                <a:spcPts val="1200"/>
              </a:spcAft>
              <a:buFont typeface="Arial" pitchFamily="34" charset="0"/>
              <a:buChar char="•"/>
            </a:pPr>
            <a:r>
              <a:rPr lang="es-CL" dirty="0">
                <a:latin typeface="Gill Sans for Oriflame Light"/>
              </a:rPr>
              <a:t>Nunca decidas por el cliente lo que es necesario para él o </a:t>
            </a:r>
            <a:r>
              <a:rPr lang="es-CL" dirty="0" smtClean="0">
                <a:latin typeface="Gill Sans for Oriflame Light"/>
              </a:rPr>
              <a:t>no</a:t>
            </a:r>
          </a:p>
          <a:p>
            <a:pPr marL="285750" indent="-285750">
              <a:spcAft>
                <a:spcPts val="1200"/>
              </a:spcAft>
              <a:buFont typeface="Arial" pitchFamily="34" charset="0"/>
              <a:buChar char="•"/>
            </a:pPr>
            <a:r>
              <a:rPr lang="es-CL" dirty="0">
                <a:latin typeface="Gill Sans for Oriflame Light"/>
              </a:rPr>
              <a:t>Comparte tu propia experiencia sobre el uso de </a:t>
            </a:r>
            <a:r>
              <a:rPr lang="es-CL" dirty="0" smtClean="0">
                <a:latin typeface="Gill Sans for Oriflame Light"/>
              </a:rPr>
              <a:t>productos</a:t>
            </a:r>
          </a:p>
          <a:p>
            <a:pPr marL="285750" indent="-285750">
              <a:spcAft>
                <a:spcPts val="1200"/>
              </a:spcAft>
              <a:buFont typeface="Arial" pitchFamily="34" charset="0"/>
              <a:buChar char="•"/>
            </a:pPr>
            <a:r>
              <a:rPr lang="es-CL" dirty="0">
                <a:latin typeface="Gill Sans for Oriflame Light"/>
              </a:rPr>
              <a:t>Sé amable, aún cuando el cliente no compre </a:t>
            </a:r>
            <a:r>
              <a:rPr lang="es-CL" dirty="0" smtClean="0">
                <a:latin typeface="Gill Sans for Oriflame Light"/>
              </a:rPr>
              <a:t>productos</a:t>
            </a:r>
          </a:p>
          <a:p>
            <a:pPr marL="285750" indent="-285750">
              <a:spcAft>
                <a:spcPts val="1200"/>
              </a:spcAft>
              <a:buFont typeface="Arial" pitchFamily="34" charset="0"/>
              <a:buChar char="•"/>
            </a:pPr>
            <a:r>
              <a:rPr lang="es-CL" dirty="0">
                <a:latin typeface="Gill Sans for Oriflame Light"/>
              </a:rPr>
              <a:t>Sé </a:t>
            </a:r>
            <a:r>
              <a:rPr lang="es-CL" dirty="0" smtClean="0">
                <a:latin typeface="Gill Sans for Oriflame Light"/>
              </a:rPr>
              <a:t>constante</a:t>
            </a:r>
          </a:p>
          <a:p>
            <a:pPr marL="285750" indent="-285750">
              <a:spcAft>
                <a:spcPts val="1200"/>
              </a:spcAft>
              <a:buFont typeface="Arial" pitchFamily="34" charset="0"/>
              <a:buChar char="•"/>
            </a:pPr>
            <a:r>
              <a:rPr lang="es-CL" dirty="0">
                <a:latin typeface="Gill Sans for Oriflame Light"/>
              </a:rPr>
              <a:t>Cada nuevo </a:t>
            </a:r>
            <a:r>
              <a:rPr lang="es-CL" dirty="0" smtClean="0">
                <a:latin typeface="Gill Sans for Oriflame Light"/>
              </a:rPr>
              <a:t>Catálogo </a:t>
            </a:r>
            <a:r>
              <a:rPr lang="es-CL" dirty="0">
                <a:latin typeface="Gill Sans for Oriflame Light"/>
              </a:rPr>
              <a:t>es una razón para llamar al </a:t>
            </a:r>
            <a:r>
              <a:rPr lang="es-CL" dirty="0" smtClean="0">
                <a:latin typeface="Gill Sans for Oriflame Light"/>
              </a:rPr>
              <a:t>cliente</a:t>
            </a:r>
            <a:endParaRPr lang="es-CL" dirty="0">
              <a:latin typeface="Gill Sans for Oriflam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755815" y="1369999"/>
            <a:ext cx="1804911" cy="1804911"/>
          </a:xfrm>
          <a:custGeom>
            <a:avLst/>
            <a:gdLst>
              <a:gd name="connsiteX0" fmla="*/ 6286 w 1804911"/>
              <a:gd name="connsiteY0" fmla="*/ 6286 h 1804911"/>
              <a:gd name="connsiteX1" fmla="*/ 0 w 1804911"/>
              <a:gd name="connsiteY1" fmla="*/ 6286 h 1804911"/>
              <a:gd name="connsiteX2" fmla="*/ 0 w 1804911"/>
              <a:gd name="connsiteY2" fmla="*/ 1804911 h 1804911"/>
              <a:gd name="connsiteX3" fmla="*/ 1804911 w 1804911"/>
              <a:gd name="connsiteY3" fmla="*/ 1804911 h 1804911"/>
              <a:gd name="connsiteX4" fmla="*/ 1804911 w 1804911"/>
              <a:gd name="connsiteY4" fmla="*/ 0 h 1804911"/>
              <a:gd name="connsiteX5" fmla="*/ 0 w 1804911"/>
              <a:gd name="connsiteY5" fmla="*/ 0 h 1804911"/>
              <a:gd name="connsiteX6" fmla="*/ 0 w 1804911"/>
              <a:gd name="connsiteY6" fmla="*/ 6286 h 1804911"/>
              <a:gd name="connsiteX7" fmla="*/ 6286 w 1804911"/>
              <a:gd name="connsiteY7" fmla="*/ 6286 h 1804911"/>
              <a:gd name="connsiteX8" fmla="*/ 6286 w 1804911"/>
              <a:gd name="connsiteY8" fmla="*/ 12687 h 1804911"/>
              <a:gd name="connsiteX9" fmla="*/ 1792224 w 1804911"/>
              <a:gd name="connsiteY9" fmla="*/ 12687 h 1804911"/>
              <a:gd name="connsiteX10" fmla="*/ 1792224 w 1804911"/>
              <a:gd name="connsiteY10" fmla="*/ 1792224 h 1804911"/>
              <a:gd name="connsiteX11" fmla="*/ 12572 w 1804911"/>
              <a:gd name="connsiteY11" fmla="*/ 1792224 h 1804911"/>
              <a:gd name="connsiteX12" fmla="*/ 12572 w 1804911"/>
              <a:gd name="connsiteY12" fmla="*/ 6286 h 1804911"/>
              <a:gd name="connsiteX13" fmla="*/ 6286 w 1804911"/>
              <a:gd name="connsiteY13" fmla="*/ 6286 h 1804911"/>
              <a:gd name="connsiteX14" fmla="*/ 6286 w 1804911"/>
              <a:gd name="connsiteY14" fmla="*/ 12687 h 1804911"/>
              <a:gd name="connsiteX15" fmla="*/ 6286 w 1804911"/>
              <a:gd name="connsiteY15" fmla="*/ 6286 h 18049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804911" h="1804911">
                <a:moveTo>
                  <a:pt x="6286" y="6286"/>
                </a:moveTo>
                <a:lnTo>
                  <a:pt x="0" y="6286"/>
                </a:lnTo>
                <a:lnTo>
                  <a:pt x="0" y="1804911"/>
                </a:lnTo>
                <a:lnTo>
                  <a:pt x="1804911" y="1804911"/>
                </a:lnTo>
                <a:lnTo>
                  <a:pt x="1804911" y="0"/>
                </a:lnTo>
                <a:lnTo>
                  <a:pt x="0" y="0"/>
                </a:lnTo>
                <a:lnTo>
                  <a:pt x="0" y="6286"/>
                </a:lnTo>
                <a:lnTo>
                  <a:pt x="6286" y="6286"/>
                </a:lnTo>
                <a:lnTo>
                  <a:pt x="6286" y="12687"/>
                </a:lnTo>
                <a:lnTo>
                  <a:pt x="1792224" y="12687"/>
                </a:lnTo>
                <a:lnTo>
                  <a:pt x="1792224" y="1792224"/>
                </a:lnTo>
                <a:lnTo>
                  <a:pt x="12572" y="1792224"/>
                </a:lnTo>
                <a:lnTo>
                  <a:pt x="12572" y="6286"/>
                </a:lnTo>
                <a:lnTo>
                  <a:pt x="6286" y="6286"/>
                </a:lnTo>
                <a:lnTo>
                  <a:pt x="6286" y="12687"/>
                </a:lnTo>
                <a:lnTo>
                  <a:pt x="6286" y="628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8" name="Freeform 3"/>
          <p:cNvSpPr/>
          <p:nvPr/>
        </p:nvSpPr>
        <p:spPr>
          <a:xfrm>
            <a:off x="4656239" y="2132038"/>
            <a:ext cx="1804911" cy="1804911"/>
          </a:xfrm>
          <a:custGeom>
            <a:avLst/>
            <a:gdLst>
              <a:gd name="connsiteX0" fmla="*/ 1798624 w 1804911"/>
              <a:gd name="connsiteY0" fmla="*/ 6286 h 1804911"/>
              <a:gd name="connsiteX1" fmla="*/ 1804911 w 1804911"/>
              <a:gd name="connsiteY1" fmla="*/ 6286 h 1804911"/>
              <a:gd name="connsiteX2" fmla="*/ 1804911 w 1804911"/>
              <a:gd name="connsiteY2" fmla="*/ 1804911 h 1804911"/>
              <a:gd name="connsiteX3" fmla="*/ 0 w 1804911"/>
              <a:gd name="connsiteY3" fmla="*/ 1804911 h 1804911"/>
              <a:gd name="connsiteX4" fmla="*/ 0 w 1804911"/>
              <a:gd name="connsiteY4" fmla="*/ 0 h 1804911"/>
              <a:gd name="connsiteX5" fmla="*/ 1804911 w 1804911"/>
              <a:gd name="connsiteY5" fmla="*/ 0 h 1804911"/>
              <a:gd name="connsiteX6" fmla="*/ 1804911 w 1804911"/>
              <a:gd name="connsiteY6" fmla="*/ 6286 h 1804911"/>
              <a:gd name="connsiteX7" fmla="*/ 1798624 w 1804911"/>
              <a:gd name="connsiteY7" fmla="*/ 6286 h 1804911"/>
              <a:gd name="connsiteX8" fmla="*/ 1798624 w 1804911"/>
              <a:gd name="connsiteY8" fmla="*/ 12573 h 1804911"/>
              <a:gd name="connsiteX9" fmla="*/ 12687 w 1804911"/>
              <a:gd name="connsiteY9" fmla="*/ 12573 h 1804911"/>
              <a:gd name="connsiteX10" fmla="*/ 12687 w 1804911"/>
              <a:gd name="connsiteY10" fmla="*/ 1792224 h 1804911"/>
              <a:gd name="connsiteX11" fmla="*/ 1792224 w 1804911"/>
              <a:gd name="connsiteY11" fmla="*/ 1792224 h 1804911"/>
              <a:gd name="connsiteX12" fmla="*/ 1792224 w 1804911"/>
              <a:gd name="connsiteY12" fmla="*/ 6286 h 1804911"/>
              <a:gd name="connsiteX13" fmla="*/ 1798624 w 1804911"/>
              <a:gd name="connsiteY13" fmla="*/ 6286 h 1804911"/>
              <a:gd name="connsiteX14" fmla="*/ 1798624 w 1804911"/>
              <a:gd name="connsiteY14" fmla="*/ 12573 h 1804911"/>
              <a:gd name="connsiteX15" fmla="*/ 1798624 w 1804911"/>
              <a:gd name="connsiteY15" fmla="*/ 6286 h 18049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804911" h="1804911">
                <a:moveTo>
                  <a:pt x="1798624" y="6286"/>
                </a:moveTo>
                <a:lnTo>
                  <a:pt x="1804911" y="6286"/>
                </a:lnTo>
                <a:lnTo>
                  <a:pt x="1804911" y="1804911"/>
                </a:lnTo>
                <a:lnTo>
                  <a:pt x="0" y="1804911"/>
                </a:lnTo>
                <a:lnTo>
                  <a:pt x="0" y="0"/>
                </a:lnTo>
                <a:lnTo>
                  <a:pt x="1804911" y="0"/>
                </a:lnTo>
                <a:lnTo>
                  <a:pt x="1804911" y="6286"/>
                </a:lnTo>
                <a:lnTo>
                  <a:pt x="1798624" y="6286"/>
                </a:lnTo>
                <a:lnTo>
                  <a:pt x="1798624" y="12573"/>
                </a:lnTo>
                <a:lnTo>
                  <a:pt x="12687" y="12573"/>
                </a:lnTo>
                <a:lnTo>
                  <a:pt x="12687" y="1792224"/>
                </a:lnTo>
                <a:lnTo>
                  <a:pt x="1792224" y="1792224"/>
                </a:lnTo>
                <a:lnTo>
                  <a:pt x="1792224" y="6286"/>
                </a:lnTo>
                <a:lnTo>
                  <a:pt x="1798624" y="6286"/>
                </a:lnTo>
                <a:lnTo>
                  <a:pt x="1798624" y="12573"/>
                </a:lnTo>
                <a:lnTo>
                  <a:pt x="1798624" y="628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2" name="Freeform 3"/>
          <p:cNvSpPr/>
          <p:nvPr/>
        </p:nvSpPr>
        <p:spPr>
          <a:xfrm>
            <a:off x="2556776" y="2766974"/>
            <a:ext cx="1804797" cy="1804911"/>
          </a:xfrm>
          <a:custGeom>
            <a:avLst/>
            <a:gdLst>
              <a:gd name="connsiteX0" fmla="*/ 6286 w 1804797"/>
              <a:gd name="connsiteY0" fmla="*/ 6400 h 1804911"/>
              <a:gd name="connsiteX1" fmla="*/ 0 w 1804797"/>
              <a:gd name="connsiteY1" fmla="*/ 6400 h 1804911"/>
              <a:gd name="connsiteX2" fmla="*/ 0 w 1804797"/>
              <a:gd name="connsiteY2" fmla="*/ 1804911 h 1804911"/>
              <a:gd name="connsiteX3" fmla="*/ 1804797 w 1804797"/>
              <a:gd name="connsiteY3" fmla="*/ 1804911 h 1804911"/>
              <a:gd name="connsiteX4" fmla="*/ 1804797 w 1804797"/>
              <a:gd name="connsiteY4" fmla="*/ 0 h 1804911"/>
              <a:gd name="connsiteX5" fmla="*/ 0 w 1804797"/>
              <a:gd name="connsiteY5" fmla="*/ 0 h 1804911"/>
              <a:gd name="connsiteX6" fmla="*/ 0 w 1804797"/>
              <a:gd name="connsiteY6" fmla="*/ 6400 h 1804911"/>
              <a:gd name="connsiteX7" fmla="*/ 6286 w 1804797"/>
              <a:gd name="connsiteY7" fmla="*/ 6400 h 1804911"/>
              <a:gd name="connsiteX8" fmla="*/ 6286 w 1804797"/>
              <a:gd name="connsiteY8" fmla="*/ 12687 h 1804911"/>
              <a:gd name="connsiteX9" fmla="*/ 1792224 w 1804797"/>
              <a:gd name="connsiteY9" fmla="*/ 12687 h 1804911"/>
              <a:gd name="connsiteX10" fmla="*/ 1792224 w 1804797"/>
              <a:gd name="connsiteY10" fmla="*/ 1792224 h 1804911"/>
              <a:gd name="connsiteX11" fmla="*/ 12573 w 1804797"/>
              <a:gd name="connsiteY11" fmla="*/ 1792224 h 1804911"/>
              <a:gd name="connsiteX12" fmla="*/ 12573 w 1804797"/>
              <a:gd name="connsiteY12" fmla="*/ 6400 h 1804911"/>
              <a:gd name="connsiteX13" fmla="*/ 6286 w 1804797"/>
              <a:gd name="connsiteY13" fmla="*/ 6400 h 1804911"/>
              <a:gd name="connsiteX14" fmla="*/ 6286 w 1804797"/>
              <a:gd name="connsiteY14" fmla="*/ 12687 h 1804911"/>
              <a:gd name="connsiteX15" fmla="*/ 6286 w 1804797"/>
              <a:gd name="connsiteY15" fmla="*/ 6400 h 18049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804797" h="1804911">
                <a:moveTo>
                  <a:pt x="6286" y="6400"/>
                </a:moveTo>
                <a:lnTo>
                  <a:pt x="0" y="6400"/>
                </a:lnTo>
                <a:lnTo>
                  <a:pt x="0" y="1804911"/>
                </a:lnTo>
                <a:lnTo>
                  <a:pt x="1804797" y="1804911"/>
                </a:lnTo>
                <a:lnTo>
                  <a:pt x="1804797" y="0"/>
                </a:lnTo>
                <a:lnTo>
                  <a:pt x="0" y="0"/>
                </a:lnTo>
                <a:lnTo>
                  <a:pt x="0" y="6400"/>
                </a:lnTo>
                <a:lnTo>
                  <a:pt x="6286" y="6400"/>
                </a:lnTo>
                <a:lnTo>
                  <a:pt x="6286" y="12687"/>
                </a:lnTo>
                <a:lnTo>
                  <a:pt x="1792224" y="12687"/>
                </a:lnTo>
                <a:lnTo>
                  <a:pt x="1792224" y="1792224"/>
                </a:lnTo>
                <a:lnTo>
                  <a:pt x="12573" y="1792224"/>
                </a:lnTo>
                <a:lnTo>
                  <a:pt x="12573" y="6400"/>
                </a:lnTo>
                <a:lnTo>
                  <a:pt x="6286" y="6400"/>
                </a:lnTo>
                <a:lnTo>
                  <a:pt x="6286" y="12687"/>
                </a:lnTo>
                <a:lnTo>
                  <a:pt x="6286" y="64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5" name="Freeform 3"/>
          <p:cNvSpPr/>
          <p:nvPr/>
        </p:nvSpPr>
        <p:spPr>
          <a:xfrm>
            <a:off x="463486" y="3281324"/>
            <a:ext cx="1792224" cy="1792224"/>
          </a:xfrm>
          <a:custGeom>
            <a:avLst/>
            <a:gdLst>
              <a:gd name="connsiteX0" fmla="*/ 0 w 1792224"/>
              <a:gd name="connsiteY0" fmla="*/ 1792224 h 1792224"/>
              <a:gd name="connsiteX1" fmla="*/ 1792224 w 1792224"/>
              <a:gd name="connsiteY1" fmla="*/ 1792224 h 1792224"/>
              <a:gd name="connsiteX2" fmla="*/ 1792224 w 1792224"/>
              <a:gd name="connsiteY2" fmla="*/ 0 h 1792224"/>
              <a:gd name="connsiteX3" fmla="*/ 0 w 1792224"/>
              <a:gd name="connsiteY3" fmla="*/ 0 h 1792224"/>
              <a:gd name="connsiteX4" fmla="*/ 0 w 1792224"/>
              <a:gd name="connsiteY4" fmla="*/ 1792224 h 179222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792224" h="1792224">
                <a:moveTo>
                  <a:pt x="0" y="1792224"/>
                </a:moveTo>
                <a:lnTo>
                  <a:pt x="1792224" y="1792224"/>
                </a:lnTo>
                <a:lnTo>
                  <a:pt x="1792224" y="0"/>
                </a:lnTo>
                <a:lnTo>
                  <a:pt x="0" y="0"/>
                </a:lnTo>
                <a:lnTo>
                  <a:pt x="0" y="1792224"/>
                </a:lnTo>
              </a:path>
            </a:pathLst>
          </a:custGeom>
          <a:solidFill>
            <a:srgbClr val="E9F3F5">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6" name="Freeform 3"/>
          <p:cNvSpPr/>
          <p:nvPr/>
        </p:nvSpPr>
        <p:spPr>
          <a:xfrm>
            <a:off x="457200" y="3275038"/>
            <a:ext cx="1804911" cy="1804911"/>
          </a:xfrm>
          <a:custGeom>
            <a:avLst/>
            <a:gdLst>
              <a:gd name="connsiteX0" fmla="*/ 6286 w 1804911"/>
              <a:gd name="connsiteY0" fmla="*/ 6286 h 1804911"/>
              <a:gd name="connsiteX1" fmla="*/ 0 w 1804911"/>
              <a:gd name="connsiteY1" fmla="*/ 6286 h 1804911"/>
              <a:gd name="connsiteX2" fmla="*/ 0 w 1804911"/>
              <a:gd name="connsiteY2" fmla="*/ 1804911 h 1804911"/>
              <a:gd name="connsiteX3" fmla="*/ 1804911 w 1804911"/>
              <a:gd name="connsiteY3" fmla="*/ 1804911 h 1804911"/>
              <a:gd name="connsiteX4" fmla="*/ 1804911 w 1804911"/>
              <a:gd name="connsiteY4" fmla="*/ 0 h 1804911"/>
              <a:gd name="connsiteX5" fmla="*/ 0 w 1804911"/>
              <a:gd name="connsiteY5" fmla="*/ 0 h 1804911"/>
              <a:gd name="connsiteX6" fmla="*/ 0 w 1804911"/>
              <a:gd name="connsiteY6" fmla="*/ 6286 h 1804911"/>
              <a:gd name="connsiteX7" fmla="*/ 6286 w 1804911"/>
              <a:gd name="connsiteY7" fmla="*/ 6286 h 1804911"/>
              <a:gd name="connsiteX8" fmla="*/ 6286 w 1804911"/>
              <a:gd name="connsiteY8" fmla="*/ 12572 h 1804911"/>
              <a:gd name="connsiteX9" fmla="*/ 1792224 w 1804911"/>
              <a:gd name="connsiteY9" fmla="*/ 12572 h 1804911"/>
              <a:gd name="connsiteX10" fmla="*/ 1792224 w 1804911"/>
              <a:gd name="connsiteY10" fmla="*/ 1792224 h 1804911"/>
              <a:gd name="connsiteX11" fmla="*/ 12687 w 1804911"/>
              <a:gd name="connsiteY11" fmla="*/ 1792224 h 1804911"/>
              <a:gd name="connsiteX12" fmla="*/ 12687 w 1804911"/>
              <a:gd name="connsiteY12" fmla="*/ 6286 h 1804911"/>
              <a:gd name="connsiteX13" fmla="*/ 6286 w 1804911"/>
              <a:gd name="connsiteY13" fmla="*/ 6286 h 1804911"/>
              <a:gd name="connsiteX14" fmla="*/ 6286 w 1804911"/>
              <a:gd name="connsiteY14" fmla="*/ 12572 h 1804911"/>
              <a:gd name="connsiteX15" fmla="*/ 6286 w 1804911"/>
              <a:gd name="connsiteY15" fmla="*/ 6286 h 18049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804911" h="1804911">
                <a:moveTo>
                  <a:pt x="6286" y="6286"/>
                </a:moveTo>
                <a:lnTo>
                  <a:pt x="0" y="6286"/>
                </a:lnTo>
                <a:lnTo>
                  <a:pt x="0" y="1804911"/>
                </a:lnTo>
                <a:lnTo>
                  <a:pt x="1804911" y="1804911"/>
                </a:lnTo>
                <a:lnTo>
                  <a:pt x="1804911" y="0"/>
                </a:lnTo>
                <a:lnTo>
                  <a:pt x="0" y="0"/>
                </a:lnTo>
                <a:lnTo>
                  <a:pt x="0" y="6286"/>
                </a:lnTo>
                <a:lnTo>
                  <a:pt x="6286" y="6286"/>
                </a:lnTo>
                <a:lnTo>
                  <a:pt x="6286" y="12572"/>
                </a:lnTo>
                <a:lnTo>
                  <a:pt x="1792224" y="12572"/>
                </a:lnTo>
                <a:lnTo>
                  <a:pt x="1792224" y="1792224"/>
                </a:lnTo>
                <a:lnTo>
                  <a:pt x="12687" y="1792224"/>
                </a:lnTo>
                <a:lnTo>
                  <a:pt x="12687" y="6286"/>
                </a:lnTo>
                <a:lnTo>
                  <a:pt x="6286" y="6286"/>
                </a:lnTo>
                <a:lnTo>
                  <a:pt x="6286" y="12572"/>
                </a:lnTo>
                <a:lnTo>
                  <a:pt x="6286" y="628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7" name="Freeform 3"/>
          <p:cNvSpPr/>
          <p:nvPr/>
        </p:nvSpPr>
        <p:spPr>
          <a:xfrm>
            <a:off x="654330" y="4827021"/>
            <a:ext cx="1792224" cy="865504"/>
          </a:xfrm>
          <a:custGeom>
            <a:avLst/>
            <a:gdLst>
              <a:gd name="connsiteX0" fmla="*/ 108000 w 1792224"/>
              <a:gd name="connsiteY0" fmla="*/ 0 h 865504"/>
              <a:gd name="connsiteX1" fmla="*/ 0 w 1792224"/>
              <a:gd name="connsiteY1" fmla="*/ 108000 h 865504"/>
              <a:gd name="connsiteX2" fmla="*/ 0 w 1792224"/>
              <a:gd name="connsiteY2" fmla="*/ 757504 h 865504"/>
              <a:gd name="connsiteX3" fmla="*/ 108000 w 1792224"/>
              <a:gd name="connsiteY3" fmla="*/ 865504 h 865504"/>
              <a:gd name="connsiteX4" fmla="*/ 1684223 w 1792224"/>
              <a:gd name="connsiteY4" fmla="*/ 865504 h 865504"/>
              <a:gd name="connsiteX5" fmla="*/ 1792224 w 1792224"/>
              <a:gd name="connsiteY5" fmla="*/ 757504 h 865504"/>
              <a:gd name="connsiteX6" fmla="*/ 1792224 w 1792224"/>
              <a:gd name="connsiteY6" fmla="*/ 108000 h 865504"/>
              <a:gd name="connsiteX7" fmla="*/ 1684223 w 1792224"/>
              <a:gd name="connsiteY7" fmla="*/ 0 h 865504"/>
              <a:gd name="connsiteX8" fmla="*/ 108000 w 1792224"/>
              <a:gd name="connsiteY8" fmla="*/ 0 h 86550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792224" h="865504">
                <a:moveTo>
                  <a:pt x="108000" y="0"/>
                </a:moveTo>
                <a:cubicBezTo>
                  <a:pt x="108000" y="0"/>
                  <a:pt x="0" y="0"/>
                  <a:pt x="0" y="108000"/>
                </a:cubicBezTo>
                <a:lnTo>
                  <a:pt x="0" y="757504"/>
                </a:lnTo>
                <a:cubicBezTo>
                  <a:pt x="0" y="757504"/>
                  <a:pt x="0" y="865504"/>
                  <a:pt x="108000" y="865504"/>
                </a:cubicBezTo>
                <a:lnTo>
                  <a:pt x="1684223" y="865504"/>
                </a:lnTo>
                <a:cubicBezTo>
                  <a:pt x="1684223" y="865504"/>
                  <a:pt x="1792224" y="865504"/>
                  <a:pt x="1792224" y="757504"/>
                </a:cubicBezTo>
                <a:lnTo>
                  <a:pt x="1792224" y="108000"/>
                </a:lnTo>
                <a:cubicBezTo>
                  <a:pt x="1792224" y="108000"/>
                  <a:pt x="1792224" y="0"/>
                  <a:pt x="1684223" y="0"/>
                </a:cubicBezTo>
                <a:lnTo>
                  <a:pt x="108000" y="0"/>
                </a:lnTo>
              </a:path>
            </a:pathLst>
          </a:custGeom>
          <a:solidFill>
            <a:srgbClr val="C7E1E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sp>
        <p:nvSpPr>
          <p:cNvPr id="18" name="Freeform 3"/>
          <p:cNvSpPr/>
          <p:nvPr/>
        </p:nvSpPr>
        <p:spPr>
          <a:xfrm>
            <a:off x="647980" y="4820671"/>
            <a:ext cx="1804924" cy="878204"/>
          </a:xfrm>
          <a:custGeom>
            <a:avLst/>
            <a:gdLst>
              <a:gd name="connsiteX0" fmla="*/ 114350 w 1804924"/>
              <a:gd name="connsiteY0" fmla="*/ 6350 h 878204"/>
              <a:gd name="connsiteX1" fmla="*/ 6350 w 1804924"/>
              <a:gd name="connsiteY1" fmla="*/ 114350 h 878204"/>
              <a:gd name="connsiteX2" fmla="*/ 6350 w 1804924"/>
              <a:gd name="connsiteY2" fmla="*/ 763854 h 878204"/>
              <a:gd name="connsiteX3" fmla="*/ 114350 w 1804924"/>
              <a:gd name="connsiteY3" fmla="*/ 871854 h 878204"/>
              <a:gd name="connsiteX4" fmla="*/ 1690573 w 1804924"/>
              <a:gd name="connsiteY4" fmla="*/ 871854 h 878204"/>
              <a:gd name="connsiteX5" fmla="*/ 1798574 w 1804924"/>
              <a:gd name="connsiteY5" fmla="*/ 763854 h 878204"/>
              <a:gd name="connsiteX6" fmla="*/ 1798574 w 1804924"/>
              <a:gd name="connsiteY6" fmla="*/ 114350 h 878204"/>
              <a:gd name="connsiteX7" fmla="*/ 1690573 w 1804924"/>
              <a:gd name="connsiteY7" fmla="*/ 6350 h 878204"/>
              <a:gd name="connsiteX8" fmla="*/ 114350 w 1804924"/>
              <a:gd name="connsiteY8" fmla="*/ 6350 h 87820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804924" h="878204">
                <a:moveTo>
                  <a:pt x="114350" y="6350"/>
                </a:moveTo>
                <a:cubicBezTo>
                  <a:pt x="114350" y="6350"/>
                  <a:pt x="6350" y="6350"/>
                  <a:pt x="6350" y="114350"/>
                </a:cubicBezTo>
                <a:lnTo>
                  <a:pt x="6350" y="763854"/>
                </a:lnTo>
                <a:cubicBezTo>
                  <a:pt x="6350" y="763854"/>
                  <a:pt x="6350" y="871854"/>
                  <a:pt x="114350" y="871854"/>
                </a:cubicBezTo>
                <a:lnTo>
                  <a:pt x="1690573" y="871854"/>
                </a:lnTo>
                <a:cubicBezTo>
                  <a:pt x="1690573" y="871854"/>
                  <a:pt x="1798574" y="871854"/>
                  <a:pt x="1798574" y="763854"/>
                </a:cubicBezTo>
                <a:lnTo>
                  <a:pt x="1798574" y="114350"/>
                </a:lnTo>
                <a:cubicBezTo>
                  <a:pt x="1798574" y="114350"/>
                  <a:pt x="1798574" y="6350"/>
                  <a:pt x="1690573" y="6350"/>
                </a:cubicBezTo>
                <a:lnTo>
                  <a:pt x="114350" y="635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pic>
        <p:nvPicPr>
          <p:cNvPr id="2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7200" y="2781300"/>
            <a:ext cx="2105863" cy="3035300"/>
          </a:xfrm>
          <a:prstGeom prst="rect">
            <a:avLst/>
          </a:prstGeom>
          <a:noFill/>
        </p:spPr>
      </p:pic>
      <p:grpSp>
        <p:nvGrpSpPr>
          <p:cNvPr id="33" name="32 Grupo"/>
          <p:cNvGrpSpPr/>
          <p:nvPr/>
        </p:nvGrpSpPr>
        <p:grpSpPr>
          <a:xfrm>
            <a:off x="4722708" y="4679999"/>
            <a:ext cx="306216" cy="160082"/>
            <a:chOff x="4722708" y="4679999"/>
            <a:chExt cx="306216" cy="160082"/>
          </a:xfrm>
        </p:grpSpPr>
        <p:sp>
          <p:nvSpPr>
            <p:cNvPr id="21" name="Freeform 3"/>
            <p:cNvSpPr/>
            <p:nvPr/>
          </p:nvSpPr>
          <p:spPr>
            <a:xfrm>
              <a:off x="4722708" y="4737592"/>
              <a:ext cx="178917" cy="102489"/>
            </a:xfrm>
            <a:custGeom>
              <a:avLst/>
              <a:gdLst>
                <a:gd name="connsiteX0" fmla="*/ 166217 w 178917"/>
                <a:gd name="connsiteY0" fmla="*/ 12700 h 102489"/>
                <a:gd name="connsiteX1" fmla="*/ 12700 w 178917"/>
                <a:gd name="connsiteY1" fmla="*/ 89789 h 102489"/>
              </a:gdLst>
              <a:ahLst/>
              <a:cxnLst>
                <a:cxn ang="0">
                  <a:pos x="connsiteX0" y="connsiteY0"/>
                </a:cxn>
                <a:cxn ang="1">
                  <a:pos x="connsiteX1" y="connsiteY1"/>
                </a:cxn>
              </a:cxnLst>
              <a:rect l="l" t="t" r="r" b="b"/>
              <a:pathLst>
                <a:path w="178917" h="102489">
                  <a:moveTo>
                    <a:pt x="166217" y="12700"/>
                  </a:moveTo>
                  <a:lnTo>
                    <a:pt x="12700" y="89789"/>
                  </a:lnTo>
                </a:path>
              </a:pathLst>
            </a:custGeom>
            <a:ln w="25400">
              <a:solidFill>
                <a:srgbClr val="66C989">
                  <a:alpha val="10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latin typeface="Gill Sans for Oriflame Light"/>
              </a:endParaRPr>
            </a:p>
          </p:txBody>
        </p:sp>
        <p:sp>
          <p:nvSpPr>
            <p:cNvPr id="22" name="Freeform 3"/>
            <p:cNvSpPr/>
            <p:nvPr/>
          </p:nvSpPr>
          <p:spPr>
            <a:xfrm>
              <a:off x="4885008" y="4679999"/>
              <a:ext cx="143916" cy="105384"/>
            </a:xfrm>
            <a:custGeom>
              <a:avLst/>
              <a:gdLst>
                <a:gd name="connsiteX0" fmla="*/ 143916 w 143916"/>
                <a:gd name="connsiteY0" fmla="*/ 0 h 105384"/>
                <a:gd name="connsiteX1" fmla="*/ 44462 w 143916"/>
                <a:gd name="connsiteY1" fmla="*/ 105384 h 105384"/>
                <a:gd name="connsiteX2" fmla="*/ 0 w 143916"/>
                <a:gd name="connsiteY2" fmla="*/ 16814 h 105384"/>
                <a:gd name="connsiteX3" fmla="*/ 143916 w 143916"/>
                <a:gd name="connsiteY3" fmla="*/ 0 h 105384"/>
              </a:gdLst>
              <a:ahLst/>
              <a:cxnLst>
                <a:cxn ang="0">
                  <a:pos x="connsiteX0" y="connsiteY0"/>
                </a:cxn>
                <a:cxn ang="1">
                  <a:pos x="connsiteX1" y="connsiteY1"/>
                </a:cxn>
                <a:cxn ang="2">
                  <a:pos x="connsiteX2" y="connsiteY2"/>
                </a:cxn>
                <a:cxn ang="3">
                  <a:pos x="connsiteX3" y="connsiteY3"/>
                </a:cxn>
              </a:cxnLst>
              <a:rect l="l" t="t" r="r" b="b"/>
              <a:pathLst>
                <a:path w="143916" h="105384">
                  <a:moveTo>
                    <a:pt x="143916" y="0"/>
                  </a:moveTo>
                  <a:lnTo>
                    <a:pt x="44462" y="105384"/>
                  </a:lnTo>
                  <a:lnTo>
                    <a:pt x="0" y="16814"/>
                  </a:lnTo>
                  <a:lnTo>
                    <a:pt x="143916" y="0"/>
                  </a:ln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grpSp>
      <p:grpSp>
        <p:nvGrpSpPr>
          <p:cNvPr id="31" name="30 Grupo"/>
          <p:cNvGrpSpPr/>
          <p:nvPr/>
        </p:nvGrpSpPr>
        <p:grpSpPr>
          <a:xfrm>
            <a:off x="6798646" y="3924000"/>
            <a:ext cx="305806" cy="159869"/>
            <a:chOff x="6798646" y="3924000"/>
            <a:chExt cx="305806" cy="159869"/>
          </a:xfrm>
        </p:grpSpPr>
        <p:sp>
          <p:nvSpPr>
            <p:cNvPr id="23" name="Freeform 3"/>
            <p:cNvSpPr/>
            <p:nvPr/>
          </p:nvSpPr>
          <p:spPr>
            <a:xfrm>
              <a:off x="6798646" y="3981533"/>
              <a:ext cx="178625" cy="102336"/>
            </a:xfrm>
            <a:custGeom>
              <a:avLst/>
              <a:gdLst>
                <a:gd name="connsiteX0" fmla="*/ 165925 w 178625"/>
                <a:gd name="connsiteY0" fmla="*/ 12700 h 102336"/>
                <a:gd name="connsiteX1" fmla="*/ 12700 w 178625"/>
                <a:gd name="connsiteY1" fmla="*/ 89636 h 102336"/>
              </a:gdLst>
              <a:ahLst/>
              <a:cxnLst>
                <a:cxn ang="0">
                  <a:pos x="connsiteX0" y="connsiteY0"/>
                </a:cxn>
                <a:cxn ang="1">
                  <a:pos x="connsiteX1" y="connsiteY1"/>
                </a:cxn>
              </a:cxnLst>
              <a:rect l="l" t="t" r="r" b="b"/>
              <a:pathLst>
                <a:path w="178625" h="102336">
                  <a:moveTo>
                    <a:pt x="165925" y="12700"/>
                  </a:moveTo>
                  <a:lnTo>
                    <a:pt x="12700" y="89636"/>
                  </a:lnTo>
                </a:path>
              </a:pathLst>
            </a:custGeom>
            <a:ln w="25400">
              <a:solidFill>
                <a:srgbClr val="66C989">
                  <a:alpha val="10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tLang="zh-CN">
                <a:latin typeface="Gill Sans for Oriflame Light"/>
              </a:endParaRPr>
            </a:p>
          </p:txBody>
        </p:sp>
        <p:sp>
          <p:nvSpPr>
            <p:cNvPr id="24" name="Freeform 3"/>
            <p:cNvSpPr/>
            <p:nvPr/>
          </p:nvSpPr>
          <p:spPr>
            <a:xfrm>
              <a:off x="6960523" y="3924000"/>
              <a:ext cx="143929" cy="105384"/>
            </a:xfrm>
            <a:custGeom>
              <a:avLst/>
              <a:gdLst>
                <a:gd name="connsiteX0" fmla="*/ 143929 w 143929"/>
                <a:gd name="connsiteY0" fmla="*/ 0 h 105384"/>
                <a:gd name="connsiteX1" fmla="*/ 44475 w 143929"/>
                <a:gd name="connsiteY1" fmla="*/ 105384 h 105384"/>
                <a:gd name="connsiteX2" fmla="*/ 0 w 143929"/>
                <a:gd name="connsiteY2" fmla="*/ 16814 h 105384"/>
                <a:gd name="connsiteX3" fmla="*/ 143929 w 143929"/>
                <a:gd name="connsiteY3" fmla="*/ 0 h 105384"/>
              </a:gdLst>
              <a:ahLst/>
              <a:cxnLst>
                <a:cxn ang="0">
                  <a:pos x="connsiteX0" y="connsiteY0"/>
                </a:cxn>
                <a:cxn ang="1">
                  <a:pos x="connsiteX1" y="connsiteY1"/>
                </a:cxn>
                <a:cxn ang="2">
                  <a:pos x="connsiteX2" y="connsiteY2"/>
                </a:cxn>
                <a:cxn ang="3">
                  <a:pos x="connsiteX3" y="connsiteY3"/>
                </a:cxn>
              </a:cxnLst>
              <a:rect l="l" t="t" r="r" b="b"/>
              <a:pathLst>
                <a:path w="143929" h="105384">
                  <a:moveTo>
                    <a:pt x="143929" y="0"/>
                  </a:moveTo>
                  <a:lnTo>
                    <a:pt x="44475" y="105384"/>
                  </a:lnTo>
                  <a:lnTo>
                    <a:pt x="0" y="16814"/>
                  </a:lnTo>
                  <a:lnTo>
                    <a:pt x="143929" y="0"/>
                  </a:lnTo>
                </a:path>
              </a:pathLst>
            </a:custGeom>
            <a:solidFill>
              <a:srgbClr val="66C98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latin typeface="Gill Sans for Oriflame Light"/>
              </a:endParaRPr>
            </a:p>
          </p:txBody>
        </p:sp>
      </p:grpSp>
      <p:sp>
        <p:nvSpPr>
          <p:cNvPr id="2" name="TextBox 1"/>
          <p:cNvSpPr txBox="1"/>
          <p:nvPr/>
        </p:nvSpPr>
        <p:spPr>
          <a:xfrm>
            <a:off x="711200" y="1028700"/>
            <a:ext cx="4288033" cy="449097"/>
          </a:xfrm>
          <a:prstGeom prst="rect">
            <a:avLst/>
          </a:prstGeom>
          <a:noFill/>
        </p:spPr>
        <p:txBody>
          <a:bodyPr wrap="none" lIns="0" tIns="0" rIns="0" rtlCol="0">
            <a:spAutoFit/>
          </a:bodyPr>
          <a:lstStyle/>
          <a:p>
            <a:pPr>
              <a:lnSpc>
                <a:spcPts val="3400"/>
              </a:lnSpc>
              <a:tabLst/>
            </a:pPr>
            <a:r>
              <a:rPr lang="es-CL" altLang="zh-CN" sz="2600" smtClean="0">
                <a:solidFill>
                  <a:srgbClr val="A51149"/>
                </a:solidFill>
                <a:latin typeface="Gill Sans for Oriflame Light"/>
                <a:cs typeface="Gill Sans for Oriflame Light"/>
              </a:rPr>
              <a:t>Resumen de ventas exitosas</a:t>
            </a:r>
          </a:p>
        </p:txBody>
      </p:sp>
      <p:grpSp>
        <p:nvGrpSpPr>
          <p:cNvPr id="30" name="29 Grupo"/>
          <p:cNvGrpSpPr/>
          <p:nvPr/>
        </p:nvGrpSpPr>
        <p:grpSpPr>
          <a:xfrm>
            <a:off x="6744103" y="1240605"/>
            <a:ext cx="2198610" cy="2645469"/>
            <a:chOff x="6705600" y="1384300"/>
            <a:chExt cx="2044700" cy="2489200"/>
          </a:xfrm>
        </p:grpSpPr>
        <p:pic>
          <p:nvPicPr>
            <p:cNvPr id="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384300"/>
              <a:ext cx="2044700" cy="2489200"/>
            </a:xfrm>
            <a:prstGeom prst="rect">
              <a:avLst/>
            </a:prstGeom>
            <a:noFill/>
          </p:spPr>
        </p:pic>
        <p:sp>
          <p:nvSpPr>
            <p:cNvPr id="1024" name="TextBox 1"/>
            <p:cNvSpPr txBox="1"/>
            <p:nvPr/>
          </p:nvSpPr>
          <p:spPr>
            <a:xfrm>
              <a:off x="6934200" y="2971800"/>
              <a:ext cx="1676400" cy="784830"/>
            </a:xfrm>
            <a:prstGeom prst="rect">
              <a:avLst/>
            </a:prstGeom>
            <a:noFill/>
          </p:spPr>
          <p:txBody>
            <a:bodyPr wrap="square" lIns="0" tIns="0" rIns="0" rtlCol="0">
              <a:spAutoFit/>
            </a:bodyPr>
            <a:lstStyle/>
            <a:p>
              <a:pPr algn="ctr"/>
              <a:r>
                <a:rPr lang="es-CL" sz="1600" dirty="0" smtClean="0">
                  <a:latin typeface="Gill Sans for Oriflame Light"/>
                </a:rPr>
                <a:t>Recoge pedidos</a:t>
              </a:r>
            </a:p>
            <a:p>
              <a:pPr algn="ctr"/>
              <a:r>
                <a:rPr lang="es-CL" sz="1600" dirty="0" smtClean="0">
                  <a:latin typeface="Gill Sans for Oriflame Light"/>
                </a:rPr>
                <a:t> y pide recomendaciones</a:t>
              </a:r>
              <a:endParaRPr lang="es-CL" sz="1600" dirty="0">
                <a:latin typeface="Gill Sans for Oriflame Light"/>
              </a:endParaRPr>
            </a:p>
          </p:txBody>
        </p:sp>
      </p:grpSp>
      <p:grpSp>
        <p:nvGrpSpPr>
          <p:cNvPr id="26" name="25 Grupo"/>
          <p:cNvGrpSpPr/>
          <p:nvPr/>
        </p:nvGrpSpPr>
        <p:grpSpPr>
          <a:xfrm>
            <a:off x="4648200" y="2113265"/>
            <a:ext cx="2070100" cy="2501900"/>
            <a:chOff x="4648200" y="2113265"/>
            <a:chExt cx="2070100" cy="2501900"/>
          </a:xfrm>
        </p:grpSpPr>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113265"/>
              <a:ext cx="2070100" cy="2501900"/>
            </a:xfrm>
            <a:prstGeom prst="rect">
              <a:avLst/>
            </a:prstGeom>
            <a:noFill/>
          </p:spPr>
        </p:pic>
        <p:sp>
          <p:nvSpPr>
            <p:cNvPr id="1025" name="TextBox 1"/>
            <p:cNvSpPr txBox="1"/>
            <p:nvPr/>
          </p:nvSpPr>
          <p:spPr>
            <a:xfrm>
              <a:off x="4876801" y="3804791"/>
              <a:ext cx="1584350" cy="538609"/>
            </a:xfrm>
            <a:prstGeom prst="rect">
              <a:avLst/>
            </a:prstGeom>
            <a:noFill/>
          </p:spPr>
          <p:txBody>
            <a:bodyPr wrap="square" lIns="0" tIns="0" rIns="0" rtlCol="0">
              <a:spAutoFit/>
            </a:bodyPr>
            <a:lstStyle/>
            <a:p>
              <a:pPr algn="ctr"/>
              <a:r>
                <a:rPr lang="es-CL" sz="1600" dirty="0" smtClean="0">
                  <a:latin typeface="Gill Sans for Oriflame Light"/>
                </a:rPr>
                <a:t>Muestra los  Catálogos</a:t>
              </a:r>
              <a:endParaRPr lang="es-CL" sz="1600" dirty="0">
                <a:latin typeface="Gill Sans for Oriflame Light"/>
              </a:endParaRPr>
            </a:p>
          </p:txBody>
        </p:sp>
      </p:grpSp>
      <p:sp>
        <p:nvSpPr>
          <p:cNvPr id="1028" name="TextBox 1"/>
          <p:cNvSpPr txBox="1"/>
          <p:nvPr/>
        </p:nvSpPr>
        <p:spPr>
          <a:xfrm>
            <a:off x="711200" y="4946303"/>
            <a:ext cx="1735354" cy="784830"/>
          </a:xfrm>
          <a:prstGeom prst="rect">
            <a:avLst/>
          </a:prstGeom>
          <a:noFill/>
        </p:spPr>
        <p:txBody>
          <a:bodyPr wrap="square" lIns="0" tIns="0" rIns="0" rtlCol="0">
            <a:spAutoFit/>
          </a:bodyPr>
          <a:lstStyle/>
          <a:p>
            <a:r>
              <a:rPr lang="es-ES_tradnl" altLang="zh-CN" sz="1600" dirty="0">
                <a:latin typeface="Gill Sans for Oriflame Light"/>
              </a:rPr>
              <a:t>Conoce los nuevos productos y ofertas clave </a:t>
            </a:r>
            <a:r>
              <a:rPr lang="es-ES_tradnl" altLang="zh-CN" sz="1600" dirty="0" smtClean="0">
                <a:latin typeface="Gill Sans for Oriflame Light"/>
              </a:rPr>
              <a:t>del catálogo</a:t>
            </a:r>
            <a:endParaRPr lang="es-CL" sz="1600" dirty="0">
              <a:latin typeface="Gill Sans for Oriflame Light"/>
            </a:endParaRPr>
          </a:p>
        </p:txBody>
      </p:sp>
      <p:grpSp>
        <p:nvGrpSpPr>
          <p:cNvPr id="25" name="24 Grupo"/>
          <p:cNvGrpSpPr/>
          <p:nvPr/>
        </p:nvGrpSpPr>
        <p:grpSpPr>
          <a:xfrm>
            <a:off x="2556000" y="2764800"/>
            <a:ext cx="2095500" cy="3035300"/>
            <a:chOff x="2560739" y="2766974"/>
            <a:chExt cx="2095500" cy="3035300"/>
          </a:xfrm>
        </p:grpSpPr>
        <p:pic>
          <p:nvPicPr>
            <p:cNvPr id="32"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560739" y="2766974"/>
              <a:ext cx="2095500" cy="3035300"/>
            </a:xfrm>
            <a:prstGeom prst="rect">
              <a:avLst/>
            </a:prstGeom>
            <a:noFill/>
          </p:spPr>
        </p:pic>
        <p:sp>
          <p:nvSpPr>
            <p:cNvPr id="1026" name="TextBox 1"/>
            <p:cNvSpPr txBox="1"/>
            <p:nvPr/>
          </p:nvSpPr>
          <p:spPr>
            <a:xfrm>
              <a:off x="2819400" y="4463386"/>
              <a:ext cx="1676400" cy="538609"/>
            </a:xfrm>
            <a:prstGeom prst="rect">
              <a:avLst/>
            </a:prstGeom>
            <a:noFill/>
          </p:spPr>
          <p:txBody>
            <a:bodyPr wrap="square" lIns="0" tIns="0" rIns="0" rtlCol="0">
              <a:spAutoFit/>
            </a:bodyPr>
            <a:lstStyle/>
            <a:p>
              <a:pPr algn="ctr"/>
              <a:r>
                <a:rPr lang="es-CL" sz="1600" dirty="0" smtClean="0">
                  <a:latin typeface="Gill Sans for Oriflame Light"/>
                </a:rPr>
                <a:t>Haz una lista de contactos</a:t>
              </a:r>
              <a:endParaRPr lang="es-CL" sz="1600" dirty="0">
                <a:latin typeface="Gill Sans for Oriflame 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914400"/>
            <a:ext cx="4191000" cy="846386"/>
          </a:xfrm>
          <a:prstGeom prst="rect">
            <a:avLst/>
          </a:prstGeom>
          <a:noFill/>
        </p:spPr>
        <p:txBody>
          <a:bodyPr wrap="square" lIns="0" tIns="0" rIns="0" rtlCol="0">
            <a:spAutoFit/>
          </a:bodyPr>
          <a:lstStyle/>
          <a:p>
            <a:pPr>
              <a:tabLst/>
            </a:pPr>
            <a:r>
              <a:rPr lang="es-CL" altLang="zh-CN" sz="2600" b="1" dirty="0" smtClean="0">
                <a:solidFill>
                  <a:srgbClr val="A51149"/>
                </a:solidFill>
                <a:latin typeface="Gill Sans for Oriflame Light"/>
                <a:cs typeface="Gill Sans for Oriflame Light"/>
              </a:rPr>
              <a:t>Tus objetivos </a:t>
            </a:r>
            <a:r>
              <a:rPr lang="es-CL" altLang="zh-CN" sz="2600" dirty="0" smtClean="0">
                <a:solidFill>
                  <a:srgbClr val="A51149"/>
                </a:solidFill>
                <a:latin typeface="Gill Sans for Oriflame Light"/>
                <a:cs typeface="Gill Sans for Oriflame Light"/>
              </a:rPr>
              <a:t>durante el período de Catálogo:</a:t>
            </a:r>
          </a:p>
        </p:txBody>
      </p:sp>
      <p:sp>
        <p:nvSpPr>
          <p:cNvPr id="5" name="TextBox 4"/>
          <p:cNvSpPr txBox="1"/>
          <p:nvPr/>
        </p:nvSpPr>
        <p:spPr>
          <a:xfrm>
            <a:off x="4724400" y="2724257"/>
            <a:ext cx="4191000" cy="4119076"/>
          </a:xfrm>
          <a:prstGeom prst="rect">
            <a:avLst/>
          </a:prstGeom>
          <a:noFill/>
        </p:spPr>
        <p:txBody>
          <a:bodyPr wrap="square" lIns="0" tIns="0" rIns="0" rtlCol="0">
            <a:spAutoFit/>
          </a:bodyPr>
          <a:lstStyle/>
          <a:p>
            <a:pPr>
              <a:spcAft>
                <a:spcPts val="1200"/>
              </a:spcAft>
            </a:pPr>
            <a:r>
              <a:rPr lang="es-CL" dirty="0" smtClean="0">
                <a:latin typeface="Gill Sans for Oriflame Light"/>
              </a:rPr>
              <a:t>Y no te olvides de:</a:t>
            </a:r>
          </a:p>
          <a:p>
            <a:pPr marL="342900" indent="-342900">
              <a:spcAft>
                <a:spcPts val="1200"/>
              </a:spcAft>
              <a:buFont typeface="+mj-lt"/>
              <a:buAutoNum type="arabicPeriod"/>
            </a:pPr>
            <a:r>
              <a:rPr lang="es-CL" b="1" dirty="0" smtClean="0">
                <a:solidFill>
                  <a:srgbClr val="A51149"/>
                </a:solidFill>
                <a:latin typeface="Gill Sans for Oriflame Light"/>
              </a:rPr>
              <a:t>Mostrar</a:t>
            </a:r>
            <a:r>
              <a:rPr lang="es-CL" b="1" dirty="0" smtClean="0">
                <a:latin typeface="Gill Sans for Oriflame Light"/>
              </a:rPr>
              <a:t> </a:t>
            </a:r>
            <a:r>
              <a:rPr lang="es-CL" dirty="0" smtClean="0">
                <a:latin typeface="Gill Sans for Oriflame Light"/>
              </a:rPr>
              <a:t>el Catálogo y plantearte el objetivo de conseguir 20 clientes.</a:t>
            </a:r>
          </a:p>
          <a:p>
            <a:pPr marL="742950" lvl="1" indent="-285750">
              <a:spcAft>
                <a:spcPts val="1200"/>
              </a:spcAft>
              <a:buFont typeface="Wingdings" panose="05000000000000000000" pitchFamily="2" charset="2"/>
              <a:buChar char="ü"/>
            </a:pPr>
            <a:r>
              <a:rPr lang="es-CL" dirty="0" smtClean="0">
                <a:latin typeface="Gill Sans for Oriflame Light"/>
              </a:rPr>
              <a:t> Logra el siguiente nivel del Programa Bienvenida</a:t>
            </a:r>
          </a:p>
          <a:p>
            <a:pPr marL="342900" indent="-342900">
              <a:spcAft>
                <a:spcPts val="1200"/>
              </a:spcAft>
              <a:buFont typeface="+mj-lt"/>
              <a:buAutoNum type="arabicPeriod"/>
            </a:pPr>
            <a:r>
              <a:rPr lang="es-CL" b="1" dirty="0" smtClean="0">
                <a:solidFill>
                  <a:srgbClr val="A51149"/>
                </a:solidFill>
                <a:latin typeface="Gill Sans for Oriflame Light"/>
              </a:rPr>
              <a:t>Invitar</a:t>
            </a:r>
            <a:r>
              <a:rPr lang="es-CL" dirty="0" smtClean="0">
                <a:latin typeface="Gill Sans for Oriflame Light"/>
              </a:rPr>
              <a:t> personas a la próxima Reunión de Oportunidad</a:t>
            </a:r>
          </a:p>
          <a:p>
            <a:pPr marL="342900" indent="-342900">
              <a:spcAft>
                <a:spcPts val="1200"/>
              </a:spcAft>
              <a:buFont typeface="+mj-lt"/>
              <a:buAutoNum type="arabicPeriod"/>
            </a:pPr>
            <a:endParaRPr lang="es-CL" dirty="0" smtClean="0">
              <a:latin typeface="Gill Sans for Oriflame Light"/>
            </a:endParaRPr>
          </a:p>
          <a:p>
            <a:pPr marL="342900" indent="-342900">
              <a:spcAft>
                <a:spcPts val="1200"/>
              </a:spcAft>
              <a:buFont typeface="+mj-lt"/>
              <a:buAutoNum type="arabicPeriod"/>
            </a:pPr>
            <a:r>
              <a:rPr lang="es-CL" b="1" dirty="0" smtClean="0">
                <a:solidFill>
                  <a:srgbClr val="A51149"/>
                </a:solidFill>
                <a:latin typeface="Gill Sans for Oriflame Light"/>
              </a:rPr>
              <a:t>Asiste</a:t>
            </a:r>
            <a:r>
              <a:rPr lang="es-CL" dirty="0" smtClean="0">
                <a:latin typeface="Gill Sans for Oriflame Light"/>
              </a:rPr>
              <a:t> a los eventos de tu Líder y a los entrenamientos</a:t>
            </a:r>
          </a:p>
          <a:p>
            <a:pPr>
              <a:lnSpc>
                <a:spcPts val="3400"/>
              </a:lnSpc>
              <a:spcAft>
                <a:spcPts val="1200"/>
              </a:spcAft>
              <a:tabLst/>
            </a:pPr>
            <a:endParaRPr lang="es-CL" altLang="zh-CN" dirty="0" smtClean="0">
              <a:latin typeface="Gill Sans for Oriflame Light"/>
              <a:cs typeface="Gill Sans for Oriflame Light"/>
            </a:endParaRPr>
          </a:p>
        </p:txBody>
      </p:sp>
      <p:pic>
        <p:nvPicPr>
          <p:cNvPr id="6" name="Imagen 5" descr="slide 74.pdf"/>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0" y="0"/>
            <a:ext cx="4572000" cy="6858000"/>
          </a:xfrm>
          <a:prstGeom prst="rect">
            <a:avLst/>
          </a:prstGeom>
        </p:spPr>
      </p:pic>
      <p:sp>
        <p:nvSpPr>
          <p:cNvPr id="2" name="1 Rectángulo"/>
          <p:cNvSpPr/>
          <p:nvPr/>
        </p:nvSpPr>
        <p:spPr>
          <a:xfrm>
            <a:off x="4647062" y="1807307"/>
            <a:ext cx="4572000" cy="646331"/>
          </a:xfrm>
          <a:prstGeom prst="rect">
            <a:avLst/>
          </a:prstGeom>
        </p:spPr>
        <p:txBody>
          <a:bodyPr>
            <a:spAutoFit/>
          </a:bodyPr>
          <a:lstStyle/>
          <a:p>
            <a:pPr>
              <a:spcAft>
                <a:spcPts val="1200"/>
              </a:spcAft>
            </a:pPr>
            <a:r>
              <a:rPr lang="es-CL" b="1" dirty="0" smtClean="0">
                <a:latin typeface="Gill Sans for Oriflame Light"/>
              </a:rPr>
              <a:t>Hablar </a:t>
            </a:r>
            <a:r>
              <a:rPr lang="es-CL" b="1" dirty="0">
                <a:latin typeface="Gill Sans for Oriflame Light"/>
              </a:rPr>
              <a:t>con 3 personas nuevas al día acerca de Oriflame </a:t>
            </a:r>
          </a:p>
        </p:txBody>
      </p:sp>
    </p:spTree>
    <p:extLst>
      <p:ext uri="{BB962C8B-B14F-4D97-AF65-F5344CB8AC3E}">
        <p14:creationId xmlns:p14="http://schemas.microsoft.com/office/powerpoint/2010/main" val="45857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30928" y="-76200"/>
            <a:ext cx="5334000" cy="1143000"/>
          </a:xfrm>
        </p:spPr>
        <p:txBody>
          <a:bodyPr>
            <a:normAutofit/>
          </a:bodyPr>
          <a:lstStyle/>
          <a:p>
            <a:pPr algn="l"/>
            <a:r>
              <a:rPr lang="es-CL" sz="2600" b="1" dirty="0">
                <a:solidFill>
                  <a:srgbClr val="A51149"/>
                </a:solidFill>
                <a:latin typeface="Gill Sans for Oriflame Light"/>
                <a:ea typeface="+mn-ea"/>
                <a:cs typeface="Gill Sans for Oriflame"/>
              </a:rPr>
              <a:t>Sueñas </a:t>
            </a:r>
            <a:r>
              <a:rPr lang="es-CL" sz="2600" b="1" dirty="0" smtClean="0">
                <a:solidFill>
                  <a:srgbClr val="A51149"/>
                </a:solidFill>
                <a:latin typeface="Gill Sans for Oriflame Light"/>
                <a:ea typeface="+mn-ea"/>
                <a:cs typeface="Gill Sans for Oriflame"/>
              </a:rPr>
              <a:t>con…</a:t>
            </a:r>
            <a:endParaRPr lang="es-CL" sz="2600" b="1" dirty="0">
              <a:solidFill>
                <a:srgbClr val="A51149"/>
              </a:solidFill>
              <a:latin typeface="Gill Sans for Oriflame Light"/>
              <a:ea typeface="+mn-ea"/>
              <a:cs typeface="Gill Sans for Oriflame"/>
            </a:endParaRPr>
          </a:p>
        </p:txBody>
      </p:sp>
      <p:sp>
        <p:nvSpPr>
          <p:cNvPr id="4" name="Rectángulo 3"/>
          <p:cNvSpPr/>
          <p:nvPr/>
        </p:nvSpPr>
        <p:spPr>
          <a:xfrm>
            <a:off x="4492329" y="914400"/>
            <a:ext cx="4651671" cy="4478149"/>
          </a:xfrm>
          <a:prstGeom prst="rect">
            <a:avLst/>
          </a:prstGeom>
        </p:spPr>
        <p:txBody>
          <a:bodyPr wrap="square">
            <a:spAutoFit/>
          </a:bodyPr>
          <a:lstStyle/>
          <a:p>
            <a:pPr marL="522900" lvl="1" indent="-342900">
              <a:spcBef>
                <a:spcPts val="0"/>
              </a:spcBef>
              <a:spcAft>
                <a:spcPts val="600"/>
              </a:spcAft>
              <a:buFont typeface="Arial" panose="020B0604020202020204" pitchFamily="34" charset="0"/>
              <a:buChar char="•"/>
            </a:pPr>
            <a:r>
              <a:rPr lang="es-ES_tradnl" sz="2000" kern="0" dirty="0" smtClean="0">
                <a:solidFill>
                  <a:schemeClr val="tx1">
                    <a:lumMod val="85000"/>
                    <a:lumOff val="15000"/>
                  </a:schemeClr>
                </a:solidFill>
                <a:latin typeface="Gill Alt One MT Light"/>
                <a:cs typeface="Gisha" pitchFamily="34" charset="-79"/>
              </a:rPr>
              <a:t>Mejorar tus ingreso</a:t>
            </a:r>
            <a:r>
              <a:rPr lang="es-ES_tradnl" sz="2000" kern="0" spc="300" dirty="0" smtClean="0">
                <a:solidFill>
                  <a:schemeClr val="tx1">
                    <a:lumMod val="85000"/>
                    <a:lumOff val="15000"/>
                  </a:schemeClr>
                </a:solidFill>
                <a:latin typeface="Gill Alt One MT Light"/>
                <a:cs typeface="Gisha" pitchFamily="34" charset="-79"/>
              </a:rPr>
              <a:t>s</a:t>
            </a:r>
          </a:p>
          <a:p>
            <a:pPr marL="522900" lvl="1" indent="-342900">
              <a:spcBef>
                <a:spcPts val="0"/>
              </a:spcBef>
              <a:spcAft>
                <a:spcPts val="600"/>
              </a:spcAft>
              <a:buFont typeface="Arial" panose="020B0604020202020204" pitchFamily="34" charset="0"/>
              <a:buChar char="•"/>
            </a:pPr>
            <a:r>
              <a:rPr lang="es-ES_tradnl" sz="2000" kern="0" dirty="0" smtClean="0">
                <a:solidFill>
                  <a:schemeClr val="tx1">
                    <a:lumMod val="85000"/>
                    <a:lumOff val="15000"/>
                  </a:schemeClr>
                </a:solidFill>
                <a:latin typeface="Gill Alt One MT Light"/>
                <a:cs typeface="Gisha" pitchFamily="34" charset="-79"/>
              </a:rPr>
              <a:t>Asegurar tu </a:t>
            </a:r>
            <a:r>
              <a:rPr lang="es-ES_tradnl" sz="2000" kern="0" dirty="0">
                <a:solidFill>
                  <a:schemeClr val="tx1">
                    <a:lumMod val="85000"/>
                    <a:lumOff val="15000"/>
                  </a:schemeClr>
                </a:solidFill>
                <a:latin typeface="Gill Alt One MT Light"/>
                <a:cs typeface="Gisha" pitchFamily="34" charset="-79"/>
              </a:rPr>
              <a:t>futuro</a:t>
            </a:r>
          </a:p>
          <a:p>
            <a:pPr marL="522900" lvl="1" indent="-342900">
              <a:spcBef>
                <a:spcPts val="0"/>
              </a:spcBef>
              <a:spcAft>
                <a:spcPts val="600"/>
              </a:spcAft>
              <a:buFont typeface="Arial" panose="020B0604020202020204" pitchFamily="34" charset="0"/>
              <a:buChar char="•"/>
            </a:pPr>
            <a:r>
              <a:rPr lang="hr-HR" sz="2000" kern="0" dirty="0" smtClean="0">
                <a:solidFill>
                  <a:schemeClr val="tx1">
                    <a:lumMod val="85000"/>
                    <a:lumOff val="15000"/>
                  </a:schemeClr>
                </a:solidFill>
                <a:latin typeface="Gill Alt One MT Light"/>
                <a:cs typeface="Gisha" pitchFamily="34" charset="-79"/>
              </a:rPr>
              <a:t>Ser dueño de tu </a:t>
            </a:r>
            <a:r>
              <a:rPr lang="hr-HR" sz="2000" kern="0" dirty="0">
                <a:solidFill>
                  <a:schemeClr val="tx1">
                    <a:lumMod val="85000"/>
                    <a:lumOff val="15000"/>
                  </a:schemeClr>
                </a:solidFill>
                <a:latin typeface="Gill Alt One MT Light"/>
                <a:cs typeface="Gisha" pitchFamily="34" charset="-79"/>
              </a:rPr>
              <a:t>propio </a:t>
            </a:r>
            <a:r>
              <a:rPr lang="hr-HR" sz="2000" kern="0" dirty="0" smtClean="0">
                <a:solidFill>
                  <a:schemeClr val="tx1">
                    <a:lumMod val="85000"/>
                    <a:lumOff val="15000"/>
                  </a:schemeClr>
                </a:solidFill>
                <a:latin typeface="Gill Alt One MT Light"/>
                <a:cs typeface="Gisha" pitchFamily="34" charset="-79"/>
              </a:rPr>
              <a:t>negocio</a:t>
            </a:r>
            <a:endParaRPr lang="es-CL" sz="2000" kern="0" dirty="0">
              <a:solidFill>
                <a:schemeClr val="tx1">
                  <a:lumMod val="85000"/>
                  <a:lumOff val="15000"/>
                </a:schemeClr>
              </a:solidFill>
              <a:latin typeface="Gill Alt One MT Light"/>
              <a:cs typeface="Gisha" pitchFamily="34" charset="-79"/>
            </a:endParaRPr>
          </a:p>
          <a:p>
            <a:pPr marL="522900" lvl="1" indent="-342900">
              <a:spcBef>
                <a:spcPts val="0"/>
              </a:spcBef>
              <a:spcAft>
                <a:spcPts val="600"/>
              </a:spcAft>
              <a:buFont typeface="Arial" panose="020B0604020202020204" pitchFamily="34" charset="0"/>
              <a:buChar char="•"/>
            </a:pPr>
            <a:r>
              <a:rPr lang="es-CL" sz="2000" kern="0" dirty="0" smtClean="0">
                <a:solidFill>
                  <a:schemeClr val="tx1">
                    <a:lumMod val="85000"/>
                    <a:lumOff val="15000"/>
                  </a:schemeClr>
                </a:solidFill>
                <a:latin typeface="Gill Alt One MT Light"/>
                <a:cs typeface="Gisha" pitchFamily="34" charset="-79"/>
              </a:rPr>
              <a:t>Tener i</a:t>
            </a:r>
            <a:r>
              <a:rPr lang="hr-HR" sz="2000" kern="0" dirty="0" smtClean="0">
                <a:solidFill>
                  <a:schemeClr val="tx1">
                    <a:lumMod val="85000"/>
                    <a:lumOff val="15000"/>
                  </a:schemeClr>
                </a:solidFill>
                <a:latin typeface="Gill Alt One MT Light"/>
                <a:cs typeface="Gisha" pitchFamily="34" charset="-79"/>
              </a:rPr>
              <a:t>ndependencia financiera</a:t>
            </a:r>
            <a:endParaRPr lang="es-CL" sz="2000" kern="0" dirty="0" smtClean="0">
              <a:solidFill>
                <a:schemeClr val="tx1">
                  <a:lumMod val="85000"/>
                  <a:lumOff val="15000"/>
                </a:schemeClr>
              </a:solidFill>
              <a:latin typeface="Gill Alt One MT Light"/>
              <a:cs typeface="Gisha" pitchFamily="34" charset="-79"/>
            </a:endParaRPr>
          </a:p>
          <a:p>
            <a:pPr marL="522900" lvl="1" indent="-342900">
              <a:spcBef>
                <a:spcPts val="0"/>
              </a:spcBef>
              <a:spcAft>
                <a:spcPts val="600"/>
              </a:spcAft>
              <a:buFont typeface="Arial" panose="020B0604020202020204" pitchFamily="34" charset="0"/>
              <a:buChar char="•"/>
            </a:pPr>
            <a:r>
              <a:rPr lang="es-CL" sz="2000" kern="0" dirty="0" smtClean="0">
                <a:solidFill>
                  <a:schemeClr val="tx1">
                    <a:lumMod val="85000"/>
                    <a:lumOff val="15000"/>
                  </a:schemeClr>
                </a:solidFill>
                <a:latin typeface="Gill Alt One MT Light"/>
                <a:cs typeface="Gisha" pitchFamily="34" charset="-79"/>
              </a:rPr>
              <a:t>Ser </a:t>
            </a:r>
            <a:r>
              <a:rPr lang="es-CL" sz="2000" kern="0" dirty="0">
                <a:solidFill>
                  <a:schemeClr val="tx1">
                    <a:lumMod val="85000"/>
                    <a:lumOff val="15000"/>
                  </a:schemeClr>
                </a:solidFill>
                <a:latin typeface="Gill Alt One MT Light"/>
                <a:cs typeface="Gisha" pitchFamily="34" charset="-79"/>
              </a:rPr>
              <a:t>libre</a:t>
            </a:r>
            <a:endParaRPr lang="hr-HR" sz="2000" kern="0" dirty="0">
              <a:solidFill>
                <a:schemeClr val="tx1">
                  <a:lumMod val="85000"/>
                  <a:lumOff val="15000"/>
                </a:schemeClr>
              </a:solidFill>
              <a:latin typeface="Gill Alt One MT Light"/>
              <a:cs typeface="Gisha" pitchFamily="34" charset="-79"/>
            </a:endParaRPr>
          </a:p>
          <a:p>
            <a:pPr marL="522900" lvl="1" indent="-342900">
              <a:spcBef>
                <a:spcPts val="0"/>
              </a:spcBef>
              <a:spcAft>
                <a:spcPts val="600"/>
              </a:spcAft>
              <a:buFont typeface="Arial" panose="020B0604020202020204" pitchFamily="34" charset="0"/>
              <a:buChar char="•"/>
            </a:pPr>
            <a:r>
              <a:rPr lang="es-ES_tradnl" sz="2000" kern="0" dirty="0" smtClean="0">
                <a:solidFill>
                  <a:schemeClr val="tx1">
                    <a:lumMod val="85000"/>
                    <a:lumOff val="15000"/>
                  </a:schemeClr>
                </a:solidFill>
                <a:latin typeface="Gill Alt One MT Light"/>
                <a:cs typeface="Gisha" pitchFamily="34" charset="-79"/>
              </a:rPr>
              <a:t>Ganar </a:t>
            </a:r>
            <a:r>
              <a:rPr lang="es-ES_tradnl" sz="2000" kern="0" dirty="0">
                <a:solidFill>
                  <a:schemeClr val="tx1">
                    <a:lumMod val="85000"/>
                    <a:lumOff val="15000"/>
                  </a:schemeClr>
                </a:solidFill>
                <a:latin typeface="Gill Alt One MT Light"/>
                <a:cs typeface="Gisha" pitchFamily="34" charset="-79"/>
              </a:rPr>
              <a:t>viajes</a:t>
            </a:r>
            <a:r>
              <a:rPr lang="es-ES_tradnl" sz="2000" kern="0" dirty="0" smtClean="0">
                <a:solidFill>
                  <a:schemeClr val="tx1">
                    <a:lumMod val="85000"/>
                    <a:lumOff val="15000"/>
                  </a:schemeClr>
                </a:solidFill>
                <a:latin typeface="Gill Alt One MT Light"/>
                <a:cs typeface="Gisha" pitchFamily="34" charset="-79"/>
              </a:rPr>
              <a:t> nacionales e internacionales</a:t>
            </a:r>
          </a:p>
          <a:p>
            <a:pPr marL="522900" lvl="1" indent="-342900">
              <a:spcBef>
                <a:spcPts val="0"/>
              </a:spcBef>
              <a:spcAft>
                <a:spcPts val="600"/>
              </a:spcAft>
              <a:buFont typeface="Arial" panose="020B0604020202020204" pitchFamily="34" charset="0"/>
              <a:buChar char="•"/>
            </a:pPr>
            <a:r>
              <a:rPr lang="es-CL" sz="2000" kern="0" dirty="0" smtClean="0">
                <a:solidFill>
                  <a:schemeClr val="tx1">
                    <a:lumMod val="85000"/>
                    <a:lumOff val="15000"/>
                  </a:schemeClr>
                </a:solidFill>
                <a:latin typeface="Gill Alt One MT Light"/>
                <a:cs typeface="Gisha" pitchFamily="34" charset="-79"/>
              </a:rPr>
              <a:t>Desarrollarte personal y profesionalmente</a:t>
            </a:r>
          </a:p>
          <a:p>
            <a:pPr marL="522900" lvl="1" indent="-342900">
              <a:spcBef>
                <a:spcPts val="0"/>
              </a:spcBef>
              <a:spcAft>
                <a:spcPts val="600"/>
              </a:spcAft>
              <a:buFont typeface="Arial" panose="020B0604020202020204" pitchFamily="34" charset="0"/>
              <a:buChar char="•"/>
            </a:pPr>
            <a:r>
              <a:rPr lang="es-CL" sz="2000" kern="0" dirty="0" smtClean="0">
                <a:solidFill>
                  <a:schemeClr val="tx1">
                    <a:lumMod val="85000"/>
                    <a:lumOff val="15000"/>
                  </a:schemeClr>
                </a:solidFill>
                <a:latin typeface="Gill Alt One MT Light"/>
                <a:cs typeface="Gisha" pitchFamily="34" charset="-79"/>
              </a:rPr>
              <a:t>Ser reconocido por tus logros</a:t>
            </a:r>
          </a:p>
          <a:p>
            <a:pPr marL="522900" lvl="1" indent="-342900">
              <a:spcBef>
                <a:spcPts val="0"/>
              </a:spcBef>
              <a:spcAft>
                <a:spcPts val="600"/>
              </a:spcAft>
              <a:buFont typeface="Arial" panose="020B0604020202020204" pitchFamily="34" charset="0"/>
              <a:buChar char="•"/>
            </a:pPr>
            <a:endParaRPr lang="es-CL" sz="2000" kern="0" dirty="0" smtClean="0">
              <a:solidFill>
                <a:schemeClr val="tx1">
                  <a:lumMod val="85000"/>
                  <a:lumOff val="15000"/>
                </a:schemeClr>
              </a:solidFill>
              <a:latin typeface="Gill Alt One MT Light"/>
              <a:cs typeface="Gisha" pitchFamily="34" charset="-79"/>
            </a:endParaRPr>
          </a:p>
          <a:p>
            <a:pPr marL="180000" lvl="1">
              <a:spcBef>
                <a:spcPts val="0"/>
              </a:spcBef>
              <a:spcAft>
                <a:spcPts val="1200"/>
              </a:spcAft>
            </a:pPr>
            <a:endParaRPr lang="es-ES_tradnl" sz="2000" kern="0" dirty="0">
              <a:solidFill>
                <a:schemeClr val="tx1">
                  <a:lumMod val="85000"/>
                  <a:lumOff val="15000"/>
                </a:schemeClr>
              </a:solidFill>
              <a:latin typeface="Gill Sans for Oriflame"/>
              <a:ea typeface="+mn-ea"/>
              <a:cs typeface="Gisha" pitchFamily="34" charset="-79"/>
            </a:endParaRPr>
          </a:p>
        </p:txBody>
      </p:sp>
      <p:sp>
        <p:nvSpPr>
          <p:cNvPr id="5" name="4 CuadroTexto"/>
          <p:cNvSpPr txBox="1"/>
          <p:nvPr/>
        </p:nvSpPr>
        <p:spPr>
          <a:xfrm>
            <a:off x="1246463" y="5655579"/>
            <a:ext cx="1469761" cy="369332"/>
          </a:xfrm>
          <a:prstGeom prst="rect">
            <a:avLst/>
          </a:prstGeom>
          <a:solidFill>
            <a:srgbClr val="FFC000"/>
          </a:solidFill>
        </p:spPr>
        <p:txBody>
          <a:bodyPr wrap="none" rtlCol="0">
            <a:spAutoFit/>
          </a:bodyPr>
          <a:lstStyle/>
          <a:p>
            <a:r>
              <a:rPr lang="es-CL" smtClean="0"/>
              <a:t>Arreglar fotos</a:t>
            </a:r>
            <a:endParaRPr lang="es-CL" dirty="0"/>
          </a:p>
        </p:txBody>
      </p:sp>
      <p:sp>
        <p:nvSpPr>
          <p:cNvPr id="12" name="TextBox 1"/>
          <p:cNvSpPr txBox="1"/>
          <p:nvPr/>
        </p:nvSpPr>
        <p:spPr>
          <a:xfrm>
            <a:off x="4774791" y="5082864"/>
            <a:ext cx="4064000" cy="969496"/>
          </a:xfrm>
          <a:prstGeom prst="rect">
            <a:avLst/>
          </a:prstGeom>
          <a:noFill/>
        </p:spPr>
        <p:txBody>
          <a:bodyPr wrap="square" lIns="0" tIns="0" rIns="0" rtlCol="0">
            <a:spAutoFit/>
          </a:bodyPr>
          <a:lstStyle/>
          <a:p>
            <a:pPr algn="ctr">
              <a:tabLst/>
            </a:pPr>
            <a:r>
              <a:rPr lang="es-CL" altLang="zh-CN" sz="2000" b="1" dirty="0">
                <a:solidFill>
                  <a:srgbClr val="A51149"/>
                </a:solidFill>
                <a:latin typeface="Gill Sans for Oriflame Light"/>
                <a:cs typeface="Gill Sans for Oriflame"/>
              </a:rPr>
              <a:t>Asiste al Curso 2</a:t>
            </a:r>
          </a:p>
          <a:p>
            <a:pPr algn="ctr">
              <a:tabLst/>
            </a:pPr>
            <a:r>
              <a:rPr lang="es-CL" altLang="zh-CN" sz="2000" dirty="0" smtClean="0">
                <a:solidFill>
                  <a:srgbClr val="A51149"/>
                </a:solidFill>
                <a:latin typeface="Gill Sans for Oriflame Light"/>
                <a:cs typeface="Gill Sans for Oriflame"/>
              </a:rPr>
              <a:t>Convierte tu negocio</a:t>
            </a:r>
            <a:r>
              <a:rPr lang="es-CL" altLang="zh-CN" sz="2000" dirty="0" smtClean="0">
                <a:latin typeface="Gill Sans for Oriflame Light"/>
                <a:cs typeface="Gill Sans for Oriflame"/>
              </a:rPr>
              <a:t> </a:t>
            </a:r>
            <a:r>
              <a:rPr lang="es-CL" altLang="zh-CN" sz="2000" dirty="0" smtClean="0">
                <a:solidFill>
                  <a:srgbClr val="A51149"/>
                </a:solidFill>
                <a:latin typeface="Gill Sans for Oriflame Light"/>
                <a:cs typeface="Gill Sans for Oriflame"/>
              </a:rPr>
              <a:t>en una hermosa carrera</a:t>
            </a:r>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4700" cy="6858000"/>
          </a:xfrm>
          <a:prstGeom prst="rect">
            <a:avLst/>
          </a:prstGeom>
          <a:noFill/>
        </p:spPr>
      </p:pic>
    </p:spTree>
    <p:extLst>
      <p:ext uri="{BB962C8B-B14F-4D97-AF65-F5344CB8AC3E}">
        <p14:creationId xmlns:p14="http://schemas.microsoft.com/office/powerpoint/2010/main" val="40255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5334000" y="1561632"/>
            <a:ext cx="3352800" cy="3985706"/>
          </a:xfrm>
          <a:prstGeom prst="rect">
            <a:avLst/>
          </a:prstGeom>
          <a:noFill/>
        </p:spPr>
        <p:txBody>
          <a:bodyPr wrap="square" lIns="0" tIns="0" rIns="0" rtlCol="0">
            <a:spAutoFit/>
          </a:bodyPr>
          <a:lstStyle/>
          <a:p>
            <a:pPr algn="ctr">
              <a:tabLst/>
            </a:pPr>
            <a:r>
              <a:rPr lang="es-CL" altLang="zh-CN" sz="3200" dirty="0" smtClean="0">
                <a:solidFill>
                  <a:srgbClr val="A51149"/>
                </a:solidFill>
                <a:latin typeface="Gill Sans for Oriflame Light"/>
                <a:cs typeface="Gill Sans for Oriflame Light"/>
              </a:rPr>
              <a:t>Gracias y nos vemos pronto en el próximo entrenamiento:</a:t>
            </a:r>
          </a:p>
          <a:p>
            <a:pPr algn="ctr">
              <a:tabLst/>
            </a:pPr>
            <a:r>
              <a:rPr lang="es-CL" altLang="zh-CN" sz="3200" dirty="0" smtClean="0">
                <a:solidFill>
                  <a:srgbClr val="A51149"/>
                </a:solidFill>
                <a:latin typeface="Gill Sans for Oriflame Light"/>
                <a:cs typeface="Gill Sans for Oriflame Light"/>
              </a:rPr>
              <a:t>¿Cómo empezar a construir tu negocio </a:t>
            </a:r>
            <a:r>
              <a:rPr lang="es-CL" altLang="zh-CN" sz="3200" dirty="0">
                <a:solidFill>
                  <a:srgbClr val="A51149"/>
                </a:solidFill>
                <a:latin typeface="Gill Sans for Oriflame Light"/>
                <a:cs typeface="Gill Sans for Oriflame Light"/>
              </a:rPr>
              <a:t>hoy?” </a:t>
            </a:r>
            <a:r>
              <a:rPr lang="es-CL" altLang="zh-CN" sz="3200" dirty="0" smtClean="0">
                <a:solidFill>
                  <a:srgbClr val="A51149"/>
                </a:solidFill>
                <a:latin typeface="Gill Sans for Oriflame Light"/>
                <a:cs typeface="Gill Sans for Oriflame Light"/>
              </a:rPr>
              <a:t> </a:t>
            </a:r>
            <a:r>
              <a:rPr lang="es-CL" altLang="zh-CN" sz="3200" dirty="0">
                <a:solidFill>
                  <a:srgbClr val="A51149"/>
                </a:solidFill>
                <a:latin typeface="Gill Sans for Oriflame Light"/>
                <a:cs typeface="Gill Sans for Oriflame Light"/>
              </a:rPr>
              <a:t>Curso 2 </a:t>
            </a:r>
            <a:endParaRPr lang="es-CL" altLang="zh-CN" sz="3200" b="1" dirty="0" smtClean="0">
              <a:solidFill>
                <a:srgbClr val="A51149"/>
              </a:solidFill>
              <a:latin typeface="Gill Sans for Oriflame Light"/>
              <a:cs typeface="Gill Sans for Oriflame"/>
            </a:endParaRPr>
          </a:p>
        </p:txBody>
      </p:sp>
      <p:pic>
        <p:nvPicPr>
          <p:cNvPr id="3" name="Imagen 2" descr="YDOI_Poster_50x70_Page_1.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08" y="0"/>
            <a:ext cx="4874847" cy="6846807"/>
          </a:xfrm>
          <a:prstGeom prst="rect">
            <a:avLst/>
          </a:prstGeom>
          <a:ln>
            <a:noFill/>
          </a:ln>
          <a:effectLst>
            <a:outerShdw blurRad="292100" dist="139700" dir="2700000" algn="tl" rotWithShape="0">
              <a:srgbClr val="333333">
                <a:alpha val="65000"/>
              </a:srgbClr>
            </a:outerShdw>
          </a:effectLst>
        </p:spPr>
      </p:pic>
      <p:sp>
        <p:nvSpPr>
          <p:cNvPr id="2" name="1 CuadroTexto"/>
          <p:cNvSpPr txBox="1"/>
          <p:nvPr/>
        </p:nvSpPr>
        <p:spPr>
          <a:xfrm>
            <a:off x="685800" y="5334000"/>
            <a:ext cx="3346237" cy="523220"/>
          </a:xfrm>
          <a:prstGeom prst="rect">
            <a:avLst/>
          </a:prstGeom>
          <a:noFill/>
        </p:spPr>
        <p:txBody>
          <a:bodyPr wrap="none" rtlCol="0">
            <a:spAutoFit/>
          </a:bodyPr>
          <a:lstStyle/>
          <a:p>
            <a:r>
              <a:rPr lang="es-CL" sz="2800" b="1" dirty="0" smtClean="0"/>
              <a:t>¿Qué estás soñando?</a:t>
            </a:r>
            <a:endParaRPr lang="es-CL" sz="2800" b="1" dirty="0"/>
          </a:p>
        </p:txBody>
      </p:sp>
    </p:spTree>
    <p:extLst>
      <p:ext uri="{BB962C8B-B14F-4D97-AF65-F5344CB8AC3E}">
        <p14:creationId xmlns:p14="http://schemas.microsoft.com/office/powerpoint/2010/main" val="2556456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025896" y="4391291"/>
            <a:ext cx="2672562" cy="1347939"/>
          </a:xfrm>
          <a:custGeom>
            <a:avLst/>
            <a:gdLst>
              <a:gd name="connsiteX0" fmla="*/ 0 w 2672562"/>
              <a:gd name="connsiteY0" fmla="*/ 1347939 h 1347939"/>
              <a:gd name="connsiteX1" fmla="*/ 2672562 w 2672562"/>
              <a:gd name="connsiteY1" fmla="*/ 1347939 h 1347939"/>
              <a:gd name="connsiteX2" fmla="*/ 2672562 w 2672562"/>
              <a:gd name="connsiteY2" fmla="*/ 0 h 1347939"/>
              <a:gd name="connsiteX3" fmla="*/ 0 w 2672562"/>
              <a:gd name="connsiteY3" fmla="*/ 0 h 1347939"/>
              <a:gd name="connsiteX4" fmla="*/ 0 w 2672562"/>
              <a:gd name="connsiteY4" fmla="*/ 1347939 h 13479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2562" h="1347939">
                <a:moveTo>
                  <a:pt x="0" y="1347939"/>
                </a:moveTo>
                <a:lnTo>
                  <a:pt x="2672562" y="1347939"/>
                </a:lnTo>
                <a:lnTo>
                  <a:pt x="2672562" y="0"/>
                </a:lnTo>
                <a:lnTo>
                  <a:pt x="0" y="0"/>
                </a:lnTo>
                <a:lnTo>
                  <a:pt x="0" y="1347939"/>
                </a:lnTo>
              </a:path>
            </a:pathLst>
          </a:custGeom>
          <a:solidFill>
            <a:srgbClr val="D8D3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3" name="Freeform 3"/>
          <p:cNvSpPr/>
          <p:nvPr/>
        </p:nvSpPr>
        <p:spPr>
          <a:xfrm>
            <a:off x="458685" y="4391291"/>
            <a:ext cx="2671533" cy="1347939"/>
          </a:xfrm>
          <a:custGeom>
            <a:avLst/>
            <a:gdLst>
              <a:gd name="connsiteX0" fmla="*/ 0 w 2671533"/>
              <a:gd name="connsiteY0" fmla="*/ 1347939 h 1347939"/>
              <a:gd name="connsiteX1" fmla="*/ 2671533 w 2671533"/>
              <a:gd name="connsiteY1" fmla="*/ 1347939 h 1347939"/>
              <a:gd name="connsiteX2" fmla="*/ 2671533 w 2671533"/>
              <a:gd name="connsiteY2" fmla="*/ 0 h 1347939"/>
              <a:gd name="connsiteX3" fmla="*/ 0 w 2671533"/>
              <a:gd name="connsiteY3" fmla="*/ 0 h 1347939"/>
              <a:gd name="connsiteX4" fmla="*/ 0 w 2671533"/>
              <a:gd name="connsiteY4" fmla="*/ 1347939 h 13479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1533" h="1347939">
                <a:moveTo>
                  <a:pt x="0" y="1347939"/>
                </a:moveTo>
                <a:lnTo>
                  <a:pt x="2671533" y="1347939"/>
                </a:lnTo>
                <a:lnTo>
                  <a:pt x="2671533" y="0"/>
                </a:lnTo>
                <a:lnTo>
                  <a:pt x="0" y="0"/>
                </a:lnTo>
                <a:lnTo>
                  <a:pt x="0" y="1347939"/>
                </a:lnTo>
              </a:path>
            </a:pathLst>
          </a:custGeom>
          <a:solidFill>
            <a:srgbClr val="FEE9E1">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sp>
        <p:nvSpPr>
          <p:cNvPr id="5" name="Freeform 3"/>
          <p:cNvSpPr/>
          <p:nvPr/>
        </p:nvSpPr>
        <p:spPr>
          <a:xfrm>
            <a:off x="3240773" y="4391266"/>
            <a:ext cx="2675077" cy="1348016"/>
          </a:xfrm>
          <a:custGeom>
            <a:avLst/>
            <a:gdLst>
              <a:gd name="connsiteX0" fmla="*/ 0 w 2675077"/>
              <a:gd name="connsiteY0" fmla="*/ 1348015 h 1348016"/>
              <a:gd name="connsiteX1" fmla="*/ 2675077 w 2675077"/>
              <a:gd name="connsiteY1" fmla="*/ 1348015 h 1348016"/>
              <a:gd name="connsiteX2" fmla="*/ 2675077 w 2675077"/>
              <a:gd name="connsiteY2" fmla="*/ 0 h 1348016"/>
              <a:gd name="connsiteX3" fmla="*/ 0 w 2675077"/>
              <a:gd name="connsiteY3" fmla="*/ 0 h 1348016"/>
              <a:gd name="connsiteX4" fmla="*/ 0 w 2675077"/>
              <a:gd name="connsiteY4" fmla="*/ 1348015 h 134801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75077" h="1348016">
                <a:moveTo>
                  <a:pt x="0" y="1348015"/>
                </a:moveTo>
                <a:lnTo>
                  <a:pt x="2675077" y="1348015"/>
                </a:lnTo>
                <a:lnTo>
                  <a:pt x="2675077" y="0"/>
                </a:lnTo>
                <a:lnTo>
                  <a:pt x="0" y="0"/>
                </a:lnTo>
                <a:lnTo>
                  <a:pt x="0" y="1348015"/>
                </a:lnTo>
              </a:path>
            </a:pathLst>
          </a:custGeom>
          <a:solidFill>
            <a:srgbClr val="E8F7E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tLang="zh-CN"/>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612900"/>
            <a:ext cx="2692400" cy="3606800"/>
          </a:xfrm>
          <a:prstGeom prst="rect">
            <a:avLst/>
          </a:prstGeom>
          <a:noFill/>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800" y="1612900"/>
            <a:ext cx="2705100" cy="3619500"/>
          </a:xfrm>
          <a:prstGeom prst="rect">
            <a:avLst/>
          </a:prstGeom>
          <a:noFill/>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100" y="1587500"/>
            <a:ext cx="2705100" cy="3644900"/>
          </a:xfrm>
          <a:prstGeom prst="rect">
            <a:avLst/>
          </a:prstGeom>
          <a:noFill/>
        </p:spPr>
      </p:pic>
      <p:sp>
        <p:nvSpPr>
          <p:cNvPr id="11" name="TextBox 1"/>
          <p:cNvSpPr txBox="1"/>
          <p:nvPr/>
        </p:nvSpPr>
        <p:spPr>
          <a:xfrm>
            <a:off x="444500" y="1028700"/>
            <a:ext cx="3558667" cy="454933"/>
          </a:xfrm>
          <a:prstGeom prst="rect">
            <a:avLst/>
          </a:prstGeom>
          <a:noFill/>
        </p:spPr>
        <p:txBody>
          <a:bodyPr wrap="none" lIns="0" tIns="0" rIns="0" rtlCol="0">
            <a:spAutoFit/>
          </a:bodyPr>
          <a:lstStyle/>
          <a:p>
            <a:pPr>
              <a:lnSpc>
                <a:spcPts val="3400"/>
              </a:lnSpc>
              <a:tabLst/>
            </a:pPr>
            <a:r>
              <a:rPr lang="es-CL" altLang="zh-CN" sz="2800" dirty="0" smtClean="0">
                <a:solidFill>
                  <a:srgbClr val="A51149"/>
                </a:solidFill>
                <a:latin typeface="Gill Sans for Oriflame Light"/>
                <a:cs typeface="Gill Sans for Oriflame Light"/>
              </a:rPr>
              <a:t>Belleza al estilo sueco</a:t>
            </a:r>
          </a:p>
        </p:txBody>
      </p:sp>
      <p:sp>
        <p:nvSpPr>
          <p:cNvPr id="12" name="TextBox 1"/>
          <p:cNvSpPr txBox="1"/>
          <p:nvPr/>
        </p:nvSpPr>
        <p:spPr>
          <a:xfrm>
            <a:off x="1295400" y="5321300"/>
            <a:ext cx="1060098"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NATURAL</a:t>
            </a:r>
          </a:p>
        </p:txBody>
      </p:sp>
      <p:sp>
        <p:nvSpPr>
          <p:cNvPr id="13" name="TextBox 1"/>
          <p:cNvSpPr txBox="1"/>
          <p:nvPr/>
        </p:nvSpPr>
        <p:spPr>
          <a:xfrm>
            <a:off x="3924300" y="5321300"/>
            <a:ext cx="1551707" cy="319959"/>
          </a:xfrm>
          <a:prstGeom prst="rect">
            <a:avLst/>
          </a:prstGeom>
          <a:noFill/>
        </p:spPr>
        <p:txBody>
          <a:bodyPr wrap="none" lIns="0" tIns="0" rIns="0" rtlCol="0">
            <a:spAutoFit/>
          </a:bodyPr>
          <a:lstStyle/>
          <a:p>
            <a:pPr>
              <a:lnSpc>
                <a:spcPts val="2300"/>
              </a:lnSpc>
              <a:tabLst/>
            </a:pPr>
            <a:r>
              <a:rPr lang="es-CL" altLang="zh-CN" sz="1800" smtClean="0">
                <a:solidFill>
                  <a:srgbClr val="231F20"/>
                </a:solidFill>
                <a:latin typeface="Gill Sans for Oriflame Light"/>
                <a:cs typeface="Gill Sans for Oriflame Light"/>
              </a:rPr>
              <a:t>PROGRESIVO</a:t>
            </a:r>
          </a:p>
        </p:txBody>
      </p:sp>
      <p:sp>
        <p:nvSpPr>
          <p:cNvPr id="14" name="TextBox 1"/>
          <p:cNvSpPr txBox="1"/>
          <p:nvPr/>
        </p:nvSpPr>
        <p:spPr>
          <a:xfrm>
            <a:off x="6921500" y="5321300"/>
            <a:ext cx="705321" cy="319959"/>
          </a:xfrm>
          <a:prstGeom prst="rect">
            <a:avLst/>
          </a:prstGeom>
          <a:noFill/>
        </p:spPr>
        <p:txBody>
          <a:bodyPr wrap="none" lIns="0" tIns="0" rIns="0" rtlCol="0">
            <a:spAutoFit/>
          </a:bodyPr>
          <a:lstStyle/>
          <a:p>
            <a:pPr>
              <a:lnSpc>
                <a:spcPts val="2300"/>
              </a:lnSpc>
              <a:tabLst/>
            </a:pPr>
            <a:r>
              <a:rPr lang="es-CL" altLang="zh-CN" smtClean="0">
                <a:solidFill>
                  <a:srgbClr val="231F20"/>
                </a:solidFill>
                <a:latin typeface="Gill Sans for Oriflame Light"/>
                <a:cs typeface="Gill Sans for Oriflame Light"/>
              </a:rPr>
              <a:t>É</a:t>
            </a:r>
            <a:r>
              <a:rPr lang="es-CL" altLang="zh-CN" sz="1800" smtClean="0">
                <a:solidFill>
                  <a:srgbClr val="231F20"/>
                </a:solidFill>
                <a:latin typeface="Gill Sans for Oriflame Light"/>
                <a:cs typeface="Gill Sans for Oriflame Light"/>
              </a:rPr>
              <a:t>TICO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pic>
        <p:nvPicPr>
          <p:cNvPr id="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429500" y="469900"/>
            <a:ext cx="1257300" cy="254000"/>
          </a:xfrm>
          <a:prstGeom prst="rect">
            <a:avLst/>
          </a:prstGeom>
          <a:noFill/>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TextBox 1"/>
          <p:cNvSpPr txBox="1"/>
          <p:nvPr/>
        </p:nvSpPr>
        <p:spPr>
          <a:xfrm>
            <a:off x="635000" y="5207000"/>
            <a:ext cx="2470994" cy="753933"/>
          </a:xfrm>
          <a:prstGeom prst="rect">
            <a:avLst/>
          </a:prstGeom>
          <a:noFill/>
        </p:spPr>
        <p:txBody>
          <a:bodyPr wrap="none" lIns="0" tIns="0" rIns="0" rtlCol="0">
            <a:spAutoFit/>
          </a:bodyPr>
          <a:lstStyle/>
          <a:p>
            <a:pPr>
              <a:lnSpc>
                <a:spcPts val="5600"/>
              </a:lnSpc>
              <a:tabLst/>
            </a:pPr>
            <a:r>
              <a:rPr lang="en-US" altLang="zh-CN" sz="4262" dirty="0" smtClean="0">
                <a:solidFill>
                  <a:srgbClr val="A51149"/>
                </a:solidFill>
                <a:latin typeface="Gill Sans for Oriflame Light"/>
                <a:cs typeface="Gill Sans for Oriflame Light"/>
              </a:rPr>
              <a:t>NATURAL</a:t>
            </a:r>
          </a:p>
        </p:txBody>
      </p:sp>
      <p:sp>
        <p:nvSpPr>
          <p:cNvPr id="6" name="5 Rectángulo"/>
          <p:cNvSpPr/>
          <p:nvPr/>
        </p:nvSpPr>
        <p:spPr>
          <a:xfrm>
            <a:off x="1066800" y="990600"/>
            <a:ext cx="3657600" cy="3139321"/>
          </a:xfrm>
          <a:prstGeom prst="rect">
            <a:avLst/>
          </a:prstGeom>
          <a:solidFill>
            <a:srgbClr val="FFFFFF">
              <a:alpha val="20000"/>
            </a:srgbClr>
          </a:solidFill>
        </p:spPr>
        <p:txBody>
          <a:bodyPr wrap="square">
            <a:spAutoFit/>
          </a:bodyPr>
          <a:lstStyle/>
          <a:p>
            <a:r>
              <a:rPr lang="es-CL" b="1" dirty="0">
                <a:latin typeface="Gill Alt One MT"/>
                <a:cs typeface="Gill Alt One MT"/>
              </a:rPr>
              <a:t>Un profundo respeto y amor a la naturaleza está en el corazón de todo lo que hacemos. </a:t>
            </a:r>
            <a:endParaRPr lang="es-CL" b="1" dirty="0" smtClean="0">
              <a:latin typeface="Gill Alt One MT"/>
              <a:cs typeface="Gill Alt One MT"/>
            </a:endParaRPr>
          </a:p>
          <a:p>
            <a:endParaRPr lang="es-CL" b="1" dirty="0">
              <a:latin typeface="Gill Alt One MT"/>
              <a:cs typeface="Gill Alt One MT"/>
            </a:endParaRPr>
          </a:p>
          <a:p>
            <a:endParaRPr lang="es-ES_tradnl" dirty="0">
              <a:latin typeface="Gill Alt One MT"/>
              <a:cs typeface="Gill Alt One MT"/>
            </a:endParaRPr>
          </a:p>
          <a:p>
            <a:r>
              <a:rPr lang="es-ES_tradnl" dirty="0" err="1">
                <a:latin typeface="Gill Alt One MT"/>
                <a:cs typeface="Gill Alt One MT"/>
              </a:rPr>
              <a:t>Ecobeauty</a:t>
            </a:r>
            <a:r>
              <a:rPr lang="es-ES_tradnl" dirty="0">
                <a:latin typeface="Gill Alt One MT"/>
                <a:cs typeface="Gill Alt One MT"/>
              </a:rPr>
              <a:t> fue la primera línea de marca global en ser acreditados con los más altos estándares naturales, sociales y ambientales por 4 organizaciones independientes.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TextBox 1"/>
          <p:cNvSpPr txBox="1"/>
          <p:nvPr/>
        </p:nvSpPr>
        <p:spPr>
          <a:xfrm>
            <a:off x="635000" y="5207000"/>
            <a:ext cx="3161133" cy="753933"/>
          </a:xfrm>
          <a:prstGeom prst="rect">
            <a:avLst/>
          </a:prstGeom>
          <a:noFill/>
        </p:spPr>
        <p:txBody>
          <a:bodyPr wrap="none" lIns="0" tIns="0" rIns="0" rtlCol="0">
            <a:spAutoFit/>
          </a:bodyPr>
          <a:lstStyle/>
          <a:p>
            <a:pPr>
              <a:lnSpc>
                <a:spcPts val="5600"/>
              </a:lnSpc>
              <a:tabLst/>
            </a:pPr>
            <a:r>
              <a:rPr lang="en-US" altLang="zh-CN" sz="4262" dirty="0" smtClean="0">
                <a:solidFill>
                  <a:srgbClr val="A51149"/>
                </a:solidFill>
                <a:latin typeface="Gill Sans for Oriflame Light"/>
                <a:cs typeface="Gill Sans for Oriflame Light"/>
              </a:rPr>
              <a:t>PROGRESIVO</a:t>
            </a:r>
          </a:p>
        </p:txBody>
      </p:sp>
      <p:sp>
        <p:nvSpPr>
          <p:cNvPr id="5" name="4 Rectángulo"/>
          <p:cNvSpPr/>
          <p:nvPr/>
        </p:nvSpPr>
        <p:spPr>
          <a:xfrm>
            <a:off x="624490" y="1219200"/>
            <a:ext cx="3947510" cy="3416320"/>
          </a:xfrm>
          <a:prstGeom prst="rect">
            <a:avLst/>
          </a:prstGeom>
          <a:noFill/>
        </p:spPr>
        <p:txBody>
          <a:bodyPr wrap="square">
            <a:spAutoFit/>
          </a:bodyPr>
          <a:lstStyle/>
          <a:p>
            <a:r>
              <a:rPr lang="es-CL" b="1" dirty="0">
                <a:latin typeface="Gill Alt One MT"/>
                <a:cs typeface="Gill Alt One MT"/>
              </a:rPr>
              <a:t>Nos esforzamos por innovar a través de la ciencia, exploramos nuevas tendencias, ingredientes y tecnologías de manera ética y segura.</a:t>
            </a:r>
          </a:p>
          <a:p>
            <a:endParaRPr lang="es-ES_tradnl" dirty="0">
              <a:latin typeface="Gill Alt One MT"/>
              <a:cs typeface="Gill Alt One MT"/>
            </a:endParaRPr>
          </a:p>
          <a:p>
            <a:r>
              <a:rPr lang="es-ES_tradnl" dirty="0">
                <a:latin typeface="Gill Alt One MT"/>
                <a:cs typeface="Gill Alt One MT"/>
              </a:rPr>
              <a:t>Nuestro Centro de Investigación y Desarrollo en Irlanda y en el recién inaugurado Instituto del Cuidado de la Piel en Estocolmo están liderando los progresos que Oriflame hace en la ciencia cosmética.</a:t>
            </a:r>
            <a:endParaRPr lang="es-CL" dirty="0">
              <a:latin typeface="Gill Alt One MT"/>
              <a:cs typeface="Gill Alt One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24689</TotalTime>
  <Words>10411</Words>
  <Application>Microsoft Office PowerPoint</Application>
  <PresentationFormat>Presentación en pantalla (4:3)</PresentationFormat>
  <Paragraphs>1197</Paragraphs>
  <Slides>67</Slides>
  <Notes>67</Notes>
  <HiddenSlides>0</HiddenSlides>
  <MMClips>0</MMClips>
  <ScaleCrop>false</ScaleCrop>
  <HeadingPairs>
    <vt:vector size="4" baseType="variant">
      <vt:variant>
        <vt:lpstr>Tema</vt:lpstr>
      </vt:variant>
      <vt:variant>
        <vt:i4>1</vt:i4>
      </vt:variant>
      <vt:variant>
        <vt:lpstr>Títulos de diapositiva</vt:lpstr>
      </vt:variant>
      <vt:variant>
        <vt:i4>67</vt:i4>
      </vt:variant>
    </vt:vector>
  </HeadingPairs>
  <TitlesOfParts>
    <vt:vector size="68"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Sueñas con…</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Kravchenko, Elena</dc:creator>
  <cp:lastModifiedBy>Herrera, Clara</cp:lastModifiedBy>
  <cp:revision>534</cp:revision>
  <cp:lastPrinted>2014-01-15T17:47:43Z</cp:lastPrinted>
  <dcterms:created xsi:type="dcterms:W3CDTF">2006-08-16T00:00:00Z</dcterms:created>
  <dcterms:modified xsi:type="dcterms:W3CDTF">2014-10-24T14:36:02Z</dcterms:modified>
</cp:coreProperties>
</file>