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61"/>
  </p:notesMasterIdLst>
  <p:handoutMasterIdLst>
    <p:handoutMasterId r:id="rId62"/>
  </p:handoutMasterIdLst>
  <p:sldIdLst>
    <p:sldId id="260" r:id="rId3"/>
    <p:sldId id="394" r:id="rId4"/>
    <p:sldId id="399" r:id="rId5"/>
    <p:sldId id="400" r:id="rId6"/>
    <p:sldId id="406" r:id="rId7"/>
    <p:sldId id="407" r:id="rId8"/>
    <p:sldId id="359" r:id="rId9"/>
    <p:sldId id="357" r:id="rId10"/>
    <p:sldId id="369" r:id="rId11"/>
    <p:sldId id="372" r:id="rId12"/>
    <p:sldId id="362" r:id="rId13"/>
    <p:sldId id="376" r:id="rId14"/>
    <p:sldId id="377" r:id="rId15"/>
    <p:sldId id="432" r:id="rId16"/>
    <p:sldId id="363" r:id="rId17"/>
    <p:sldId id="380" r:id="rId18"/>
    <p:sldId id="278" r:id="rId19"/>
    <p:sldId id="282" r:id="rId20"/>
    <p:sldId id="405" r:id="rId21"/>
    <p:sldId id="408" r:id="rId22"/>
    <p:sldId id="283" r:id="rId23"/>
    <p:sldId id="286" r:id="rId24"/>
    <p:sldId id="433" r:id="rId25"/>
    <p:sldId id="409" r:id="rId26"/>
    <p:sldId id="410" r:id="rId27"/>
    <p:sldId id="437" r:id="rId28"/>
    <p:sldId id="411" r:id="rId29"/>
    <p:sldId id="413" r:id="rId30"/>
    <p:sldId id="414" r:id="rId31"/>
    <p:sldId id="415" r:id="rId32"/>
    <p:sldId id="416" r:id="rId33"/>
    <p:sldId id="305" r:id="rId34"/>
    <p:sldId id="306" r:id="rId35"/>
    <p:sldId id="308" r:id="rId36"/>
    <p:sldId id="328" r:id="rId37"/>
    <p:sldId id="307" r:id="rId38"/>
    <p:sldId id="310" r:id="rId39"/>
    <p:sldId id="382" r:id="rId40"/>
    <p:sldId id="417" r:id="rId41"/>
    <p:sldId id="418" r:id="rId42"/>
    <p:sldId id="419" r:id="rId43"/>
    <p:sldId id="420" r:id="rId44"/>
    <p:sldId id="421" r:id="rId45"/>
    <p:sldId id="422" r:id="rId46"/>
    <p:sldId id="423" r:id="rId47"/>
    <p:sldId id="424" r:id="rId48"/>
    <p:sldId id="431" r:id="rId49"/>
    <p:sldId id="425" r:id="rId50"/>
    <p:sldId id="434" r:id="rId51"/>
    <p:sldId id="426" r:id="rId52"/>
    <p:sldId id="427" r:id="rId53"/>
    <p:sldId id="428" r:id="rId54"/>
    <p:sldId id="429" r:id="rId55"/>
    <p:sldId id="350" r:id="rId56"/>
    <p:sldId id="436" r:id="rId57"/>
    <p:sldId id="396" r:id="rId58"/>
    <p:sldId id="324" r:id="rId59"/>
    <p:sldId id="430" r:id="rId6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DDD"/>
    <a:srgbClr val="BEA27B"/>
    <a:srgbClr val="FFFFA3"/>
    <a:srgbClr val="FF7E65"/>
    <a:srgbClr val="F96851"/>
    <a:srgbClr val="00A4FF"/>
    <a:srgbClr val="FBFEE6"/>
    <a:srgbClr val="ABD91A"/>
    <a:srgbClr val="74C7C0"/>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5" autoAdjust="0"/>
    <p:restoredTop sz="77684" autoAdjust="0"/>
  </p:normalViewPr>
  <p:slideViewPr>
    <p:cSldViewPr>
      <p:cViewPr>
        <p:scale>
          <a:sx n="80" d="100"/>
          <a:sy n="80" d="100"/>
        </p:scale>
        <p:origin x="-1236" y="72"/>
      </p:cViewPr>
      <p:guideLst>
        <p:guide orient="horz" pos="2256"/>
        <p:guide pos="2880"/>
      </p:guideLst>
    </p:cSldViewPr>
  </p:slideViewPr>
  <p:notesTextViewPr>
    <p:cViewPr>
      <p:scale>
        <a:sx n="100" d="100"/>
        <a:sy n="100" d="100"/>
      </p:scale>
      <p:origin x="0" y="0"/>
    </p:cViewPr>
  </p:notesTextViewPr>
  <p:sorterViewPr>
    <p:cViewPr>
      <p:scale>
        <a:sx n="100" d="100"/>
        <a:sy n="100" d="100"/>
      </p:scale>
      <p:origin x="0" y="14562"/>
    </p:cViewPr>
  </p:sorterViewPr>
  <p:notesViewPr>
    <p:cSldViewPr snapToGrid="0" snapToObjects="1" showGuides="1">
      <p:cViewPr varScale="1">
        <p:scale>
          <a:sx n="77" d="100"/>
          <a:sy n="77" d="100"/>
        </p:scale>
        <p:origin x="-2142"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588" y="0"/>
            <a:ext cx="3169920" cy="480060"/>
          </a:xfrm>
          <a:prstGeom prst="rect">
            <a:avLst/>
          </a:prstGeom>
        </p:spPr>
        <p:txBody>
          <a:bodyPr vert="horz" lIns="91440" tIns="45720" rIns="91440" bIns="45720" rtlCol="0"/>
          <a:lstStyle>
            <a:lvl1pPr algn="r">
              <a:defRPr sz="1200"/>
            </a:lvl1pPr>
          </a:lstStyle>
          <a:p>
            <a:fld id="{2A704F1D-2368-46B6-818F-A57C7CEB3F85}" type="datetimeFigureOut">
              <a:rPr lang="en-US" smtClean="0"/>
              <a:t>10/24/2014</a:t>
            </a:fld>
            <a:endParaRPr lang="en-US"/>
          </a:p>
        </p:txBody>
      </p:sp>
      <p:sp>
        <p:nvSpPr>
          <p:cNvPr id="4" name="Footer Placeholder 3"/>
          <p:cNvSpPr>
            <a:spLocks noGrp="1"/>
          </p:cNvSpPr>
          <p:nvPr>
            <p:ph type="ftr" sz="quarter" idx="2"/>
          </p:nvPr>
        </p:nvSpPr>
        <p:spPr>
          <a:xfrm>
            <a:off x="0" y="9119473"/>
            <a:ext cx="3169920" cy="48006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3"/>
            <a:ext cx="3169920" cy="480060"/>
          </a:xfrm>
          <a:prstGeom prst="rect">
            <a:avLst/>
          </a:prstGeom>
        </p:spPr>
        <p:txBody>
          <a:bodyPr vert="horz" lIns="91440" tIns="45720" rIns="91440" bIns="45720" rtlCol="0" anchor="b"/>
          <a:lstStyle>
            <a:lvl1pPr algn="r">
              <a:defRPr sz="1200"/>
            </a:lvl1pPr>
          </a:lstStyle>
          <a:p>
            <a:fld id="{955CC98F-F370-419D-B99F-5DC5C1F16BB7}" type="slidenum">
              <a:rPr lang="en-US" smtClean="0"/>
              <a:t>‹Nº›</a:t>
            </a:fld>
            <a:endParaRPr lang="en-US"/>
          </a:p>
        </p:txBody>
      </p:sp>
    </p:spTree>
    <p:extLst>
      <p:ext uri="{BB962C8B-B14F-4D97-AF65-F5344CB8AC3E}">
        <p14:creationId xmlns:p14="http://schemas.microsoft.com/office/powerpoint/2010/main" val="2537346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4143588" y="0"/>
            <a:ext cx="3169920" cy="480060"/>
          </a:xfrm>
          <a:prstGeom prst="rect">
            <a:avLst/>
          </a:prstGeom>
        </p:spPr>
        <p:txBody>
          <a:bodyPr vert="horz" lIns="91440" tIns="45720" rIns="91440" bIns="45720" rtlCol="0"/>
          <a:lstStyle>
            <a:lvl1pPr algn="r">
              <a:defRPr sz="1200"/>
            </a:lvl1pPr>
          </a:lstStyle>
          <a:p>
            <a:fld id="{D132C2E8-FC8D-4482-AC02-C30E3419A648}" type="datetimeFigureOut">
              <a:rPr lang="sv-SE" smtClean="0"/>
              <a:t>2014-10-24</a:t>
            </a:fld>
            <a:endParaRPr lang="sv-SE"/>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9119473"/>
            <a:ext cx="3169920" cy="48006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4143588" y="9119473"/>
            <a:ext cx="3169920" cy="480060"/>
          </a:xfrm>
          <a:prstGeom prst="rect">
            <a:avLst/>
          </a:prstGeom>
        </p:spPr>
        <p:txBody>
          <a:bodyPr vert="horz" lIns="91440" tIns="45720" rIns="91440" bIns="45720" rtlCol="0" anchor="b"/>
          <a:lstStyle>
            <a:lvl1pPr algn="r">
              <a:defRPr sz="1200"/>
            </a:lvl1pPr>
          </a:lstStyle>
          <a:p>
            <a:fld id="{B5381342-537A-4691-B35B-AD83F10790B9}" type="slidenum">
              <a:rPr lang="sv-SE" smtClean="0"/>
              <a:t>‹Nº›</a:t>
            </a:fld>
            <a:endParaRPr lang="sv-SE"/>
          </a:p>
        </p:txBody>
      </p:sp>
    </p:spTree>
    <p:extLst>
      <p:ext uri="{BB962C8B-B14F-4D97-AF65-F5344CB8AC3E}">
        <p14:creationId xmlns:p14="http://schemas.microsoft.com/office/powerpoint/2010/main" val="2285598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B5381342-537A-4691-B35B-AD83F10790B9}" type="slidenum">
              <a:rPr lang="sv-SE" smtClean="0"/>
              <a:t>1</a:t>
            </a:fld>
            <a:endParaRPr lang="sv-SE"/>
          </a:p>
        </p:txBody>
      </p:sp>
    </p:spTree>
    <p:extLst>
      <p:ext uri="{BB962C8B-B14F-4D97-AF65-F5344CB8AC3E}">
        <p14:creationId xmlns:p14="http://schemas.microsoft.com/office/powerpoint/2010/main" val="388355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sz="1200" b="0" kern="1200" dirty="0" smtClean="0">
                <a:solidFill>
                  <a:srgbClr val="5B4897"/>
                </a:solidFill>
                <a:latin typeface="Gill Sans for Oriflame Light"/>
                <a:ea typeface="+mn-ea"/>
                <a:cs typeface="Gill Sans for Oriflame Light"/>
              </a:rPr>
              <a:t>Incentivo Monetario por construir una Red</a:t>
            </a:r>
            <a:br>
              <a:rPr lang="es-CL" sz="1200" b="0" kern="1200" dirty="0" smtClean="0">
                <a:solidFill>
                  <a:srgbClr val="5B4897"/>
                </a:solidFill>
                <a:latin typeface="Gill Sans for Oriflame Light"/>
                <a:ea typeface="+mn-ea"/>
                <a:cs typeface="Gill Sans for Oriflame Light"/>
              </a:rPr>
            </a:br>
            <a:endParaRPr lang="es-CL" sz="1200" b="0" kern="1200" dirty="0" smtClean="0">
              <a:solidFill>
                <a:srgbClr val="5B4897"/>
              </a:solidFill>
              <a:latin typeface="Gill Sans for Oriflame Light"/>
              <a:ea typeface="+mn-ea"/>
              <a:cs typeface="Gill Sans for Oriflame Light"/>
            </a:endParaRPr>
          </a:p>
          <a:p>
            <a:r>
              <a:rPr lang="es-CL" sz="1200" b="0" kern="1200" dirty="0" smtClean="0">
                <a:solidFill>
                  <a:srgbClr val="5B4897"/>
                </a:solidFill>
                <a:latin typeface="Gill Sans for Oriflame Light"/>
                <a:ea typeface="+mn-ea"/>
              </a:rPr>
              <a:t>Mira lo que ocurre cuando invitas a </a:t>
            </a:r>
            <a:r>
              <a:rPr lang="es-CL" sz="1200" b="0" kern="1200" baseline="0" dirty="0" smtClean="0">
                <a:solidFill>
                  <a:srgbClr val="5B4897"/>
                </a:solidFill>
                <a:latin typeface="Gill Sans for Oriflame Light"/>
                <a:ea typeface="+mn-ea"/>
              </a:rPr>
              <a:t> tus amigos a hacer lo mismo que tú, las ordenes que ellos pasan durante el catalogo generaran puntos.</a:t>
            </a:r>
          </a:p>
          <a:p>
            <a:pPr marL="0" marR="0" indent="0" algn="l" defTabSz="914400" rtl="0" eaLnBrk="1" fontAlgn="auto" latinLnBrk="0" hangingPunct="1">
              <a:lnSpc>
                <a:spcPct val="100000"/>
              </a:lnSpc>
              <a:spcBef>
                <a:spcPts val="0"/>
              </a:spcBef>
              <a:spcAft>
                <a:spcPts val="0"/>
              </a:spcAft>
              <a:buClrTx/>
              <a:buSzTx/>
              <a:buFontTx/>
              <a:buNone/>
              <a:tabLst/>
              <a:defRPr/>
            </a:pPr>
            <a:r>
              <a:rPr lang="es-CL" dirty="0" smtClean="0"/>
              <a:t>Al cierre de cada catálogo se suman</a:t>
            </a:r>
            <a:r>
              <a:rPr lang="es-CL" baseline="0" dirty="0" smtClean="0"/>
              <a:t>  tus puntos personales más los puntos obtenidos por el total de tu grupo </a:t>
            </a:r>
            <a:r>
              <a:rPr lang="es-CL" dirty="0" smtClean="0">
                <a:solidFill>
                  <a:schemeClr val="tx1">
                    <a:lumMod val="75000"/>
                    <a:lumOff val="25000"/>
                  </a:schemeClr>
                </a:solidFill>
                <a:latin typeface="Gill Sans for Oriflame Light"/>
                <a:ea typeface="ＭＳ Ｐゴシック" pitchFamily="34" charset="-128"/>
                <a:cs typeface="Arial" pitchFamily="34" charset="0"/>
              </a:rPr>
              <a:t>y te permiten calificar a niveles más altos de Incentivo Monetario.</a:t>
            </a:r>
          </a:p>
          <a:p>
            <a:pPr marL="0" marR="0" indent="0" algn="l" defTabSz="914400" rtl="0" eaLnBrk="1" fontAlgn="auto" latinLnBrk="0" hangingPunct="1">
              <a:lnSpc>
                <a:spcPct val="100000"/>
              </a:lnSpc>
              <a:spcBef>
                <a:spcPts val="0"/>
              </a:spcBef>
              <a:spcAft>
                <a:spcPts val="0"/>
              </a:spcAft>
              <a:buClrTx/>
              <a:buSzTx/>
              <a:buFontTx/>
              <a:buNone/>
              <a:tabLst/>
              <a:defRPr/>
            </a:pPr>
            <a:r>
              <a:rPr lang="es-CL" dirty="0" smtClean="0">
                <a:solidFill>
                  <a:schemeClr val="tx1">
                    <a:lumMod val="75000"/>
                    <a:lumOff val="25000"/>
                  </a:schemeClr>
                </a:solidFill>
                <a:latin typeface="Gill Sans for Oriflame Light"/>
                <a:ea typeface="ＭＳ Ｐゴシック" pitchFamily="34" charset="-128"/>
                <a:cs typeface="Arial" pitchFamily="34" charset="0"/>
              </a:rPr>
              <a:t>Comienza invitando a 6</a:t>
            </a:r>
            <a:r>
              <a:rPr lang="es-CL" baseline="0" dirty="0" smtClean="0">
                <a:solidFill>
                  <a:schemeClr val="tx1">
                    <a:lumMod val="75000"/>
                    <a:lumOff val="25000"/>
                  </a:schemeClr>
                </a:solidFill>
                <a:latin typeface="Gill Sans for Oriflame Light"/>
                <a:ea typeface="ＭＳ Ｐゴシック" pitchFamily="34" charset="-128"/>
                <a:cs typeface="Arial" pitchFamily="34" charset="0"/>
              </a:rPr>
              <a:t> amigos que hagan lo mismo que tu.</a:t>
            </a:r>
            <a:endParaRPr lang="sv-SE" dirty="0" smtClean="0">
              <a:solidFill>
                <a:schemeClr val="tx1">
                  <a:lumMod val="75000"/>
                  <a:lumOff val="25000"/>
                </a:schemeClr>
              </a:solidFill>
              <a:latin typeface="Gill Sans for Oriflame Light"/>
              <a:ea typeface="ＭＳ Ｐゴシック" pitchFamily="34" charset="-128"/>
              <a:cs typeface="Arial" pitchFamily="34" charset="0"/>
            </a:endParaRPr>
          </a:p>
        </p:txBody>
      </p:sp>
      <p:sp>
        <p:nvSpPr>
          <p:cNvPr id="4" name="3 Marcador de número de diapositiva"/>
          <p:cNvSpPr>
            <a:spLocks noGrp="1"/>
          </p:cNvSpPr>
          <p:nvPr>
            <p:ph type="sldNum" sz="quarter" idx="10"/>
          </p:nvPr>
        </p:nvSpPr>
        <p:spPr/>
        <p:txBody>
          <a:bodyPr/>
          <a:lstStyle/>
          <a:p>
            <a:fld id="{B5381342-537A-4691-B35B-AD83F10790B9}" type="slidenum">
              <a:rPr lang="sv-SE" smtClean="0"/>
              <a:t>11</a:t>
            </a:fld>
            <a:endParaRPr lang="sv-SE"/>
          </a:p>
        </p:txBody>
      </p:sp>
    </p:spTree>
    <p:extLst>
      <p:ext uri="{BB962C8B-B14F-4D97-AF65-F5344CB8AC3E}">
        <p14:creationId xmlns:p14="http://schemas.microsoft.com/office/powerpoint/2010/main" val="2383806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solidFill>
                  <a:schemeClr val="tx1">
                    <a:lumMod val="75000"/>
                    <a:lumOff val="25000"/>
                  </a:schemeClr>
                </a:solidFill>
              </a:rPr>
              <a:t>El Incentivo Monetario es calculado sobre las ventas netas totales de la red llamado </a:t>
            </a:r>
            <a:r>
              <a:rPr lang="es-ES_tradnl" dirty="0" smtClean="0">
                <a:solidFill>
                  <a:schemeClr val="tx1">
                    <a:lumMod val="75000"/>
                    <a:lumOff val="25000"/>
                  </a:schemeClr>
                </a:solidFill>
              </a:rPr>
              <a:t> Volumen de Negocio (</a:t>
            </a:r>
            <a:r>
              <a:rPr lang="es-ES_tradnl" dirty="0" err="1" smtClean="0">
                <a:solidFill>
                  <a:schemeClr val="tx1">
                    <a:lumMod val="75000"/>
                    <a:lumOff val="25000"/>
                  </a:schemeClr>
                </a:solidFill>
              </a:rPr>
              <a:t>VDN</a:t>
            </a:r>
            <a:r>
              <a:rPr lang="es-ES_tradnl" dirty="0" smtClean="0">
                <a:solidFill>
                  <a:schemeClr val="tx1">
                    <a:lumMod val="75000"/>
                    <a:lumOff val="25000"/>
                  </a:schemeClr>
                </a:solidFill>
              </a:rPr>
              <a:t>),</a:t>
            </a:r>
            <a:r>
              <a:rPr lang="es-ES_tradnl" baseline="0" dirty="0" smtClean="0">
                <a:solidFill>
                  <a:schemeClr val="tx1">
                    <a:lumMod val="75000"/>
                    <a:lumOff val="25000"/>
                  </a:schemeClr>
                </a:solidFill>
              </a:rPr>
              <a:t> que</a:t>
            </a:r>
            <a:r>
              <a:rPr lang="es-ES_tradnl" dirty="0" smtClean="0">
                <a:solidFill>
                  <a:schemeClr val="tx1">
                    <a:lumMod val="75000"/>
                    <a:lumOff val="25000"/>
                  </a:schemeClr>
                </a:solidFill>
              </a:rPr>
              <a:t> es igual al Precio Socio menos los  impuestos (IVA)</a:t>
            </a:r>
            <a:r>
              <a:rPr lang="es-ES_tradnl" dirty="0" smtClean="0"/>
              <a:t> y puede cambiar debido al ajuste de los precios</a:t>
            </a:r>
          </a:p>
          <a:p>
            <a:endParaRPr lang="es-CL" dirty="0" smtClean="0">
              <a:solidFill>
                <a:schemeClr val="tx1">
                  <a:lumMod val="75000"/>
                  <a:lumOff val="25000"/>
                </a:schemeClr>
              </a:solidFill>
            </a:endParaRPr>
          </a:p>
          <a:p>
            <a:r>
              <a:rPr lang="es-ES_tradnl" dirty="0" smtClean="0"/>
              <a:t>En el ejemplo usaremos la relación de:</a:t>
            </a:r>
          </a:p>
          <a:p>
            <a:r>
              <a:rPr lang="es-ES_tradnl" dirty="0" smtClean="0"/>
              <a:t> 1 </a:t>
            </a:r>
            <a:r>
              <a:rPr lang="es-ES_tradnl" dirty="0" err="1" smtClean="0"/>
              <a:t>VEP</a:t>
            </a:r>
            <a:r>
              <a:rPr lang="es-ES_tradnl" dirty="0" smtClean="0"/>
              <a:t> = 0,5 </a:t>
            </a:r>
            <a:r>
              <a:rPr lang="es-ES_tradnl" dirty="0" err="1" smtClean="0"/>
              <a:t>VDN</a:t>
            </a:r>
            <a:r>
              <a:rPr lang="es-ES_tradnl" dirty="0" smtClean="0"/>
              <a:t> (Volumen de Negocio) </a:t>
            </a:r>
          </a:p>
          <a:p>
            <a:endParaRPr lang="es-ES_tradnl" dirty="0" smtClean="0"/>
          </a:p>
          <a:p>
            <a:r>
              <a:rPr lang="es-ES_tradnl" dirty="0" smtClean="0"/>
              <a:t>Así, </a:t>
            </a:r>
            <a:r>
              <a:rPr lang="es-ES_tradnl" dirty="0" err="1" smtClean="0"/>
              <a:t>VEP</a:t>
            </a:r>
            <a:r>
              <a:rPr lang="es-ES_tradnl" dirty="0" smtClean="0"/>
              <a:t> 100 en el ejemplo son</a:t>
            </a:r>
            <a:r>
              <a:rPr lang="es-ES_tradnl" baseline="0" dirty="0" smtClean="0"/>
              <a:t> </a:t>
            </a:r>
            <a:r>
              <a:rPr lang="es-ES_tradnl" dirty="0" smtClean="0"/>
              <a:t>$ 50 </a:t>
            </a:r>
            <a:r>
              <a:rPr lang="es-ES_tradnl" dirty="0" err="1" smtClean="0"/>
              <a:t>VDN</a:t>
            </a:r>
            <a:r>
              <a:rPr lang="es-ES_tradnl" dirty="0" smtClean="0"/>
              <a:t> </a:t>
            </a:r>
          </a:p>
          <a:p>
            <a:endParaRPr lang="es-ES_tradnl" dirty="0" smtClean="0"/>
          </a:p>
          <a:p>
            <a:r>
              <a:rPr lang="es-ES_tradnl" dirty="0" smtClean="0"/>
              <a:t>Si</a:t>
            </a:r>
            <a:r>
              <a:rPr lang="es-ES_tradnl" baseline="0" dirty="0" smtClean="0"/>
              <a:t> ayudas a tus 6 amigos a hacer lo mismo que tu, oses invitar cada uno a 6 personas y cada uno hace 100 </a:t>
            </a:r>
            <a:r>
              <a:rPr lang="es-ES_tradnl" baseline="0" dirty="0" err="1" smtClean="0"/>
              <a:t>VEP</a:t>
            </a:r>
            <a:r>
              <a:rPr lang="es-ES_tradnl" baseline="0" dirty="0" smtClean="0"/>
              <a:t>, cada uno de tus amigos tendrá un grupo de 7 personas, cada una hace 100 </a:t>
            </a:r>
            <a:r>
              <a:rPr lang="es-ES_tradnl" baseline="0" dirty="0" err="1" smtClean="0"/>
              <a:t>VEP</a:t>
            </a:r>
            <a:r>
              <a:rPr lang="es-ES_tradnl" baseline="0" dirty="0" smtClean="0"/>
              <a:t>, juntan un total de 700 </a:t>
            </a:r>
            <a:r>
              <a:rPr lang="es-ES_tradnl" baseline="0" dirty="0" err="1" smtClean="0"/>
              <a:t>VEP</a:t>
            </a:r>
            <a:r>
              <a:rPr lang="es-ES_tradnl" baseline="0" dirty="0" smtClean="0"/>
              <a:t> y califican al 6%.</a:t>
            </a:r>
          </a:p>
          <a:p>
            <a:endParaRPr lang="es-ES_tradnl" baseline="0" dirty="0" smtClean="0"/>
          </a:p>
          <a:p>
            <a:r>
              <a:rPr lang="es-ES_tradnl" baseline="0" dirty="0" smtClean="0"/>
              <a:t>La suma de puntos de toda la red alcanza a 4.300 calificando al 15%</a:t>
            </a:r>
          </a:p>
          <a:p>
            <a:r>
              <a:rPr lang="es-ES_tradnl" baseline="0" dirty="0" smtClean="0"/>
              <a:t>¿Cómo se obtienen las ganancias?</a:t>
            </a:r>
          </a:p>
          <a:p>
            <a:endParaRPr lang="es-ES_tradnl" baseline="0" dirty="0" smtClean="0"/>
          </a:p>
          <a:p>
            <a:endParaRPr lang="es-ES_tradnl" baseline="0" dirty="0" smtClean="0"/>
          </a:p>
          <a:p>
            <a:r>
              <a:rPr lang="es-ES_tradnl" baseline="0" dirty="0" smtClean="0"/>
              <a:t>Cada uno de tus amigos </a:t>
            </a:r>
            <a:r>
              <a:rPr lang="es-CL" sz="1200" dirty="0" smtClean="0">
                <a:solidFill>
                  <a:schemeClr val="tx1">
                    <a:lumMod val="75000"/>
                    <a:lumOff val="25000"/>
                  </a:schemeClr>
                </a:solidFill>
              </a:rPr>
              <a:t>gana según su Nivel de IM,</a:t>
            </a:r>
            <a:r>
              <a:rPr lang="es-CL" sz="1200" baseline="0" dirty="0" smtClean="0">
                <a:solidFill>
                  <a:schemeClr val="tx1">
                    <a:lumMod val="75000"/>
                    <a:lumOff val="25000"/>
                  </a:schemeClr>
                </a:solidFill>
              </a:rPr>
              <a:t> cada uno de ellos califico al 6% y tu al 15%, por tanto tu ganas el Incentivo Monetario Diferencial entre tu 15% y el 6% que ellos ganan.</a:t>
            </a:r>
          </a:p>
          <a:p>
            <a:r>
              <a:rPr lang="es-CL" sz="1200" baseline="0" dirty="0" smtClean="0">
                <a:solidFill>
                  <a:schemeClr val="tx1">
                    <a:lumMod val="75000"/>
                    <a:lumOff val="25000"/>
                  </a:schemeClr>
                </a:solidFill>
              </a:rPr>
              <a:t>TU 15%- 6% de cada uno de tus amigos = 9%</a:t>
            </a:r>
          </a:p>
          <a:p>
            <a:pPr marL="0" marR="0" indent="0" algn="l" defTabSz="914400" rtl="0" eaLnBrk="1" fontAlgn="auto" latinLnBrk="0" hangingPunct="1">
              <a:lnSpc>
                <a:spcPct val="100000"/>
              </a:lnSpc>
              <a:spcBef>
                <a:spcPts val="0"/>
              </a:spcBef>
              <a:spcAft>
                <a:spcPts val="0"/>
              </a:spcAft>
              <a:buClrTx/>
              <a:buSzTx/>
              <a:buFontTx/>
              <a:buNone/>
              <a:tabLst/>
              <a:defRPr/>
            </a:pPr>
            <a:endParaRPr lang="es-CL"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CL" sz="1200" dirty="0" smtClean="0"/>
              <a:t>Es importante hacer notar que esta cantidad no se ha tomado de las ganancias de ellos. Oriflame te paga esto como recompensa por encontrarlos,</a:t>
            </a:r>
            <a:r>
              <a:rPr lang="es-CL" sz="1200" baseline="0" dirty="0" smtClean="0"/>
              <a:t> motivarlos y </a:t>
            </a:r>
            <a:r>
              <a:rPr lang="es-CL" sz="1200" dirty="0" smtClean="0"/>
              <a:t>apoyarlos a crecer.</a:t>
            </a:r>
          </a:p>
          <a:p>
            <a:endParaRPr lang="es-CL" sz="1200" baseline="0" dirty="0" smtClean="0">
              <a:solidFill>
                <a:schemeClr val="tx1">
                  <a:lumMod val="75000"/>
                  <a:lumOff val="25000"/>
                </a:schemeClr>
              </a:solidFill>
            </a:endParaRPr>
          </a:p>
          <a:p>
            <a:endParaRPr lang="es-CL" sz="1200" baseline="0" dirty="0" smtClean="0">
              <a:solidFill>
                <a:schemeClr val="tx1">
                  <a:lumMod val="75000"/>
                  <a:lumOff val="25000"/>
                </a:schemeClr>
              </a:solidFill>
            </a:endParaRPr>
          </a:p>
          <a:p>
            <a:r>
              <a:rPr lang="es-ES" b="0" dirty="0" smtClean="0"/>
              <a:t>También ganas un </a:t>
            </a:r>
            <a:r>
              <a:rPr lang="es-ES" b="0" dirty="0" err="1" smtClean="0"/>
              <a:t>IM</a:t>
            </a:r>
            <a:r>
              <a:rPr lang="es-ES" b="0" dirty="0" smtClean="0"/>
              <a:t> por tus </a:t>
            </a:r>
            <a:r>
              <a:rPr lang="es-ES" b="0" dirty="0" err="1" smtClean="0"/>
              <a:t>VEP</a:t>
            </a:r>
            <a:r>
              <a:rPr lang="es-ES" b="0" dirty="0" smtClean="0"/>
              <a:t> personales</a:t>
            </a:r>
          </a:p>
          <a:p>
            <a:endParaRPr lang="es-ES" b="0" dirty="0" smtClean="0"/>
          </a:p>
          <a:p>
            <a:r>
              <a:rPr lang="es-CL" sz="1200" baseline="0" dirty="0" smtClean="0">
                <a:solidFill>
                  <a:schemeClr val="tx1">
                    <a:lumMod val="75000"/>
                    <a:lumOff val="25000"/>
                  </a:schemeClr>
                </a:solidFill>
              </a:rPr>
              <a:t>Tus Ganancias por Incentivo Monetario:</a:t>
            </a:r>
          </a:p>
          <a:p>
            <a:endParaRPr lang="es-CL" sz="1200" baseline="0" dirty="0" smtClean="0">
              <a:solidFill>
                <a:schemeClr val="tx1">
                  <a:lumMod val="75000"/>
                  <a:lumOff val="25000"/>
                </a:schemeClr>
              </a:solidFill>
            </a:endParaRPr>
          </a:p>
          <a:p>
            <a:r>
              <a:rPr lang="es-CL" sz="1200" baseline="0" dirty="0" smtClean="0">
                <a:solidFill>
                  <a:schemeClr val="tx1">
                    <a:lumMod val="75000"/>
                    <a:lumOff val="25000"/>
                  </a:schemeClr>
                </a:solidFill>
              </a:rPr>
              <a:t>1. IM por tus VEP personales: 100 * 0,5 = $ 50 VDN *15%=  </a:t>
            </a:r>
            <a:r>
              <a:rPr lang="es-CL" sz="1200" b="1" baseline="0" dirty="0" smtClean="0">
                <a:solidFill>
                  <a:schemeClr val="tx1">
                    <a:lumMod val="75000"/>
                    <a:lumOff val="25000"/>
                  </a:schemeClr>
                </a:solidFill>
              </a:rPr>
              <a:t>$7,5</a:t>
            </a:r>
          </a:p>
          <a:p>
            <a:endParaRPr lang="es-CL" sz="1200" baseline="0" dirty="0" smtClean="0">
              <a:solidFill>
                <a:schemeClr val="tx1">
                  <a:lumMod val="75000"/>
                  <a:lumOff val="25000"/>
                </a:schemeClr>
              </a:solidFill>
            </a:endParaRPr>
          </a:p>
          <a:p>
            <a:r>
              <a:rPr lang="es-CL" sz="1200" baseline="0" dirty="0" smtClean="0">
                <a:solidFill>
                  <a:schemeClr val="tx1">
                    <a:lumMod val="75000"/>
                    <a:lumOff val="25000"/>
                  </a:schemeClr>
                </a:solidFill>
              </a:rPr>
              <a:t>2. IM Diferencial por cada grupo 700 VEP * 0,5= $350 VDN * 9% </a:t>
            </a:r>
            <a:r>
              <a:rPr lang="es-CL" sz="1200" b="0" baseline="0" dirty="0" smtClean="0">
                <a:solidFill>
                  <a:schemeClr val="tx1">
                    <a:lumMod val="75000"/>
                    <a:lumOff val="25000"/>
                  </a:schemeClr>
                </a:solidFill>
              </a:rPr>
              <a:t>=  $31,5 * 6 amigos </a:t>
            </a:r>
            <a:r>
              <a:rPr lang="es-CL" sz="1200" b="1" baseline="0" dirty="0" smtClean="0">
                <a:solidFill>
                  <a:schemeClr val="tx1">
                    <a:lumMod val="75000"/>
                    <a:lumOff val="25000"/>
                  </a:schemeClr>
                </a:solidFill>
              </a:rPr>
              <a:t>= $189</a:t>
            </a:r>
            <a:endParaRPr lang="es-CL" sz="1200" b="1" dirty="0" smtClean="0">
              <a:solidFill>
                <a:schemeClr val="tx1">
                  <a:lumMod val="75000"/>
                  <a:lumOff val="25000"/>
                </a:schemeClr>
              </a:solidFill>
            </a:endParaRPr>
          </a:p>
          <a:p>
            <a:r>
              <a:rPr lang="es-ES_tradnl" dirty="0" smtClean="0"/>
              <a:t> </a:t>
            </a:r>
          </a:p>
          <a:p>
            <a:r>
              <a:rPr lang="es-CL" b="1" dirty="0" smtClean="0"/>
              <a:t>Total Ganancia por IM: 7,5 + 189 = $196,5</a:t>
            </a:r>
          </a:p>
          <a:p>
            <a:endParaRPr lang="es-CL" dirty="0" smtClean="0"/>
          </a:p>
          <a:p>
            <a:endParaRPr lang="es-C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b="1" dirty="0" smtClean="0"/>
              <a:t>Esta parte de las ganancias totales crece rápidamente a medida que tú invitas a mas personas a ser parte de tu red y ayudas a que ellos hagan lo mismo que tu.</a:t>
            </a:r>
            <a:r>
              <a:rPr lang="es-ES" dirty="0" smtClean="0"/>
              <a:t> </a:t>
            </a:r>
            <a:endParaRPr lang="es-CL" i="1" dirty="0" smtClean="0"/>
          </a:p>
          <a:p>
            <a:endParaRPr lang="es-CL" dirty="0"/>
          </a:p>
        </p:txBody>
      </p:sp>
      <p:sp>
        <p:nvSpPr>
          <p:cNvPr id="4" name="3 Marcador de número de diapositiva"/>
          <p:cNvSpPr>
            <a:spLocks noGrp="1"/>
          </p:cNvSpPr>
          <p:nvPr>
            <p:ph type="sldNum" sz="quarter" idx="10"/>
          </p:nvPr>
        </p:nvSpPr>
        <p:spPr/>
        <p:txBody>
          <a:bodyPr/>
          <a:lstStyle/>
          <a:p>
            <a:fld id="{B5381342-537A-4691-B35B-AD83F10790B9}" type="slidenum">
              <a:rPr lang="sv-SE" smtClean="0"/>
              <a:t>12</a:t>
            </a:fld>
            <a:endParaRPr lang="sv-SE"/>
          </a:p>
        </p:txBody>
      </p:sp>
    </p:spTree>
    <p:extLst>
      <p:ext uri="{BB962C8B-B14F-4D97-AF65-F5344CB8AC3E}">
        <p14:creationId xmlns:p14="http://schemas.microsoft.com/office/powerpoint/2010/main" val="2383806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881390" eaLnBrk="1" fontAlgn="auto" hangingPunct="1">
              <a:spcBef>
                <a:spcPts val="0"/>
              </a:spcBef>
              <a:spcAft>
                <a:spcPts val="0"/>
              </a:spcAft>
              <a:defRPr/>
            </a:pPr>
            <a:r>
              <a:rPr lang="es-CL" b="1" dirty="0" smtClean="0"/>
              <a:t>Construye una red equilibrada, aprovecha el impulso de aquellos que quieren crecer</a:t>
            </a:r>
          </a:p>
          <a:p>
            <a:r>
              <a:rPr lang="es-CL" dirty="0" smtClean="0"/>
              <a:t>Veamos otro ejemplo de como construir una red equilibrada puede marcar la diferencia en tus ingresos.</a:t>
            </a:r>
          </a:p>
          <a:p>
            <a:endParaRPr lang="es-CL" dirty="0" smtClean="0"/>
          </a:p>
          <a:p>
            <a:r>
              <a:rPr lang="es-CL" dirty="0" smtClean="0"/>
              <a:t>En el ejemplo</a:t>
            </a:r>
            <a:r>
              <a:rPr lang="es-CL" baseline="0" dirty="0" smtClean="0"/>
              <a:t> tu invitas a dos amigos, uno de ellos quiere crecer y hace lo que aconsejamos, invita a 6 amigos y a su vez los ayuda también a invitar a otros 6 amigos.</a:t>
            </a:r>
          </a:p>
          <a:p>
            <a:endParaRPr lang="es-CL" baseline="0" dirty="0" smtClean="0"/>
          </a:p>
          <a:p>
            <a:r>
              <a:rPr lang="es-CL" dirty="0" smtClean="0"/>
              <a:t>La segunda persona que invitaste y tu, no hacen nada más que 100 </a:t>
            </a:r>
            <a:r>
              <a:rPr lang="es-CL" dirty="0" err="1" smtClean="0"/>
              <a:t>VEP</a:t>
            </a:r>
            <a:r>
              <a:rPr lang="es-CL" dirty="0" smtClean="0"/>
              <a:t>, no siguen el concejo  de seguir invitando a otras personas.</a:t>
            </a:r>
          </a:p>
          <a:p>
            <a:endParaRPr lang="es-CL" dirty="0" smtClean="0"/>
          </a:p>
          <a:p>
            <a:r>
              <a:rPr lang="es-CL" dirty="0" smtClean="0"/>
              <a:t>Todos los miembros de tu red hacen 100 </a:t>
            </a:r>
            <a:r>
              <a:rPr lang="es-CL" dirty="0" err="1" smtClean="0"/>
              <a:t>VEP</a:t>
            </a:r>
            <a:r>
              <a:rPr lang="es-CL" dirty="0" smtClean="0"/>
              <a:t>, tu red acumula 4.300 puntos en total  y logra un 15% de </a:t>
            </a:r>
            <a:r>
              <a:rPr lang="es-CL" dirty="0" err="1" smtClean="0"/>
              <a:t>IM</a:t>
            </a:r>
            <a:r>
              <a:rPr lang="es-CL" dirty="0" smtClean="0"/>
              <a:t>.</a:t>
            </a:r>
          </a:p>
          <a:p>
            <a:endParaRPr lang="es-CL" baseline="0" dirty="0" smtClean="0"/>
          </a:p>
          <a:p>
            <a:r>
              <a:rPr lang="es-CL" baseline="0" dirty="0" smtClean="0"/>
              <a:t>Calculando las ganancias:</a:t>
            </a:r>
          </a:p>
          <a:p>
            <a:endParaRPr lang="es-CL" baseline="0" dirty="0" smtClean="0"/>
          </a:p>
          <a:p>
            <a:r>
              <a:rPr lang="es-CL" baseline="0" dirty="0" smtClean="0"/>
              <a:t>1. </a:t>
            </a:r>
            <a:r>
              <a:rPr lang="es-CL" dirty="0" err="1" smtClean="0"/>
              <a:t>IM</a:t>
            </a:r>
            <a:r>
              <a:rPr lang="es-CL" dirty="0" smtClean="0"/>
              <a:t> por tus </a:t>
            </a:r>
            <a:r>
              <a:rPr lang="es-CL" dirty="0" err="1" smtClean="0"/>
              <a:t>VEP</a:t>
            </a:r>
            <a:r>
              <a:rPr lang="es-CL" dirty="0" smtClean="0"/>
              <a:t> personales</a:t>
            </a:r>
            <a:r>
              <a:rPr lang="es-CL" baseline="0" dirty="0" smtClean="0"/>
              <a:t>: 100 * 0,5= $50 </a:t>
            </a:r>
            <a:r>
              <a:rPr lang="es-CL" baseline="0" dirty="0" err="1" smtClean="0"/>
              <a:t>VDN</a:t>
            </a:r>
            <a:r>
              <a:rPr lang="es-CL" baseline="0" dirty="0" smtClean="0"/>
              <a:t> * 15%= </a:t>
            </a:r>
            <a:r>
              <a:rPr lang="es-CL" b="1" baseline="0" dirty="0" smtClean="0"/>
              <a:t>$7,5</a:t>
            </a:r>
          </a:p>
          <a:p>
            <a:endParaRPr lang="es-CL" baseline="0" dirty="0" smtClean="0"/>
          </a:p>
          <a:p>
            <a:r>
              <a:rPr lang="es-CL" baseline="0" dirty="0" smtClean="0"/>
              <a:t>2. </a:t>
            </a:r>
            <a:r>
              <a:rPr lang="es-CL" baseline="0" dirty="0" err="1" smtClean="0"/>
              <a:t>IM</a:t>
            </a:r>
            <a:r>
              <a:rPr lang="es-CL" baseline="0" dirty="0" smtClean="0"/>
              <a:t> Diferencial por la red de tu amigo que califica al 0%:  15% - 0% = 15% </a:t>
            </a:r>
          </a:p>
          <a:p>
            <a:r>
              <a:rPr lang="es-CL" baseline="0" dirty="0" smtClean="0"/>
              <a:t>100 * 0,5= $50 </a:t>
            </a:r>
            <a:r>
              <a:rPr lang="es-CL" baseline="0" dirty="0" err="1" smtClean="0"/>
              <a:t>VDN</a:t>
            </a:r>
            <a:r>
              <a:rPr lang="es-CL" baseline="0" dirty="0" smtClean="0"/>
              <a:t> * 15%= </a:t>
            </a:r>
            <a:r>
              <a:rPr lang="es-CL" b="1" baseline="0" dirty="0" smtClean="0"/>
              <a:t>$7,5</a:t>
            </a:r>
          </a:p>
          <a:p>
            <a:endParaRPr lang="es-CL" baseline="0" dirty="0" smtClean="0"/>
          </a:p>
          <a:p>
            <a:r>
              <a:rPr lang="es-CL" baseline="0" dirty="0" smtClean="0"/>
              <a:t>3. </a:t>
            </a:r>
            <a:r>
              <a:rPr lang="es-CL" baseline="0" dirty="0" err="1" smtClean="0"/>
              <a:t>IM</a:t>
            </a:r>
            <a:r>
              <a:rPr lang="es-CL" baseline="0" dirty="0" smtClean="0"/>
              <a:t> Diferencial sobre la red de tu amigo que califica al 15%: 15% -15% = 0%</a:t>
            </a:r>
          </a:p>
          <a:p>
            <a:endParaRPr lang="es-CL" b="1" baseline="0" dirty="0" smtClean="0"/>
          </a:p>
          <a:p>
            <a:r>
              <a:rPr lang="es-CL" b="1" baseline="0" dirty="0" smtClean="0"/>
              <a:t>Total de ganancias 7,5 + 7,5= $15</a:t>
            </a:r>
          </a:p>
        </p:txBody>
      </p:sp>
      <p:sp>
        <p:nvSpPr>
          <p:cNvPr id="4" name="3 Marcador de número de diapositiva"/>
          <p:cNvSpPr>
            <a:spLocks noGrp="1"/>
          </p:cNvSpPr>
          <p:nvPr>
            <p:ph type="sldNum" sz="quarter" idx="10"/>
          </p:nvPr>
        </p:nvSpPr>
        <p:spPr/>
        <p:txBody>
          <a:bodyPr/>
          <a:lstStyle/>
          <a:p>
            <a:fld id="{B5381342-537A-4691-B35B-AD83F10790B9}" type="slidenum">
              <a:rPr lang="sv-SE" smtClean="0"/>
              <a:t>13</a:t>
            </a:fld>
            <a:endParaRPr lang="sv-SE"/>
          </a:p>
        </p:txBody>
      </p:sp>
    </p:spTree>
    <p:extLst>
      <p:ext uri="{BB962C8B-B14F-4D97-AF65-F5344CB8AC3E}">
        <p14:creationId xmlns:p14="http://schemas.microsoft.com/office/powerpoint/2010/main" val="2383806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baseline="0" dirty="0" smtClean="0"/>
              <a:t>En el ejemplo anterior estabas al 15% de IM y ganabas $196,5;  ahora en el mismo nivel obtienes solo $15</a:t>
            </a:r>
          </a:p>
          <a:p>
            <a:endParaRPr lang="es-CL" baseline="0" dirty="0" smtClean="0"/>
          </a:p>
          <a:p>
            <a:r>
              <a:rPr lang="es-CL" baseline="0" dirty="0" smtClean="0"/>
              <a:t>Esto ocurre porque no obtienes ganancias sobre  el grupo que está calificando al mismo nivel que tú ya que las ganancias de esa red las obtiene tu amigo que construyo su red.</a:t>
            </a:r>
          </a:p>
          <a:p>
            <a:endParaRPr lang="es-CL" baseline="0" dirty="0" smtClean="0"/>
          </a:p>
          <a:p>
            <a:endParaRPr lang="es-CL" baseline="0" dirty="0" smtClean="0"/>
          </a:p>
          <a:p>
            <a:r>
              <a:rPr lang="es-CL" b="1" baseline="0" dirty="0" smtClean="0"/>
              <a:t>¿Que pasa si motivas y ayudas  a tus amigos a crecer?</a:t>
            </a:r>
          </a:p>
        </p:txBody>
      </p:sp>
      <p:sp>
        <p:nvSpPr>
          <p:cNvPr id="4" name="3 Marcador de número de diapositiva"/>
          <p:cNvSpPr>
            <a:spLocks noGrp="1"/>
          </p:cNvSpPr>
          <p:nvPr>
            <p:ph type="sldNum" sz="quarter" idx="10"/>
          </p:nvPr>
        </p:nvSpPr>
        <p:spPr/>
        <p:txBody>
          <a:bodyPr/>
          <a:lstStyle/>
          <a:p>
            <a:fld id="{B5381342-537A-4691-B35B-AD83F10790B9}" type="slidenum">
              <a:rPr lang="sv-SE" smtClean="0"/>
              <a:t>14</a:t>
            </a:fld>
            <a:endParaRPr lang="sv-SE"/>
          </a:p>
        </p:txBody>
      </p:sp>
    </p:spTree>
    <p:extLst>
      <p:ext uri="{BB962C8B-B14F-4D97-AF65-F5344CB8AC3E}">
        <p14:creationId xmlns:p14="http://schemas.microsoft.com/office/powerpoint/2010/main" val="2383806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fontAlgn="base">
              <a:spcBef>
                <a:spcPct val="0"/>
              </a:spcBef>
              <a:spcAft>
                <a:spcPct val="0"/>
              </a:spcAft>
            </a:pPr>
            <a:r>
              <a:rPr lang="es-CL" sz="1200" b="1" kern="1200" dirty="0" smtClean="0">
                <a:solidFill>
                  <a:srgbClr val="5B4897"/>
                </a:solidFill>
                <a:latin typeface="Gill Sans for Oriflame Light"/>
                <a:ea typeface="+mn-ea"/>
                <a:cs typeface="Gill Sans for Oriflame Light"/>
              </a:rPr>
              <a:t>Ganancias por ayudar a otros a crecer</a:t>
            </a:r>
            <a:r>
              <a:rPr lang="es-CL" sz="1200" b="0" kern="1200" dirty="0" smtClean="0">
                <a:solidFill>
                  <a:srgbClr val="5B4897"/>
                </a:solidFill>
                <a:latin typeface="Gill Sans for Oriflame Light"/>
                <a:ea typeface="+mn-ea"/>
                <a:cs typeface="Gill Sans for Oriflame Light"/>
              </a:rPr>
              <a:t/>
            </a:r>
            <a:br>
              <a:rPr lang="es-CL" sz="1200" b="0" kern="1200" dirty="0" smtClean="0">
                <a:solidFill>
                  <a:srgbClr val="5B4897"/>
                </a:solidFill>
                <a:latin typeface="Gill Sans for Oriflame Light"/>
                <a:ea typeface="+mn-ea"/>
                <a:cs typeface="Gill Sans for Oriflame Light"/>
              </a:rPr>
            </a:br>
            <a:endParaRPr lang="es-CL" sz="1200" b="0" kern="1200" dirty="0" smtClean="0">
              <a:solidFill>
                <a:srgbClr val="5B4897"/>
              </a:solidFill>
              <a:latin typeface="Gill Sans for Oriflame Light"/>
              <a:ea typeface="+mn-ea"/>
              <a:cs typeface="Gill Sans for Oriflame Light"/>
            </a:endParaRPr>
          </a:p>
          <a:p>
            <a:pPr fontAlgn="base">
              <a:spcBef>
                <a:spcPct val="0"/>
              </a:spcBef>
              <a:spcAft>
                <a:spcPct val="0"/>
              </a:spcAft>
            </a:pPr>
            <a:r>
              <a:rPr lang="es-CL" dirty="0" smtClean="0">
                <a:solidFill>
                  <a:schemeClr val="tx1">
                    <a:lumMod val="75000"/>
                    <a:lumOff val="25000"/>
                  </a:schemeClr>
                </a:solidFill>
                <a:latin typeface="Gill Sans for Oriflame Light"/>
                <a:ea typeface="ＭＳ Ｐゴシック" pitchFamily="34" charset="-128"/>
                <a:cs typeface="Arial" pitchFamily="34" charset="0"/>
              </a:rPr>
              <a:t>Comienza con al menos 6 amigos que hagan lo mismo que tu.</a:t>
            </a:r>
          </a:p>
          <a:p>
            <a:pPr fontAlgn="base">
              <a:spcBef>
                <a:spcPct val="0"/>
              </a:spcBef>
              <a:spcAft>
                <a:spcPct val="0"/>
              </a:spcAft>
            </a:pPr>
            <a:r>
              <a:rPr lang="es-CL" dirty="0" smtClean="0">
                <a:solidFill>
                  <a:schemeClr val="tx1">
                    <a:lumMod val="75000"/>
                    <a:lumOff val="25000"/>
                  </a:schemeClr>
                </a:solidFill>
                <a:latin typeface="Gill Sans for Oriflame Light"/>
                <a:ea typeface="ＭＳ Ｐゴシック" pitchFamily="34" charset="-128"/>
                <a:cs typeface="Arial" pitchFamily="34" charset="0"/>
              </a:rPr>
              <a:t>Ayuda a tus amigos a realizar lo mismo que tu haces</a:t>
            </a:r>
          </a:p>
          <a:p>
            <a:pPr fontAlgn="base">
              <a:spcBef>
                <a:spcPct val="0"/>
              </a:spcBef>
              <a:spcAft>
                <a:spcPct val="0"/>
              </a:spcAft>
            </a:pPr>
            <a:r>
              <a:rPr lang="es-CL" dirty="0" smtClean="0">
                <a:solidFill>
                  <a:schemeClr val="tx1">
                    <a:lumMod val="75000"/>
                    <a:lumOff val="25000"/>
                  </a:schemeClr>
                </a:solidFill>
                <a:latin typeface="Gill Sans for Oriflame Light"/>
                <a:ea typeface="ＭＳ Ｐゴシック" pitchFamily="34" charset="-128"/>
                <a:cs typeface="Arial" pitchFamily="34" charset="0"/>
              </a:rPr>
              <a:t>Ellos ayudan a 6 de sus amigos ¡¡Eso es duplicación!!</a:t>
            </a:r>
            <a:endParaRPr lang="sv-SE" dirty="0" smtClean="0">
              <a:solidFill>
                <a:schemeClr val="tx1">
                  <a:lumMod val="75000"/>
                  <a:lumOff val="25000"/>
                </a:schemeClr>
              </a:solidFill>
              <a:latin typeface="Gill Sans for Oriflame Light"/>
              <a:ea typeface="ＭＳ Ｐゴシック" pitchFamily="34" charset="-128"/>
              <a:cs typeface="Arial" pitchFamily="34" charset="0"/>
            </a:endParaRPr>
          </a:p>
          <a:p>
            <a:endParaRPr lang="es-CL" dirty="0" smtClean="0"/>
          </a:p>
          <a:p>
            <a:r>
              <a:rPr lang="es-CL" dirty="0" smtClean="0"/>
              <a:t>6X6X6 una formula para </a:t>
            </a:r>
            <a:r>
              <a:rPr lang="es-CL" baseline="0" dirty="0" smtClean="0"/>
              <a:t> construir una red equilibrada y asegurarte ingresos crecientes</a:t>
            </a:r>
          </a:p>
          <a:p>
            <a:endParaRPr lang="es-CL" baseline="0" dirty="0" smtClean="0"/>
          </a:p>
          <a:p>
            <a:r>
              <a:rPr lang="es-CL" baseline="0" dirty="0" smtClean="0"/>
              <a:t>Siguiendo con el ejemplo, calculando tus ganancias:</a:t>
            </a:r>
          </a:p>
          <a:p>
            <a:endParaRPr lang="es-CL" baseline="0" dirty="0" smtClean="0"/>
          </a:p>
          <a:p>
            <a:r>
              <a:rPr lang="es-CL" baseline="0" dirty="0" smtClean="0"/>
              <a:t>1. </a:t>
            </a:r>
            <a:r>
              <a:rPr lang="es-CL" sz="1200" baseline="0" dirty="0" smtClean="0">
                <a:solidFill>
                  <a:schemeClr val="tx1">
                    <a:lumMod val="75000"/>
                    <a:lumOff val="25000"/>
                  </a:schemeClr>
                </a:solidFill>
              </a:rPr>
              <a:t>IM por tus VEP personales</a:t>
            </a:r>
            <a:r>
              <a:rPr lang="es-CL" baseline="0" dirty="0" smtClean="0"/>
              <a:t>: 100 * 0,5= $50 VDN * 21%= </a:t>
            </a:r>
            <a:r>
              <a:rPr lang="es-CL" b="1" baseline="0" dirty="0" smtClean="0"/>
              <a:t>$10,5</a:t>
            </a:r>
          </a:p>
          <a:p>
            <a:endParaRPr lang="es-CL" baseline="0" dirty="0" smtClean="0"/>
          </a:p>
          <a:p>
            <a:r>
              <a:rPr lang="es-CL" sz="1200" baseline="0" dirty="0" smtClean="0">
                <a:solidFill>
                  <a:schemeClr val="tx1">
                    <a:lumMod val="75000"/>
                    <a:lumOff val="25000"/>
                  </a:schemeClr>
                </a:solidFill>
              </a:rPr>
              <a:t>2. IM Diferencial por cada grupo 4.300 VEP * 0,5= $2,150  VDN * 6% </a:t>
            </a:r>
            <a:r>
              <a:rPr lang="es-CL" sz="1200" b="0" baseline="0" dirty="0" smtClean="0">
                <a:solidFill>
                  <a:schemeClr val="tx1">
                    <a:lumMod val="75000"/>
                    <a:lumOff val="25000"/>
                  </a:schemeClr>
                </a:solidFill>
              </a:rPr>
              <a:t>=  $129 * 6 amigos </a:t>
            </a:r>
            <a:r>
              <a:rPr lang="es-CL" sz="1200" b="1" baseline="0" dirty="0" smtClean="0">
                <a:solidFill>
                  <a:schemeClr val="tx1">
                    <a:lumMod val="75000"/>
                    <a:lumOff val="25000"/>
                  </a:schemeClr>
                </a:solidFill>
              </a:rPr>
              <a:t>= $774</a:t>
            </a:r>
            <a:endParaRPr lang="es-CL" sz="1200" b="1" dirty="0" smtClean="0">
              <a:solidFill>
                <a:schemeClr val="tx1">
                  <a:lumMod val="75000"/>
                  <a:lumOff val="25000"/>
                </a:schemeClr>
              </a:solidFill>
            </a:endParaRPr>
          </a:p>
          <a:p>
            <a:r>
              <a:rPr lang="es-ES_tradnl" dirty="0" smtClean="0"/>
              <a:t> </a:t>
            </a:r>
          </a:p>
          <a:p>
            <a:r>
              <a:rPr lang="es-CL" b="1" dirty="0" smtClean="0"/>
              <a:t>Total Ganancia por IM: 10,5 + 774= $784,5</a:t>
            </a:r>
          </a:p>
          <a:p>
            <a:endParaRPr lang="es-CL" baseline="0" dirty="0" smtClean="0"/>
          </a:p>
          <a:p>
            <a:endParaRPr lang="es-CL" dirty="0"/>
          </a:p>
        </p:txBody>
      </p:sp>
      <p:sp>
        <p:nvSpPr>
          <p:cNvPr id="4" name="3 Marcador de número de diapositiva"/>
          <p:cNvSpPr>
            <a:spLocks noGrp="1"/>
          </p:cNvSpPr>
          <p:nvPr>
            <p:ph type="sldNum" sz="quarter" idx="10"/>
          </p:nvPr>
        </p:nvSpPr>
        <p:spPr/>
        <p:txBody>
          <a:bodyPr/>
          <a:lstStyle/>
          <a:p>
            <a:fld id="{B5381342-537A-4691-B35B-AD83F10790B9}" type="slidenum">
              <a:rPr lang="sv-SE" smtClean="0"/>
              <a:t>15</a:t>
            </a:fld>
            <a:endParaRPr lang="sv-SE"/>
          </a:p>
        </p:txBody>
      </p:sp>
    </p:spTree>
    <p:extLst>
      <p:ext uri="{BB962C8B-B14F-4D97-AF65-F5344CB8AC3E}">
        <p14:creationId xmlns:p14="http://schemas.microsoft.com/office/powerpoint/2010/main" val="10253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L" sz="1200" b="0" kern="1200" dirty="0" smtClean="0">
                <a:solidFill>
                  <a:srgbClr val="5B4897"/>
                </a:solidFill>
                <a:latin typeface="Gill Sans for Oriflame Light"/>
                <a:ea typeface="+mn-ea"/>
                <a:cs typeface="Gill Sans for Oriflame Light"/>
              </a:rPr>
              <a:t>Alcanzar el 21% es sólo el comienzo</a:t>
            </a:r>
            <a:br>
              <a:rPr lang="es-CL" sz="1200" b="0" kern="1200" dirty="0" smtClean="0">
                <a:solidFill>
                  <a:srgbClr val="5B4897"/>
                </a:solidFill>
                <a:latin typeface="Gill Sans for Oriflame Light"/>
                <a:ea typeface="+mn-ea"/>
                <a:cs typeface="Gill Sans for Oriflame Light"/>
              </a:rPr>
            </a:br>
            <a:endParaRPr lang="es-CL" sz="1200" b="0" kern="1200" dirty="0" smtClean="0">
              <a:solidFill>
                <a:srgbClr val="5B4897"/>
              </a:solidFill>
              <a:latin typeface="Gill Sans for Oriflame Light"/>
              <a:ea typeface="+mn-ea"/>
              <a:cs typeface="Gill Sans for Oriflame Light"/>
            </a:endParaRPr>
          </a:p>
          <a:p>
            <a:r>
              <a:rPr lang="es-CL" dirty="0" smtClean="0"/>
              <a:t>Cada tramo de este  plan de negocio te permite obtener ingresos cada vez mayores</a:t>
            </a:r>
          </a:p>
          <a:p>
            <a:r>
              <a:rPr lang="es-CL" dirty="0" smtClean="0"/>
              <a:t>Lograr el 21% de IM puede ser un ingreso interesante para muchos,</a:t>
            </a:r>
            <a:r>
              <a:rPr lang="es-CL" baseline="0" dirty="0" smtClean="0"/>
              <a:t> pero saber que puedes obtener cada vez mayores ganancias a medida que tu red crece te permitirá obtener el estilo de vida de tus sueños</a:t>
            </a:r>
            <a:endParaRPr lang="es-CL" dirty="0" smtClean="0"/>
          </a:p>
          <a:p>
            <a:endParaRPr lang="es-CL" dirty="0" smtClean="0"/>
          </a:p>
          <a:p>
            <a:r>
              <a:rPr lang="es-CL" dirty="0" smtClean="0"/>
              <a:t>Para alcanzar nuevos títulos solo tienes que apoyar</a:t>
            </a:r>
            <a:r>
              <a:rPr lang="es-CL" baseline="0" dirty="0" smtClean="0"/>
              <a:t> a tus amigos a alcanzar también el título de Distinguido</a:t>
            </a:r>
          </a:p>
          <a:p>
            <a:endParaRPr lang="es-CL" baseline="0" dirty="0" smtClean="0"/>
          </a:p>
          <a:p>
            <a:r>
              <a:rPr lang="es-CL" baseline="0" dirty="0" smtClean="0"/>
              <a:t>Con cada grupo de nuevos distinguidos que sumes obtendrás nuevos títulos, mayores ingresos  y nuevos premios en efectivo</a:t>
            </a:r>
          </a:p>
          <a:p>
            <a:r>
              <a:rPr lang="es-CL" baseline="0" dirty="0" smtClean="0"/>
              <a:t>Por ejemplo:</a:t>
            </a:r>
          </a:p>
          <a:p>
            <a:endParaRPr lang="es-CL" baseline="0" dirty="0" smtClean="0"/>
          </a:p>
          <a:p>
            <a:r>
              <a:rPr lang="es-CL" baseline="0" dirty="0" smtClean="0"/>
              <a:t>Un Distinguido tiene un ingreso promedio de $10.000 Dólares además de recibir un premio en efectivo de $1.000 Dólares</a:t>
            </a:r>
            <a:endParaRPr lang="es-C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CL" baseline="0" dirty="0" smtClean="0"/>
              <a:t>Un Diamante tiene un ingreso promedio de $64.500  Dólares además de recibir un premio en efectivo de $6.000 Dólares</a:t>
            </a:r>
            <a:endParaRPr lang="es-C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CL" baseline="0" dirty="0" smtClean="0"/>
              <a:t>Un Ejecutivo  tiene un ingreso promedio de $147.300  Dólares además de recibir un premio en efectivo de $24.000 Dólares</a:t>
            </a:r>
            <a:endParaRPr lang="es-C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CL" baseline="0" dirty="0" smtClean="0"/>
              <a:t>Un Presidente tiene un ingreso promedio de $6400.000  Dólares además de recibir un premio en efectivo de $100.000 Dólares</a:t>
            </a:r>
            <a:endParaRPr lang="es-C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Además participa en el</a:t>
            </a:r>
            <a:r>
              <a:rPr lang="es-ES_tradnl" sz="1200" kern="1200" baseline="0" dirty="0" smtClean="0">
                <a:solidFill>
                  <a:schemeClr val="tx1"/>
                </a:solidFill>
                <a:effectLst/>
                <a:latin typeface="+mn-lt"/>
                <a:ea typeface="+mn-ea"/>
                <a:cs typeface="+mn-cs"/>
              </a:rPr>
              <a:t> Car </a:t>
            </a:r>
            <a:r>
              <a:rPr lang="es-ES_tradnl" sz="1200" kern="1200" baseline="0" dirty="0" err="1" smtClean="0">
                <a:solidFill>
                  <a:schemeClr val="tx1"/>
                </a:solidFill>
                <a:effectLst/>
                <a:latin typeface="+mn-lt"/>
                <a:ea typeface="+mn-ea"/>
                <a:cs typeface="+mn-cs"/>
              </a:rPr>
              <a:t>Program</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y pueden</a:t>
            </a:r>
            <a:r>
              <a:rPr lang="es-ES_tradnl" sz="1200" kern="1200" baseline="0" dirty="0" smtClean="0">
                <a:solidFill>
                  <a:schemeClr val="tx1"/>
                </a:solidFill>
                <a:effectLst/>
                <a:latin typeface="+mn-lt"/>
                <a:ea typeface="+mn-ea"/>
                <a:cs typeface="+mn-cs"/>
              </a:rPr>
              <a:t> viajar </a:t>
            </a:r>
            <a:r>
              <a:rPr lang="es-ES_tradnl" sz="1200" kern="1200" dirty="0" smtClean="0">
                <a:solidFill>
                  <a:schemeClr val="tx1"/>
                </a:solidFill>
                <a:effectLst/>
                <a:latin typeface="+mn-lt"/>
                <a:ea typeface="+mn-ea"/>
                <a:cs typeface="+mn-cs"/>
              </a:rPr>
              <a:t>en clase Business</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para las Conferencias.</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Solo sumando  los premios en efectivo que puedes llegar a ganar con el plan del Éxito de Oriflame, obtendrás</a:t>
            </a:r>
            <a:r>
              <a:rPr lang="es-ES_tradnl" sz="1200" kern="1200" baseline="0" dirty="0" smtClean="0">
                <a:solidFill>
                  <a:schemeClr val="tx1"/>
                </a:solidFill>
                <a:effectLst/>
                <a:latin typeface="+mn-lt"/>
                <a:ea typeface="+mn-ea"/>
                <a:cs typeface="+mn-cs"/>
              </a:rPr>
              <a:t> un p</a:t>
            </a:r>
            <a:r>
              <a:rPr lang="es-ES_tradnl" sz="1200" kern="1200" dirty="0" smtClean="0">
                <a:solidFill>
                  <a:schemeClr val="tx1"/>
                </a:solidFill>
                <a:effectLst/>
                <a:latin typeface="+mn-lt"/>
                <a:ea typeface="+mn-ea"/>
                <a:cs typeface="+mn-cs"/>
              </a:rPr>
              <a:t>remio total en efectivo es de $2 000 000 Dólares</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Además</a:t>
            </a:r>
            <a:r>
              <a:rPr lang="es-ES_tradnl" sz="1200" kern="1200" baseline="0" dirty="0" smtClean="0">
                <a:solidFill>
                  <a:schemeClr val="tx1"/>
                </a:solidFill>
                <a:effectLst/>
                <a:latin typeface="+mn-lt"/>
                <a:ea typeface="+mn-ea"/>
                <a:cs typeface="+mn-cs"/>
              </a:rPr>
              <a:t> puedes viajar </a:t>
            </a:r>
            <a:r>
              <a:rPr lang="es-ES_tradnl" sz="1200" kern="1200" dirty="0" smtClean="0">
                <a:solidFill>
                  <a:schemeClr val="tx1"/>
                </a:solidFill>
                <a:effectLst/>
                <a:latin typeface="+mn-lt"/>
                <a:ea typeface="+mn-ea"/>
                <a:cs typeface="+mn-cs"/>
              </a:rPr>
              <a:t>con tu familia 3 veces al año a las Conferencias Internacionales a destinos exóticos, de lujo.</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El Plan de Éxito Oriflame sigue cumpliendo tus sueños, sin límites</a:t>
            </a:r>
            <a:r>
              <a:rPr lang="es-ES_tradnl" sz="1200" kern="1200" baseline="0" dirty="0" smtClean="0">
                <a:solidFill>
                  <a:schemeClr val="tx1"/>
                </a:solidFill>
                <a:effectLst/>
                <a:latin typeface="+mn-lt"/>
                <a:ea typeface="+mn-ea"/>
                <a:cs typeface="+mn-cs"/>
              </a:rPr>
              <a:t> ¡Tu decides </a:t>
            </a:r>
            <a:r>
              <a:rPr lang="es-ES_tradnl" sz="1200" kern="1200" dirty="0" smtClean="0">
                <a:solidFill>
                  <a:schemeClr val="tx1"/>
                </a:solidFill>
                <a:effectLst/>
                <a:latin typeface="+mn-lt"/>
                <a:ea typeface="+mn-ea"/>
                <a:cs typeface="+mn-cs"/>
              </a:rPr>
              <a:t>hasta dónde quieres</a:t>
            </a:r>
            <a:r>
              <a:rPr lang="es-ES_tradnl" sz="1200" kern="1200" baseline="0" dirty="0" smtClean="0">
                <a:solidFill>
                  <a:schemeClr val="tx1"/>
                </a:solidFill>
                <a:effectLst/>
                <a:latin typeface="+mn-lt"/>
                <a:ea typeface="+mn-ea"/>
                <a:cs typeface="+mn-cs"/>
              </a:rPr>
              <a:t> llegar! </a:t>
            </a:r>
            <a:endParaRPr lang="sv-SE" dirty="0"/>
          </a:p>
        </p:txBody>
      </p:sp>
      <p:sp>
        <p:nvSpPr>
          <p:cNvPr id="4" name="Slide Number Placeholder 3"/>
          <p:cNvSpPr>
            <a:spLocks noGrp="1"/>
          </p:cNvSpPr>
          <p:nvPr>
            <p:ph type="sldNum" sz="quarter" idx="10"/>
          </p:nvPr>
        </p:nvSpPr>
        <p:spPr/>
        <p:txBody>
          <a:bodyPr/>
          <a:lstStyle/>
          <a:p>
            <a:fld id="{B5381342-537A-4691-B35B-AD83F10790B9}" type="slidenum">
              <a:rPr lang="sv-SE" smtClean="0"/>
              <a:t>16</a:t>
            </a:fld>
            <a:endParaRPr lang="sv-SE"/>
          </a:p>
        </p:txBody>
      </p:sp>
    </p:spTree>
    <p:extLst>
      <p:ext uri="{BB962C8B-B14F-4D97-AF65-F5344CB8AC3E}">
        <p14:creationId xmlns:p14="http://schemas.microsoft.com/office/powerpoint/2010/main" val="1130569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smtClean="0">
                <a:solidFill>
                  <a:schemeClr val="tx1"/>
                </a:solidFill>
                <a:effectLst/>
                <a:latin typeface="+mn-lt"/>
                <a:ea typeface="+mn-ea"/>
                <a:cs typeface="+mn-cs"/>
              </a:rPr>
              <a:t>Y cuando tus amigos también se convierten</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en Distinguidos ¡Disfruta</a:t>
            </a:r>
            <a:r>
              <a:rPr lang="es-ES_tradnl" sz="1200" kern="1200" baseline="0" dirty="0" smtClean="0">
                <a:solidFill>
                  <a:schemeClr val="tx1"/>
                </a:solidFill>
                <a:effectLst/>
                <a:latin typeface="+mn-lt"/>
                <a:ea typeface="+mn-ea"/>
                <a:cs typeface="+mn-cs"/>
              </a:rPr>
              <a:t> de</a:t>
            </a:r>
            <a:r>
              <a:rPr lang="es-ES_tradnl" sz="1200" kern="1200" dirty="0" smtClean="0">
                <a:solidFill>
                  <a:schemeClr val="tx1"/>
                </a:solidFill>
                <a:effectLst/>
                <a:latin typeface="+mn-lt"/>
                <a:ea typeface="+mn-ea"/>
                <a:cs typeface="+mn-cs"/>
              </a:rPr>
              <a:t> recompensas aún mayores!</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Ayuda a otros a convertirse en Distinguidos, obtener</a:t>
            </a:r>
            <a:r>
              <a:rPr lang="es-ES_tradnl" sz="1200" kern="1200" baseline="0" dirty="0" smtClean="0">
                <a:solidFill>
                  <a:schemeClr val="tx1"/>
                </a:solidFill>
                <a:effectLst/>
                <a:latin typeface="+mn-lt"/>
                <a:ea typeface="+mn-ea"/>
                <a:cs typeface="+mn-cs"/>
              </a:rPr>
              <a:t> </a:t>
            </a:r>
            <a:r>
              <a:rPr lang="es-ES_tradnl" sz="1200" kern="1200" baseline="0" dirty="0" err="1" smtClean="0">
                <a:solidFill>
                  <a:schemeClr val="tx1"/>
                </a:solidFill>
                <a:effectLst/>
                <a:latin typeface="+mn-lt"/>
                <a:ea typeface="+mn-ea"/>
                <a:cs typeface="+mn-cs"/>
              </a:rPr>
              <a:t>Titulos</a:t>
            </a:r>
            <a:r>
              <a:rPr lang="es-ES_tradnl" sz="1200" kern="1200" baseline="0" dirty="0" smtClean="0">
                <a:solidFill>
                  <a:schemeClr val="tx1"/>
                </a:solidFill>
                <a:effectLst/>
                <a:latin typeface="+mn-lt"/>
                <a:ea typeface="+mn-ea"/>
                <a:cs typeface="+mn-cs"/>
              </a:rPr>
              <a:t> Oro y superior</a:t>
            </a:r>
            <a:r>
              <a:rPr lang="es-ES_tradnl" sz="1200" kern="1200" dirty="0" smtClean="0">
                <a:solidFill>
                  <a:schemeClr val="tx1"/>
                </a:solidFill>
                <a:effectLst/>
                <a:latin typeface="+mn-lt"/>
                <a:ea typeface="+mn-ea"/>
                <a:cs typeface="+mn-cs"/>
              </a:rPr>
              <a:t> ¡Y ganarás aún más!</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Algunos de tus amigos también pueden aspirar a convertirse en Oro  o superior,  así ¡mayor es la expansión de su grupo!</a:t>
            </a:r>
          </a:p>
          <a:p>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Cuando eso sucede…</a:t>
            </a:r>
          </a:p>
          <a:p>
            <a:r>
              <a:rPr lang="es-ES_tradnl" sz="1200" kern="1200" dirty="0" smtClean="0">
                <a:solidFill>
                  <a:schemeClr val="tx1"/>
                </a:solidFill>
                <a:effectLst/>
                <a:latin typeface="+mn-lt"/>
                <a:ea typeface="+mn-ea"/>
                <a:cs typeface="+mn-cs"/>
              </a:rPr>
              <a:t>• Comienzas a ganar el 4 % del Bono Oriflame sobre la ventas de cada red al 21%</a:t>
            </a:r>
            <a:r>
              <a:rPr lang="es-ES_tradnl" sz="1200" kern="1200" baseline="0" dirty="0" smtClean="0">
                <a:solidFill>
                  <a:schemeClr val="tx1"/>
                </a:solidFill>
                <a:effectLst/>
                <a:latin typeface="+mn-lt"/>
                <a:ea typeface="+mn-ea"/>
                <a:cs typeface="+mn-cs"/>
              </a:rPr>
              <a:t> y</a:t>
            </a:r>
            <a:r>
              <a:rPr lang="es-ES_tradnl" sz="1200" kern="1200" dirty="0" smtClean="0">
                <a:solidFill>
                  <a:schemeClr val="tx1"/>
                </a:solidFill>
                <a:effectLst/>
                <a:latin typeface="+mn-lt"/>
                <a:ea typeface="+mn-ea"/>
                <a:cs typeface="+mn-cs"/>
              </a:rPr>
              <a:t> el 1% Bono</a:t>
            </a:r>
            <a:r>
              <a:rPr lang="es-ES_tradnl" sz="1200" kern="1200" baseline="0" dirty="0" smtClean="0">
                <a:solidFill>
                  <a:schemeClr val="tx1"/>
                </a:solidFill>
                <a:effectLst/>
                <a:latin typeface="+mn-lt"/>
                <a:ea typeface="+mn-ea"/>
                <a:cs typeface="+mn-cs"/>
              </a:rPr>
              <a:t> oro por</a:t>
            </a:r>
            <a:r>
              <a:rPr lang="es-ES_tradnl" sz="1200" kern="1200" dirty="0" smtClean="0">
                <a:solidFill>
                  <a:schemeClr val="tx1"/>
                </a:solidFill>
                <a:effectLst/>
                <a:latin typeface="+mn-lt"/>
                <a:ea typeface="+mn-ea"/>
                <a:cs typeface="+mn-cs"/>
              </a:rPr>
              <a:t> las ventas de cada red desde el segundo nivel hacia abajo,</a:t>
            </a:r>
            <a:r>
              <a:rPr lang="es-ES_tradnl" sz="1200" kern="1200" baseline="0" dirty="0" smtClean="0">
                <a:solidFill>
                  <a:schemeClr val="tx1"/>
                </a:solidFill>
                <a:effectLst/>
                <a:latin typeface="+mn-lt"/>
                <a:ea typeface="+mn-ea"/>
                <a:cs typeface="+mn-cs"/>
              </a:rPr>
              <a:t> el </a:t>
            </a:r>
            <a:r>
              <a:rPr lang="es-ES_tradnl" sz="1200" kern="1200" dirty="0" smtClean="0">
                <a:solidFill>
                  <a:schemeClr val="tx1"/>
                </a:solidFill>
                <a:effectLst/>
                <a:latin typeface="+mn-lt"/>
                <a:ea typeface="+mn-ea"/>
                <a:cs typeface="+mn-cs"/>
              </a:rPr>
              <a:t>0, 5 % Bonos Zafiro por las ventas de cada</a:t>
            </a:r>
            <a:r>
              <a:rPr lang="es-ES_tradnl" sz="1200" kern="1200" baseline="0" dirty="0" smtClean="0">
                <a:solidFill>
                  <a:schemeClr val="tx1"/>
                </a:solidFill>
                <a:effectLst/>
                <a:latin typeface="+mn-lt"/>
                <a:ea typeface="+mn-ea"/>
                <a:cs typeface="+mn-cs"/>
              </a:rPr>
              <a:t> red </a:t>
            </a:r>
            <a:r>
              <a:rPr lang="es-ES_tradnl" sz="1200" kern="1200" dirty="0" smtClean="0">
                <a:solidFill>
                  <a:schemeClr val="tx1"/>
                </a:solidFill>
                <a:effectLst/>
                <a:latin typeface="+mn-lt"/>
                <a:ea typeface="+mn-ea"/>
                <a:cs typeface="+mn-cs"/>
              </a:rPr>
              <a:t> desde el tercer nivel hacia abajo y así sucesivamente...</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Cuando haz desarrollado 2 redes y alcanzaste un título Oro, puedes asistir a la Conferencia Internacional Oro, una vez al año</a:t>
            </a:r>
          </a:p>
          <a:p>
            <a:r>
              <a:rPr lang="es-ES_tradnl" sz="1200" kern="1200" dirty="0" smtClean="0">
                <a:solidFill>
                  <a:schemeClr val="tx1"/>
                </a:solidFill>
                <a:effectLst/>
                <a:latin typeface="+mn-lt"/>
                <a:ea typeface="+mn-ea"/>
                <a:cs typeface="+mn-cs"/>
              </a:rPr>
              <a:t>Cuando haz desarrollado 6 redes y más, puedes participar en la Conferencia Diamante, Conferencia Ejecutivas una vez al año en lugares exóticos alrededor del mundo.</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Puedes viajar a destinos internacionales con Oriflame 3 veces por año... Y además 1 vez al año tenemos un</a:t>
            </a:r>
            <a:r>
              <a:rPr lang="es-ES_tradnl" sz="1200" kern="1200" baseline="0" dirty="0" smtClean="0">
                <a:solidFill>
                  <a:schemeClr val="tx1"/>
                </a:solidFill>
                <a:effectLst/>
                <a:latin typeface="+mn-lt"/>
                <a:ea typeface="+mn-ea"/>
                <a:cs typeface="+mn-cs"/>
              </a:rPr>
              <a:t> programa para lideres con un viaje nacional.</a:t>
            </a:r>
          </a:p>
          <a:p>
            <a:endParaRPr lang="es-ES_tradnl"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¡En tus viajes, también puedes conocer a mucha gente y hacer nuevos amigos!</a:t>
            </a:r>
            <a:r>
              <a:rPr lang="en-US"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Además de los 17 sueldos al año,</a:t>
            </a:r>
            <a:r>
              <a:rPr lang="es-ES_tradnl" sz="1200" kern="1200" baseline="0" dirty="0" smtClean="0">
                <a:solidFill>
                  <a:schemeClr val="tx1"/>
                </a:solidFill>
                <a:effectLst/>
                <a:latin typeface="+mn-lt"/>
                <a:ea typeface="+mn-ea"/>
                <a:cs typeface="+mn-cs"/>
              </a:rPr>
              <a:t> podrás</a:t>
            </a:r>
            <a:r>
              <a:rPr lang="es-ES_tradnl" sz="1200" kern="1200" dirty="0" smtClean="0">
                <a:solidFill>
                  <a:schemeClr val="tx1"/>
                </a:solidFill>
                <a:effectLst/>
                <a:latin typeface="+mn-lt"/>
                <a:ea typeface="+mn-ea"/>
                <a:cs typeface="+mn-cs"/>
              </a:rPr>
              <a:t> ganar premios en efectivo de $ 1000 - $ 1000 000 , Participar en el  programa de automóviles y mucho más…</a:t>
            </a:r>
          </a:p>
          <a:p>
            <a:endParaRPr lang="es-ES_tradnl" sz="1200" kern="1200" dirty="0" smtClean="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B5381342-537A-4691-B35B-AD83F10790B9}" type="slidenum">
              <a:rPr lang="sv-SE" smtClean="0"/>
              <a:t>17</a:t>
            </a:fld>
            <a:endParaRPr lang="sv-SE"/>
          </a:p>
        </p:txBody>
      </p:sp>
    </p:spTree>
    <p:extLst>
      <p:ext uri="{BB962C8B-B14F-4D97-AF65-F5344CB8AC3E}">
        <p14:creationId xmlns:p14="http://schemas.microsoft.com/office/powerpoint/2010/main" val="4256192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dirty="0" smtClean="0"/>
              <a:t>El Plan de Éxito es un plan de compensación que entrega comisiones y bonos en diferentes niveles en distintas</a:t>
            </a:r>
            <a:r>
              <a:rPr lang="es-ES_tradnl" sz="1200" baseline="0" dirty="0" smtClean="0"/>
              <a:t> etapas</a:t>
            </a:r>
            <a:r>
              <a:rPr lang="es-ES_tradnl" sz="1200" dirty="0" smtClean="0"/>
              <a:t> de tu carrera. Entonces, ¿qué quiere decir eso? Echemos un vistazo a algunos de los ejemplos en todo el mundo.</a:t>
            </a:r>
          </a:p>
          <a:p>
            <a:endParaRPr lang="es-ES_tradnl" sz="1200" dirty="0" smtClean="0"/>
          </a:p>
          <a:p>
            <a:r>
              <a:rPr lang="es-ES_tradnl" sz="1200" dirty="0" smtClean="0"/>
              <a:t>Hay</a:t>
            </a:r>
            <a:r>
              <a:rPr lang="es-ES_tradnl" sz="1200" baseline="0" dirty="0" smtClean="0"/>
              <a:t> ejemplos de </a:t>
            </a:r>
            <a:r>
              <a:rPr lang="es-ES_tradnl" sz="1200" dirty="0" smtClean="0"/>
              <a:t>personas</a:t>
            </a:r>
            <a:r>
              <a:rPr lang="es-ES_tradnl" sz="1200" baseline="0" dirty="0" smtClean="0"/>
              <a:t> en e</a:t>
            </a:r>
            <a:r>
              <a:rPr lang="es-ES_tradnl" sz="1200" dirty="0" smtClean="0"/>
              <a:t>l mundo entero. Son de diferentes partes del mundo, son de diferentes regiones y de diferentes ambientes culturales, tienen diferentes edades y educación, pero tienen una cosa en</a:t>
            </a:r>
            <a:r>
              <a:rPr lang="es-ES_tradnl" sz="1200" baseline="0" dirty="0" smtClean="0"/>
              <a:t> común</a:t>
            </a:r>
            <a:r>
              <a:rPr lang="es-ES_tradnl" sz="1200" dirty="0" smtClean="0"/>
              <a:t>, querían tener éxito, ellos soñaron</a:t>
            </a:r>
            <a:r>
              <a:rPr lang="es-ES_tradnl" sz="1200" baseline="0" dirty="0" smtClean="0"/>
              <a:t> </a:t>
            </a:r>
            <a:r>
              <a:rPr lang="es-ES_tradnl" sz="1200" dirty="0" smtClean="0"/>
              <a:t>y han cumplido sus sueños con Oriflame.</a:t>
            </a:r>
          </a:p>
          <a:p>
            <a:endParaRPr lang="es-ES_tradnl"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dirty="0" smtClean="0"/>
              <a:t>Región de Asia, India</a:t>
            </a:r>
          </a:p>
          <a:p>
            <a:r>
              <a:rPr lang="es-ES_tradnl" sz="1200" dirty="0" smtClean="0"/>
              <a:t>Equipo Directores:</a:t>
            </a:r>
            <a:r>
              <a:rPr lang="es-ES_tradnl" sz="1200" baseline="0" dirty="0" smtClean="0"/>
              <a:t> </a:t>
            </a:r>
            <a:r>
              <a:rPr lang="es-ES_tradnl" sz="1200" dirty="0" err="1" smtClean="0"/>
              <a:t>Ambica</a:t>
            </a:r>
            <a:r>
              <a:rPr lang="es-ES_tradnl" sz="1200" dirty="0" smtClean="0"/>
              <a:t> </a:t>
            </a:r>
            <a:r>
              <a:rPr lang="es-ES_tradnl" sz="1200" dirty="0" err="1" smtClean="0"/>
              <a:t>Bedwal</a:t>
            </a:r>
            <a:r>
              <a:rPr lang="es-ES_tradnl" sz="1200" dirty="0" smtClean="0"/>
              <a:t> </a:t>
            </a:r>
          </a:p>
          <a:p>
            <a:r>
              <a:rPr lang="es-ES_tradnl" sz="1200" dirty="0" smtClean="0"/>
              <a:t>Antes</a:t>
            </a:r>
            <a:r>
              <a:rPr lang="es-ES_tradnl" sz="1200" baseline="0" dirty="0" smtClean="0"/>
              <a:t> de llegar a </a:t>
            </a:r>
            <a:r>
              <a:rPr lang="es-ES_tradnl" sz="1200" dirty="0" smtClean="0"/>
              <a:t>Oriflame era una sencilla ama de casa</a:t>
            </a:r>
          </a:p>
          <a:p>
            <a:r>
              <a:rPr lang="es-ES_tradnl" sz="1200" dirty="0" smtClean="0"/>
              <a:t>Razón para unirse a Oriflame: </a:t>
            </a:r>
            <a:r>
              <a:rPr lang="es-ES_tradnl" sz="1200" dirty="0" err="1" smtClean="0"/>
              <a:t>Ambica</a:t>
            </a:r>
            <a:r>
              <a:rPr lang="es-ES_tradnl" sz="1200" dirty="0" smtClean="0"/>
              <a:t> se unió Oriflame con el sueño de comprar un teléfono móvil. Soñando con</a:t>
            </a:r>
            <a:r>
              <a:rPr lang="es-ES_tradnl" sz="1200" baseline="0" dirty="0" smtClean="0"/>
              <a:t> una</a:t>
            </a:r>
            <a:r>
              <a:rPr lang="es-ES_tradnl" sz="1200" dirty="0" smtClean="0"/>
              <a:t> independencia financiera</a:t>
            </a:r>
          </a:p>
          <a:p>
            <a:r>
              <a:rPr lang="es-ES_tradnl" sz="1200" dirty="0" smtClean="0"/>
              <a:t>Hoy sus sueños se han cumplido,</a:t>
            </a:r>
            <a:r>
              <a:rPr lang="es-ES_tradnl" sz="1200" baseline="0" dirty="0" smtClean="0"/>
              <a:t> </a:t>
            </a:r>
            <a:r>
              <a:rPr lang="es-ES_tradnl" sz="1200" dirty="0" smtClean="0"/>
              <a:t>compró teléfono móvil, ordenador, coche y se convirtió en persona independiente.</a:t>
            </a:r>
          </a:p>
          <a:p>
            <a:r>
              <a:rPr lang="es-ES_tradnl" sz="1200" dirty="0" smtClean="0"/>
              <a:t>Sus próximos objetivos: títulos de Oro y Director Zafiro</a:t>
            </a:r>
          </a:p>
          <a:p>
            <a:endParaRPr lang="es-ES_tradnl" sz="1200" dirty="0" smtClean="0"/>
          </a:p>
          <a:p>
            <a:r>
              <a:rPr lang="es-ES_tradnl" sz="1200" dirty="0" smtClean="0"/>
              <a:t>Región EMEA</a:t>
            </a:r>
          </a:p>
          <a:p>
            <a:r>
              <a:rPr lang="es-ES_tradnl" sz="1200" dirty="0" smtClean="0"/>
              <a:t>Equipo Diamante: </a:t>
            </a:r>
            <a:r>
              <a:rPr lang="es-ES_tradnl" sz="1200" dirty="0" err="1" smtClean="0"/>
              <a:t>Samira</a:t>
            </a:r>
            <a:r>
              <a:rPr lang="es-ES_tradnl" sz="1200" dirty="0" smtClean="0"/>
              <a:t> </a:t>
            </a:r>
            <a:r>
              <a:rPr lang="es-ES_tradnl" sz="1200" dirty="0" err="1" smtClean="0"/>
              <a:t>Filali</a:t>
            </a:r>
            <a:r>
              <a:rPr lang="es-ES_tradnl" sz="1200" dirty="0" smtClean="0"/>
              <a:t> </a:t>
            </a:r>
            <a:r>
              <a:rPr lang="es-ES_tradnl" sz="1200" dirty="0" err="1" smtClean="0"/>
              <a:t>Matei</a:t>
            </a:r>
            <a:r>
              <a:rPr lang="es-ES_tradnl" sz="1200" dirty="0" smtClean="0"/>
              <a:t>, Marruecos.</a:t>
            </a:r>
          </a:p>
          <a:p>
            <a:r>
              <a:rPr lang="es-ES_tradnl" sz="1200" dirty="0" smtClean="0"/>
              <a:t>Casado, 3 hijas</a:t>
            </a:r>
          </a:p>
          <a:p>
            <a:r>
              <a:rPr lang="es-ES_tradnl" sz="1200" dirty="0" smtClean="0"/>
              <a:t>Antes</a:t>
            </a:r>
            <a:r>
              <a:rPr lang="es-ES_tradnl" sz="1200" baseline="0" dirty="0" smtClean="0"/>
              <a:t> de</a:t>
            </a:r>
            <a:r>
              <a:rPr lang="es-ES_tradnl" sz="1200" dirty="0" smtClean="0"/>
              <a:t> Oriflame: Era secretario</a:t>
            </a:r>
          </a:p>
          <a:p>
            <a:r>
              <a:rPr lang="es-ES_tradnl" sz="1200" dirty="0" smtClean="0"/>
              <a:t>La razón para unirse a Oriflame: el acceso de su hija a los mejores colegios</a:t>
            </a:r>
            <a:r>
              <a:rPr lang="es-ES_tradnl" sz="1200" baseline="0" dirty="0" smtClean="0"/>
              <a:t> y comprar un departamento cerca de ellos</a:t>
            </a:r>
            <a:r>
              <a:rPr lang="es-ES_tradnl" sz="1200" dirty="0" smtClean="0"/>
              <a:t> </a:t>
            </a:r>
          </a:p>
          <a:p>
            <a:r>
              <a:rPr lang="es-ES_tradnl" sz="1200" dirty="0" smtClean="0"/>
              <a:t>Sus sueños se hicieron realidad hoy y las hijas están estudiando en las mejores escuelas. </a:t>
            </a:r>
            <a:r>
              <a:rPr lang="es-ES_tradnl" sz="1200" dirty="0" err="1" smtClean="0"/>
              <a:t>Samira</a:t>
            </a:r>
            <a:r>
              <a:rPr lang="es-ES_tradnl" sz="1200" dirty="0" smtClean="0"/>
              <a:t> </a:t>
            </a:r>
            <a:r>
              <a:rPr lang="es-ES_tradnl" sz="1200" dirty="0" err="1" smtClean="0"/>
              <a:t>Filali</a:t>
            </a:r>
            <a:r>
              <a:rPr lang="es-ES_tradnl" sz="1200" dirty="0" smtClean="0"/>
              <a:t> </a:t>
            </a:r>
            <a:r>
              <a:rPr lang="es-ES_tradnl" sz="1200" dirty="0" err="1" smtClean="0"/>
              <a:t>Matei</a:t>
            </a:r>
            <a:r>
              <a:rPr lang="es-ES_tradnl" sz="1200" dirty="0" smtClean="0"/>
              <a:t> compró el apartamento</a:t>
            </a:r>
            <a:r>
              <a:rPr lang="es-ES_tradnl" sz="1200" baseline="0" dirty="0" smtClean="0"/>
              <a:t> que siempre quiso</a:t>
            </a:r>
            <a:r>
              <a:rPr lang="es-ES_tradnl" sz="1200" dirty="0" smtClean="0"/>
              <a:t>.</a:t>
            </a:r>
          </a:p>
          <a:p>
            <a:r>
              <a:rPr lang="es-ES_tradnl" sz="1200" dirty="0" smtClean="0"/>
              <a:t>Su próximo</a:t>
            </a:r>
            <a:r>
              <a:rPr lang="es-ES_tradnl" sz="1200" baseline="0" dirty="0" smtClean="0"/>
              <a:t> </a:t>
            </a:r>
            <a:r>
              <a:rPr lang="es-ES_tradnl" sz="1200" dirty="0" smtClean="0"/>
              <a:t>sueño: ser un miembro del Top 15 Global de Oriflame</a:t>
            </a:r>
          </a:p>
          <a:p>
            <a:endParaRPr lang="es-ES_tradnl"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dirty="0" smtClean="0"/>
              <a:t>Región de LA, </a:t>
            </a:r>
            <a:r>
              <a:rPr lang="es-ES_tradnl" sz="1200" dirty="0" err="1" smtClean="0"/>
              <a:t>Mexico</a:t>
            </a:r>
            <a:r>
              <a:rPr lang="es-ES_tradnl" sz="1200" dirty="0" smtClean="0"/>
              <a:t>, Baja California</a:t>
            </a:r>
          </a:p>
          <a:p>
            <a:r>
              <a:rPr lang="es-ES_tradnl" sz="1200" dirty="0" smtClean="0"/>
              <a:t>Equipo directivo:</a:t>
            </a:r>
            <a:r>
              <a:rPr lang="es-ES_tradnl" sz="1200" baseline="0" dirty="0" smtClean="0"/>
              <a:t> </a:t>
            </a:r>
            <a:r>
              <a:rPr lang="es-ES_tradnl" sz="1200" dirty="0" smtClean="0"/>
              <a:t>Mariela </a:t>
            </a:r>
            <a:r>
              <a:rPr lang="es-ES_tradnl" sz="1200" dirty="0" err="1" smtClean="0"/>
              <a:t>Elorduy</a:t>
            </a:r>
            <a:r>
              <a:rPr lang="es-ES_tradnl" sz="1200" dirty="0" smtClean="0"/>
              <a:t> </a:t>
            </a:r>
            <a:r>
              <a:rPr lang="es-ES_tradnl" sz="1200" dirty="0" err="1" smtClean="0"/>
              <a:t>Blackaller</a:t>
            </a:r>
            <a:r>
              <a:rPr lang="es-ES_tradnl" sz="1200" dirty="0" smtClean="0"/>
              <a:t> </a:t>
            </a:r>
          </a:p>
          <a:p>
            <a:r>
              <a:rPr lang="es-ES_tradnl" sz="1200" dirty="0" smtClean="0"/>
              <a:t>Antes de Oriflame: Era Director General en el negocio de concesionario de autos</a:t>
            </a:r>
          </a:p>
          <a:p>
            <a:r>
              <a:rPr lang="es-ES_tradnl" sz="1200" dirty="0" smtClean="0"/>
              <a:t>La razón para unirse a Oriflame: la construcción de la libertad. Para lograr</a:t>
            </a:r>
            <a:r>
              <a:rPr lang="es-ES_tradnl" sz="1200" baseline="0" dirty="0" smtClean="0"/>
              <a:t> un</a:t>
            </a:r>
            <a:r>
              <a:rPr lang="es-ES_tradnl" sz="1200" dirty="0" smtClean="0"/>
              <a:t> equilibrio entre el trabajo y la vida personal y disfrutar del estilo de vida de sus sueños. Dar el ejemplo a su</a:t>
            </a:r>
            <a:r>
              <a:rPr lang="es-ES_tradnl" sz="1200" baseline="0" dirty="0" smtClean="0"/>
              <a:t> </a:t>
            </a:r>
            <a:r>
              <a:rPr lang="es-ES_tradnl" sz="1200" dirty="0" smtClean="0"/>
              <a:t>hija, que todo es posible</a:t>
            </a:r>
            <a:r>
              <a:rPr lang="es-ES_tradnl" sz="1200" baseline="0" dirty="0" smtClean="0"/>
              <a:t> e</a:t>
            </a:r>
            <a:r>
              <a:rPr lang="es-ES_tradnl" sz="1200" dirty="0" smtClean="0"/>
              <a:t> inspirar a otros a cumplir todos sus sueños</a:t>
            </a:r>
          </a:p>
          <a:p>
            <a:r>
              <a:rPr lang="es-ES_tradnl" sz="1200" dirty="0" smtClean="0"/>
              <a:t>Siguiente objetivo: ayudar a otros Distinguidos para convertirse en Diamante</a:t>
            </a:r>
          </a:p>
          <a:p>
            <a:endParaRPr lang="es-ES_tradnl"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dirty="0" smtClean="0"/>
              <a:t>Región de la CEI , Rusia</a:t>
            </a:r>
          </a:p>
          <a:p>
            <a:r>
              <a:rPr lang="es-ES_tradnl" sz="1200" dirty="0" smtClean="0"/>
              <a:t>Equipo</a:t>
            </a:r>
            <a:r>
              <a:rPr lang="es-ES_tradnl" sz="1200" baseline="0" dirty="0" smtClean="0"/>
              <a:t> P</a:t>
            </a:r>
            <a:r>
              <a:rPr lang="es-ES_tradnl" sz="1200" dirty="0" smtClean="0"/>
              <a:t>residente: Vladimir </a:t>
            </a:r>
            <a:r>
              <a:rPr lang="es-ES_tradnl" sz="1200" dirty="0" err="1" smtClean="0"/>
              <a:t>Poliezhaev</a:t>
            </a:r>
            <a:r>
              <a:rPr lang="es-ES_tradnl" sz="1200" dirty="0" smtClean="0"/>
              <a:t>, 2 hijas</a:t>
            </a:r>
          </a:p>
          <a:p>
            <a:r>
              <a:rPr lang="es-ES_tradnl" sz="1200" dirty="0" smtClean="0"/>
              <a:t>Antes de Oriflame:</a:t>
            </a:r>
            <a:r>
              <a:rPr lang="es-ES_tradnl" sz="1200" baseline="0" dirty="0" smtClean="0"/>
              <a:t> Era</a:t>
            </a:r>
            <a:r>
              <a:rPr lang="es-ES_tradnl" sz="1200" dirty="0" smtClean="0"/>
              <a:t> oficial del ejército</a:t>
            </a:r>
          </a:p>
          <a:p>
            <a:r>
              <a:rPr lang="es-ES_tradnl" sz="1200" dirty="0" smtClean="0"/>
              <a:t>La razón para unirse a Oriflame: Ganar dinero</a:t>
            </a:r>
            <a:r>
              <a:rPr lang="es-ES_tradnl" sz="1200" baseline="0" dirty="0" smtClean="0"/>
              <a:t> para tener una mejor calidad de vida junto a su familia</a:t>
            </a:r>
            <a:r>
              <a:rPr lang="es-ES_tradnl" sz="1200" dirty="0" smtClean="0"/>
              <a:t>. Hoy llegó a la independencia financiera y libertad con la red más grande del mundo y su objetivo es ayudar a otros a repetir su éxito.</a:t>
            </a:r>
          </a:p>
          <a:p>
            <a:endParaRPr lang="es-ES_tradnl" sz="1200" dirty="0" smtClean="0"/>
          </a:p>
          <a:p>
            <a:r>
              <a:rPr lang="es-ES_tradnl" sz="1200" dirty="0" smtClean="0"/>
              <a:t>¿Y</a:t>
            </a:r>
            <a:r>
              <a:rPr lang="es-ES_tradnl" sz="1200" baseline="0" dirty="0" smtClean="0"/>
              <a:t> tú</a:t>
            </a:r>
            <a:r>
              <a:rPr lang="es-ES_tradnl" sz="1200" dirty="0" smtClean="0"/>
              <a:t>? ¿Dónde estabas cuando empezaste tu carrera? ¿Todavía tienes la misma posición, salario?</a:t>
            </a:r>
          </a:p>
          <a:p>
            <a:r>
              <a:rPr lang="es-ES_tradnl" sz="1200" dirty="0" smtClean="0"/>
              <a:t>Comienza a ganar de inmediato</a:t>
            </a:r>
            <a:r>
              <a:rPr lang="es-ES_tradnl" sz="1200" baseline="0" dirty="0" smtClean="0"/>
              <a:t> y</a:t>
            </a:r>
            <a:r>
              <a:rPr lang="es-ES_tradnl" sz="1200" dirty="0" smtClean="0"/>
              <a:t> construye una carrera a paso firme. ¿Cuánto tiempo necesitas para convertirte en Oro ? Yo no sé ¡Todo depende de ti y tu participación activa</a:t>
            </a:r>
            <a:r>
              <a:rPr lang="es-ES_tradnl" sz="1200" baseline="0" dirty="0" smtClean="0"/>
              <a:t> </a:t>
            </a:r>
            <a:r>
              <a:rPr lang="es-ES_tradnl" sz="1200" dirty="0" smtClean="0"/>
              <a:t>en el negocio!</a:t>
            </a:r>
            <a:endParaRPr lang="sv-SE" dirty="0"/>
          </a:p>
        </p:txBody>
      </p:sp>
      <p:sp>
        <p:nvSpPr>
          <p:cNvPr id="4" name="Slide Number Placeholder 3"/>
          <p:cNvSpPr>
            <a:spLocks noGrp="1"/>
          </p:cNvSpPr>
          <p:nvPr>
            <p:ph type="sldNum" sz="quarter" idx="10"/>
          </p:nvPr>
        </p:nvSpPr>
        <p:spPr/>
        <p:txBody>
          <a:bodyPr/>
          <a:lstStyle/>
          <a:p>
            <a:fld id="{B5381342-537A-4691-B35B-AD83F10790B9}" type="slidenum">
              <a:rPr lang="sv-SE" smtClean="0"/>
              <a:t>18</a:t>
            </a:fld>
            <a:endParaRPr lang="sv-SE"/>
          </a:p>
        </p:txBody>
      </p:sp>
    </p:spTree>
    <p:extLst>
      <p:ext uri="{BB962C8B-B14F-4D97-AF65-F5344CB8AC3E}">
        <p14:creationId xmlns:p14="http://schemas.microsoft.com/office/powerpoint/2010/main" val="792032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smtClean="0"/>
              <a:t>Ya hemos</a:t>
            </a:r>
            <a:r>
              <a:rPr lang="es-ES_tradnl" baseline="0" dirty="0" smtClean="0"/>
              <a:t> aprendido </a:t>
            </a:r>
            <a:r>
              <a:rPr lang="es-ES_tradnl" dirty="0" smtClean="0"/>
              <a:t>cómo construir un grupo y qué oportunidades de</a:t>
            </a:r>
            <a:r>
              <a:rPr lang="es-ES_tradnl" baseline="0" dirty="0" smtClean="0"/>
              <a:t> i</a:t>
            </a:r>
            <a:r>
              <a:rPr lang="es-ES_tradnl" dirty="0" smtClean="0"/>
              <a:t>ngreso podemos recibir de la construcción de una red.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smtClean="0"/>
              <a:t>Vamos a hablar acerca de cómo encontrar gente y la forma de invitarlos a Oriflame.</a:t>
            </a:r>
            <a:endParaRPr lang="sv-SE" dirty="0" smtClean="0"/>
          </a:p>
          <a:p>
            <a:endParaRPr lang="es-CL" dirty="0"/>
          </a:p>
        </p:txBody>
      </p:sp>
      <p:sp>
        <p:nvSpPr>
          <p:cNvPr id="4" name="3 Marcador de número de diapositiva"/>
          <p:cNvSpPr>
            <a:spLocks noGrp="1"/>
          </p:cNvSpPr>
          <p:nvPr>
            <p:ph type="sldNum" sz="quarter" idx="10"/>
          </p:nvPr>
        </p:nvSpPr>
        <p:spPr/>
        <p:txBody>
          <a:bodyPr/>
          <a:lstStyle/>
          <a:p>
            <a:fld id="{B5381342-537A-4691-B35B-AD83F10790B9}" type="slidenum">
              <a:rPr lang="sv-SE" smtClean="0"/>
              <a:t>20</a:t>
            </a:fld>
            <a:endParaRPr lang="sv-SE"/>
          </a:p>
        </p:txBody>
      </p:sp>
    </p:spTree>
    <p:extLst>
      <p:ext uri="{BB962C8B-B14F-4D97-AF65-F5344CB8AC3E}">
        <p14:creationId xmlns:p14="http://schemas.microsoft.com/office/powerpoint/2010/main" val="1632000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Cómo construir una</a:t>
            </a:r>
            <a:r>
              <a:rPr lang="es-ES_tradnl" baseline="0" dirty="0" smtClean="0"/>
              <a:t> red</a:t>
            </a:r>
            <a:r>
              <a:rPr lang="es-ES_tradnl" dirty="0" smtClean="0"/>
              <a:t> </a:t>
            </a:r>
          </a:p>
          <a:p>
            <a:r>
              <a:rPr lang="es-ES_tradnl" dirty="0" smtClean="0"/>
              <a:t>En primer lugar,</a:t>
            </a:r>
            <a:r>
              <a:rPr lang="es-ES_tradnl" baseline="0" dirty="0" smtClean="0"/>
              <a:t> p</a:t>
            </a:r>
            <a:r>
              <a:rPr lang="es-ES_tradnl" dirty="0" smtClean="0"/>
              <a:t>rospectar gente nueva para invitar a convertirse en Socios</a:t>
            </a:r>
            <a:r>
              <a:rPr lang="es-ES_tradnl" baseline="0" dirty="0" smtClean="0"/>
              <a:t> para luego </a:t>
            </a:r>
            <a:r>
              <a:rPr lang="es-ES_tradnl" dirty="0" smtClean="0"/>
              <a:t>invitarlos a una Reunión de Oportunidad Oriflame. </a:t>
            </a:r>
          </a:p>
          <a:p>
            <a:r>
              <a:rPr lang="es-ES_tradnl" dirty="0" smtClean="0"/>
              <a:t>Segundo paso: Ejecutar la Reunión</a:t>
            </a:r>
            <a:r>
              <a:rPr lang="es-ES_tradnl" baseline="0" dirty="0" smtClean="0"/>
              <a:t> de Oportunidad</a:t>
            </a:r>
            <a:r>
              <a:rPr lang="es-ES_tradnl" dirty="0" smtClean="0"/>
              <a:t> y después de la Reunión Oportunidad</a:t>
            </a:r>
          </a:p>
          <a:p>
            <a:r>
              <a:rPr lang="es-ES_tradnl" dirty="0" smtClean="0"/>
              <a:t>Tercer</a:t>
            </a:r>
            <a:r>
              <a:rPr lang="es-ES_tradnl" baseline="0" dirty="0" smtClean="0"/>
              <a:t> paso: R</a:t>
            </a:r>
            <a:r>
              <a:rPr lang="es-ES_tradnl" dirty="0" smtClean="0"/>
              <a:t>ealizar el entrenamiento “Inicio Perfecto"</a:t>
            </a:r>
            <a:endParaRPr lang="sv-SE" dirty="0"/>
          </a:p>
        </p:txBody>
      </p:sp>
      <p:sp>
        <p:nvSpPr>
          <p:cNvPr id="4" name="Slide Number Placeholder 3"/>
          <p:cNvSpPr>
            <a:spLocks noGrp="1"/>
          </p:cNvSpPr>
          <p:nvPr>
            <p:ph type="sldNum" sz="quarter" idx="10"/>
          </p:nvPr>
        </p:nvSpPr>
        <p:spPr/>
        <p:txBody>
          <a:bodyPr/>
          <a:lstStyle/>
          <a:p>
            <a:fld id="{B5381342-537A-4691-B35B-AD83F10790B9}" type="slidenum">
              <a:rPr lang="sv-SE" smtClean="0"/>
              <a:t>21</a:t>
            </a:fld>
            <a:endParaRPr lang="sv-SE"/>
          </a:p>
        </p:txBody>
      </p:sp>
    </p:spTree>
    <p:extLst>
      <p:ext uri="{BB962C8B-B14F-4D97-AF65-F5344CB8AC3E}">
        <p14:creationId xmlns:p14="http://schemas.microsoft.com/office/powerpoint/2010/main" val="311048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a:t>
            </a:r>
            <a:r>
              <a:rPr lang="es-CL" sz="1200" b="1" kern="1200" dirty="0" smtClean="0">
                <a:solidFill>
                  <a:schemeClr val="tx1"/>
                </a:solidFill>
                <a:effectLst/>
                <a:latin typeface="+mn-lt"/>
                <a:ea typeface="+mn-ea"/>
                <a:cs typeface="+mn-cs"/>
              </a:rPr>
              <a:t>Estás viviendo la vida que siempre soñaste?</a:t>
            </a:r>
            <a:br>
              <a:rPr lang="es-CL" sz="1200" b="1" kern="1200" dirty="0" smtClean="0">
                <a:solidFill>
                  <a:schemeClr val="tx1"/>
                </a:solidFill>
                <a:effectLst/>
                <a:latin typeface="+mn-lt"/>
                <a:ea typeface="+mn-ea"/>
                <a:cs typeface="+mn-cs"/>
              </a:rPr>
            </a:br>
            <a:endParaRPr lang="es-CL" sz="1200" b="1" kern="1200" dirty="0" smtClean="0">
              <a:solidFill>
                <a:schemeClr val="tx1"/>
              </a:solidFill>
              <a:effectLst/>
              <a:latin typeface="+mn-lt"/>
              <a:ea typeface="+mn-ea"/>
              <a:cs typeface="+mn-cs"/>
            </a:endParaRPr>
          </a:p>
          <a:p>
            <a:r>
              <a:rPr lang="es-ES_tradnl" sz="1200" b="0" kern="1200" dirty="0" smtClean="0">
                <a:solidFill>
                  <a:schemeClr val="tx1"/>
                </a:solidFill>
                <a:effectLst/>
                <a:latin typeface="+mn-lt"/>
                <a:ea typeface="+mn-ea"/>
                <a:cs typeface="+mn-cs"/>
              </a:rPr>
              <a:t>La</a:t>
            </a:r>
            <a:r>
              <a:rPr lang="es-ES_tradnl" sz="1200" b="0" kern="1200" baseline="0" dirty="0" smtClean="0">
                <a:solidFill>
                  <a:schemeClr val="tx1"/>
                </a:solidFill>
                <a:effectLst/>
                <a:latin typeface="+mn-lt"/>
                <a:ea typeface="+mn-ea"/>
                <a:cs typeface="+mn-cs"/>
              </a:rPr>
              <a:t> vida se compone de sueños, el camino para lograrlos es lo que hace que nuestra vida tenga sentido, tener metas porque luchar y sentir la dicha de alcanzarlas es parte de vivir el proceso de la vida.</a:t>
            </a:r>
          </a:p>
          <a:p>
            <a:endParaRPr lang="es-ES_tradnl" sz="1200" b="0" kern="1200" baseline="0" dirty="0" smtClean="0">
              <a:solidFill>
                <a:schemeClr val="tx1"/>
              </a:solidFill>
              <a:effectLst/>
              <a:latin typeface="+mn-lt"/>
              <a:ea typeface="+mn-ea"/>
              <a:cs typeface="+mn-cs"/>
            </a:endParaRPr>
          </a:p>
          <a:p>
            <a:r>
              <a:rPr lang="es-ES_tradnl" sz="1200" b="0" kern="1200" baseline="0" dirty="0" smtClean="0">
                <a:solidFill>
                  <a:schemeClr val="tx1"/>
                </a:solidFill>
                <a:effectLst/>
                <a:latin typeface="+mn-lt"/>
                <a:ea typeface="+mn-ea"/>
                <a:cs typeface="+mn-cs"/>
              </a:rPr>
              <a:t>Muchas personas creen que los sueños son inalcanzables, que jamás podrán obtenerlos, porque no saben como lograrlos.</a:t>
            </a:r>
          </a:p>
          <a:p>
            <a:endParaRPr lang="es-ES_tradnl" sz="1200" b="0" kern="1200" dirty="0" smtClean="0">
              <a:solidFill>
                <a:schemeClr val="tx1"/>
              </a:solidFill>
              <a:effectLst/>
              <a:latin typeface="+mn-lt"/>
              <a:ea typeface="+mn-ea"/>
              <a:cs typeface="+mn-cs"/>
            </a:endParaRPr>
          </a:p>
          <a:p>
            <a:endParaRPr lang="es-ES_tradnl" sz="1200" b="0" kern="1200" dirty="0" smtClean="0">
              <a:solidFill>
                <a:schemeClr val="tx1"/>
              </a:solidFill>
              <a:effectLst/>
              <a:latin typeface="+mn-lt"/>
              <a:ea typeface="+mn-ea"/>
              <a:cs typeface="+mn-cs"/>
            </a:endParaRPr>
          </a:p>
          <a:p>
            <a:r>
              <a:rPr lang="es-ES_tradnl" sz="1200" b="0" kern="1200" dirty="0" smtClean="0">
                <a:solidFill>
                  <a:schemeClr val="tx1"/>
                </a:solidFill>
                <a:effectLst/>
                <a:latin typeface="+mn-lt"/>
                <a:ea typeface="+mn-ea"/>
                <a:cs typeface="+mn-cs"/>
              </a:rPr>
              <a:t>Todo viaje comienza con un sueño, pero para cumplir tus sueños, es necesario tener un destino claro en mente.</a:t>
            </a:r>
          </a:p>
          <a:p>
            <a:r>
              <a:rPr lang="es-ES_tradnl" sz="1200" b="0" kern="1200" dirty="0" smtClean="0">
                <a:solidFill>
                  <a:schemeClr val="tx1"/>
                </a:solidFill>
                <a:effectLst/>
                <a:latin typeface="+mn-lt"/>
                <a:ea typeface="+mn-ea"/>
                <a:cs typeface="+mn-cs"/>
              </a:rPr>
              <a:t>Tu no puedes saber dónde llegarás si no tienes una meta clara. </a:t>
            </a:r>
          </a:p>
          <a:p>
            <a:endParaRPr lang="es-ES_tradnl" sz="1200" b="0" kern="1200" dirty="0" smtClean="0">
              <a:solidFill>
                <a:schemeClr val="tx1"/>
              </a:solidFill>
              <a:effectLst/>
              <a:latin typeface="+mn-lt"/>
              <a:ea typeface="+mn-ea"/>
              <a:cs typeface="+mn-cs"/>
            </a:endParaRPr>
          </a:p>
          <a:p>
            <a:r>
              <a:rPr lang="es-ES_tradnl" sz="1200" b="0" kern="1200" dirty="0" smtClean="0">
                <a:solidFill>
                  <a:schemeClr val="tx1"/>
                </a:solidFill>
                <a:effectLst/>
                <a:latin typeface="+mn-lt"/>
                <a:ea typeface="+mn-ea"/>
                <a:cs typeface="+mn-cs"/>
              </a:rPr>
              <a:t>¿Qué te</a:t>
            </a:r>
            <a:r>
              <a:rPr lang="es-ES_tradnl" sz="1200" b="0" kern="1200" baseline="0" dirty="0" smtClean="0">
                <a:solidFill>
                  <a:schemeClr val="tx1"/>
                </a:solidFill>
                <a:effectLst/>
                <a:latin typeface="+mn-lt"/>
                <a:ea typeface="+mn-ea"/>
                <a:cs typeface="+mn-cs"/>
              </a:rPr>
              <a:t> gustaría</a:t>
            </a:r>
            <a:r>
              <a:rPr lang="es-ES_tradnl" sz="1200" b="0" kern="1200" dirty="0" smtClean="0">
                <a:solidFill>
                  <a:schemeClr val="tx1"/>
                </a:solidFill>
                <a:effectLst/>
                <a:latin typeface="+mn-lt"/>
                <a:ea typeface="+mn-ea"/>
                <a:cs typeface="+mn-cs"/>
              </a:rPr>
              <a:t> comprar o hacer</a:t>
            </a:r>
            <a:r>
              <a:rPr lang="es-ES_tradnl" sz="1200" b="0" kern="1200" baseline="0" dirty="0" smtClean="0">
                <a:solidFill>
                  <a:schemeClr val="tx1"/>
                </a:solidFill>
                <a:effectLst/>
                <a:latin typeface="+mn-lt"/>
                <a:ea typeface="+mn-ea"/>
                <a:cs typeface="+mn-cs"/>
              </a:rPr>
              <a:t> </a:t>
            </a:r>
            <a:r>
              <a:rPr lang="es-ES_tradnl" sz="1200" b="0" kern="1200" dirty="0" smtClean="0">
                <a:solidFill>
                  <a:schemeClr val="tx1"/>
                </a:solidFill>
                <a:effectLst/>
                <a:latin typeface="+mn-lt"/>
                <a:ea typeface="+mn-ea"/>
                <a:cs typeface="+mn-cs"/>
              </a:rPr>
              <a:t>que no puedes hoy? </a:t>
            </a:r>
          </a:p>
          <a:p>
            <a:endParaRPr lang="es-ES_tradnl" sz="1200" b="0" kern="1200" dirty="0" smtClean="0">
              <a:solidFill>
                <a:schemeClr val="tx1"/>
              </a:solidFill>
              <a:effectLst/>
              <a:latin typeface="+mn-lt"/>
              <a:ea typeface="+mn-ea"/>
              <a:cs typeface="+mn-cs"/>
            </a:endParaRPr>
          </a:p>
          <a:p>
            <a:endParaRPr lang="es-ES_tradnl"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381342-537A-4691-B35B-AD83F10790B9}" type="slidenum">
              <a:rPr lang="sv-SE" smtClean="0"/>
              <a:t>2</a:t>
            </a:fld>
            <a:endParaRPr lang="sv-SE"/>
          </a:p>
        </p:txBody>
      </p:sp>
    </p:spTree>
    <p:extLst>
      <p:ext uri="{BB962C8B-B14F-4D97-AF65-F5344CB8AC3E}">
        <p14:creationId xmlns:p14="http://schemas.microsoft.com/office/powerpoint/2010/main" val="1277478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ES_tradnl" dirty="0" smtClean="0"/>
              <a:t>Haz lo mismo que cuando estás buscando clientes.</a:t>
            </a:r>
            <a:r>
              <a:rPr lang="es-ES_tradnl" baseline="0" dirty="0" smtClean="0"/>
              <a:t> ¡U</a:t>
            </a:r>
            <a:r>
              <a:rPr lang="es-ES_tradnl" dirty="0" smtClean="0"/>
              <a:t>tiliza</a:t>
            </a:r>
            <a:r>
              <a:rPr lang="es-ES_tradnl" baseline="0" dirty="0" smtClean="0"/>
              <a:t> t</a:t>
            </a:r>
            <a:r>
              <a:rPr lang="es-ES_tradnl" dirty="0" smtClean="0"/>
              <a:t>u Lista de Contactos! </a:t>
            </a:r>
          </a:p>
          <a:p>
            <a:pPr eaLnBrk="1" hangingPunct="1">
              <a:spcBef>
                <a:spcPct val="0"/>
              </a:spcBef>
            </a:pPr>
            <a:endParaRPr lang="es-ES_tradnl" dirty="0" smtClean="0"/>
          </a:p>
          <a:p>
            <a:pPr eaLnBrk="1" hangingPunct="1">
              <a:spcBef>
                <a:spcPct val="0"/>
              </a:spcBef>
            </a:pPr>
            <a:r>
              <a:rPr lang="es-ES_tradnl" dirty="0" smtClean="0"/>
              <a:t>Primero ponte en contacto con tu círculo más cercano (amigos, familiares) </a:t>
            </a:r>
          </a:p>
          <a:p>
            <a:pPr eaLnBrk="1" hangingPunct="1">
              <a:spcBef>
                <a:spcPct val="0"/>
              </a:spcBef>
            </a:pPr>
            <a:endParaRPr lang="es-ES_tradnl" dirty="0" smtClean="0"/>
          </a:p>
          <a:p>
            <a:pPr eaLnBrk="1" hangingPunct="1">
              <a:spcBef>
                <a:spcPct val="0"/>
              </a:spcBef>
            </a:pPr>
            <a:r>
              <a:rPr lang="es-ES_tradnl" dirty="0" smtClean="0"/>
              <a:t>Luego ponte en contacto con tu círculo externo (todos los que tienen contacto con ellos) </a:t>
            </a:r>
          </a:p>
          <a:p>
            <a:pPr eaLnBrk="1" hangingPunct="1">
              <a:spcBef>
                <a:spcPct val="0"/>
              </a:spcBef>
            </a:pPr>
            <a:endParaRPr lang="es-ES_tradnl" dirty="0" smtClean="0"/>
          </a:p>
          <a:p>
            <a:pPr eaLnBrk="1" hangingPunct="1">
              <a:spcBef>
                <a:spcPct val="0"/>
              </a:spcBef>
            </a:pPr>
            <a:r>
              <a:rPr lang="es-ES_tradnl" dirty="0" smtClean="0"/>
              <a:t>¿Dónde encuentras nuevos</a:t>
            </a:r>
            <a:r>
              <a:rPr lang="es-ES_tradnl" baseline="0" dirty="0" smtClean="0"/>
              <a:t> Socios </a:t>
            </a:r>
            <a:r>
              <a:rPr lang="es-ES_tradnl" dirty="0" smtClean="0"/>
              <a:t>adicionales? </a:t>
            </a:r>
          </a:p>
          <a:p>
            <a:pPr eaLnBrk="1" hangingPunct="1">
              <a:spcBef>
                <a:spcPct val="0"/>
              </a:spcBef>
            </a:pPr>
            <a:endParaRPr lang="es-ES_tradnl" dirty="0" smtClean="0"/>
          </a:p>
          <a:p>
            <a:pPr eaLnBrk="1" hangingPunct="1">
              <a:spcBef>
                <a:spcPct val="0"/>
              </a:spcBef>
            </a:pPr>
            <a:r>
              <a:rPr lang="es-ES_tradnl" dirty="0" smtClean="0"/>
              <a:t>70% son referidos,</a:t>
            </a:r>
            <a:r>
              <a:rPr lang="es-ES_tradnl" baseline="0" dirty="0" smtClean="0"/>
              <a:t> s</a:t>
            </a:r>
            <a:r>
              <a:rPr lang="es-ES_tradnl" dirty="0" smtClean="0"/>
              <a:t>iempre pide referencias (utilice la frase: "¿A quién conoces ...") </a:t>
            </a:r>
          </a:p>
          <a:p>
            <a:pPr eaLnBrk="1" hangingPunct="1">
              <a:spcBef>
                <a:spcPct val="0"/>
              </a:spcBef>
            </a:pPr>
            <a:r>
              <a:rPr lang="es-ES_tradnl" dirty="0" smtClean="0"/>
              <a:t>Pon el aviso en los “comentarios de la columna” (nombre de las personas que recomendaron referencias) </a:t>
            </a:r>
          </a:p>
          <a:p>
            <a:pPr eaLnBrk="1" hangingPunct="1">
              <a:spcBef>
                <a:spcPct val="0"/>
              </a:spcBef>
            </a:pPr>
            <a:endParaRPr lang="es-ES_tradnl" dirty="0" smtClean="0"/>
          </a:p>
          <a:p>
            <a:pPr eaLnBrk="1" hangingPunct="1">
              <a:spcBef>
                <a:spcPct val="0"/>
              </a:spcBef>
            </a:pPr>
            <a:r>
              <a:rPr lang="es-ES_tradnl" dirty="0" smtClean="0"/>
              <a:t>25% Otros contactos visitando casas, eventos sociales, áreas de trabajo </a:t>
            </a:r>
          </a:p>
          <a:p>
            <a:pPr eaLnBrk="1" hangingPunct="1">
              <a:spcBef>
                <a:spcPct val="0"/>
              </a:spcBef>
            </a:pPr>
            <a:r>
              <a:rPr lang="es-ES_tradnl" dirty="0" smtClean="0"/>
              <a:t>5% Publicidad, Prensa, publicidad en línea...</a:t>
            </a:r>
            <a:endParaRPr lang="sv-SE" dirty="0"/>
          </a:p>
        </p:txBody>
      </p:sp>
      <p:sp>
        <p:nvSpPr>
          <p:cNvPr id="4" name="Slide Number Placeholder 3"/>
          <p:cNvSpPr>
            <a:spLocks noGrp="1"/>
          </p:cNvSpPr>
          <p:nvPr>
            <p:ph type="sldNum" sz="quarter" idx="10"/>
          </p:nvPr>
        </p:nvSpPr>
        <p:spPr/>
        <p:txBody>
          <a:bodyPr/>
          <a:lstStyle/>
          <a:p>
            <a:fld id="{B5381342-537A-4691-B35B-AD83F10790B9}" type="slidenum">
              <a:rPr lang="sv-SE" smtClean="0"/>
              <a:t>22</a:t>
            </a:fld>
            <a:endParaRPr lang="sv-SE"/>
          </a:p>
        </p:txBody>
      </p:sp>
    </p:spTree>
    <p:extLst>
      <p:ext uri="{BB962C8B-B14F-4D97-AF65-F5344CB8AC3E}">
        <p14:creationId xmlns:p14="http://schemas.microsoft.com/office/powerpoint/2010/main" val="1506510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L" sz="1200" dirty="0" smtClean="0">
                <a:latin typeface="Gill Sans for Oriflame Light"/>
              </a:rPr>
              <a:t>Invitar a una ROO, no dar la información por teléfono o en el momento que invitas.</a:t>
            </a:r>
          </a:p>
          <a:p>
            <a:r>
              <a:rPr lang="es-CL" sz="1200" dirty="0" smtClean="0">
                <a:latin typeface="Gill Sans for Oriflame Light"/>
              </a:rPr>
              <a:t> </a:t>
            </a:r>
          </a:p>
          <a:p>
            <a:r>
              <a:rPr lang="es-CL" sz="1200" dirty="0" smtClean="0">
                <a:latin typeface="Gill Sans for Oriflame Light"/>
              </a:rPr>
              <a:t>Por ejemplo </a:t>
            </a:r>
          </a:p>
          <a:p>
            <a:r>
              <a:rPr lang="es-CL" sz="1200" dirty="0" smtClean="0">
                <a:latin typeface="Gill Sans for Oriflame Light"/>
              </a:rPr>
              <a:t>Cuando llamas a alguien o hablas con alguien que no has visto hace tiempo.</a:t>
            </a:r>
          </a:p>
          <a:p>
            <a:pPr defTabSz="881390">
              <a:defRPr/>
            </a:pPr>
            <a:r>
              <a:rPr lang="es-CL" sz="1200" dirty="0" smtClean="0">
                <a:latin typeface="Gill Sans for Oriflame Light"/>
              </a:rPr>
              <a:t>Preguntas ¿cómo estás?  Pídele que te hable de ella; Escucha que te está diciendo… te está dando información.</a:t>
            </a:r>
          </a:p>
          <a:p>
            <a:endParaRPr lang="es-CL" sz="1200" dirty="0" smtClean="0">
              <a:latin typeface="Gill Sans for Oriflame Light"/>
            </a:endParaRPr>
          </a:p>
          <a:p>
            <a:r>
              <a:rPr lang="es-CL" sz="1200" dirty="0" smtClean="0">
                <a:latin typeface="Gill Sans for Oriflame Light"/>
              </a:rPr>
              <a:t>Esta persona siempre te preguntara y a ti ¿cómo te ha ido?</a:t>
            </a:r>
          </a:p>
          <a:p>
            <a:r>
              <a:rPr lang="es-CL" sz="1200" dirty="0" smtClean="0">
                <a:latin typeface="Gill Sans for Oriflame Light"/>
              </a:rPr>
              <a:t> </a:t>
            </a:r>
          </a:p>
          <a:p>
            <a:r>
              <a:rPr lang="es-CL" sz="1200" dirty="0" smtClean="0">
                <a:latin typeface="Gill Sans for Oriflame Light"/>
              </a:rPr>
              <a:t>Tú contestas siempre lo mismo…</a:t>
            </a:r>
          </a:p>
          <a:p>
            <a:r>
              <a:rPr lang="es-CL" sz="1200" dirty="0" smtClean="0">
                <a:latin typeface="Gill Sans for Oriflame Light"/>
              </a:rPr>
              <a:t>Con lo que me estas contando tengo algo para ti: si le está yendo bien, esta es una posibilidad para que te vaya mejor o cumpla otros sueños o simplemente consuma productos de calidad.</a:t>
            </a:r>
          </a:p>
          <a:p>
            <a:r>
              <a:rPr lang="es-CL" sz="1200" dirty="0" smtClean="0">
                <a:latin typeface="Gill Sans for Oriflame Light"/>
              </a:rPr>
              <a:t>Si le está yendo mal le ofreces la solución.</a:t>
            </a:r>
          </a:p>
          <a:p>
            <a:r>
              <a:rPr lang="es-CL" sz="1200" dirty="0" smtClean="0">
                <a:latin typeface="Gill Sans for Oriflame Light"/>
              </a:rPr>
              <a:t> </a:t>
            </a:r>
          </a:p>
          <a:p>
            <a:r>
              <a:rPr lang="es-CL" sz="1200" dirty="0" smtClean="0">
                <a:latin typeface="Gill Sans for Oriflame Light"/>
              </a:rPr>
              <a:t>Prospectar a desconocidos, lo puedes hacer en todo momento, en tus actividades diarias, por ejemplo cuando te subes al taxi y comienzas a platicar con el taxista, le preguntas como está su día de trabajo, le preguntas si el taxi es de él, si te dice que no le puedes preguntar si no le gustaría ser dueño, si te dice que sí, le preguntas si le gustaría ser dueño de una flota, LO INVITAS A HABLAR DE NEGOCIO</a:t>
            </a:r>
          </a:p>
          <a:p>
            <a:r>
              <a:rPr lang="es-CL" sz="1200" b="1" dirty="0" smtClean="0">
                <a:latin typeface="Gill Sans for Oriflame Light"/>
              </a:rPr>
              <a:t>Terminas dándole una tarjeta o un catálogo y la invitación a una ROO</a:t>
            </a:r>
            <a:endParaRPr lang="es-CL" sz="1200" dirty="0" smtClean="0">
              <a:latin typeface="Gill Sans for Oriflame Light"/>
            </a:endParaRPr>
          </a:p>
          <a:p>
            <a:r>
              <a:rPr lang="es-CL" sz="1200" dirty="0" smtClean="0">
                <a:latin typeface="Gill Sans for Oriflame Light"/>
              </a:rPr>
              <a:t>Si vas al dentista o al médico, en la sala de espera sacas tu Catálogo, lo ves, te abanicas o lo que sea.</a:t>
            </a:r>
          </a:p>
          <a:p>
            <a:r>
              <a:rPr lang="es-CL" sz="1200" dirty="0" smtClean="0">
                <a:latin typeface="Gill Sans for Oriflame Light"/>
              </a:rPr>
              <a:t>Y cuando lo hojees dices </a:t>
            </a:r>
            <a:r>
              <a:rPr lang="es-CL" sz="1200" dirty="0" err="1" smtClean="0">
                <a:latin typeface="Gill Sans for Oriflame Light"/>
              </a:rPr>
              <a:t>wow</a:t>
            </a:r>
            <a:r>
              <a:rPr lang="es-CL" sz="1200" dirty="0" smtClean="0">
                <a:latin typeface="Gill Sans for Oriflame Light"/>
              </a:rPr>
              <a:t>!  A la primera persona que te mire interesada comienzas la conversación si no lo dejas con tu etiqueta y nombre y ya verás que alguien lo toma y te llama.</a:t>
            </a:r>
          </a:p>
          <a:p>
            <a:endParaRPr lang="es-CL" sz="1200" dirty="0" smtClean="0">
              <a:latin typeface="Gill Sans for Oriflame Light"/>
            </a:endParaRPr>
          </a:p>
          <a:p>
            <a:r>
              <a:rPr lang="es-CL" sz="1200" dirty="0" smtClean="0">
                <a:latin typeface="Gill Sans for Oriflame Light"/>
              </a:rPr>
              <a:t>Tienen que prospectar en todas partes, en la iglesia, en una reunión familiar, un </a:t>
            </a:r>
            <a:r>
              <a:rPr lang="es-CL" sz="1200" dirty="0" err="1" smtClean="0">
                <a:latin typeface="Gill Sans for Oriflame Light"/>
              </a:rPr>
              <a:t>cocktail</a:t>
            </a:r>
            <a:r>
              <a:rPr lang="es-CL" sz="1200" dirty="0" smtClean="0">
                <a:latin typeface="Gill Sans for Oriflame Light"/>
              </a:rPr>
              <a:t>… En todos lados.</a:t>
            </a:r>
          </a:p>
          <a:p>
            <a:endParaRPr lang="es-CL" sz="1200" dirty="0" smtClean="0">
              <a:latin typeface="Gill Sans for Oriflame Light"/>
            </a:endParaRPr>
          </a:p>
          <a:p>
            <a:pPr algn="ctr"/>
            <a:endParaRPr lang="es-CL" sz="1400" b="1" dirty="0" smtClean="0">
              <a:latin typeface="Gill Sans for Oriflame Light"/>
            </a:endParaRPr>
          </a:p>
          <a:p>
            <a:pPr algn="ctr"/>
            <a:r>
              <a:rPr lang="es-CL" sz="1400" b="1" dirty="0" smtClean="0">
                <a:latin typeface="Gill Sans for Oriflame Light"/>
              </a:rPr>
              <a:t>No olvides ser </a:t>
            </a:r>
            <a:r>
              <a:rPr lang="es-CL" sz="1400" b="1" dirty="0" err="1" smtClean="0">
                <a:latin typeface="Gill Sans for Oriflame Light"/>
              </a:rPr>
              <a:t>aspiraiconal</a:t>
            </a:r>
            <a:r>
              <a:rPr lang="es-CL" sz="1400" b="1" dirty="0" smtClean="0">
                <a:latin typeface="Gill Sans for Oriflame Light"/>
              </a:rPr>
              <a:t>, nadie quiere ser como una Líder que no tiene tiempo para nada, anda cargada de cajas con productos repartiendo por todos lados, quejándose de lo cansada que está.</a:t>
            </a:r>
            <a:endParaRPr lang="es-CL" sz="1400" b="1" dirty="0">
              <a:latin typeface="Gill Sans for Oriflame Light"/>
            </a:endParaRPr>
          </a:p>
        </p:txBody>
      </p:sp>
      <p:sp>
        <p:nvSpPr>
          <p:cNvPr id="4" name="Slide Number Placeholder 3"/>
          <p:cNvSpPr>
            <a:spLocks noGrp="1"/>
          </p:cNvSpPr>
          <p:nvPr>
            <p:ph type="sldNum" sz="quarter" idx="10"/>
          </p:nvPr>
        </p:nvSpPr>
        <p:spPr/>
        <p:txBody>
          <a:bodyPr/>
          <a:lstStyle/>
          <a:p>
            <a:fld id="{B5381342-537A-4691-B35B-AD83F10790B9}" type="slidenum">
              <a:rPr lang="sv-SE" smtClean="0"/>
              <a:t>23</a:t>
            </a:fld>
            <a:endParaRPr lang="sv-SE"/>
          </a:p>
        </p:txBody>
      </p:sp>
    </p:spTree>
    <p:extLst>
      <p:ext uri="{BB962C8B-B14F-4D97-AF65-F5344CB8AC3E}">
        <p14:creationId xmlns:p14="http://schemas.microsoft.com/office/powerpoint/2010/main" val="1506510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¿Qué decir durante prospección?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Selecciona la persona con la que deseas realizar el cuestionario. Sé positivo, mantén la sonrisa, muestra confianza en ti mismo. </a:t>
            </a:r>
          </a:p>
          <a:p>
            <a:r>
              <a:rPr lang="es-ES_tradnl" sz="1200" kern="1200" dirty="0" smtClean="0">
                <a:solidFill>
                  <a:schemeClr val="tx1"/>
                </a:solidFill>
                <a:effectLst/>
                <a:latin typeface="+mn-lt"/>
                <a:ea typeface="+mn-ea"/>
                <a:cs typeface="+mn-cs"/>
              </a:rPr>
              <a:t>Saluda y preséntate.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Por ejemplo, Hola, mi nombre es Ana. </a:t>
            </a:r>
          </a:p>
          <a:p>
            <a:r>
              <a:rPr lang="es-ES_tradnl" sz="1200" kern="1200" dirty="0" smtClean="0">
                <a:solidFill>
                  <a:schemeClr val="tx1"/>
                </a:solidFill>
                <a:effectLst/>
                <a:latin typeface="+mn-lt"/>
                <a:ea typeface="+mn-ea"/>
                <a:cs typeface="+mn-cs"/>
              </a:rPr>
              <a:t>Soy </a:t>
            </a:r>
            <a:r>
              <a:rPr lang="es-ES_tradnl" sz="1200" kern="1200" baseline="0" dirty="0" smtClean="0">
                <a:solidFill>
                  <a:schemeClr val="tx1"/>
                </a:solidFill>
                <a:effectLst/>
                <a:latin typeface="+mn-lt"/>
                <a:ea typeface="+mn-ea"/>
                <a:cs typeface="+mn-cs"/>
              </a:rPr>
              <a:t>Socia</a:t>
            </a:r>
            <a:r>
              <a:rPr lang="es-ES_tradnl" sz="1200" kern="1200" dirty="0" smtClean="0">
                <a:solidFill>
                  <a:schemeClr val="tx1"/>
                </a:solidFill>
                <a:effectLst/>
                <a:latin typeface="+mn-lt"/>
                <a:ea typeface="+mn-ea"/>
                <a:cs typeface="+mn-cs"/>
              </a:rPr>
              <a:t> de Oriflame y hoy estamos llevando a cabo una encuesta. </a:t>
            </a:r>
          </a:p>
          <a:p>
            <a:r>
              <a:rPr lang="es-ES_tradnl" sz="1200" kern="1200" dirty="0" smtClean="0">
                <a:solidFill>
                  <a:schemeClr val="tx1"/>
                </a:solidFill>
                <a:effectLst/>
                <a:latin typeface="+mn-lt"/>
                <a:ea typeface="+mn-ea"/>
                <a:cs typeface="+mn-cs"/>
              </a:rPr>
              <a:t>Cuéntame sobre tu límite de tiempo: Se puede realizar en sólo 2 minutos. Por favor, responde a unas cuantas preguntas y recibe un presente de Oriflame</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(por ejemplo, probador, producto, Catálogo ...)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Siguiente paso: lleva a cabo el interrogatorio </a:t>
            </a:r>
          </a:p>
          <a:p>
            <a:r>
              <a:rPr lang="es-ES_tradnl" sz="1200" kern="1200" dirty="0" smtClean="0">
                <a:solidFill>
                  <a:schemeClr val="tx1"/>
                </a:solidFill>
                <a:effectLst/>
                <a:latin typeface="+mn-lt"/>
                <a:ea typeface="+mn-ea"/>
                <a:cs typeface="+mn-cs"/>
              </a:rPr>
              <a:t>Cuestionario: </a:t>
            </a:r>
          </a:p>
          <a:p>
            <a:r>
              <a:rPr lang="es-ES_tradnl" sz="1200" kern="1200" dirty="0" smtClean="0">
                <a:solidFill>
                  <a:schemeClr val="tx1"/>
                </a:solidFill>
                <a:effectLst/>
                <a:latin typeface="+mn-lt"/>
                <a:ea typeface="+mn-ea"/>
                <a:cs typeface="+mn-cs"/>
              </a:rPr>
              <a:t>¿Qué sabes acerca de Oriflame? </a:t>
            </a:r>
          </a:p>
          <a:p>
            <a:r>
              <a:rPr lang="es-ES_tradnl" sz="1200" kern="1200" dirty="0" smtClean="0">
                <a:solidFill>
                  <a:schemeClr val="tx1"/>
                </a:solidFill>
                <a:effectLst/>
                <a:latin typeface="+mn-lt"/>
                <a:ea typeface="+mn-ea"/>
                <a:cs typeface="+mn-cs"/>
              </a:rPr>
              <a:t>¿Tienes un consultor</a:t>
            </a:r>
            <a:r>
              <a:rPr lang="es-ES_tradnl" sz="1200" kern="1200" baseline="0" dirty="0" smtClean="0">
                <a:solidFill>
                  <a:schemeClr val="tx1"/>
                </a:solidFill>
                <a:effectLst/>
                <a:latin typeface="+mn-lt"/>
                <a:ea typeface="+mn-ea"/>
                <a:cs typeface="+mn-cs"/>
              </a:rPr>
              <a:t> personal</a:t>
            </a:r>
            <a:r>
              <a:rPr lang="es-ES_tradnl" sz="1200" kern="1200" dirty="0" smtClean="0">
                <a:solidFill>
                  <a:schemeClr val="tx1"/>
                </a:solidFill>
                <a:effectLst/>
                <a:latin typeface="+mn-lt"/>
                <a:ea typeface="+mn-ea"/>
                <a:cs typeface="+mn-cs"/>
              </a:rPr>
              <a:t>? </a:t>
            </a:r>
          </a:p>
          <a:p>
            <a:r>
              <a:rPr lang="es-CL" sz="1200" dirty="0" smtClean="0">
                <a:latin typeface="Gill Sans for Oriflame Light"/>
              </a:rPr>
              <a:t>¿Te gustaría  ganar dinero extra? </a:t>
            </a:r>
          </a:p>
          <a:p>
            <a:r>
              <a:rPr lang="es-CL" sz="1200" dirty="0" smtClean="0">
                <a:latin typeface="Gill Sans for Oriflame Light"/>
              </a:rPr>
              <a:t>¿Te gustaría formar tu propio negocio?</a:t>
            </a:r>
          </a:p>
          <a:p>
            <a:r>
              <a:rPr lang="es-CL" sz="1200" dirty="0" smtClean="0">
                <a:latin typeface="Gill Sans for Oriflame Light"/>
              </a:rPr>
              <a:t>¿Te gustaría asistir a una clase de belleza?</a:t>
            </a:r>
          </a:p>
          <a:p>
            <a:r>
              <a:rPr lang="es-CL" sz="1200" dirty="0" smtClean="0">
                <a:latin typeface="Gill Sans for Oriflame Light"/>
              </a:rPr>
              <a:t>¿Conoces a alguien que este interesado conocer esta oportunidad?</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Toma datos de contacto: número de teléfono, email, etc.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Y cuando se ha completado el cuestionario, da palabras de agradecimiento: ¡Muchas gracias por participar en esta</a:t>
            </a:r>
            <a:r>
              <a:rPr lang="es-ES_tradnl" sz="1200" kern="1200" baseline="0" dirty="0" smtClean="0">
                <a:solidFill>
                  <a:schemeClr val="tx1"/>
                </a:solidFill>
                <a:effectLst/>
                <a:latin typeface="+mn-lt"/>
                <a:ea typeface="+mn-ea"/>
                <a:cs typeface="+mn-cs"/>
              </a:rPr>
              <a:t> encuesta</a:t>
            </a:r>
            <a:r>
              <a:rPr lang="es-ES_tradnl" sz="1200" kern="1200" dirty="0" smtClean="0">
                <a:solidFill>
                  <a:schemeClr val="tx1"/>
                </a:solidFill>
                <a:effectLst/>
                <a:latin typeface="+mn-lt"/>
                <a:ea typeface="+mn-ea"/>
                <a:cs typeface="+mn-cs"/>
              </a:rPr>
              <a:t>!</a:t>
            </a:r>
          </a:p>
          <a:p>
            <a:r>
              <a:rPr lang="es-ES_tradnl" sz="1200" kern="1200" dirty="0" smtClean="0">
                <a:solidFill>
                  <a:schemeClr val="tx1"/>
                </a:solidFill>
                <a:effectLst/>
                <a:latin typeface="+mn-lt"/>
                <a:ea typeface="+mn-ea"/>
                <a:cs typeface="+mn-cs"/>
              </a:rPr>
              <a:t>Que tengas un buen día…</a:t>
            </a:r>
            <a:endParaRPr lang="sv-SE" dirty="0"/>
          </a:p>
        </p:txBody>
      </p:sp>
      <p:sp>
        <p:nvSpPr>
          <p:cNvPr id="4" name="Slide Number Placeholder 3"/>
          <p:cNvSpPr>
            <a:spLocks noGrp="1"/>
          </p:cNvSpPr>
          <p:nvPr>
            <p:ph type="sldNum" sz="quarter" idx="10"/>
          </p:nvPr>
        </p:nvSpPr>
        <p:spPr/>
        <p:txBody>
          <a:bodyPr/>
          <a:lstStyle/>
          <a:p>
            <a:fld id="{B5381342-537A-4691-B35B-AD83F10790B9}" type="slidenum">
              <a:rPr lang="sv-SE" smtClean="0"/>
              <a:t>24</a:t>
            </a:fld>
            <a:endParaRPr lang="sv-SE"/>
          </a:p>
        </p:txBody>
      </p:sp>
    </p:spTree>
    <p:extLst>
      <p:ext uri="{BB962C8B-B14F-4D97-AF65-F5344CB8AC3E}">
        <p14:creationId xmlns:p14="http://schemas.microsoft.com/office/powerpoint/2010/main" val="1916151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smtClean="0">
                <a:solidFill>
                  <a:schemeClr val="tx1"/>
                </a:solidFill>
                <a:effectLst/>
                <a:latin typeface="+mn-lt"/>
                <a:ea typeface="+mn-ea"/>
                <a:cs typeface="+mn-cs"/>
              </a:rPr>
              <a:t>Después de realizar</a:t>
            </a:r>
            <a:r>
              <a:rPr lang="es-ES_tradnl" sz="1200" kern="1200" baseline="0" dirty="0" smtClean="0">
                <a:solidFill>
                  <a:schemeClr val="tx1"/>
                </a:solidFill>
                <a:effectLst/>
                <a:latin typeface="+mn-lt"/>
                <a:ea typeface="+mn-ea"/>
                <a:cs typeface="+mn-cs"/>
              </a:rPr>
              <a:t> el</a:t>
            </a:r>
            <a:r>
              <a:rPr lang="es-ES_tradnl" sz="1200" kern="1200" dirty="0" smtClean="0">
                <a:solidFill>
                  <a:schemeClr val="tx1"/>
                </a:solidFill>
                <a:effectLst/>
                <a:latin typeface="+mn-lt"/>
                <a:ea typeface="+mn-ea"/>
                <a:cs typeface="+mn-cs"/>
              </a:rPr>
              <a:t> cuestionario, define el interés principal de</a:t>
            </a:r>
            <a:r>
              <a:rPr lang="es-ES_tradnl" sz="1200" kern="1200" baseline="0" dirty="0" smtClean="0">
                <a:solidFill>
                  <a:schemeClr val="tx1"/>
                </a:solidFill>
                <a:effectLst/>
                <a:latin typeface="+mn-lt"/>
                <a:ea typeface="+mn-ea"/>
                <a:cs typeface="+mn-cs"/>
              </a:rPr>
              <a:t> la persona</a:t>
            </a:r>
            <a:r>
              <a:rPr lang="es-ES_tradnl" sz="1200" kern="1200" dirty="0" smtClean="0">
                <a:solidFill>
                  <a:schemeClr val="tx1"/>
                </a:solidFill>
                <a:effectLst/>
                <a:latin typeface="+mn-lt"/>
                <a:ea typeface="+mn-ea"/>
                <a:cs typeface="+mn-cs"/>
              </a:rPr>
              <a:t> e</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invítalas a una reunión de acuerdo a su foco principal. </a:t>
            </a:r>
          </a:p>
          <a:p>
            <a:endParaRPr lang="es-ES_trad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Enfoque de negocios: Invitación a</a:t>
            </a:r>
            <a:r>
              <a:rPr lang="es-ES_tradnl" sz="1200" kern="1200" baseline="0" dirty="0" smtClean="0">
                <a:solidFill>
                  <a:schemeClr val="tx1"/>
                </a:solidFill>
                <a:effectLst/>
                <a:latin typeface="+mn-lt"/>
                <a:ea typeface="+mn-ea"/>
                <a:cs typeface="+mn-cs"/>
              </a:rPr>
              <a:t> la Reunión de Oportunidad</a:t>
            </a:r>
            <a:r>
              <a:rPr lang="es-ES_tradnl" sz="1200" kern="1200" dirty="0" smtClean="0">
                <a:solidFill>
                  <a:schemeClr val="tx1"/>
                </a:solidFill>
                <a:effectLst/>
                <a:latin typeface="+mn-lt"/>
                <a:ea typeface="+mn-ea"/>
                <a:cs typeface="+mn-cs"/>
              </a:rPr>
              <a:t> (mensaje claro sobre las</a:t>
            </a:r>
            <a:r>
              <a:rPr lang="es-ES_tradnl" sz="1200" kern="1200" baseline="0" dirty="0" smtClean="0">
                <a:solidFill>
                  <a:schemeClr val="tx1"/>
                </a:solidFill>
                <a:effectLst/>
                <a:latin typeface="+mn-lt"/>
                <a:ea typeface="+mn-ea"/>
                <a:cs typeface="+mn-cs"/>
              </a:rPr>
              <a:t> ganancias por dedicación de tiempo completo</a:t>
            </a:r>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Foco Belleza:</a:t>
            </a:r>
            <a:r>
              <a:rPr lang="es-ES_tradnl" sz="1200" kern="1200" baseline="0" dirty="0" smtClean="0">
                <a:solidFill>
                  <a:schemeClr val="tx1"/>
                </a:solidFill>
                <a:effectLst/>
                <a:latin typeface="+mn-lt"/>
                <a:ea typeface="+mn-ea"/>
                <a:cs typeface="+mn-cs"/>
              </a:rPr>
              <a:t> I</a:t>
            </a:r>
            <a:r>
              <a:rPr lang="es-ES_tradnl" sz="1200" kern="1200" dirty="0" smtClean="0">
                <a:solidFill>
                  <a:schemeClr val="tx1"/>
                </a:solidFill>
                <a:effectLst/>
                <a:latin typeface="+mn-lt"/>
                <a:ea typeface="+mn-ea"/>
                <a:cs typeface="+mn-cs"/>
              </a:rPr>
              <a:t>nvitación a los diferentes eventos de belleza (se centran en el cuidado de la piel o maquillaje,</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con mensaje claro sobre los principales beneficios) </a:t>
            </a:r>
          </a:p>
          <a:p>
            <a:r>
              <a:rPr lang="es-ES_tradnl" sz="1200" kern="1200" dirty="0" smtClean="0">
                <a:solidFill>
                  <a:schemeClr val="tx1"/>
                </a:solidFill>
                <a:effectLst/>
                <a:latin typeface="+mn-lt"/>
                <a:ea typeface="+mn-ea"/>
                <a:cs typeface="+mn-cs"/>
              </a:rPr>
              <a:t>Foco Wellness:</a:t>
            </a:r>
            <a:r>
              <a:rPr lang="es-ES_tradnl" sz="1200" kern="1200" baseline="0" dirty="0" smtClean="0">
                <a:solidFill>
                  <a:schemeClr val="tx1"/>
                </a:solidFill>
                <a:effectLst/>
                <a:latin typeface="+mn-lt"/>
                <a:ea typeface="+mn-ea"/>
                <a:cs typeface="+mn-cs"/>
              </a:rPr>
              <a:t> I</a:t>
            </a:r>
            <a:r>
              <a:rPr lang="es-ES_tradnl" sz="1200" kern="1200" dirty="0" smtClean="0">
                <a:solidFill>
                  <a:schemeClr val="tx1"/>
                </a:solidFill>
                <a:effectLst/>
                <a:latin typeface="+mn-lt"/>
                <a:ea typeface="+mn-ea"/>
                <a:cs typeface="+mn-cs"/>
              </a:rPr>
              <a:t>nvitación a la Reunión de Oportunidad Wellness  (mensaje claro sobre perdida de peso y estilo de vida saludable) </a:t>
            </a:r>
          </a:p>
          <a:p>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¿Qué beneficios</a:t>
            </a:r>
            <a:r>
              <a:rPr lang="es-ES_tradnl" sz="1200" b="1" kern="1200" baseline="0" dirty="0" smtClean="0">
                <a:solidFill>
                  <a:schemeClr val="tx1"/>
                </a:solidFill>
                <a:effectLst/>
                <a:latin typeface="+mn-lt"/>
                <a:ea typeface="+mn-ea"/>
                <a:cs typeface="+mn-cs"/>
              </a:rPr>
              <a:t> traen </a:t>
            </a:r>
            <a:r>
              <a:rPr lang="es-ES_tradnl" sz="1200" b="1" kern="1200" dirty="0" smtClean="0">
                <a:solidFill>
                  <a:schemeClr val="tx1"/>
                </a:solidFill>
                <a:effectLst/>
                <a:latin typeface="+mn-lt"/>
                <a:ea typeface="+mn-ea"/>
                <a:cs typeface="+mn-cs"/>
              </a:rPr>
              <a:t>las tarjetas de invitación?: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Con tarjetas de invitación: </a:t>
            </a:r>
          </a:p>
          <a:p>
            <a:r>
              <a:rPr lang="es-ES_tradnl" sz="1200" kern="1200" dirty="0" smtClean="0">
                <a:solidFill>
                  <a:schemeClr val="tx1"/>
                </a:solidFill>
                <a:effectLst/>
                <a:latin typeface="+mn-lt"/>
                <a:ea typeface="+mn-ea"/>
                <a:cs typeface="+mn-cs"/>
              </a:rPr>
              <a:t>Más fácil de atraer</a:t>
            </a:r>
          </a:p>
          <a:p>
            <a:r>
              <a:rPr lang="es-ES_tradnl" sz="1200" kern="1200" dirty="0" smtClean="0">
                <a:solidFill>
                  <a:schemeClr val="tx1"/>
                </a:solidFill>
                <a:effectLst/>
                <a:latin typeface="+mn-lt"/>
                <a:ea typeface="+mn-ea"/>
                <a:cs typeface="+mn-cs"/>
              </a:rPr>
              <a:t>Imágenes emocionantes</a:t>
            </a:r>
          </a:p>
          <a:p>
            <a:r>
              <a:rPr lang="es-ES_tradnl" sz="1200" kern="1200" dirty="0" smtClean="0">
                <a:solidFill>
                  <a:schemeClr val="tx1"/>
                </a:solidFill>
                <a:effectLst/>
                <a:latin typeface="+mn-lt"/>
                <a:ea typeface="+mn-ea"/>
                <a:cs typeface="+mn-cs"/>
              </a:rPr>
              <a:t>Mensajes atractivos</a:t>
            </a:r>
            <a:r>
              <a:rPr lang="es-ES_tradnl" sz="1200" kern="1200" baseline="0" dirty="0" smtClean="0">
                <a:solidFill>
                  <a:schemeClr val="tx1"/>
                </a:solidFill>
                <a:effectLst/>
                <a:latin typeface="+mn-lt"/>
                <a:ea typeface="+mn-ea"/>
                <a:cs typeface="+mn-cs"/>
              </a:rPr>
              <a:t> deportando</a:t>
            </a:r>
            <a:r>
              <a:rPr lang="es-ES_tradnl" sz="1200" kern="1200" dirty="0" smtClean="0">
                <a:solidFill>
                  <a:schemeClr val="tx1"/>
                </a:solidFill>
                <a:effectLst/>
                <a:latin typeface="+mn-lt"/>
                <a:ea typeface="+mn-ea"/>
                <a:cs typeface="+mn-cs"/>
              </a:rPr>
              <a:t> interés (Belleza, Wellness, Negocios)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Más fácil de invitar</a:t>
            </a:r>
          </a:p>
          <a:p>
            <a:r>
              <a:rPr lang="es-ES_tradnl" sz="1200" kern="1200" dirty="0" smtClean="0">
                <a:solidFill>
                  <a:schemeClr val="tx1"/>
                </a:solidFill>
                <a:effectLst/>
                <a:latin typeface="+mn-lt"/>
                <a:ea typeface="+mn-ea"/>
                <a:cs typeface="+mn-cs"/>
              </a:rPr>
              <a:t>Mensaje claro (sobre productos o negocio), con datos de contacto </a:t>
            </a:r>
          </a:p>
          <a:p>
            <a:r>
              <a:rPr lang="es-ES_tradnl" sz="1200" kern="1200" dirty="0" smtClean="0">
                <a:solidFill>
                  <a:schemeClr val="tx1"/>
                </a:solidFill>
                <a:effectLst/>
                <a:latin typeface="+mn-lt"/>
                <a:ea typeface="+mn-ea"/>
                <a:cs typeface="+mn-cs"/>
              </a:rPr>
              <a:t>Frase Atractiva ¡SABEMOS CÓMO!</a:t>
            </a:r>
            <a:endParaRPr lang="sv-SE" sz="1200" kern="1200" dirty="0" smtClean="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381342-537A-4691-B35B-AD83F10790B9}" type="slidenum">
              <a:rPr lang="sv-SE" smtClean="0"/>
              <a:t>25</a:t>
            </a:fld>
            <a:endParaRPr lang="sv-SE"/>
          </a:p>
        </p:txBody>
      </p:sp>
    </p:spTree>
    <p:extLst>
      <p:ext uri="{BB962C8B-B14F-4D97-AF65-F5344CB8AC3E}">
        <p14:creationId xmlns:p14="http://schemas.microsoft.com/office/powerpoint/2010/main" val="1916151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smtClean="0">
                <a:solidFill>
                  <a:schemeClr val="tx1"/>
                </a:solidFill>
                <a:effectLst/>
                <a:latin typeface="+mn-lt"/>
                <a:ea typeface="+mn-ea"/>
                <a:cs typeface="+mn-cs"/>
              </a:rPr>
              <a:t>En los últimos años, el aumento en el uso de los foros de discusión, blogs y redes sociales de todo el mundo ha llevado a una explosión en la capacidad de los Socios de Oriflame para ampliar su negocio. </a:t>
            </a:r>
          </a:p>
          <a:p>
            <a:r>
              <a:rPr lang="es-ES_tradnl" sz="1200" kern="1200" dirty="0" smtClean="0">
                <a:solidFill>
                  <a:schemeClr val="tx1"/>
                </a:solidFill>
                <a:effectLst/>
                <a:latin typeface="+mn-lt"/>
                <a:ea typeface="+mn-ea"/>
                <a:cs typeface="+mn-cs"/>
              </a:rPr>
              <a:t>Con las herramientas Online, ahora toma unos segundos conectarse con el mismo número de personas que</a:t>
            </a:r>
            <a:r>
              <a:rPr lang="es-ES_tradnl" sz="1200" kern="1200" baseline="0" dirty="0" smtClean="0">
                <a:solidFill>
                  <a:schemeClr val="tx1"/>
                </a:solidFill>
                <a:effectLst/>
                <a:latin typeface="+mn-lt"/>
                <a:ea typeface="+mn-ea"/>
                <a:cs typeface="+mn-cs"/>
              </a:rPr>
              <a:t> tardabas</a:t>
            </a:r>
            <a:r>
              <a:rPr lang="es-ES_tradnl" sz="1200" kern="1200" dirty="0" smtClean="0">
                <a:solidFill>
                  <a:schemeClr val="tx1"/>
                </a:solidFill>
                <a:effectLst/>
                <a:latin typeface="+mn-lt"/>
                <a:ea typeface="+mn-ea"/>
                <a:cs typeface="+mn-cs"/>
              </a:rPr>
              <a:t> días o semanas hace apenas unos años. </a:t>
            </a:r>
          </a:p>
          <a:p>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¿Dónde puedes encontrar personas </a:t>
            </a:r>
            <a:r>
              <a:rPr lang="es-ES_tradnl" sz="1200" b="1" kern="1200" dirty="0" err="1" smtClean="0">
                <a:solidFill>
                  <a:schemeClr val="tx1"/>
                </a:solidFill>
                <a:effectLst/>
                <a:latin typeface="+mn-lt"/>
                <a:ea typeface="+mn-ea"/>
                <a:cs typeface="+mn-cs"/>
              </a:rPr>
              <a:t>On</a:t>
            </a:r>
            <a:r>
              <a:rPr lang="es-ES_tradnl" sz="1200" b="1" kern="1200" dirty="0" smtClean="0">
                <a:solidFill>
                  <a:schemeClr val="tx1"/>
                </a:solidFill>
                <a:effectLst/>
                <a:latin typeface="+mn-lt"/>
                <a:ea typeface="+mn-ea"/>
                <a:cs typeface="+mn-cs"/>
              </a:rPr>
              <a:t> line? </a:t>
            </a:r>
          </a:p>
          <a:p>
            <a:r>
              <a:rPr lang="es-ES_tradnl" sz="1200" kern="1200" dirty="0" smtClean="0">
                <a:solidFill>
                  <a:schemeClr val="tx1"/>
                </a:solidFill>
                <a:effectLst/>
                <a:latin typeface="+mn-lt"/>
                <a:ea typeface="+mn-ea"/>
                <a:cs typeface="+mn-cs"/>
              </a:rPr>
              <a:t>Puedes crear un perfil personal en Facebook,</a:t>
            </a:r>
            <a:r>
              <a:rPr lang="es-ES_tradnl" sz="1200" kern="1200" baseline="0" dirty="0" smtClean="0">
                <a:solidFill>
                  <a:schemeClr val="tx1"/>
                </a:solidFill>
                <a:effectLst/>
                <a:latin typeface="+mn-lt"/>
                <a:ea typeface="+mn-ea"/>
                <a:cs typeface="+mn-cs"/>
              </a:rPr>
              <a:t> también te</a:t>
            </a:r>
            <a:r>
              <a:rPr lang="es-ES_tradnl" sz="1200" kern="1200" dirty="0" smtClean="0">
                <a:solidFill>
                  <a:schemeClr val="tx1"/>
                </a:solidFill>
                <a:effectLst/>
                <a:latin typeface="+mn-lt"/>
                <a:ea typeface="+mn-ea"/>
                <a:cs typeface="+mn-cs"/>
              </a:rPr>
              <a:t> puedes registrarte en blogs, foros y llevar a cabo diferentes debates sobre oportunidades de empleo o de cosméticos, consejos, etc. (discusiones de acuerdo a los intereses) </a:t>
            </a:r>
          </a:p>
          <a:p>
            <a:endParaRPr lang="es-ES_tradnl"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Cuando estás prospectando Online: </a:t>
            </a:r>
          </a:p>
          <a:p>
            <a:r>
              <a:rPr lang="es-ES_tradnl" sz="1200" kern="1200" dirty="0" smtClean="0">
                <a:solidFill>
                  <a:schemeClr val="tx1"/>
                </a:solidFill>
                <a:effectLst/>
                <a:latin typeface="+mn-lt"/>
                <a:ea typeface="+mn-ea"/>
                <a:cs typeface="+mn-cs"/>
              </a:rPr>
              <a:t>Elije foros y blogs donde se pueda conocer gente, que estén interesados ​​en cosméticos o que están buscando un empleo. </a:t>
            </a:r>
          </a:p>
          <a:p>
            <a:r>
              <a:rPr lang="es-ES_tradnl" sz="1200" kern="1200" dirty="0" smtClean="0">
                <a:solidFill>
                  <a:schemeClr val="tx1"/>
                </a:solidFill>
                <a:effectLst/>
                <a:latin typeface="+mn-lt"/>
                <a:ea typeface="+mn-ea"/>
                <a:cs typeface="+mn-cs"/>
              </a:rPr>
              <a:t>Regístrate y descubre una conversación pertinente. </a:t>
            </a:r>
          </a:p>
          <a:p>
            <a:r>
              <a:rPr lang="es-ES_tradnl" sz="1200" kern="1200" dirty="0" smtClean="0">
                <a:solidFill>
                  <a:schemeClr val="tx1"/>
                </a:solidFill>
                <a:effectLst/>
                <a:latin typeface="+mn-lt"/>
                <a:ea typeface="+mn-ea"/>
                <a:cs typeface="+mn-cs"/>
              </a:rPr>
              <a:t>Sé activo, escucha primero y encuentra puntos de interés cuando se realiza una conexión y la gente empieza a interesarse en Oriflame</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invítalo a tu perfil personal en Facebook o al sitio del Líder.</a:t>
            </a:r>
            <a:endParaRPr lang="sv-SE" dirty="0" smtClean="0"/>
          </a:p>
          <a:p>
            <a:endParaRPr lang="es-ES_tradnl"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r>
              <a:rPr lang="es-CL" sz="1200" dirty="0" smtClean="0">
                <a:latin typeface="Gill Sans for Oriflame Light"/>
              </a:rPr>
              <a:t>Comparte  tu información personal -  Skype, perfil personal en las redes sociales. </a:t>
            </a:r>
          </a:p>
          <a:p>
            <a:r>
              <a:rPr lang="es-CL" sz="1200" dirty="0" smtClean="0">
                <a:latin typeface="Gill Sans for Oriflame Light"/>
              </a:rPr>
              <a:t>Sé activo todos los días, persiste y luego céntrate en oportunidad de negocio o productos  Oriflame.</a:t>
            </a:r>
            <a:endParaRPr lang="es-CL" altLang="zh-CN" sz="1200" dirty="0" smtClean="0">
              <a:solidFill>
                <a:srgbClr val="231F20"/>
              </a:solidFill>
              <a:latin typeface="Gill Sans for Oriflame Light"/>
              <a:cs typeface="Gill Sans for Oriflame Light"/>
            </a:endParaRPr>
          </a:p>
          <a:p>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Haz el entrenamiento Online y encuentra más detalles acerca de cómo utilizar los instrumentos para la prospección Online.</a:t>
            </a:r>
            <a:endParaRPr lang="sv-SE"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381342-537A-4691-B35B-AD83F10790B9}" type="slidenum">
              <a:rPr lang="sv-SE" smtClean="0"/>
              <a:t>26</a:t>
            </a:fld>
            <a:endParaRPr lang="sv-SE"/>
          </a:p>
        </p:txBody>
      </p:sp>
    </p:spTree>
    <p:extLst>
      <p:ext uri="{BB962C8B-B14F-4D97-AF65-F5344CB8AC3E}">
        <p14:creationId xmlns:p14="http://schemas.microsoft.com/office/powerpoint/2010/main" val="1916151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sz="1200" kern="1200" dirty="0" smtClean="0">
                <a:solidFill>
                  <a:schemeClr val="tx1"/>
                </a:solidFill>
                <a:effectLst/>
                <a:latin typeface="+mn-lt"/>
                <a:ea typeface="+mn-ea"/>
                <a:cs typeface="+mn-cs"/>
              </a:rPr>
              <a:t>Mantén una sonrisa</a:t>
            </a:r>
            <a:endParaRPr lang="es-ES_tradnl"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smtClean="0">
                <a:solidFill>
                  <a:schemeClr val="tx1"/>
                </a:solidFill>
                <a:effectLst/>
                <a:latin typeface="+mn-lt"/>
                <a:ea typeface="+mn-ea"/>
                <a:cs typeface="+mn-cs"/>
              </a:rPr>
              <a:t>Muestra confianza en ti mismo</a:t>
            </a:r>
            <a:endParaRPr lang="es-ES_tradnl"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smtClean="0">
                <a:solidFill>
                  <a:schemeClr val="tx1"/>
                </a:solidFill>
                <a:effectLst/>
                <a:latin typeface="+mn-lt"/>
                <a:ea typeface="+mn-ea"/>
                <a:cs typeface="+mn-cs"/>
              </a:rPr>
              <a:t>Sé tolerante a comentarios de otras empresas</a:t>
            </a:r>
            <a:endParaRPr lang="es-ES_tradnl"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smtClean="0">
                <a:solidFill>
                  <a:schemeClr val="tx1"/>
                </a:solidFill>
                <a:effectLst/>
                <a:latin typeface="+mn-lt"/>
                <a:ea typeface="+mn-ea"/>
                <a:cs typeface="+mn-cs"/>
              </a:rPr>
              <a:t>Da información correcta acerca de la compañía, acciones, etc.</a:t>
            </a:r>
            <a:endParaRPr lang="es-ES_tradnl"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smtClean="0">
                <a:solidFill>
                  <a:schemeClr val="tx1"/>
                </a:solidFill>
                <a:effectLst/>
                <a:latin typeface="+mn-lt"/>
                <a:ea typeface="+mn-ea"/>
                <a:cs typeface="+mn-cs"/>
              </a:rPr>
              <a:t>No te involucres en conflictos</a:t>
            </a:r>
            <a:endParaRPr lang="es-ES_tradnl"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smtClean="0">
                <a:solidFill>
                  <a:schemeClr val="tx1"/>
                </a:solidFill>
                <a:effectLst/>
                <a:latin typeface="+mn-lt"/>
                <a:ea typeface="+mn-ea"/>
                <a:cs typeface="+mn-cs"/>
              </a:rPr>
              <a:t>No te olvides de tomar los datos de contacto al final del cuestionario</a:t>
            </a:r>
          </a:p>
          <a:p>
            <a:pPr marL="285750" indent="-285750">
              <a:spcBef>
                <a:spcPts val="600"/>
              </a:spcBef>
              <a:spcAft>
                <a:spcPts val="600"/>
              </a:spcAft>
              <a:buFont typeface="Arial" panose="020B0604020202020204" pitchFamily="34" charset="0"/>
              <a:buChar char="•"/>
            </a:pPr>
            <a:r>
              <a:rPr lang="es-CL" dirty="0" smtClean="0">
                <a:latin typeface="Gill Sans for Oriflame Light"/>
              </a:rPr>
              <a:t>No afectes negativamente la imagen de Oriflame por no tener cuidado con tu imagen personal o realizar acciones incorrectas</a:t>
            </a:r>
          </a:p>
          <a:p>
            <a:pPr marL="285750" indent="-285750">
              <a:spcBef>
                <a:spcPts val="600"/>
              </a:spcBef>
              <a:spcAft>
                <a:spcPts val="600"/>
              </a:spcAft>
              <a:buFont typeface="Arial" panose="020B0604020202020204" pitchFamily="34" charset="0"/>
              <a:buChar char="•"/>
            </a:pPr>
            <a:r>
              <a:rPr lang="es-CL" dirty="0" smtClean="0">
                <a:latin typeface="Gill Sans for Oriflame Light"/>
              </a:rPr>
              <a:t>No vendas en vez de testear los productos </a:t>
            </a:r>
          </a:p>
          <a:p>
            <a:pPr marL="285750" indent="-285750">
              <a:spcBef>
                <a:spcPts val="600"/>
              </a:spcBef>
              <a:spcAft>
                <a:spcPts val="600"/>
              </a:spcAft>
              <a:buFont typeface="Arial" panose="020B0604020202020204" pitchFamily="34" charset="0"/>
              <a:buChar char="•"/>
            </a:pPr>
            <a:r>
              <a:rPr lang="es-CL" dirty="0" smtClean="0">
                <a:latin typeface="Gill Sans for Oriflame Light"/>
              </a:rPr>
              <a:t>No invites a convertirse en Socio a personas ya registradas</a:t>
            </a:r>
          </a:p>
          <a:p>
            <a:pPr marL="285750" indent="-285750">
              <a:spcBef>
                <a:spcPts val="600"/>
              </a:spcBef>
              <a:spcAft>
                <a:spcPts val="600"/>
              </a:spcAft>
              <a:buFont typeface="Arial" panose="020B0604020202020204" pitchFamily="34" charset="0"/>
              <a:buChar char="•"/>
            </a:pPr>
            <a:r>
              <a:rPr lang="es-CL" altLang="zh-CN" dirty="0" smtClean="0">
                <a:solidFill>
                  <a:srgbClr val="231F20"/>
                </a:solidFill>
                <a:latin typeface="Gill Sans for Oriflame Light"/>
                <a:cs typeface="Gill Sans for Oriflame Light"/>
              </a:rPr>
              <a:t>No violes los derechos de propiedad mientras estableces un stand de promoción </a:t>
            </a:r>
          </a:p>
          <a:p>
            <a:endParaRPr lang="es-ES_tradnl"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381342-537A-4691-B35B-AD83F10790B9}" type="slidenum">
              <a:rPr lang="sv-SE" smtClean="0"/>
              <a:t>27</a:t>
            </a:fld>
            <a:endParaRPr lang="sv-SE"/>
          </a:p>
        </p:txBody>
      </p:sp>
    </p:spTree>
    <p:extLst>
      <p:ext uri="{BB962C8B-B14F-4D97-AF65-F5344CB8AC3E}">
        <p14:creationId xmlns:p14="http://schemas.microsoft.com/office/powerpoint/2010/main" val="1916151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smtClean="0">
                <a:solidFill>
                  <a:schemeClr val="tx1"/>
                </a:solidFill>
                <a:effectLst/>
                <a:latin typeface="+mn-lt"/>
                <a:ea typeface="+mn-ea"/>
                <a:cs typeface="+mn-cs"/>
              </a:rPr>
              <a:t>Algunas</a:t>
            </a:r>
            <a:r>
              <a:rPr lang="es-ES_tradnl" sz="1200" kern="1200" baseline="0" dirty="0" smtClean="0">
                <a:solidFill>
                  <a:schemeClr val="tx1"/>
                </a:solidFill>
                <a:effectLst/>
                <a:latin typeface="+mn-lt"/>
                <a:ea typeface="+mn-ea"/>
                <a:cs typeface="+mn-cs"/>
              </a:rPr>
              <a:t> claves para tener en cuenta cuando quiere invitar a una Reunión de Oportunidad</a:t>
            </a:r>
            <a:endParaRPr lang="es-ES_tradnl"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Cuando uses el teléfono sigue sonriendo, sé positivo, recuerda que</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no eres visible, porque estás teniendo una conversación telefónica, pero la otra persona puede sentir tu estado de ánimo.</a:t>
            </a:r>
          </a:p>
          <a:p>
            <a:endParaRPr lang="es-ES_tradnl"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pPr marL="0" marR="0" lvl="0" indent="0" algn="l" defTabSz="914400" rtl="0" eaLnBrk="1" fontAlgn="auto" latinLnBrk="0" hangingPunct="1">
              <a:lnSpc>
                <a:spcPts val="1800"/>
              </a:lnSpc>
              <a:spcBef>
                <a:spcPts val="0"/>
              </a:spcBef>
              <a:spcAft>
                <a:spcPts val="0"/>
              </a:spcAft>
              <a:buClrTx/>
              <a:buSzTx/>
              <a:buFontTx/>
              <a:buNone/>
              <a:tabLst>
                <a:tab pos="3898900" algn="l"/>
              </a:tabLst>
              <a:defRPr/>
            </a:pPr>
            <a:r>
              <a:rPr lang="es-CL" altLang="zh-CN" sz="1200" b="1" dirty="0" smtClean="0">
                <a:solidFill>
                  <a:srgbClr val="FFFFFF"/>
                </a:solidFill>
                <a:latin typeface="Gill Sans for Oriflame Light"/>
                <a:cs typeface="Gill Sans for Oriflame"/>
              </a:rPr>
              <a:t>Enfócate en el interés de la persona  y personaliza la invitación</a:t>
            </a:r>
          </a:p>
          <a:p>
            <a:pPr lvl="0">
              <a:lnSpc>
                <a:spcPts val="1800"/>
              </a:lnSpc>
              <a:tabLst>
                <a:tab pos="3898900" algn="l"/>
              </a:tabLst>
            </a:pPr>
            <a:r>
              <a:rPr lang="es-CL" altLang="zh-CN" sz="1200" dirty="0" smtClean="0">
                <a:solidFill>
                  <a:srgbClr val="231F20"/>
                </a:solidFill>
                <a:latin typeface="Gill Sans for Oriflame Light"/>
                <a:cs typeface="Gill Sans for Oriflame Light"/>
              </a:rPr>
              <a:t>Foco en el Negocio) Recuerdo que estás interesado en comenzar tu propio negocio.</a:t>
            </a:r>
          </a:p>
          <a:p>
            <a:pPr>
              <a:lnSpc>
                <a:spcPts val="1800"/>
              </a:lnSpc>
              <a:tabLst>
                <a:tab pos="3898900" algn="l"/>
              </a:tabLst>
            </a:pPr>
            <a:r>
              <a:rPr lang="es-CL" altLang="zh-CN" sz="1200" dirty="0" smtClean="0">
                <a:solidFill>
                  <a:srgbClr val="231F20"/>
                </a:solidFill>
                <a:latin typeface="Gill Sans for Oriflame Light"/>
                <a:cs typeface="Gill Sans for Oriflame Light"/>
              </a:rPr>
              <a:t>O después de prospección (centrado en el producto): Veo que por los resultados de la encuesta, estás interesado en comprar productos  cosméticos de calidad.</a:t>
            </a:r>
          </a:p>
          <a:p>
            <a:endParaRPr lang="es-ES_tradnl" sz="1200" kern="1200" dirty="0" smtClean="0">
              <a:solidFill>
                <a:schemeClr val="tx1"/>
              </a:solidFill>
              <a:effectLst/>
              <a:latin typeface="+mn-lt"/>
              <a:ea typeface="+mn-ea"/>
              <a:cs typeface="+mn-cs"/>
            </a:endParaRPr>
          </a:p>
          <a:p>
            <a:pPr lvl="0">
              <a:lnSpc>
                <a:spcPts val="1800"/>
              </a:lnSpc>
              <a:tabLst>
                <a:tab pos="3898900" algn="l"/>
              </a:tabLst>
            </a:pPr>
            <a:r>
              <a:rPr lang="es-CL" altLang="zh-CN" sz="1200" b="1" dirty="0" smtClean="0">
                <a:solidFill>
                  <a:srgbClr val="FFFFFF"/>
                </a:solidFill>
                <a:latin typeface="Gill Sans for Oriflame Light"/>
                <a:cs typeface="Gill Sans for Oriflame"/>
              </a:rPr>
              <a:t>Crea interés por</a:t>
            </a:r>
            <a:r>
              <a:rPr lang="es-CL" altLang="zh-CN" sz="1200" b="1" dirty="0" smtClean="0">
                <a:solidFill>
                  <a:prstClr val="black"/>
                </a:solidFill>
                <a:latin typeface="Gill Sans for Oriflame Light"/>
                <a:cs typeface="Gill Sans for Oriflame"/>
              </a:rPr>
              <a:t> </a:t>
            </a:r>
            <a:r>
              <a:rPr lang="es-CL" altLang="zh-CN" sz="1200" b="1" dirty="0" smtClean="0">
                <a:solidFill>
                  <a:srgbClr val="FFFFFF"/>
                </a:solidFill>
                <a:latin typeface="Gill Sans for Oriflame Light"/>
                <a:cs typeface="Gill Sans for Oriflame"/>
              </a:rPr>
              <a:t>Oriﬂame,  por el  Líder o la reunión: </a:t>
            </a:r>
            <a:r>
              <a:rPr lang="es-ES_tradnl" sz="1200" kern="1200" baseline="0" dirty="0" smtClean="0">
                <a:solidFill>
                  <a:schemeClr val="tx1"/>
                </a:solidFill>
                <a:effectLst/>
                <a:latin typeface="+mn-lt"/>
                <a:ea typeface="+mn-ea"/>
                <a:cs typeface="+mn-cs"/>
              </a:rPr>
              <a:t>Especifica el objetivo de la reunión en función del interés de la persona. </a:t>
            </a:r>
            <a:r>
              <a:rPr lang="es-ES_tradnl" sz="1200" kern="1200" dirty="0" smtClean="0">
                <a:solidFill>
                  <a:schemeClr val="tx1"/>
                </a:solidFill>
                <a:effectLst/>
                <a:latin typeface="+mn-lt"/>
                <a:ea typeface="+mn-ea"/>
                <a:cs typeface="+mn-cs"/>
              </a:rPr>
              <a:t>Ejemplo</a:t>
            </a:r>
            <a:r>
              <a:rPr lang="es-CL" altLang="zh-CN" sz="1200" dirty="0" smtClean="0">
                <a:solidFill>
                  <a:srgbClr val="231F20"/>
                </a:solidFill>
                <a:latin typeface="Gill Sans for Oriflame Light"/>
                <a:cs typeface="Gill Sans for Oriflame Light"/>
              </a:rPr>
              <a:t>(Foco en el Negocio) Cuando recibí la invitación a la reunión de mi amigo, Líder de  Oriflame, que es un hombre de negocios muy exitoso hoy en día, me acordé de ti</a:t>
            </a:r>
          </a:p>
          <a:p>
            <a:pPr>
              <a:lnSpc>
                <a:spcPts val="1800"/>
              </a:lnSpc>
              <a:tabLst>
                <a:tab pos="3898900" algn="l"/>
              </a:tabLst>
            </a:pPr>
            <a:r>
              <a:rPr lang="es-CL" altLang="zh-CN" sz="1200" dirty="0" smtClean="0">
                <a:solidFill>
                  <a:srgbClr val="231F20"/>
                </a:solidFill>
                <a:latin typeface="Gill Sans for Oriflame Light"/>
                <a:cs typeface="Gill Sans for Oriflame Light"/>
              </a:rPr>
              <a:t>O (Foco en el producto o Wellness) </a:t>
            </a:r>
            <a:r>
              <a:rPr lang="es-CL" sz="1200" dirty="0" smtClean="0">
                <a:latin typeface="Gill Sans for Oriflame Light"/>
              </a:rPr>
              <a:t>Me gustaría invitarte a nuestras clases de belleza o Wellness para nuestros clientes y Socios, donde podrás probar productos Oriflame y elegir  los adecuado para ti.</a:t>
            </a:r>
          </a:p>
          <a:p>
            <a:pPr lvl="0">
              <a:lnSpc>
                <a:spcPts val="1800"/>
              </a:lnSpc>
              <a:tabLst>
                <a:tab pos="3898900" algn="l"/>
              </a:tabLst>
            </a:pPr>
            <a:endParaRPr lang="es-CL" altLang="zh-CN" sz="1200" dirty="0" smtClean="0">
              <a:solidFill>
                <a:srgbClr val="231F20"/>
              </a:solidFill>
              <a:latin typeface="Gill Sans for Oriflame Light"/>
              <a:cs typeface="Gill Sans for Oriflame Light"/>
            </a:endParaRPr>
          </a:p>
          <a:p>
            <a:pPr lvl="0"/>
            <a:r>
              <a:rPr lang="es-CL" altLang="zh-CN" sz="1200" b="1" dirty="0" smtClean="0">
                <a:solidFill>
                  <a:srgbClr val="FFFFFF"/>
                </a:solidFill>
                <a:latin typeface="Gill Sans for Oriflame Light"/>
                <a:cs typeface="Gill Sans for Oriflame"/>
              </a:rPr>
              <a:t>Siempre propone dos opciones de tiempo, (elección sin elección) Recibe la  confirmación</a:t>
            </a:r>
            <a:r>
              <a:rPr lang="es-CL" altLang="zh-CN" sz="1200" b="1" dirty="0" smtClean="0">
                <a:solidFill>
                  <a:prstClr val="black"/>
                </a:solidFill>
                <a:latin typeface="Gill Sans for Oriflame Light"/>
                <a:cs typeface="Gill Sans for Oriflame"/>
              </a:rPr>
              <a:t> </a:t>
            </a:r>
            <a:endParaRPr lang="es-CL" altLang="zh-CN" sz="1200" b="1" dirty="0" smtClean="0">
              <a:solidFill>
                <a:srgbClr val="FFFFFF"/>
              </a:solidFill>
              <a:latin typeface="Gill Sans for Oriflame Light"/>
              <a:cs typeface="Gill Sans for Oriflame"/>
            </a:endParaRPr>
          </a:p>
          <a:p>
            <a:pPr lvl="0"/>
            <a:r>
              <a:rPr lang="es-CL" sz="1200" dirty="0" smtClean="0">
                <a:solidFill>
                  <a:prstClr val="black"/>
                </a:solidFill>
                <a:latin typeface="Gill Sans for Oriflame Light"/>
              </a:rPr>
              <a:t>Las reuniones se llevan a cabo dos veces por semana: el lunes a las 18:00 horas y el miércoles a las 17:00 pm ¿Qué horario te acomoda más? ¿El lunes  a las 18:00 o el miércoles a las 17:00?</a:t>
            </a:r>
          </a:p>
          <a:p>
            <a:pPr lvl="0"/>
            <a:endParaRPr lang="es-CL" sz="1200" dirty="0" smtClean="0">
              <a:solidFill>
                <a:prstClr val="black"/>
              </a:solidFill>
              <a:latin typeface="Gill Sans for Oriflame Light"/>
            </a:endParaRPr>
          </a:p>
          <a:p>
            <a:r>
              <a:rPr lang="es-CL" altLang="zh-CN" sz="1200" b="1" dirty="0" smtClean="0">
                <a:solidFill>
                  <a:srgbClr val="FFFFFF"/>
                </a:solidFill>
                <a:latin typeface="Gill Sans for Oriflame Light"/>
                <a:cs typeface="Gill Sans for Oriflame"/>
              </a:rPr>
              <a:t>Como cierre, di una frase  que comprometa: </a:t>
            </a:r>
            <a:r>
              <a:rPr lang="es-CL" sz="1200" dirty="0" smtClean="0">
                <a:latin typeface="Gill Sans for Oriflame Light"/>
              </a:rPr>
              <a:t>¿Cuento contigo? ¿Voy por ti? ¿Vayamos juntos?</a:t>
            </a:r>
          </a:p>
          <a:p>
            <a:endParaRPr lang="es-CL" altLang="zh-CN" sz="1200" dirty="0" smtClean="0">
              <a:solidFill>
                <a:srgbClr val="231F20"/>
              </a:solidFill>
              <a:latin typeface="Gill Sans for Oriflame Light"/>
              <a:cs typeface="Gill Sans for Oriflame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smtClean="0"/>
          </a:p>
          <a:p>
            <a:r>
              <a:rPr lang="es-ES_tradnl" sz="1400" kern="1200" dirty="0" smtClean="0">
                <a:solidFill>
                  <a:srgbClr val="79C2C6"/>
                </a:solidFill>
                <a:latin typeface="+mn-lt"/>
                <a:ea typeface="+mn-ea"/>
                <a:cs typeface="+mn-cs"/>
              </a:rPr>
              <a:t>Qué  más decir cuando invitas a alguien a una Reunión de Oportunidad Oriflame (ROO)</a:t>
            </a:r>
          </a:p>
          <a:p>
            <a:endParaRPr lang="es-ES_tradnl" sz="1200" dirty="0" smtClean="0"/>
          </a:p>
          <a:p>
            <a:pPr>
              <a:lnSpc>
                <a:spcPts val="2400"/>
              </a:lnSpc>
            </a:pPr>
            <a:r>
              <a:rPr lang="es-ES_tradnl" sz="1200" b="1" dirty="0" smtClean="0">
                <a:solidFill>
                  <a:srgbClr val="74C7C0"/>
                </a:solidFill>
                <a:latin typeface="Gill Sans for Oriflame"/>
                <a:cs typeface="Gill Sans for Oriflame"/>
              </a:rPr>
              <a:t>Acabo de unirme a Oriflame, una compañía europea</a:t>
            </a:r>
            <a:endParaRPr lang="en-US" altLang="zh-CN" sz="1200" b="1" dirty="0" smtClean="0">
              <a:solidFill>
                <a:srgbClr val="74C7C0"/>
              </a:solidFill>
              <a:latin typeface="Gill Sans for Oriflame"/>
              <a:cs typeface="Gill Sans for Oriflame"/>
            </a:endParaRPr>
          </a:p>
          <a:p>
            <a:r>
              <a:rPr lang="es-ES_tradnl" sz="1200" dirty="0" smtClean="0"/>
              <a:t>Tiene productos fantásticos y una manera divertida de ganar dinero. Pensé que</a:t>
            </a:r>
          </a:p>
          <a:p>
            <a:r>
              <a:rPr lang="es-ES_tradnl" sz="1200" dirty="0" smtClean="0"/>
              <a:t>también podía ser interesante para ti.</a:t>
            </a:r>
          </a:p>
          <a:p>
            <a:endParaRPr lang="en-US" sz="1200" dirty="0" smtClean="0">
              <a:solidFill>
                <a:srgbClr val="231F20"/>
              </a:solidFill>
              <a:latin typeface="Gill Sans for Oriflame Light"/>
              <a:cs typeface="Gill Sans for Oriflame Light"/>
            </a:endParaRPr>
          </a:p>
          <a:p>
            <a:pPr>
              <a:lnSpc>
                <a:spcPts val="2400"/>
              </a:lnSpc>
            </a:pPr>
            <a:r>
              <a:rPr lang="es-ES_tradnl" sz="1200" b="1" dirty="0" smtClean="0">
                <a:solidFill>
                  <a:srgbClr val="74C7C0"/>
                </a:solidFill>
                <a:latin typeface="Gill Sans for Oriflame"/>
                <a:cs typeface="Gill Sans for Oriflame"/>
              </a:rPr>
              <a:t>O bien: “Tu pareces ser  justo el tipo de persona”</a:t>
            </a:r>
          </a:p>
          <a:p>
            <a:pPr>
              <a:lnSpc>
                <a:spcPts val="2400"/>
              </a:lnSpc>
            </a:pPr>
            <a:r>
              <a:rPr lang="es-ES_tradnl" sz="1200" dirty="0" smtClean="0"/>
              <a:t>Que tendría éxito  en ganar dinero extra  con la representación de Oriflame en tu área/región, ¡Únete  a mi en nuestra próxima reunión y </a:t>
            </a:r>
            <a:r>
              <a:rPr lang="es-ES_tradnl" sz="1200" dirty="0" err="1" smtClean="0"/>
              <a:t>descubrelo</a:t>
            </a:r>
            <a:r>
              <a:rPr lang="es-ES_tradnl" sz="1200" dirty="0" smtClean="0"/>
              <a:t> por ti mismo!</a:t>
            </a:r>
            <a:r>
              <a:rPr lang="en-US" altLang="zh-CN" sz="1200" dirty="0" smtClean="0">
                <a:solidFill>
                  <a:srgbClr val="231F20"/>
                </a:solidFill>
                <a:latin typeface="Gill Sans for Oriflame Light"/>
                <a:cs typeface="Gill Sans for Oriflame Light"/>
              </a:rPr>
              <a:t>”</a:t>
            </a:r>
          </a:p>
          <a:p>
            <a:pPr>
              <a:lnSpc>
                <a:spcPts val="2100"/>
              </a:lnSpc>
              <a:tabLst/>
            </a:pPr>
            <a:endParaRPr lang="en-US" altLang="zh-CN" sz="1200" dirty="0" smtClean="0">
              <a:solidFill>
                <a:srgbClr val="231F20"/>
              </a:solidFill>
              <a:latin typeface="Gill Sans for Oriflame Light"/>
              <a:cs typeface="Gill Sans for Oriflame Light"/>
            </a:endParaRPr>
          </a:p>
          <a:p>
            <a:pPr>
              <a:lnSpc>
                <a:spcPts val="2400"/>
              </a:lnSpc>
            </a:pPr>
            <a:r>
              <a:rPr lang="es-ES_tradnl" sz="1200" b="1" dirty="0" smtClean="0">
                <a:solidFill>
                  <a:srgbClr val="74C7C0"/>
                </a:solidFill>
                <a:latin typeface="Gill Sans for Oriflame"/>
                <a:cs typeface="Gill Sans for Oriflame"/>
              </a:rPr>
              <a:t>O bien: “¿Te gustaría ganar dinero extra?”</a:t>
            </a:r>
            <a:endParaRPr lang="en-US" altLang="zh-CN" sz="1200" b="1" dirty="0" smtClean="0">
              <a:solidFill>
                <a:srgbClr val="74C7C0"/>
              </a:solidFill>
              <a:latin typeface="Gill Sans for Oriflame"/>
              <a:cs typeface="Gill Sans for Oriflame"/>
            </a:endParaRPr>
          </a:p>
          <a:p>
            <a:r>
              <a:rPr lang="es-ES_tradnl" sz="1200" dirty="0" smtClean="0"/>
              <a:t>Mediante la venta de cosméticos Oriflame a tus amigos y familiares, es divertido</a:t>
            </a:r>
          </a:p>
          <a:p>
            <a:r>
              <a:rPr lang="es-ES_tradnl" sz="1200" dirty="0" smtClean="0"/>
              <a:t>y fácil de hacer. Te puedo invitar a nuestra próxima reunión para aprender</a:t>
            </a:r>
          </a:p>
          <a:p>
            <a:r>
              <a:rPr lang="es-ES_tradnl" sz="1200" dirty="0" smtClean="0"/>
              <a:t>más y tener un montón de diversión.</a:t>
            </a:r>
          </a:p>
          <a:p>
            <a:endParaRPr lang="en-US" altLang="zh-CN" sz="1200" dirty="0" smtClean="0">
              <a:solidFill>
                <a:srgbClr val="231F20"/>
              </a:solidFill>
              <a:latin typeface="Gill Sans for Oriflame Light"/>
              <a:cs typeface="Gill Sans for Oriflame Light"/>
            </a:endParaRPr>
          </a:p>
          <a:p>
            <a:r>
              <a:rPr lang="es-ES_tradnl" sz="1200" b="1" dirty="0" smtClean="0">
                <a:solidFill>
                  <a:srgbClr val="74C7C0"/>
                </a:solidFill>
                <a:latin typeface="Gill Sans for Oriflame"/>
                <a:cs typeface="Gill Sans for Oriflame"/>
              </a:rPr>
              <a:t>O bien: “Oriflame está buscando a alguien como tú”</a:t>
            </a:r>
          </a:p>
          <a:p>
            <a:r>
              <a:rPr lang="pt-BR" sz="1200" dirty="0" smtClean="0"/>
              <a:t>para mostrar </a:t>
            </a:r>
            <a:r>
              <a:rPr lang="es-ES_tradnl" sz="1200" dirty="0" smtClean="0"/>
              <a:t>Catálogos a sus amigos y ganar dinero extra de acuerdo a su conveniencia”.</a:t>
            </a:r>
          </a:p>
          <a:p>
            <a:r>
              <a:rPr lang="es-ES_tradnl" sz="1200" dirty="0" smtClean="0"/>
              <a:t>¡Tu puedes unirte en nuestra próxima reunión para saber más!</a:t>
            </a:r>
            <a:endParaRPr lang="es-CL" dirty="0" smtClean="0"/>
          </a:p>
          <a:p>
            <a:pPr lvl="0"/>
            <a:endParaRPr lang="es-CL" sz="1200" dirty="0">
              <a:solidFill>
                <a:prstClr val="black"/>
              </a:solidFill>
              <a:latin typeface="Gill Sans for Oriflame Light"/>
            </a:endParaRPr>
          </a:p>
        </p:txBody>
      </p:sp>
      <p:sp>
        <p:nvSpPr>
          <p:cNvPr id="4" name="Slide Number Placeholder 3"/>
          <p:cNvSpPr>
            <a:spLocks noGrp="1"/>
          </p:cNvSpPr>
          <p:nvPr>
            <p:ph type="sldNum" sz="quarter" idx="10"/>
          </p:nvPr>
        </p:nvSpPr>
        <p:spPr/>
        <p:txBody>
          <a:bodyPr/>
          <a:lstStyle/>
          <a:p>
            <a:fld id="{B5381342-537A-4691-B35B-AD83F10790B9}" type="slidenum">
              <a:rPr lang="sv-SE" smtClean="0"/>
              <a:t>28</a:t>
            </a:fld>
            <a:endParaRPr lang="sv-SE"/>
          </a:p>
        </p:txBody>
      </p:sp>
    </p:spTree>
    <p:extLst>
      <p:ext uri="{BB962C8B-B14F-4D97-AF65-F5344CB8AC3E}">
        <p14:creationId xmlns:p14="http://schemas.microsoft.com/office/powerpoint/2010/main" val="2419344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smtClean="0">
                <a:solidFill>
                  <a:schemeClr val="tx1"/>
                </a:solidFill>
                <a:effectLst/>
                <a:latin typeface="+mn-lt"/>
                <a:ea typeface="+mn-ea"/>
                <a:cs typeface="+mn-cs"/>
              </a:rPr>
              <a:t>Divide un auditorio en 4 grupos y da 1 tarea para cada uno de</a:t>
            </a:r>
            <a:r>
              <a:rPr lang="es-ES_tradnl" sz="1200" kern="1200" baseline="0" dirty="0" smtClean="0">
                <a:solidFill>
                  <a:schemeClr val="tx1"/>
                </a:solidFill>
                <a:effectLst/>
                <a:latin typeface="+mn-lt"/>
                <a:ea typeface="+mn-ea"/>
                <a:cs typeface="+mn-cs"/>
              </a:rPr>
              <a:t> los </a:t>
            </a:r>
            <a:r>
              <a:rPr lang="es-ES_tradnl" sz="1200" kern="1200" dirty="0" smtClean="0">
                <a:solidFill>
                  <a:schemeClr val="tx1"/>
                </a:solidFill>
                <a:effectLst/>
                <a:latin typeface="+mn-lt"/>
                <a:ea typeface="+mn-ea"/>
                <a:cs typeface="+mn-cs"/>
              </a:rPr>
              <a:t>grupos. </a:t>
            </a:r>
          </a:p>
          <a:p>
            <a:r>
              <a:rPr lang="es-ES_tradnl" sz="1200" kern="1200" dirty="0" smtClean="0">
                <a:solidFill>
                  <a:schemeClr val="tx1"/>
                </a:solidFill>
                <a:effectLst/>
                <a:latin typeface="+mn-lt"/>
                <a:ea typeface="+mn-ea"/>
                <a:cs typeface="+mn-cs"/>
              </a:rPr>
              <a:t>El primer grupo está invitando a un amigo de la escuela </a:t>
            </a:r>
          </a:p>
          <a:p>
            <a:r>
              <a:rPr lang="es-ES_tradnl" sz="1200" kern="1200" dirty="0" smtClean="0">
                <a:solidFill>
                  <a:schemeClr val="tx1"/>
                </a:solidFill>
                <a:effectLst/>
                <a:latin typeface="+mn-lt"/>
                <a:ea typeface="+mn-ea"/>
                <a:cs typeface="+mn-cs"/>
              </a:rPr>
              <a:t>El segundo grupo está invitando a una</a:t>
            </a:r>
            <a:r>
              <a:rPr lang="es-ES_tradnl" sz="1200" kern="1200" baseline="0" dirty="0" smtClean="0">
                <a:solidFill>
                  <a:schemeClr val="tx1"/>
                </a:solidFill>
                <a:effectLst/>
                <a:latin typeface="+mn-lt"/>
                <a:ea typeface="+mn-ea"/>
                <a:cs typeface="+mn-cs"/>
              </a:rPr>
              <a:t> mujer de </a:t>
            </a:r>
            <a:r>
              <a:rPr lang="es-ES_tradnl" sz="1200" kern="1200" dirty="0" smtClean="0">
                <a:solidFill>
                  <a:schemeClr val="tx1"/>
                </a:solidFill>
                <a:effectLst/>
                <a:latin typeface="+mn-lt"/>
                <a:ea typeface="+mn-ea"/>
                <a:cs typeface="+mn-cs"/>
              </a:rPr>
              <a:t>35 años que esté interesada en los productos. </a:t>
            </a:r>
          </a:p>
          <a:p>
            <a:r>
              <a:rPr lang="es-ES_tradnl" sz="1200" kern="1200" dirty="0" smtClean="0">
                <a:solidFill>
                  <a:schemeClr val="tx1"/>
                </a:solidFill>
                <a:effectLst/>
                <a:latin typeface="+mn-lt"/>
                <a:ea typeface="+mn-ea"/>
                <a:cs typeface="+mn-cs"/>
              </a:rPr>
              <a:t>El tercer grupo invita a un hombre de 30 años, recomendado por un amigo </a:t>
            </a:r>
          </a:p>
          <a:p>
            <a:r>
              <a:rPr lang="es-ES_tradnl" sz="1200" kern="1200" dirty="0" smtClean="0">
                <a:solidFill>
                  <a:schemeClr val="tx1"/>
                </a:solidFill>
                <a:effectLst/>
                <a:latin typeface="+mn-lt"/>
                <a:ea typeface="+mn-ea"/>
                <a:cs typeface="+mn-cs"/>
              </a:rPr>
              <a:t>El cuarto grupo invita a un hombre de 60 años que vive cerca</a:t>
            </a:r>
            <a:r>
              <a:rPr lang="es-ES_tradnl" sz="1200" kern="1200" baseline="0" dirty="0" smtClean="0">
                <a:solidFill>
                  <a:schemeClr val="tx1"/>
                </a:solidFill>
                <a:effectLst/>
                <a:latin typeface="+mn-lt"/>
                <a:ea typeface="+mn-ea"/>
                <a:cs typeface="+mn-cs"/>
              </a:rPr>
              <a:t> de tu hogar</a:t>
            </a:r>
            <a:r>
              <a:rPr lang="es-ES_tradnl" sz="1200" kern="1200" dirty="0" smtClean="0">
                <a:solidFill>
                  <a:schemeClr val="tx1"/>
                </a:solidFill>
                <a:effectLst/>
                <a:latin typeface="+mn-lt"/>
                <a:ea typeface="+mn-ea"/>
                <a:cs typeface="+mn-cs"/>
              </a:rPr>
              <a:t>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Los grupos preparan el texto para la invitación y 2 personas de los grupos</a:t>
            </a:r>
            <a:r>
              <a:rPr lang="es-ES_tradnl" sz="1200" kern="1200" baseline="0" dirty="0" smtClean="0">
                <a:solidFill>
                  <a:schemeClr val="tx1"/>
                </a:solidFill>
                <a:effectLst/>
                <a:latin typeface="+mn-lt"/>
                <a:ea typeface="+mn-ea"/>
                <a:cs typeface="+mn-cs"/>
              </a:rPr>
              <a:t> realizan el</a:t>
            </a:r>
            <a:r>
              <a:rPr lang="es-ES_tradnl" sz="1200" kern="1200" dirty="0" smtClean="0">
                <a:solidFill>
                  <a:schemeClr val="tx1"/>
                </a:solidFill>
                <a:effectLst/>
                <a:latin typeface="+mn-lt"/>
                <a:ea typeface="+mn-ea"/>
                <a:cs typeface="+mn-cs"/>
              </a:rPr>
              <a:t> Juego de Roles y  presentan una invitación real.</a:t>
            </a:r>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381342-537A-4691-B35B-AD83F10790B9}" type="slidenum">
              <a:rPr lang="sv-SE" smtClean="0"/>
              <a:t>29</a:t>
            </a:fld>
            <a:endParaRPr lang="sv-SE"/>
          </a:p>
        </p:txBody>
      </p:sp>
    </p:spTree>
    <p:extLst>
      <p:ext uri="{BB962C8B-B14F-4D97-AF65-F5344CB8AC3E}">
        <p14:creationId xmlns:p14="http://schemas.microsoft.com/office/powerpoint/2010/main" val="2419344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smtClean="0">
                <a:solidFill>
                  <a:schemeClr val="tx1"/>
                </a:solidFill>
                <a:effectLst/>
                <a:latin typeface="+mn-lt"/>
                <a:ea typeface="+mn-ea"/>
                <a:cs typeface="+mn-cs"/>
              </a:rPr>
              <a:t>Durante el proceso de invitación a reuniones a veces sucede que la gente tiene objeciones</a:t>
            </a:r>
            <a:r>
              <a:rPr lang="es-ES_tradnl" sz="1200" kern="1200" baseline="0" dirty="0" smtClean="0">
                <a:solidFill>
                  <a:schemeClr val="tx1"/>
                </a:solidFill>
                <a:effectLst/>
                <a:latin typeface="+mn-lt"/>
                <a:ea typeface="+mn-ea"/>
                <a:cs typeface="+mn-cs"/>
              </a:rPr>
              <a:t> para unirse.</a:t>
            </a:r>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Por extraño que pueda parecer, una objeción es algo positivo, no debes tener miedo cuando las personas se oponen, ya que eso demuestra que él / ella pueda estar interesado, pero necesita un poco más de información o la seguridad de que puede tener éxito con Oriflame.</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Qué hacer:</a:t>
            </a:r>
          </a:p>
          <a:p>
            <a:r>
              <a:rPr lang="es-ES_tradnl" sz="1200" kern="1200" dirty="0" smtClean="0">
                <a:solidFill>
                  <a:schemeClr val="tx1"/>
                </a:solidFill>
                <a:effectLst/>
                <a:latin typeface="+mn-lt"/>
                <a:ea typeface="+mn-ea"/>
                <a:cs typeface="+mn-cs"/>
              </a:rPr>
              <a:t>1 . No discutas</a:t>
            </a:r>
          </a:p>
          <a:p>
            <a:r>
              <a:rPr lang="es-ES_tradnl" sz="1200" kern="1200" dirty="0" smtClean="0">
                <a:solidFill>
                  <a:schemeClr val="tx1"/>
                </a:solidFill>
                <a:effectLst/>
                <a:latin typeface="+mn-lt"/>
                <a:ea typeface="+mn-ea"/>
                <a:cs typeface="+mn-cs"/>
              </a:rPr>
              <a:t>2 . Piensa en ¿qué mayor información necesita la persona o qué razón se esconde en la objeción?</a:t>
            </a:r>
          </a:p>
          <a:p>
            <a:r>
              <a:rPr lang="es-ES_tradnl" sz="1200" kern="1200" dirty="0" smtClean="0">
                <a:solidFill>
                  <a:schemeClr val="tx1"/>
                </a:solidFill>
                <a:effectLst/>
                <a:latin typeface="+mn-lt"/>
                <a:ea typeface="+mn-ea"/>
                <a:cs typeface="+mn-cs"/>
              </a:rPr>
              <a:t>2 . Utiliza una técnica de " </a:t>
            </a:r>
            <a:r>
              <a:rPr lang="es-CL" sz="1200" dirty="0" smtClean="0">
                <a:solidFill>
                  <a:srgbClr val="8830A0"/>
                </a:solidFill>
                <a:latin typeface="Gill Alt One MT Light"/>
              </a:rPr>
              <a:t>sentir y darse cuenta</a:t>
            </a:r>
            <a:r>
              <a:rPr lang="es-ES_tradnl"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t>
            </a:r>
            <a:r>
              <a:rPr lang="es-CL" sz="1200" dirty="0" err="1" smtClean="0">
                <a:solidFill>
                  <a:srgbClr val="8830A0"/>
                </a:solidFill>
                <a:latin typeface="Gill Alt One MT Light"/>
              </a:rPr>
              <a:t>entir</a:t>
            </a:r>
            <a:r>
              <a:rPr lang="es-CL" sz="1200" dirty="0" smtClean="0">
                <a:solidFill>
                  <a:srgbClr val="8830A0"/>
                </a:solidFill>
                <a:latin typeface="Gill Alt One MT Light"/>
              </a:rPr>
              <a:t> y darse cuenta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a:t>
            </a:r>
            <a:r>
              <a:rPr lang="en-US" sz="1200" kern="120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un método fácil de aprender y utilizar para superar las objeciones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¿Cómo funciona?</a:t>
            </a:r>
          </a:p>
          <a:p>
            <a:r>
              <a:rPr lang="es-ES_tradnl" sz="1200" kern="1200" dirty="0" smtClean="0">
                <a:solidFill>
                  <a:schemeClr val="tx1"/>
                </a:solidFill>
                <a:effectLst/>
                <a:latin typeface="+mn-lt"/>
                <a:ea typeface="+mn-ea"/>
                <a:cs typeface="+mn-cs"/>
              </a:rPr>
              <a:t>La técnica te permite ponerte en el lugar de la persona y mostrar comprensión con ella.</a:t>
            </a:r>
            <a:r>
              <a:rPr lang="es-ES_tradnl" sz="1200" kern="1200" baseline="0" dirty="0" smtClean="0">
                <a:solidFill>
                  <a:schemeClr val="tx1"/>
                </a:solidFill>
                <a:effectLst/>
                <a:latin typeface="+mn-lt"/>
                <a:ea typeface="+mn-ea"/>
                <a:cs typeface="+mn-cs"/>
              </a:rPr>
              <a:t> La idea es que sienta que tú y</a:t>
            </a:r>
            <a:r>
              <a:rPr lang="es-ES_tradnl" sz="1200" kern="1200" dirty="0" smtClean="0">
                <a:solidFill>
                  <a:schemeClr val="tx1"/>
                </a:solidFill>
                <a:effectLst/>
                <a:latin typeface="+mn-lt"/>
                <a:ea typeface="+mn-ea"/>
                <a:cs typeface="+mn-cs"/>
              </a:rPr>
              <a:t> otras personas también experimentaron la misma sensación en el pasado " Yo sentí lo mismo ", y esto ayuda a la persona a creer más y escuchar a su nueva respuesta a su objeción...</a:t>
            </a:r>
          </a:p>
          <a:p>
            <a:endParaRPr lang="es-ES_tradnl" sz="1200" b="1"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Vamos a ver</a:t>
            </a:r>
            <a:r>
              <a:rPr lang="es-ES_tradnl" sz="1200" b="1" kern="1200" baseline="0" dirty="0" smtClean="0">
                <a:solidFill>
                  <a:schemeClr val="tx1"/>
                </a:solidFill>
                <a:effectLst/>
                <a:latin typeface="+mn-lt"/>
                <a:ea typeface="+mn-ea"/>
                <a:cs typeface="+mn-cs"/>
              </a:rPr>
              <a:t> </a:t>
            </a:r>
            <a:r>
              <a:rPr lang="es-ES_tradnl" sz="1200" b="1" kern="1200" dirty="0" smtClean="0">
                <a:solidFill>
                  <a:schemeClr val="tx1"/>
                </a:solidFill>
                <a:effectLst/>
                <a:latin typeface="+mn-lt"/>
                <a:ea typeface="+mn-ea"/>
                <a:cs typeface="+mn-cs"/>
              </a:rPr>
              <a:t>las objeciones más comunes: puedes lanzar la objeción para que cualquiera responda, pide varias opciones,</a:t>
            </a:r>
            <a:r>
              <a:rPr lang="es-ES_tradnl" sz="1200" b="1" kern="1200" baseline="0" dirty="0" smtClean="0">
                <a:solidFill>
                  <a:schemeClr val="tx1"/>
                </a:solidFill>
                <a:effectLst/>
                <a:latin typeface="+mn-lt"/>
                <a:ea typeface="+mn-ea"/>
                <a:cs typeface="+mn-cs"/>
              </a:rPr>
              <a:t> a continuación algunas ideas</a:t>
            </a:r>
            <a:endParaRPr lang="es-ES_tradnl" sz="1200" b="1" kern="1200" dirty="0" smtClean="0">
              <a:solidFill>
                <a:schemeClr val="tx1"/>
              </a:solidFill>
              <a:effectLst/>
              <a:latin typeface="+mn-lt"/>
              <a:ea typeface="+mn-ea"/>
              <a:cs typeface="+mn-cs"/>
            </a:endParaRPr>
          </a:p>
          <a:p>
            <a:endParaRPr lang="es-ES_tradnl" sz="1200" b="1"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“No estoy seguro de si quiero asistir a una Reunión de Oportunidad”.</a:t>
            </a:r>
          </a:p>
          <a:p>
            <a:r>
              <a:rPr lang="es-ES_tradnl" sz="1200" kern="1200" dirty="0" smtClean="0">
                <a:solidFill>
                  <a:schemeClr val="tx1"/>
                </a:solidFill>
                <a:effectLst/>
                <a:latin typeface="+mn-lt"/>
                <a:ea typeface="+mn-ea"/>
                <a:cs typeface="+mn-cs"/>
              </a:rPr>
              <a:t>Pregunta oculta: “Quiero probar, pero no se si</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voy a ser capaz de hacer algo como esto”. “¿Soy lo suficientemente bueno?”</a:t>
            </a:r>
          </a:p>
          <a:p>
            <a:r>
              <a:rPr lang="es-ES_tradnl" sz="1200" kern="1200" dirty="0" smtClean="0">
                <a:solidFill>
                  <a:schemeClr val="tx1"/>
                </a:solidFill>
                <a:effectLst/>
                <a:latin typeface="+mn-lt"/>
                <a:ea typeface="+mn-ea"/>
                <a:cs typeface="+mn-cs"/>
              </a:rPr>
              <a:t>Responder: “Algunas personas se han sentido así, pero una vez que entraron se encontraron con que Oriflame es verdaderamente una Oportunidad para todos.</a:t>
            </a:r>
            <a:r>
              <a:rPr lang="es-ES_tradnl" sz="1200" kern="1200" baseline="0" dirty="0" smtClean="0">
                <a:solidFill>
                  <a:schemeClr val="tx1"/>
                </a:solidFill>
                <a:effectLst/>
                <a:latin typeface="+mn-lt"/>
                <a:ea typeface="+mn-ea"/>
                <a:cs typeface="+mn-cs"/>
              </a:rPr>
              <a:t> Tu</a:t>
            </a:r>
            <a:r>
              <a:rPr lang="es-ES_tradnl" sz="1200" kern="1200" dirty="0" smtClean="0">
                <a:solidFill>
                  <a:schemeClr val="tx1"/>
                </a:solidFill>
                <a:effectLst/>
                <a:latin typeface="+mn-lt"/>
                <a:ea typeface="+mn-ea"/>
                <a:cs typeface="+mn-cs"/>
              </a:rPr>
              <a:t> puedes hacer tanto o tan poco como quieras. No hay nada que perder y mucho que ganar”.</a:t>
            </a:r>
          </a:p>
          <a:p>
            <a:endParaRPr lang="es-ES_tradnl" sz="1200" b="1"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“No podía hacerlo, no tengo experiencia en ventas”.</a:t>
            </a:r>
          </a:p>
          <a:p>
            <a:r>
              <a:rPr lang="es-ES_tradnl" sz="1200" kern="1200" dirty="0" smtClean="0">
                <a:solidFill>
                  <a:schemeClr val="tx1"/>
                </a:solidFill>
                <a:effectLst/>
                <a:latin typeface="+mn-lt"/>
                <a:ea typeface="+mn-ea"/>
                <a:cs typeface="+mn-cs"/>
              </a:rPr>
              <a:t> Pregunta oculta: “¿Podré vender?” “¿Alguien puede apoyarme con esto?”</a:t>
            </a:r>
          </a:p>
          <a:p>
            <a:r>
              <a:rPr lang="es-ES_tradnl" sz="1200" kern="1200" dirty="0" smtClean="0">
                <a:solidFill>
                  <a:schemeClr val="tx1"/>
                </a:solidFill>
                <a:effectLst/>
                <a:latin typeface="+mn-lt"/>
                <a:ea typeface="+mn-ea"/>
                <a:cs typeface="+mn-cs"/>
              </a:rPr>
              <a:t> Respuesta: " Yo sentí lo mismo cuando empecé . Pero me di cuenta de que realmente no necesita experiencia ya que es divertido y fácil de hacer. Siempre voy a estar aquí para ayudar y apoyarte”.</a:t>
            </a:r>
          </a:p>
          <a:p>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“Yo simplemente no tengo el tiempo”.</a:t>
            </a:r>
          </a:p>
          <a:p>
            <a:r>
              <a:rPr lang="es-ES_tradnl" sz="1200" kern="1200" dirty="0" smtClean="0">
                <a:solidFill>
                  <a:schemeClr val="tx1"/>
                </a:solidFill>
                <a:effectLst/>
                <a:latin typeface="+mn-lt"/>
                <a:ea typeface="+mn-ea"/>
                <a:cs typeface="+mn-cs"/>
              </a:rPr>
              <a:t>Cuestión oculta: ¿Puedo hacerlo en el tiempo que me queda?</a:t>
            </a:r>
          </a:p>
          <a:p>
            <a:r>
              <a:rPr lang="es-ES_tradnl" sz="1200" kern="1200" dirty="0" smtClean="0">
                <a:solidFill>
                  <a:schemeClr val="tx1"/>
                </a:solidFill>
                <a:effectLst/>
                <a:latin typeface="+mn-lt"/>
                <a:ea typeface="+mn-ea"/>
                <a:cs typeface="+mn-cs"/>
              </a:rPr>
              <a:t>Responder: " Yo sentí lo mismo , pero me di cuenta que podía hacer esto en las horas que mejor se adapten a mí mismo. Cualquiera que sea hora que tiene disponible entonces eso es lo que debe permitir ”.</a:t>
            </a:r>
          </a:p>
          <a:p>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¿Qué pasa si nadie quiere comprar ?</a:t>
            </a:r>
          </a:p>
          <a:p>
            <a:r>
              <a:rPr lang="es-ES_tradnl" sz="1200" kern="1200" dirty="0" smtClean="0">
                <a:solidFill>
                  <a:schemeClr val="tx1"/>
                </a:solidFill>
                <a:effectLst/>
                <a:latin typeface="+mn-lt"/>
                <a:ea typeface="+mn-ea"/>
                <a:cs typeface="+mn-cs"/>
              </a:rPr>
              <a:t>Pregunta oculta: ¿Podré vender? ¿Alguien puede apoyarme con esto?</a:t>
            </a:r>
          </a:p>
          <a:p>
            <a:r>
              <a:rPr lang="es-ES_tradnl" sz="1200" kern="1200" dirty="0" smtClean="0">
                <a:solidFill>
                  <a:schemeClr val="tx1"/>
                </a:solidFill>
                <a:effectLst/>
                <a:latin typeface="+mn-lt"/>
                <a:ea typeface="+mn-ea"/>
                <a:cs typeface="+mn-cs"/>
              </a:rPr>
              <a:t>Respuesta: ”Sé cómo se siente, yo sentía lo mismo, pero me di cuenta de que simplemente mostrar a la gente el Catálogo y destacando las ofertas clave, por lo general compran" .</a:t>
            </a:r>
          </a:p>
          <a:p>
            <a:r>
              <a:rPr lang="es-ES_tradnl" sz="1200" kern="1200" dirty="0" smtClean="0">
                <a:solidFill>
                  <a:schemeClr val="tx1"/>
                </a:solidFill>
                <a:effectLst/>
                <a:latin typeface="+mn-lt"/>
                <a:ea typeface="+mn-ea"/>
                <a:cs typeface="+mn-cs"/>
              </a:rPr>
              <a:t>Esta técnica puede servir para responder a la mayoría de las objeciones.</a:t>
            </a:r>
          </a:p>
          <a:p>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Invita al Juego de roles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Practica la</a:t>
            </a:r>
            <a:r>
              <a:rPr lang="es-ES_tradnl" sz="1200" kern="1200" baseline="0" dirty="0" smtClean="0">
                <a:solidFill>
                  <a:schemeClr val="tx1"/>
                </a:solidFill>
                <a:effectLst/>
                <a:latin typeface="+mn-lt"/>
                <a:ea typeface="+mn-ea"/>
                <a:cs typeface="+mn-cs"/>
              </a:rPr>
              <a:t> técnica </a:t>
            </a:r>
            <a:r>
              <a:rPr lang="es-ES_tradnl"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Sentir</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darse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cuenta</a:t>
            </a:r>
            <a:r>
              <a:rPr lang="es-ES_tradnl" sz="1200" kern="1200" dirty="0" smtClean="0">
                <a:solidFill>
                  <a:schemeClr val="tx1"/>
                </a:solidFill>
                <a:effectLst/>
                <a:latin typeface="+mn-lt"/>
                <a:ea typeface="+mn-ea"/>
                <a:cs typeface="+mn-cs"/>
              </a:rPr>
              <a:t>”</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y  encuentra como responder a una objeción.</a:t>
            </a:r>
          </a:p>
          <a:p>
            <a:r>
              <a:rPr lang="es-ES_tradnl" sz="1200" kern="1200" dirty="0" smtClean="0">
                <a:solidFill>
                  <a:schemeClr val="tx1"/>
                </a:solidFill>
                <a:effectLst/>
                <a:latin typeface="+mn-lt"/>
                <a:ea typeface="+mn-ea"/>
                <a:cs typeface="+mn-cs"/>
              </a:rPr>
              <a:t>Forma</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parejas, decide quién es</a:t>
            </a:r>
            <a:r>
              <a:rPr lang="es-ES_tradnl" sz="1200" kern="1200" baseline="0" dirty="0" smtClean="0">
                <a:solidFill>
                  <a:schemeClr val="tx1"/>
                </a:solidFill>
                <a:effectLst/>
                <a:latin typeface="+mn-lt"/>
                <a:ea typeface="+mn-ea"/>
                <a:cs typeface="+mn-cs"/>
              </a:rPr>
              <a:t>  Socio</a:t>
            </a:r>
            <a:r>
              <a:rPr lang="es-ES_tradnl" sz="1200" kern="1200" dirty="0" smtClean="0">
                <a:solidFill>
                  <a:schemeClr val="tx1"/>
                </a:solidFill>
                <a:effectLst/>
                <a:latin typeface="+mn-lt"/>
                <a:ea typeface="+mn-ea"/>
                <a:cs typeface="+mn-cs"/>
              </a:rPr>
              <a:t> y cuál es el invitado .</a:t>
            </a:r>
          </a:p>
          <a:p>
            <a:endParaRPr lang="es-ES_trad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A continuación, el Socio utiliza una de las frases de la invitación que acabamos de practicar</a:t>
            </a:r>
            <a:r>
              <a:rPr lang="es-ES_tradnl" sz="1200" kern="1200" baseline="0" dirty="0" smtClean="0">
                <a:solidFill>
                  <a:schemeClr val="tx1"/>
                </a:solidFill>
                <a:effectLst/>
                <a:latin typeface="+mn-lt"/>
                <a:ea typeface="+mn-ea"/>
                <a:cs typeface="+mn-cs"/>
              </a:rPr>
              <a:t> y da</a:t>
            </a:r>
            <a:r>
              <a:rPr lang="es-ES_tradnl" sz="1200" kern="1200" dirty="0" smtClean="0">
                <a:solidFill>
                  <a:schemeClr val="tx1"/>
                </a:solidFill>
                <a:effectLst/>
                <a:latin typeface="+mn-lt"/>
                <a:ea typeface="+mn-ea"/>
                <a:cs typeface="+mn-cs"/>
              </a:rPr>
              <a:t> respuestas con una de las</a:t>
            </a:r>
            <a:r>
              <a:rPr lang="es-ES_tradnl" sz="1200" kern="1200" baseline="0" dirty="0" smtClean="0">
                <a:solidFill>
                  <a:schemeClr val="tx1"/>
                </a:solidFill>
                <a:effectLst/>
                <a:latin typeface="+mn-lt"/>
                <a:ea typeface="+mn-ea"/>
                <a:cs typeface="+mn-cs"/>
              </a:rPr>
              <a:t> objeciones.</a:t>
            </a:r>
            <a:r>
              <a:rPr lang="es-ES_tradnl" sz="1200" kern="1200" dirty="0" smtClean="0">
                <a:solidFill>
                  <a:schemeClr val="tx1"/>
                </a:solidFill>
                <a:effectLst/>
                <a:latin typeface="+mn-lt"/>
                <a:ea typeface="+mn-ea"/>
                <a:cs typeface="+mn-cs"/>
              </a:rPr>
              <a:t> </a:t>
            </a:r>
            <a:r>
              <a:rPr lang="es-ES" sz="1200" kern="1200" baseline="0" dirty="0" smtClean="0">
                <a:solidFill>
                  <a:schemeClr val="tx1"/>
                </a:solidFill>
                <a:effectLst/>
                <a:latin typeface="+mn-lt"/>
                <a:ea typeface="+mn-ea"/>
                <a:cs typeface="+mn-cs"/>
              </a:rPr>
              <a:t>E</a:t>
            </a:r>
            <a:r>
              <a:rPr lang="es-ES_tradnl" sz="1200" kern="1200" dirty="0" smtClean="0">
                <a:solidFill>
                  <a:schemeClr val="tx1"/>
                </a:solidFill>
                <a:effectLst/>
                <a:latin typeface="+mn-lt"/>
                <a:ea typeface="+mn-ea"/>
                <a:cs typeface="+mn-cs"/>
              </a:rPr>
              <a:t>l</a:t>
            </a:r>
            <a:r>
              <a:rPr lang="es-ES_tradnl" sz="1200" kern="1200" baseline="0" dirty="0" smtClean="0">
                <a:solidFill>
                  <a:schemeClr val="tx1"/>
                </a:solidFill>
                <a:effectLst/>
                <a:latin typeface="+mn-lt"/>
                <a:ea typeface="+mn-ea"/>
                <a:cs typeface="+mn-cs"/>
              </a:rPr>
              <a:t> Socio</a:t>
            </a:r>
            <a:r>
              <a:rPr lang="es-ES_tradnl" sz="1200" kern="1200" dirty="0" smtClean="0">
                <a:solidFill>
                  <a:schemeClr val="tx1"/>
                </a:solidFill>
                <a:effectLst/>
                <a:latin typeface="+mn-lt"/>
                <a:ea typeface="+mn-ea"/>
                <a:cs typeface="+mn-cs"/>
              </a:rPr>
              <a:t> deberá proporcionar una respuesta utilizando</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Sentir</a:t>
            </a:r>
            <a:r>
              <a:rPr lang="en-US" sz="1200" kern="1200" dirty="0" smtClean="0">
                <a:solidFill>
                  <a:schemeClr val="tx1"/>
                </a:solidFill>
                <a:effectLst/>
                <a:latin typeface="+mn-lt"/>
                <a:ea typeface="+mn-ea"/>
                <a:cs typeface="+mn-cs"/>
              </a:rPr>
              <a:t> y </a:t>
            </a:r>
            <a:r>
              <a:rPr lang="en-US" sz="1200" kern="1200" dirty="0" err="1" smtClean="0">
                <a:solidFill>
                  <a:schemeClr val="tx1"/>
                </a:solidFill>
                <a:effectLst/>
                <a:latin typeface="+mn-lt"/>
                <a:ea typeface="+mn-ea"/>
                <a:cs typeface="+mn-cs"/>
              </a:rPr>
              <a:t>darse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cuenta</a:t>
            </a:r>
            <a:r>
              <a:rPr lang="es-ES_tradnl" sz="1200" kern="1200" dirty="0" smtClean="0">
                <a:solidFill>
                  <a:schemeClr val="tx1"/>
                </a:solidFill>
                <a:effectLst/>
                <a:latin typeface="+mn-lt"/>
                <a:ea typeface="+mn-ea"/>
                <a:cs typeface="+mn-cs"/>
              </a:rPr>
              <a:t>”</a:t>
            </a:r>
            <a:r>
              <a:rPr lang="es-ES_tradnl"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Bueno, ¿ha sido útil? Si alguien realmente no quiere participar, no lo presiones a hacerlo. Si los presionas podrían inscribirse, pero no van a hacer nada.</a:t>
            </a:r>
            <a:r>
              <a:rPr lang="es-ES_tradnl" sz="1200" kern="1200" baseline="0" dirty="0" smtClean="0">
                <a:solidFill>
                  <a:schemeClr val="tx1"/>
                </a:solidFill>
                <a:effectLst/>
                <a:latin typeface="+mn-lt"/>
                <a:ea typeface="+mn-ea"/>
                <a:cs typeface="+mn-cs"/>
              </a:rPr>
              <a:t> E</a:t>
            </a:r>
            <a:r>
              <a:rPr lang="es-ES_tradnl" sz="1200" kern="1200" dirty="0" smtClean="0">
                <a:solidFill>
                  <a:schemeClr val="tx1"/>
                </a:solidFill>
                <a:effectLst/>
                <a:latin typeface="+mn-lt"/>
                <a:ea typeface="+mn-ea"/>
                <a:cs typeface="+mn-cs"/>
              </a:rPr>
              <a:t>n ese caso, es mejor mantenerlos como tus clientes.</a:t>
            </a:r>
            <a:endParaRPr lang="sv-SE" dirty="0"/>
          </a:p>
        </p:txBody>
      </p:sp>
      <p:sp>
        <p:nvSpPr>
          <p:cNvPr id="4" name="Slide Number Placeholder 3"/>
          <p:cNvSpPr>
            <a:spLocks noGrp="1"/>
          </p:cNvSpPr>
          <p:nvPr>
            <p:ph type="sldNum" sz="quarter" idx="10"/>
          </p:nvPr>
        </p:nvSpPr>
        <p:spPr/>
        <p:txBody>
          <a:bodyPr/>
          <a:lstStyle/>
          <a:p>
            <a:fld id="{B5381342-537A-4691-B35B-AD83F10790B9}" type="slidenum">
              <a:rPr lang="sv-SE" smtClean="0"/>
              <a:t>30</a:t>
            </a:fld>
            <a:endParaRPr lang="sv-SE"/>
          </a:p>
        </p:txBody>
      </p:sp>
    </p:spTree>
    <p:extLst>
      <p:ext uri="{BB962C8B-B14F-4D97-AF65-F5344CB8AC3E}">
        <p14:creationId xmlns:p14="http://schemas.microsoft.com/office/powerpoint/2010/main" val="2419344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Hemos conocido</a:t>
            </a:r>
            <a:r>
              <a:rPr lang="es-ES_tradnl" baseline="0" dirty="0" smtClean="0"/>
              <a:t> los métodos de </a:t>
            </a:r>
            <a:r>
              <a:rPr lang="es-ES_tradnl" dirty="0" smtClean="0"/>
              <a:t>prospección y la forma de invitar a la gente a las reuniones. </a:t>
            </a:r>
          </a:p>
          <a:p>
            <a:r>
              <a:rPr lang="es-ES_tradnl" dirty="0" smtClean="0"/>
              <a:t>En la siguiente parte de nuestro entrenamiento vamos a hablar de las Reuniones Oportunidad Oriflame </a:t>
            </a:r>
            <a:endParaRPr lang="sv-S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Puedes invitar gente a</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las Reuniones de Oportunidad con</a:t>
            </a:r>
            <a:r>
              <a:rPr lang="es-ES_tradnl" sz="1200" kern="1200" baseline="0" dirty="0" smtClean="0">
                <a:solidFill>
                  <a:schemeClr val="tx1"/>
                </a:solidFill>
                <a:effectLst/>
                <a:latin typeface="+mn-lt"/>
                <a:ea typeface="+mn-ea"/>
                <a:cs typeface="+mn-cs"/>
              </a:rPr>
              <a:t> el </a:t>
            </a:r>
            <a:r>
              <a:rPr lang="es-ES_tradnl" sz="1200" kern="1200" dirty="0" smtClean="0">
                <a:solidFill>
                  <a:schemeClr val="tx1"/>
                </a:solidFill>
                <a:effectLst/>
                <a:latin typeface="+mn-lt"/>
                <a:ea typeface="+mn-ea"/>
                <a:cs typeface="+mn-cs"/>
              </a:rPr>
              <a:t>grupo del Líder</a:t>
            </a:r>
            <a:r>
              <a:rPr lang="es-ES_tradnl" sz="1200" kern="1200" baseline="0" dirty="0" smtClean="0">
                <a:solidFill>
                  <a:schemeClr val="tx1"/>
                </a:solidFill>
                <a:effectLst/>
                <a:latin typeface="+mn-lt"/>
                <a:ea typeface="+mn-ea"/>
                <a:cs typeface="+mn-cs"/>
              </a:rPr>
              <a:t> o</a:t>
            </a:r>
            <a:r>
              <a:rPr lang="es-ES_tradnl" sz="1200" kern="1200" dirty="0" smtClean="0">
                <a:solidFill>
                  <a:schemeClr val="tx1"/>
                </a:solidFill>
                <a:effectLst/>
                <a:latin typeface="+mn-lt"/>
                <a:ea typeface="+mn-ea"/>
                <a:cs typeface="+mn-cs"/>
              </a:rPr>
              <a:t> compartir la presentación de</a:t>
            </a:r>
            <a:r>
              <a:rPr lang="es-ES_tradnl" sz="1200" kern="1200" baseline="0" dirty="0" smtClean="0">
                <a:solidFill>
                  <a:schemeClr val="tx1"/>
                </a:solidFill>
                <a:effectLst/>
                <a:latin typeface="+mn-lt"/>
                <a:ea typeface="+mn-ea"/>
                <a:cs typeface="+mn-cs"/>
              </a:rPr>
              <a:t> la </a:t>
            </a:r>
            <a:r>
              <a:rPr lang="es-ES_tradnl" sz="1200" kern="1200" dirty="0" smtClean="0">
                <a:solidFill>
                  <a:schemeClr val="tx1"/>
                </a:solidFill>
                <a:effectLst/>
                <a:latin typeface="+mn-lt"/>
                <a:ea typeface="+mn-ea"/>
                <a:cs typeface="+mn-cs"/>
              </a:rPr>
              <a:t>ROO</a:t>
            </a:r>
            <a:r>
              <a:rPr lang="es-ES_tradnl" sz="1200" kern="1200" baseline="0" dirty="0" smtClean="0">
                <a:solidFill>
                  <a:schemeClr val="tx1"/>
                </a:solidFill>
                <a:effectLst/>
                <a:latin typeface="+mn-lt"/>
                <a:ea typeface="+mn-ea"/>
                <a:cs typeface="+mn-cs"/>
              </a:rPr>
              <a:t> realizada por</a:t>
            </a:r>
            <a:r>
              <a:rPr lang="es-ES_tradnl" sz="1200" kern="1200" dirty="0" smtClean="0">
                <a:solidFill>
                  <a:schemeClr val="tx1"/>
                </a:solidFill>
                <a:effectLst/>
                <a:latin typeface="+mn-lt"/>
                <a:ea typeface="+mn-ea"/>
                <a:cs typeface="+mn-cs"/>
              </a:rPr>
              <a:t> ti mismo, también Reuniones de Oportunidad</a:t>
            </a:r>
            <a:r>
              <a:rPr lang="es-ES_tradnl" sz="1200" kern="1200" baseline="0" dirty="0" smtClean="0">
                <a:solidFill>
                  <a:schemeClr val="tx1"/>
                </a:solidFill>
                <a:effectLst/>
                <a:latin typeface="+mn-lt"/>
                <a:ea typeface="+mn-ea"/>
                <a:cs typeface="+mn-cs"/>
              </a:rPr>
              <a:t> en</a:t>
            </a:r>
            <a:r>
              <a:rPr lang="es-ES_tradnl" sz="1200" kern="1200" dirty="0" smtClean="0">
                <a:solidFill>
                  <a:schemeClr val="tx1"/>
                </a:solidFill>
                <a:effectLst/>
                <a:latin typeface="+mn-lt"/>
                <a:ea typeface="+mn-ea"/>
                <a:cs typeface="+mn-cs"/>
              </a:rPr>
              <a:t> línea por Skype para grupos pequeños, por </a:t>
            </a:r>
            <a:r>
              <a:rPr lang="es-ES_tradnl" sz="1200" kern="1200" dirty="0" err="1" smtClean="0">
                <a:solidFill>
                  <a:schemeClr val="tx1"/>
                </a:solidFill>
                <a:effectLst/>
                <a:latin typeface="+mn-lt"/>
                <a:ea typeface="+mn-ea"/>
                <a:cs typeface="+mn-cs"/>
              </a:rPr>
              <a:t>Webex</a:t>
            </a:r>
            <a:r>
              <a:rPr lang="es-ES_tradnl" sz="1200" kern="1200" dirty="0" smtClean="0">
                <a:solidFill>
                  <a:schemeClr val="tx1"/>
                </a:solidFill>
                <a:effectLst/>
                <a:latin typeface="+mn-lt"/>
                <a:ea typeface="+mn-ea"/>
                <a:cs typeface="+mn-cs"/>
              </a:rPr>
              <a:t> para grupos más grandes, y también, puedes invitar gente a</a:t>
            </a:r>
            <a:r>
              <a:rPr lang="es-ES_tradnl" sz="1200" kern="1200" baseline="0" dirty="0" smtClean="0">
                <a:solidFill>
                  <a:schemeClr val="tx1"/>
                </a:solidFill>
                <a:effectLst/>
                <a:latin typeface="+mn-lt"/>
                <a:ea typeface="+mn-ea"/>
                <a:cs typeface="+mn-cs"/>
              </a:rPr>
              <a:t> Clases de </a:t>
            </a:r>
            <a:r>
              <a:rPr lang="es-ES_tradnl" sz="1200" kern="1200" dirty="0" smtClean="0">
                <a:solidFill>
                  <a:schemeClr val="tx1"/>
                </a:solidFill>
                <a:effectLst/>
                <a:latin typeface="+mn-lt"/>
                <a:ea typeface="+mn-ea"/>
                <a:cs typeface="+mn-cs"/>
              </a:rPr>
              <a:t>cosméticos, belleza, Wellness, Lanzamientos de Nuevo Catálogo , etc.</a:t>
            </a:r>
            <a:endParaRPr lang="sv-SE" dirty="0"/>
          </a:p>
        </p:txBody>
      </p:sp>
      <p:sp>
        <p:nvSpPr>
          <p:cNvPr id="4" name="Slide Number Placeholder 3"/>
          <p:cNvSpPr>
            <a:spLocks noGrp="1"/>
          </p:cNvSpPr>
          <p:nvPr>
            <p:ph type="sldNum" sz="quarter" idx="10"/>
          </p:nvPr>
        </p:nvSpPr>
        <p:spPr/>
        <p:txBody>
          <a:bodyPr/>
          <a:lstStyle/>
          <a:p>
            <a:fld id="{B5381342-537A-4691-B35B-AD83F10790B9}" type="slidenum">
              <a:rPr lang="sv-SE" smtClean="0"/>
              <a:t>31</a:t>
            </a:fld>
            <a:endParaRPr lang="sv-SE"/>
          </a:p>
        </p:txBody>
      </p:sp>
    </p:spTree>
    <p:extLst>
      <p:ext uri="{BB962C8B-B14F-4D97-AF65-F5344CB8AC3E}">
        <p14:creationId xmlns:p14="http://schemas.microsoft.com/office/powerpoint/2010/main" val="3110489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889500" y="392113"/>
            <a:ext cx="2921000" cy="2190750"/>
          </a:xfrm>
          <a:prstGeom prst="rect">
            <a:avLst/>
          </a:prstGeom>
        </p:spPr>
      </p:sp>
      <p:sp>
        <p:nvSpPr>
          <p:cNvPr id="3" name="2 Marcador de notas"/>
          <p:cNvSpPr>
            <a:spLocks noGrp="1"/>
          </p:cNvSpPr>
          <p:nvPr>
            <p:ph type="body" idx="1"/>
          </p:nvPr>
        </p:nvSpPr>
        <p:spPr/>
        <p:txBody>
          <a:bodyPr/>
          <a:lstStyle/>
          <a:p>
            <a:r>
              <a:rPr lang="es-ES_tradnl" b="0" kern="1200" baseline="0" dirty="0" smtClean="0">
                <a:effectLst/>
              </a:rPr>
              <a:t>Para motivar pregunta si sueñan con:</a:t>
            </a:r>
          </a:p>
          <a:p>
            <a:endParaRPr lang="es-ES_tradnl" b="0" kern="1200" baseline="0" dirty="0" smtClean="0">
              <a:effectLst/>
            </a:endParaRPr>
          </a:p>
          <a:p>
            <a:pPr marL="522900" lvl="1" indent="-342900">
              <a:spcBef>
                <a:spcPts val="0"/>
              </a:spcBef>
              <a:spcAft>
                <a:spcPts val="600"/>
              </a:spcAft>
              <a:buFont typeface="Arial" panose="020B0604020202020204" pitchFamily="34" charset="0"/>
              <a:buChar char="•"/>
            </a:pPr>
            <a:r>
              <a:rPr lang="es-ES_tradnl" kern="0" dirty="0" smtClean="0">
                <a:cs typeface="Gisha" pitchFamily="34" charset="-79"/>
              </a:rPr>
              <a:t>Mejorar tus ingreso</a:t>
            </a:r>
            <a:r>
              <a:rPr lang="es-ES_tradnl" kern="0" spc="300" dirty="0" smtClean="0">
                <a:cs typeface="Gisha" pitchFamily="34" charset="-79"/>
              </a:rPr>
              <a:t>s</a:t>
            </a:r>
          </a:p>
          <a:p>
            <a:pPr marL="522900" lvl="1" indent="-342900">
              <a:spcBef>
                <a:spcPts val="0"/>
              </a:spcBef>
              <a:spcAft>
                <a:spcPts val="600"/>
              </a:spcAft>
              <a:buFont typeface="Arial" panose="020B0604020202020204" pitchFamily="34" charset="0"/>
              <a:buChar char="•"/>
            </a:pPr>
            <a:r>
              <a:rPr lang="es-ES_tradnl" kern="0" dirty="0" smtClean="0">
                <a:cs typeface="Gisha" pitchFamily="34" charset="-79"/>
              </a:rPr>
              <a:t>Asegurar tu futuro</a:t>
            </a:r>
          </a:p>
          <a:p>
            <a:pPr marL="522900" lvl="1" indent="-342900">
              <a:spcBef>
                <a:spcPts val="0"/>
              </a:spcBef>
              <a:spcAft>
                <a:spcPts val="600"/>
              </a:spcAft>
              <a:buFont typeface="Arial" panose="020B0604020202020204" pitchFamily="34" charset="0"/>
              <a:buChar char="•"/>
            </a:pPr>
            <a:r>
              <a:rPr lang="hr-HR" kern="0" dirty="0" smtClean="0">
                <a:cs typeface="Gisha" pitchFamily="34" charset="-79"/>
              </a:rPr>
              <a:t>Ser dueño de tu propio negocio</a:t>
            </a:r>
            <a:endParaRPr lang="es-CL" kern="0" dirty="0" smtClean="0">
              <a:cs typeface="Gisha" pitchFamily="34" charset="-79"/>
            </a:endParaRPr>
          </a:p>
          <a:p>
            <a:pPr marL="522900" lvl="1" indent="-342900">
              <a:spcBef>
                <a:spcPts val="0"/>
              </a:spcBef>
              <a:spcAft>
                <a:spcPts val="600"/>
              </a:spcAft>
              <a:buFont typeface="Arial" panose="020B0604020202020204" pitchFamily="34" charset="0"/>
              <a:buChar char="•"/>
            </a:pPr>
            <a:r>
              <a:rPr lang="es-CL" kern="0" dirty="0" smtClean="0">
                <a:cs typeface="Gisha" pitchFamily="34" charset="-79"/>
              </a:rPr>
              <a:t>Tener i</a:t>
            </a:r>
            <a:r>
              <a:rPr lang="hr-HR" kern="0" dirty="0" smtClean="0">
                <a:cs typeface="Gisha" pitchFamily="34" charset="-79"/>
              </a:rPr>
              <a:t>ndependencia financiera</a:t>
            </a:r>
            <a:endParaRPr lang="es-CL" kern="0" dirty="0" smtClean="0">
              <a:cs typeface="Gisha" pitchFamily="34" charset="-79"/>
            </a:endParaRPr>
          </a:p>
          <a:p>
            <a:pPr marL="522900" lvl="1" indent="-342900">
              <a:spcBef>
                <a:spcPts val="0"/>
              </a:spcBef>
              <a:spcAft>
                <a:spcPts val="600"/>
              </a:spcAft>
              <a:buFont typeface="Arial" panose="020B0604020202020204" pitchFamily="34" charset="0"/>
              <a:buChar char="•"/>
            </a:pPr>
            <a:r>
              <a:rPr lang="es-CL" kern="0" dirty="0" smtClean="0">
                <a:cs typeface="Gisha" pitchFamily="34" charset="-79"/>
              </a:rPr>
              <a:t>Ser libre</a:t>
            </a:r>
            <a:endParaRPr lang="hr-HR" kern="0" dirty="0" smtClean="0">
              <a:cs typeface="Gisha" pitchFamily="34" charset="-79"/>
            </a:endParaRPr>
          </a:p>
          <a:p>
            <a:pPr marL="522900" lvl="1" indent="-342900">
              <a:spcBef>
                <a:spcPts val="0"/>
              </a:spcBef>
              <a:spcAft>
                <a:spcPts val="600"/>
              </a:spcAft>
              <a:buFont typeface="Arial" panose="020B0604020202020204" pitchFamily="34" charset="0"/>
              <a:buChar char="•"/>
            </a:pPr>
            <a:r>
              <a:rPr lang="es-ES_tradnl" kern="0" dirty="0" smtClean="0">
                <a:cs typeface="Gisha" pitchFamily="34" charset="-79"/>
              </a:rPr>
              <a:t>Ganar viajes nacionales e internacionales</a:t>
            </a:r>
          </a:p>
          <a:p>
            <a:pPr marL="522900" lvl="1" indent="-342900">
              <a:spcBef>
                <a:spcPts val="0"/>
              </a:spcBef>
              <a:spcAft>
                <a:spcPts val="600"/>
              </a:spcAft>
              <a:buFont typeface="Arial" panose="020B0604020202020204" pitchFamily="34" charset="0"/>
              <a:buChar char="•"/>
            </a:pPr>
            <a:r>
              <a:rPr lang="es-CL" kern="0" dirty="0" smtClean="0">
                <a:cs typeface="Gisha" pitchFamily="34" charset="-79"/>
              </a:rPr>
              <a:t>Desarrollarte personal y profesionalmente</a:t>
            </a:r>
          </a:p>
          <a:p>
            <a:pPr marL="522900" lvl="1" indent="-342900">
              <a:spcBef>
                <a:spcPts val="0"/>
              </a:spcBef>
              <a:spcAft>
                <a:spcPts val="600"/>
              </a:spcAft>
              <a:buFont typeface="Arial" panose="020B0604020202020204" pitchFamily="34" charset="0"/>
              <a:buChar char="•"/>
            </a:pPr>
            <a:r>
              <a:rPr lang="es-CL" kern="0" dirty="0" smtClean="0">
                <a:cs typeface="Gisha" pitchFamily="34" charset="-79"/>
              </a:rPr>
              <a:t>Ser reconocido por tus logros</a:t>
            </a:r>
          </a:p>
          <a:p>
            <a:r>
              <a:rPr lang="es-ES_tradnl" b="0" kern="1200" baseline="0" dirty="0" smtClean="0">
                <a:effectLst/>
              </a:rPr>
              <a:t> </a:t>
            </a:r>
          </a:p>
          <a:p>
            <a:r>
              <a:rPr lang="es-ES_tradnl" b="0" kern="1200" baseline="0" dirty="0" smtClean="0">
                <a:effectLst/>
              </a:rPr>
              <a:t>Espera que contesten con un si a cada frase</a:t>
            </a:r>
          </a:p>
          <a:p>
            <a:endParaRPr lang="es-ES_tradnl" sz="1000" b="0" kern="1200" baseline="0" dirty="0" smtClean="0">
              <a:solidFill>
                <a:schemeClr val="tx1"/>
              </a:solidFill>
              <a:effectLst/>
              <a:latin typeface="+mn-lt"/>
              <a:ea typeface="+mn-ea"/>
              <a:cs typeface="+mn-cs"/>
            </a:endParaRPr>
          </a:p>
          <a:p>
            <a:endParaRPr lang="es-ES_tradnl" sz="1000" b="1" kern="1200" baseline="0" dirty="0" smtClean="0">
              <a:solidFill>
                <a:schemeClr val="tx1"/>
              </a:solidFill>
              <a:effectLst/>
              <a:latin typeface="+mn-lt"/>
              <a:ea typeface="+mn-ea"/>
              <a:cs typeface="+mn-cs"/>
            </a:endParaRPr>
          </a:p>
          <a:p>
            <a:r>
              <a:rPr lang="es-CL" sz="1000" b="1" dirty="0" smtClean="0">
                <a:latin typeface="Gill Sans for Oriflame Light"/>
              </a:rPr>
              <a:t>Si quieres tener éxito en tu negocio lo primero que debes tener para comenzar ¡¡son sueños!!</a:t>
            </a:r>
          </a:p>
          <a:p>
            <a:r>
              <a:rPr lang="es-CL" sz="1000" b="1" dirty="0" smtClean="0">
                <a:latin typeface="Gill Sans for Oriflame Light"/>
              </a:rPr>
              <a:t>Es tu primera herramienta, debes tener tu sueño, tu visión propia. Los sueños, dan sentido a nuestra existencia y son la razón que mueve a su negocio</a:t>
            </a:r>
          </a:p>
          <a:p>
            <a:endParaRPr lang="es-CL" sz="1000" b="0" kern="1200" dirty="0" smtClean="0">
              <a:solidFill>
                <a:schemeClr val="tx1"/>
              </a:solidFill>
              <a:effectLst/>
              <a:latin typeface="Gill Sans for Oriflame Light"/>
              <a:ea typeface="+mn-ea"/>
              <a:cs typeface="+mn-cs"/>
            </a:endParaRPr>
          </a:p>
          <a:p>
            <a:r>
              <a:rPr lang="es-ES_tradnl" sz="1000" b="0" kern="1200" dirty="0" smtClean="0">
                <a:solidFill>
                  <a:schemeClr val="tx1"/>
                </a:solidFill>
                <a:effectLst/>
                <a:latin typeface="+mn-lt"/>
                <a:ea typeface="+mn-ea"/>
                <a:cs typeface="+mn-cs"/>
              </a:rPr>
              <a:t>Recuerda también que los sueños deben ser realistas, posibles de lograr, pero al mismo tiempo, deben ser objetivos valientes que se pueden establecer hoy mismo.</a:t>
            </a:r>
          </a:p>
          <a:p>
            <a:r>
              <a:rPr lang="es-ES_tradnl" sz="1000" b="0" kern="1200" dirty="0" smtClean="0">
                <a:solidFill>
                  <a:schemeClr val="tx1"/>
                </a:solidFill>
                <a:effectLst/>
                <a:latin typeface="+mn-lt"/>
                <a:ea typeface="+mn-ea"/>
                <a:cs typeface="+mn-cs"/>
              </a:rPr>
              <a:t>Cumplir tus sueños dependerá de un trabajo sistemático</a:t>
            </a:r>
            <a:r>
              <a:rPr lang="es-ES_tradnl" sz="1000" b="0" kern="1200" baseline="0" dirty="0" smtClean="0">
                <a:solidFill>
                  <a:schemeClr val="tx1"/>
                </a:solidFill>
                <a:effectLst/>
                <a:latin typeface="+mn-lt"/>
                <a:ea typeface="+mn-ea"/>
                <a:cs typeface="+mn-cs"/>
              </a:rPr>
              <a:t>. ¡Motívate</a:t>
            </a:r>
            <a:r>
              <a:rPr lang="es-ES_tradnl" sz="1000" b="0" kern="1200" dirty="0" smtClean="0">
                <a:solidFill>
                  <a:schemeClr val="tx1"/>
                </a:solidFill>
                <a:effectLst/>
                <a:latin typeface="+mn-lt"/>
                <a:ea typeface="+mn-ea"/>
                <a:cs typeface="+mn-cs"/>
              </a:rPr>
              <a:t>! Es necesario visualizar tus sueños todos los días para recordar tu meta.</a:t>
            </a:r>
          </a:p>
          <a:p>
            <a:r>
              <a:rPr lang="es-ES_tradnl" sz="1000" b="0" kern="1200" dirty="0" smtClean="0">
                <a:solidFill>
                  <a:schemeClr val="tx1"/>
                </a:solidFill>
                <a:effectLst/>
                <a:latin typeface="+mn-lt"/>
                <a:ea typeface="+mn-ea"/>
                <a:cs typeface="+mn-cs"/>
              </a:rPr>
              <a:t>Coloca la foto en el refrigerador o el lugar de trabajo, o en un lugar destacado</a:t>
            </a:r>
            <a:r>
              <a:rPr lang="es-ES_tradnl" sz="1000" b="0" kern="1200" baseline="0" dirty="0" smtClean="0">
                <a:solidFill>
                  <a:schemeClr val="tx1"/>
                </a:solidFill>
                <a:effectLst/>
                <a:latin typeface="+mn-lt"/>
                <a:ea typeface="+mn-ea"/>
                <a:cs typeface="+mn-cs"/>
              </a:rPr>
              <a:t> de tu</a:t>
            </a:r>
            <a:r>
              <a:rPr lang="es-ES_tradnl" sz="1000" b="0" kern="1200" dirty="0" smtClean="0">
                <a:solidFill>
                  <a:schemeClr val="tx1"/>
                </a:solidFill>
                <a:effectLst/>
                <a:latin typeface="+mn-lt"/>
                <a:ea typeface="+mn-ea"/>
                <a:cs typeface="+mn-cs"/>
              </a:rPr>
              <a:t> casa, donde la veas todos los días. Pregúntate a ti mismo todos los días: ¿Qué he hecho hoy para conseguir estar más cerca de mi objetivo?</a:t>
            </a:r>
          </a:p>
          <a:p>
            <a:r>
              <a:rPr lang="es-ES_tradnl" sz="1000" b="0" kern="1200" dirty="0" smtClean="0">
                <a:solidFill>
                  <a:schemeClr val="tx1"/>
                </a:solidFill>
                <a:effectLst/>
                <a:latin typeface="+mn-lt"/>
                <a:ea typeface="+mn-ea"/>
                <a:cs typeface="+mn-cs"/>
              </a:rPr>
              <a:t>Ahora vamos a ver qué tipo de beneficios puede ganar en Oriflame y cómo puedes aumentar tus ganancias durante el proceso de construcción de tu</a:t>
            </a:r>
            <a:r>
              <a:rPr lang="es-ES_tradnl" sz="1000" b="0" kern="1200" baseline="0" dirty="0" smtClean="0">
                <a:solidFill>
                  <a:schemeClr val="tx1"/>
                </a:solidFill>
                <a:effectLst/>
                <a:latin typeface="+mn-lt"/>
                <a:ea typeface="+mn-ea"/>
                <a:cs typeface="+mn-cs"/>
              </a:rPr>
              <a:t> red</a:t>
            </a:r>
            <a:r>
              <a:rPr lang="es-ES_tradnl" sz="1000" b="0" kern="1200" dirty="0" smtClean="0">
                <a:solidFill>
                  <a:schemeClr val="tx1"/>
                </a:solidFill>
                <a:effectLst/>
                <a:latin typeface="+mn-lt"/>
                <a:ea typeface="+mn-ea"/>
                <a:cs typeface="+mn-cs"/>
              </a:rPr>
              <a:t>.</a:t>
            </a:r>
            <a:endParaRPr lang="sv-SE" sz="1000" b="0" dirty="0"/>
          </a:p>
        </p:txBody>
      </p:sp>
      <p:sp>
        <p:nvSpPr>
          <p:cNvPr id="4" name="3 Marcador de número de diapositiva"/>
          <p:cNvSpPr>
            <a:spLocks noGrp="1"/>
          </p:cNvSpPr>
          <p:nvPr>
            <p:ph type="sldNum" sz="quarter" idx="10"/>
          </p:nvPr>
        </p:nvSpPr>
        <p:spPr/>
        <p:txBody>
          <a:bodyPr/>
          <a:lstStyle/>
          <a:p>
            <a:fld id="{A66787FA-0C66-4124-B048-1175E843A572}" type="slidenum">
              <a:rPr lang="es-CL" smtClean="0"/>
              <a:t>3</a:t>
            </a:fld>
            <a:endParaRPr lang="es-CL" dirty="0"/>
          </a:p>
        </p:txBody>
      </p:sp>
    </p:spTree>
    <p:extLst>
      <p:ext uri="{BB962C8B-B14F-4D97-AF65-F5344CB8AC3E}">
        <p14:creationId xmlns:p14="http://schemas.microsoft.com/office/powerpoint/2010/main" val="2931405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smtClean="0">
                <a:solidFill>
                  <a:schemeClr val="tx1"/>
                </a:solidFill>
                <a:effectLst/>
                <a:latin typeface="+mn-lt"/>
                <a:ea typeface="+mn-ea"/>
                <a:cs typeface="+mn-cs"/>
              </a:rPr>
              <a:t>La forma más fácil de reclutar: invitar a la Reunión de Oportunidad Oriflame del Líder</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1 . En primer lugar, el Líder sabe más de el negocio,</a:t>
            </a:r>
            <a:r>
              <a:rPr lang="es-ES_tradnl" sz="1200" kern="1200" baseline="0" dirty="0" smtClean="0">
                <a:solidFill>
                  <a:schemeClr val="tx1"/>
                </a:solidFill>
                <a:effectLst/>
                <a:latin typeface="+mn-lt"/>
                <a:ea typeface="+mn-ea"/>
                <a:cs typeface="+mn-cs"/>
              </a:rPr>
              <a:t> tiene mayor</a:t>
            </a:r>
            <a:r>
              <a:rPr lang="es-ES_tradnl" sz="1200" kern="1200" dirty="0" smtClean="0">
                <a:solidFill>
                  <a:schemeClr val="tx1"/>
                </a:solidFill>
                <a:effectLst/>
                <a:latin typeface="+mn-lt"/>
                <a:ea typeface="+mn-ea"/>
                <a:cs typeface="+mn-cs"/>
              </a:rPr>
              <a:t> disponibilidad y más experiencia.</a:t>
            </a:r>
          </a:p>
          <a:p>
            <a:r>
              <a:rPr lang="es-ES_tradnl" sz="1200" kern="1200" dirty="0" smtClean="0">
                <a:solidFill>
                  <a:schemeClr val="tx1"/>
                </a:solidFill>
                <a:effectLst/>
                <a:latin typeface="+mn-lt"/>
                <a:ea typeface="+mn-ea"/>
                <a:cs typeface="+mn-cs"/>
              </a:rPr>
              <a:t>Por tanto, el líder le explicará un montón de cosas, que tu no puedes saber todavía. El Líder tal vez, ya han asistido a una Conferencia de Oro u otros eventos con Oriflame,</a:t>
            </a:r>
            <a:r>
              <a:rPr lang="es-ES_tradnl" sz="1200" kern="1200" baseline="0" dirty="0" smtClean="0">
                <a:solidFill>
                  <a:schemeClr val="tx1"/>
                </a:solidFill>
                <a:effectLst/>
                <a:latin typeface="+mn-lt"/>
                <a:ea typeface="+mn-ea"/>
                <a:cs typeface="+mn-cs"/>
              </a:rPr>
              <a:t> por tanto </a:t>
            </a:r>
            <a:r>
              <a:rPr lang="es-ES_tradnl" sz="1200" kern="1200" dirty="0" smtClean="0">
                <a:solidFill>
                  <a:schemeClr val="tx1"/>
                </a:solidFill>
                <a:effectLst/>
                <a:latin typeface="+mn-lt"/>
                <a:ea typeface="+mn-ea"/>
                <a:cs typeface="+mn-cs"/>
              </a:rPr>
              <a:t>describirá los eventos con más pasión  todavía.</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2 . Cuando te reúnes con personas que  también disfrutan de Oriflame y son Socios en el negocio con los Líderes, ellos contagian</a:t>
            </a:r>
            <a:r>
              <a:rPr lang="es-ES_tradnl" sz="1200" kern="1200" baseline="0" dirty="0" smtClean="0">
                <a:solidFill>
                  <a:schemeClr val="tx1"/>
                </a:solidFill>
                <a:effectLst/>
                <a:latin typeface="+mn-lt"/>
                <a:ea typeface="+mn-ea"/>
                <a:cs typeface="+mn-cs"/>
              </a:rPr>
              <a:t> de</a:t>
            </a:r>
            <a:r>
              <a:rPr lang="es-ES_tradnl" sz="1200" kern="1200" dirty="0" smtClean="0">
                <a:solidFill>
                  <a:schemeClr val="tx1"/>
                </a:solidFill>
                <a:effectLst/>
                <a:latin typeface="+mn-lt"/>
                <a:ea typeface="+mn-ea"/>
                <a:cs typeface="+mn-cs"/>
              </a:rPr>
              <a:t> energía positiva a través de la reunión y los</a:t>
            </a:r>
            <a:r>
              <a:rPr lang="es-ES_tradnl" sz="1200" kern="1200" baseline="0" dirty="0" smtClean="0">
                <a:solidFill>
                  <a:schemeClr val="tx1"/>
                </a:solidFill>
                <a:effectLst/>
                <a:latin typeface="+mn-lt"/>
                <a:ea typeface="+mn-ea"/>
                <a:cs typeface="+mn-cs"/>
              </a:rPr>
              <a:t> invitados</a:t>
            </a:r>
            <a:r>
              <a:rPr lang="es-ES_tradnl" sz="1200" kern="1200" dirty="0" smtClean="0">
                <a:solidFill>
                  <a:schemeClr val="tx1"/>
                </a:solidFill>
                <a:effectLst/>
                <a:latin typeface="+mn-lt"/>
                <a:ea typeface="+mn-ea"/>
                <a:cs typeface="+mn-cs"/>
              </a:rPr>
              <a:t> van a querer unirse a Oriflame, porque le va a gustar el ambiente en que se encuentran.</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3 . Después de asistir a un par de presentaciones a cargo de un Líder</a:t>
            </a:r>
            <a:r>
              <a:rPr lang="es-ES_tradnl" sz="1200" kern="1200" baseline="0" dirty="0" smtClean="0">
                <a:solidFill>
                  <a:schemeClr val="tx1"/>
                </a:solidFill>
                <a:effectLst/>
                <a:latin typeface="+mn-lt"/>
                <a:ea typeface="+mn-ea"/>
                <a:cs typeface="+mn-cs"/>
              </a:rPr>
              <a:t> y luego de</a:t>
            </a:r>
            <a:r>
              <a:rPr lang="es-ES_tradnl" sz="1200" kern="1200" dirty="0" smtClean="0">
                <a:solidFill>
                  <a:schemeClr val="tx1"/>
                </a:solidFill>
                <a:effectLst/>
                <a:latin typeface="+mn-lt"/>
                <a:ea typeface="+mn-ea"/>
                <a:cs typeface="+mn-cs"/>
              </a:rPr>
              <a:t> escuchar y aprender, podrás comenzar a realizar una</a:t>
            </a:r>
            <a:r>
              <a:rPr lang="es-ES_tradnl" sz="1200" kern="1200" baseline="0" dirty="0" smtClean="0">
                <a:solidFill>
                  <a:schemeClr val="tx1"/>
                </a:solidFill>
                <a:effectLst/>
                <a:latin typeface="+mn-lt"/>
                <a:ea typeface="+mn-ea"/>
                <a:cs typeface="+mn-cs"/>
              </a:rPr>
              <a:t> ROO por</a:t>
            </a:r>
            <a:r>
              <a:rPr lang="es-ES_tradnl" sz="1200" kern="1200" dirty="0" smtClean="0">
                <a:solidFill>
                  <a:schemeClr val="tx1"/>
                </a:solidFill>
                <a:effectLst/>
                <a:latin typeface="+mn-lt"/>
                <a:ea typeface="+mn-ea"/>
                <a:cs typeface="+mn-cs"/>
              </a:rPr>
              <a:t> ti mismo, será más fácil para ti.</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4 . Te conviertes en parte del equipo de un Líder, porque durante la</a:t>
            </a:r>
            <a:r>
              <a:rPr lang="es-ES_tradnl" sz="1200" kern="1200" baseline="0" dirty="0" smtClean="0">
                <a:solidFill>
                  <a:schemeClr val="tx1"/>
                </a:solidFill>
                <a:effectLst/>
                <a:latin typeface="+mn-lt"/>
                <a:ea typeface="+mn-ea"/>
                <a:cs typeface="+mn-cs"/>
              </a:rPr>
              <a:t> ROO</a:t>
            </a:r>
            <a:r>
              <a:rPr lang="es-ES_tradnl" sz="1200" kern="1200" dirty="0" smtClean="0">
                <a:solidFill>
                  <a:schemeClr val="tx1"/>
                </a:solidFill>
                <a:effectLst/>
                <a:latin typeface="+mn-lt"/>
                <a:ea typeface="+mn-ea"/>
                <a:cs typeface="+mn-cs"/>
              </a:rPr>
              <a:t> del Líder lo ayudarás con alguna parte de la ROO y cuando empiezas a construir tu propio equipo de Socios, tienes un ejemplo de trabajo en equipo del grupo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Consejo: Durante la Reunión de Líderes: Escucha con cuidado !Pon atención! ¡Apoya a tus invitados! Sé proactivo y pide tener algunas tareas en</a:t>
            </a:r>
            <a:r>
              <a:rPr lang="es-ES_tradnl" sz="1200" kern="1200" baseline="0" dirty="0" smtClean="0">
                <a:solidFill>
                  <a:schemeClr val="tx1"/>
                </a:solidFill>
                <a:effectLst/>
                <a:latin typeface="+mn-lt"/>
                <a:ea typeface="+mn-ea"/>
                <a:cs typeface="+mn-cs"/>
              </a:rPr>
              <a:t> la ROO</a:t>
            </a:r>
            <a:r>
              <a:rPr lang="es-ES_tradnl" sz="1200" kern="1200" dirty="0" smtClean="0">
                <a:solidFill>
                  <a:schemeClr val="tx1"/>
                </a:solidFill>
                <a:effectLst/>
                <a:latin typeface="+mn-lt"/>
                <a:ea typeface="+mn-ea"/>
                <a:cs typeface="+mn-cs"/>
              </a:rPr>
              <a:t> o pide desarrollar algunas diapositivas y hacer comentarios sobre ellas durante la</a:t>
            </a:r>
            <a:r>
              <a:rPr lang="es-ES_tradnl" sz="1200" kern="1200" baseline="0" dirty="0" smtClean="0">
                <a:solidFill>
                  <a:schemeClr val="tx1"/>
                </a:solidFill>
                <a:effectLst/>
                <a:latin typeface="+mn-lt"/>
                <a:ea typeface="+mn-ea"/>
                <a:cs typeface="+mn-cs"/>
              </a:rPr>
              <a:t> ROO </a:t>
            </a:r>
            <a:r>
              <a:rPr lang="es-ES_tradnl" sz="1200" kern="1200" dirty="0" smtClean="0">
                <a:solidFill>
                  <a:schemeClr val="tx1"/>
                </a:solidFill>
                <a:effectLst/>
                <a:latin typeface="+mn-lt"/>
                <a:ea typeface="+mn-ea"/>
                <a:cs typeface="+mn-cs"/>
              </a:rPr>
              <a:t>del Líder. En el futuro te convertirás en un Líder y conducirás tu propia ROO</a:t>
            </a:r>
            <a:r>
              <a:rPr lang="es-ES_tradnl" sz="1200" kern="1200" baseline="0" dirty="0" smtClean="0">
                <a:solidFill>
                  <a:schemeClr val="tx1"/>
                </a:solidFill>
                <a:effectLst/>
                <a:latin typeface="+mn-lt"/>
                <a:ea typeface="+mn-ea"/>
                <a:cs typeface="+mn-cs"/>
              </a:rPr>
              <a:t> de</a:t>
            </a:r>
            <a:r>
              <a:rPr lang="es-ES_tradnl" sz="1200" kern="1200" dirty="0" smtClean="0">
                <a:solidFill>
                  <a:schemeClr val="tx1"/>
                </a:solidFill>
                <a:effectLst/>
                <a:latin typeface="+mn-lt"/>
                <a:ea typeface="+mn-ea"/>
                <a:cs typeface="+mn-cs"/>
              </a:rPr>
              <a:t> grupo.</a:t>
            </a:r>
            <a:endParaRPr lang="sv-SE" dirty="0"/>
          </a:p>
        </p:txBody>
      </p:sp>
      <p:sp>
        <p:nvSpPr>
          <p:cNvPr id="4" name="Slide Number Placeholder 3"/>
          <p:cNvSpPr>
            <a:spLocks noGrp="1"/>
          </p:cNvSpPr>
          <p:nvPr>
            <p:ph type="sldNum" sz="quarter" idx="10"/>
          </p:nvPr>
        </p:nvSpPr>
        <p:spPr/>
        <p:txBody>
          <a:bodyPr/>
          <a:lstStyle/>
          <a:p>
            <a:fld id="{B5381342-537A-4691-B35B-AD83F10790B9}" type="slidenum">
              <a:rPr lang="sv-SE" smtClean="0"/>
              <a:t>32</a:t>
            </a:fld>
            <a:endParaRPr lang="sv-SE"/>
          </a:p>
        </p:txBody>
      </p:sp>
    </p:spTree>
    <p:extLst>
      <p:ext uri="{BB962C8B-B14F-4D97-AF65-F5344CB8AC3E}">
        <p14:creationId xmlns:p14="http://schemas.microsoft.com/office/powerpoint/2010/main" val="3523718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Realizando</a:t>
            </a:r>
            <a:r>
              <a:rPr lang="es-ES_tradnl" sz="1200" b="1" kern="1200" baseline="0" dirty="0" smtClean="0">
                <a:solidFill>
                  <a:schemeClr val="tx1"/>
                </a:solidFill>
                <a:effectLst/>
                <a:latin typeface="+mn-lt"/>
                <a:ea typeface="+mn-ea"/>
                <a:cs typeface="+mn-cs"/>
              </a:rPr>
              <a:t> la Reunión de </a:t>
            </a:r>
            <a:r>
              <a:rPr lang="es-ES_tradnl" sz="1200" b="1" kern="1200" dirty="0" smtClean="0">
                <a:solidFill>
                  <a:schemeClr val="tx1"/>
                </a:solidFill>
                <a:effectLst/>
                <a:latin typeface="+mn-lt"/>
                <a:ea typeface="+mn-ea"/>
                <a:cs typeface="+mn-cs"/>
              </a:rPr>
              <a:t>Oportunidad por ti mismo ¡También es divertido y fácil!</a:t>
            </a:r>
          </a:p>
          <a:p>
            <a:endParaRPr lang="es-ES_tradnl" sz="1200" b="1" kern="1200" dirty="0" smtClean="0">
              <a:solidFill>
                <a:schemeClr val="tx1"/>
              </a:solidFill>
              <a:effectLst/>
              <a:latin typeface="+mn-lt"/>
              <a:ea typeface="+mn-ea"/>
              <a:cs typeface="+mn-cs"/>
            </a:endParaRPr>
          </a:p>
          <a:p>
            <a:r>
              <a:rPr lang="es-ES_tradnl" sz="1200" b="0" kern="1200" dirty="0" smtClean="0">
                <a:solidFill>
                  <a:schemeClr val="tx1"/>
                </a:solidFill>
                <a:effectLst/>
                <a:latin typeface="+mn-lt"/>
                <a:ea typeface="+mn-ea"/>
                <a:cs typeface="+mn-cs"/>
              </a:rPr>
              <a:t>Para conocer</a:t>
            </a:r>
            <a:r>
              <a:rPr lang="es-ES_tradnl" sz="1200" b="0" kern="1200" baseline="0" dirty="0" smtClean="0">
                <a:solidFill>
                  <a:schemeClr val="tx1"/>
                </a:solidFill>
                <a:effectLst/>
                <a:latin typeface="+mn-lt"/>
                <a:ea typeface="+mn-ea"/>
                <a:cs typeface="+mn-cs"/>
              </a:rPr>
              <a:t> los </a:t>
            </a:r>
            <a:r>
              <a:rPr lang="es-ES_tradnl" sz="1200" b="0" kern="1200" dirty="0" smtClean="0">
                <a:solidFill>
                  <a:schemeClr val="tx1"/>
                </a:solidFill>
                <a:effectLst/>
                <a:latin typeface="+mn-lt"/>
                <a:ea typeface="+mn-ea"/>
                <a:cs typeface="+mn-cs"/>
              </a:rPr>
              <a:t>sueños</a:t>
            </a:r>
            <a:r>
              <a:rPr lang="es-ES_tradnl" sz="1200" b="0" kern="1200" baseline="0" dirty="0" smtClean="0">
                <a:solidFill>
                  <a:schemeClr val="tx1"/>
                </a:solidFill>
                <a:effectLst/>
                <a:latin typeface="+mn-lt"/>
                <a:ea typeface="+mn-ea"/>
                <a:cs typeface="+mn-cs"/>
              </a:rPr>
              <a:t> que inspiran a</a:t>
            </a:r>
            <a:r>
              <a:rPr lang="es-ES_tradnl" sz="1200" b="0" kern="1200" dirty="0" smtClean="0">
                <a:solidFill>
                  <a:schemeClr val="tx1"/>
                </a:solidFill>
                <a:effectLst/>
                <a:latin typeface="+mn-lt"/>
                <a:ea typeface="+mn-ea"/>
                <a:cs typeface="+mn-cs"/>
              </a:rPr>
              <a:t> la gente, debes hacer preguntas abiertas y comprender el principal interés de la persona para unirse</a:t>
            </a:r>
            <a:r>
              <a:rPr lang="es-ES_tradnl" sz="1200" b="0" kern="1200" baseline="0" dirty="0" smtClean="0">
                <a:solidFill>
                  <a:schemeClr val="tx1"/>
                </a:solidFill>
                <a:effectLst/>
                <a:latin typeface="+mn-lt"/>
                <a:ea typeface="+mn-ea"/>
                <a:cs typeface="+mn-cs"/>
              </a:rPr>
              <a:t> a</a:t>
            </a:r>
            <a:r>
              <a:rPr lang="es-ES_tradnl" sz="1200" b="0" kern="1200" dirty="0" smtClean="0">
                <a:solidFill>
                  <a:schemeClr val="tx1"/>
                </a:solidFill>
                <a:effectLst/>
                <a:latin typeface="+mn-lt"/>
                <a:ea typeface="+mn-ea"/>
                <a:cs typeface="+mn-cs"/>
              </a:rPr>
              <a:t> Oriflame.</a:t>
            </a:r>
          </a:p>
          <a:p>
            <a:r>
              <a:rPr lang="es-ES_tradnl" sz="1200" b="0" kern="1200" dirty="0" smtClean="0">
                <a:solidFill>
                  <a:schemeClr val="tx1"/>
                </a:solidFill>
                <a:effectLst/>
                <a:latin typeface="+mn-lt"/>
                <a:ea typeface="+mn-ea"/>
                <a:cs typeface="+mn-cs"/>
              </a:rPr>
              <a:t>De acuerdo a sus intereses, lleva a cabo la</a:t>
            </a:r>
            <a:r>
              <a:rPr lang="es-ES_tradnl" sz="1200" b="0" kern="1200" baseline="0" dirty="0" smtClean="0">
                <a:solidFill>
                  <a:schemeClr val="tx1"/>
                </a:solidFill>
                <a:effectLst/>
                <a:latin typeface="+mn-lt"/>
                <a:ea typeface="+mn-ea"/>
                <a:cs typeface="+mn-cs"/>
              </a:rPr>
              <a:t> Reunión de Oportunidad</a:t>
            </a:r>
            <a:r>
              <a:rPr lang="es-ES_tradnl" sz="1200" b="0" kern="1200" dirty="0" smtClean="0">
                <a:solidFill>
                  <a:schemeClr val="tx1"/>
                </a:solidFill>
                <a:effectLst/>
                <a:latin typeface="+mn-lt"/>
                <a:ea typeface="+mn-ea"/>
                <a:cs typeface="+mn-cs"/>
              </a:rPr>
              <a:t> con enfoque en su interés: interés en producto,</a:t>
            </a:r>
            <a:r>
              <a:rPr lang="es-ES_tradnl" sz="1200" b="0" kern="1200" baseline="0" dirty="0" smtClean="0">
                <a:solidFill>
                  <a:schemeClr val="tx1"/>
                </a:solidFill>
                <a:effectLst/>
                <a:latin typeface="+mn-lt"/>
                <a:ea typeface="+mn-ea"/>
                <a:cs typeface="+mn-cs"/>
              </a:rPr>
              <a:t> oportunidad de</a:t>
            </a:r>
            <a:r>
              <a:rPr lang="es-ES_tradnl" sz="1200" b="0" kern="1200" dirty="0" smtClean="0">
                <a:solidFill>
                  <a:schemeClr val="tx1"/>
                </a:solidFill>
                <a:effectLst/>
                <a:latin typeface="+mn-lt"/>
                <a:ea typeface="+mn-ea"/>
                <a:cs typeface="+mn-cs"/>
              </a:rPr>
              <a:t> ingresos, interés en </a:t>
            </a:r>
            <a:r>
              <a:rPr lang="es-ES_tradnl" sz="1200" b="0" kern="1200" dirty="0" err="1" smtClean="0">
                <a:solidFill>
                  <a:schemeClr val="tx1"/>
                </a:solidFill>
                <a:effectLst/>
                <a:latin typeface="+mn-lt"/>
                <a:ea typeface="+mn-ea"/>
                <a:cs typeface="+mn-cs"/>
              </a:rPr>
              <a:t>Wellness</a:t>
            </a:r>
            <a:r>
              <a:rPr lang="es-ES_tradnl" sz="1200" b="0" kern="1200" dirty="0" smtClean="0">
                <a:solidFill>
                  <a:schemeClr val="tx1"/>
                </a:solidFill>
                <a:effectLst/>
                <a:latin typeface="+mn-lt"/>
                <a:ea typeface="+mn-ea"/>
                <a:cs typeface="+mn-cs"/>
              </a:rPr>
              <a:t>.</a:t>
            </a:r>
          </a:p>
          <a:p>
            <a:r>
              <a:rPr lang="es-ES_tradnl" sz="1200" b="0" kern="1200" dirty="0" smtClean="0">
                <a:solidFill>
                  <a:schemeClr val="tx1"/>
                </a:solidFill>
                <a:effectLst/>
                <a:latin typeface="+mn-lt"/>
                <a:ea typeface="+mn-ea"/>
                <a:cs typeface="+mn-cs"/>
              </a:rPr>
              <a:t>Usa el folder de la presentación de la Oportunidad Oriflame, la explicación de cada lámina se encuentra en la parte posterior o utiliza</a:t>
            </a:r>
            <a:r>
              <a:rPr lang="es-ES_tradnl" sz="1200" b="0" kern="1200" baseline="0" dirty="0" smtClean="0">
                <a:solidFill>
                  <a:schemeClr val="tx1"/>
                </a:solidFill>
                <a:effectLst/>
                <a:latin typeface="+mn-lt"/>
                <a:ea typeface="+mn-ea"/>
                <a:cs typeface="+mn-cs"/>
              </a:rPr>
              <a:t> la aplicación</a:t>
            </a:r>
            <a:r>
              <a:rPr lang="es-ES_tradnl" sz="1200" b="0" kern="1200" dirty="0" smtClean="0">
                <a:solidFill>
                  <a:schemeClr val="tx1"/>
                </a:solidFill>
                <a:effectLst/>
                <a:latin typeface="+mn-lt"/>
                <a:ea typeface="+mn-ea"/>
                <a:cs typeface="+mn-cs"/>
              </a:rPr>
              <a:t> para </a:t>
            </a:r>
            <a:r>
              <a:rPr lang="es-ES_tradnl" sz="1200" b="0" kern="1200" dirty="0" err="1" smtClean="0">
                <a:solidFill>
                  <a:schemeClr val="tx1"/>
                </a:solidFill>
                <a:effectLst/>
                <a:latin typeface="+mn-lt"/>
                <a:ea typeface="+mn-ea"/>
                <a:cs typeface="+mn-cs"/>
              </a:rPr>
              <a:t>Ipad</a:t>
            </a:r>
            <a:r>
              <a:rPr lang="es-ES_tradnl" sz="1200" b="0" kern="1200" baseline="0" dirty="0" smtClean="0">
                <a:solidFill>
                  <a:schemeClr val="tx1"/>
                </a:solidFill>
                <a:effectLst/>
                <a:latin typeface="+mn-lt"/>
                <a:ea typeface="+mn-ea"/>
                <a:cs typeface="+mn-cs"/>
              </a:rPr>
              <a:t> </a:t>
            </a:r>
            <a:r>
              <a:rPr lang="es-ES_tradnl" sz="1200" b="0" kern="1200" dirty="0" smtClean="0">
                <a:solidFill>
                  <a:schemeClr val="tx1"/>
                </a:solidFill>
                <a:effectLst/>
                <a:latin typeface="+mn-lt"/>
                <a:ea typeface="+mn-ea"/>
                <a:cs typeface="+mn-cs"/>
              </a:rPr>
              <a:t>de la Oportunidad Oriflame.</a:t>
            </a:r>
          </a:p>
          <a:p>
            <a:endParaRPr lang="es-ES_tradnl" sz="1200" b="0" kern="1200" dirty="0" smtClean="0">
              <a:solidFill>
                <a:schemeClr val="tx1"/>
              </a:solidFill>
              <a:effectLst/>
              <a:latin typeface="+mn-lt"/>
              <a:ea typeface="+mn-ea"/>
              <a:cs typeface="+mn-cs"/>
            </a:endParaRPr>
          </a:p>
          <a:p>
            <a:r>
              <a:rPr lang="es-ES_tradnl" sz="1200" b="0" kern="1200" dirty="0" smtClean="0">
                <a:solidFill>
                  <a:schemeClr val="tx1"/>
                </a:solidFill>
                <a:effectLst/>
                <a:latin typeface="+mn-lt"/>
                <a:ea typeface="+mn-ea"/>
                <a:cs typeface="+mn-cs"/>
              </a:rPr>
              <a:t>Voltea las páginas y utiliza tus propias palabras para hacer la presentación más natural.</a:t>
            </a:r>
          </a:p>
          <a:p>
            <a:endParaRPr lang="es-ES_tradnl" sz="1200" b="0" kern="1200" dirty="0" smtClean="0">
              <a:solidFill>
                <a:schemeClr val="tx1"/>
              </a:solidFill>
              <a:effectLst/>
              <a:latin typeface="+mn-lt"/>
              <a:ea typeface="+mn-ea"/>
              <a:cs typeface="+mn-cs"/>
            </a:endParaRPr>
          </a:p>
          <a:p>
            <a:r>
              <a:rPr lang="es-ES_tradnl" sz="1200" b="0" kern="1200" dirty="0" smtClean="0">
                <a:solidFill>
                  <a:schemeClr val="tx1"/>
                </a:solidFill>
                <a:effectLst/>
                <a:latin typeface="+mn-lt"/>
                <a:ea typeface="+mn-ea"/>
                <a:cs typeface="+mn-cs"/>
              </a:rPr>
              <a:t>Cuando estés hablando a la gente acerca de Oriflame, muestra</a:t>
            </a:r>
            <a:r>
              <a:rPr lang="es-ES_tradnl" sz="1200" b="0" kern="1200" baseline="0" dirty="0" smtClean="0">
                <a:solidFill>
                  <a:schemeClr val="tx1"/>
                </a:solidFill>
                <a:effectLst/>
                <a:latin typeface="+mn-lt"/>
                <a:ea typeface="+mn-ea"/>
                <a:cs typeface="+mn-cs"/>
              </a:rPr>
              <a:t> t</a:t>
            </a:r>
            <a:r>
              <a:rPr lang="es-ES_tradnl" sz="1200" b="0" kern="1200" dirty="0" smtClean="0">
                <a:solidFill>
                  <a:schemeClr val="tx1"/>
                </a:solidFill>
                <a:effectLst/>
                <a:latin typeface="+mn-lt"/>
                <a:ea typeface="+mn-ea"/>
                <a:cs typeface="+mn-cs"/>
              </a:rPr>
              <a:t>us propios ejemplos y ejemplos de tus patrocinadores y Líderes. </a:t>
            </a:r>
          </a:p>
          <a:p>
            <a:r>
              <a:rPr lang="es-ES_tradnl" sz="1200" b="0" kern="1200" dirty="0" smtClean="0">
                <a:solidFill>
                  <a:schemeClr val="tx1"/>
                </a:solidFill>
                <a:effectLst/>
                <a:latin typeface="+mn-lt"/>
                <a:ea typeface="+mn-ea"/>
                <a:cs typeface="+mn-cs"/>
              </a:rPr>
              <a:t>Puedes utilizar nuestras revistas corporativas, sus imágenes o fotos de tu patrocinador</a:t>
            </a:r>
          </a:p>
          <a:p>
            <a:r>
              <a:rPr lang="es-ES_tradnl" sz="1200" b="0" kern="1200" dirty="0" smtClean="0">
                <a:solidFill>
                  <a:schemeClr val="tx1"/>
                </a:solidFill>
                <a:effectLst/>
                <a:latin typeface="+mn-lt"/>
                <a:ea typeface="+mn-ea"/>
                <a:cs typeface="+mn-cs"/>
              </a:rPr>
              <a:t>Invita</a:t>
            </a:r>
            <a:r>
              <a:rPr lang="es-ES_tradnl" sz="1200" b="0" kern="1200" baseline="0" dirty="0" smtClean="0">
                <a:solidFill>
                  <a:schemeClr val="tx1"/>
                </a:solidFill>
                <a:effectLst/>
                <a:latin typeface="+mn-lt"/>
                <a:ea typeface="+mn-ea"/>
                <a:cs typeface="+mn-cs"/>
              </a:rPr>
              <a:t> a probar</a:t>
            </a:r>
            <a:r>
              <a:rPr lang="es-ES_tradnl" sz="1200" b="0" kern="1200" dirty="0" smtClean="0">
                <a:solidFill>
                  <a:schemeClr val="tx1"/>
                </a:solidFill>
                <a:effectLst/>
                <a:latin typeface="+mn-lt"/>
                <a:ea typeface="+mn-ea"/>
                <a:cs typeface="+mn-cs"/>
              </a:rPr>
              <a:t> los productos durante</a:t>
            </a:r>
            <a:r>
              <a:rPr lang="es-ES_tradnl" sz="1200" b="0" kern="1200" baseline="0" dirty="0" smtClean="0">
                <a:solidFill>
                  <a:schemeClr val="tx1"/>
                </a:solidFill>
                <a:effectLst/>
                <a:latin typeface="+mn-lt"/>
                <a:ea typeface="+mn-ea"/>
                <a:cs typeface="+mn-cs"/>
              </a:rPr>
              <a:t> la</a:t>
            </a:r>
            <a:r>
              <a:rPr lang="es-ES_tradnl" sz="1200" b="0" kern="1200" dirty="0" smtClean="0">
                <a:solidFill>
                  <a:schemeClr val="tx1"/>
                </a:solidFill>
                <a:effectLst/>
                <a:latin typeface="+mn-lt"/>
                <a:ea typeface="+mn-ea"/>
                <a:cs typeface="+mn-cs"/>
              </a:rPr>
              <a:t> presentación y organiza una breve clase de algunos productos.</a:t>
            </a:r>
          </a:p>
          <a:p>
            <a:endParaRPr lang="es-ES_tradnl" sz="1200" b="0" kern="1200" dirty="0" smtClean="0">
              <a:solidFill>
                <a:schemeClr val="tx1"/>
              </a:solidFill>
              <a:effectLst/>
              <a:latin typeface="+mn-lt"/>
              <a:ea typeface="+mn-ea"/>
              <a:cs typeface="+mn-cs"/>
            </a:endParaRPr>
          </a:p>
          <a:p>
            <a:r>
              <a:rPr lang="es-ES_tradnl" sz="1200" b="0" kern="1200" dirty="0" smtClean="0">
                <a:solidFill>
                  <a:schemeClr val="tx1"/>
                </a:solidFill>
                <a:effectLst/>
                <a:latin typeface="+mn-lt"/>
                <a:ea typeface="+mn-ea"/>
                <a:cs typeface="+mn-cs"/>
              </a:rPr>
              <a:t>Recuerda: el resultado es: nuevo Socio o nuevo cliente.</a:t>
            </a:r>
          </a:p>
          <a:p>
            <a:endParaRPr lang="es-ES_tradnl" sz="1200" b="0" kern="1200" dirty="0" smtClean="0">
              <a:solidFill>
                <a:schemeClr val="tx1"/>
              </a:solidFill>
              <a:effectLst/>
              <a:latin typeface="+mn-lt"/>
              <a:ea typeface="+mn-ea"/>
              <a:cs typeface="+mn-cs"/>
            </a:endParaRPr>
          </a:p>
          <a:p>
            <a:r>
              <a:rPr lang="es-ES_tradnl" sz="1200" b="0" kern="1200" dirty="0" smtClean="0">
                <a:solidFill>
                  <a:schemeClr val="tx1"/>
                </a:solidFill>
                <a:effectLst/>
                <a:latin typeface="+mn-lt"/>
                <a:ea typeface="+mn-ea"/>
                <a:cs typeface="+mn-cs"/>
              </a:rPr>
              <a:t>Cierra con las palabras mágicas</a:t>
            </a:r>
          </a:p>
          <a:p>
            <a:r>
              <a:rPr lang="es-ES_tradnl" sz="1200" b="0" kern="1200" dirty="0" smtClean="0">
                <a:solidFill>
                  <a:schemeClr val="tx1"/>
                </a:solidFill>
                <a:effectLst/>
                <a:latin typeface="+mn-lt"/>
                <a:ea typeface="+mn-ea"/>
                <a:cs typeface="+mn-cs"/>
              </a:rPr>
              <a:t> Resultado: </a:t>
            </a:r>
          </a:p>
          <a:p>
            <a:r>
              <a:rPr lang="es-ES_tradnl" sz="1200" b="0" kern="1200" dirty="0" smtClean="0">
                <a:solidFill>
                  <a:schemeClr val="tx1"/>
                </a:solidFill>
                <a:effectLst/>
                <a:latin typeface="+mn-lt"/>
                <a:ea typeface="+mn-ea"/>
                <a:cs typeface="+mn-cs"/>
              </a:rPr>
              <a:t>1 ) Un nuevo</a:t>
            </a:r>
            <a:r>
              <a:rPr lang="es-ES_tradnl" sz="1200" b="0" kern="1200" baseline="0" dirty="0" smtClean="0">
                <a:solidFill>
                  <a:schemeClr val="tx1"/>
                </a:solidFill>
                <a:effectLst/>
                <a:latin typeface="+mn-lt"/>
                <a:ea typeface="+mn-ea"/>
                <a:cs typeface="+mn-cs"/>
              </a:rPr>
              <a:t> Soci</a:t>
            </a:r>
            <a:r>
              <a:rPr lang="es-ES_tradnl" sz="1200" b="0" kern="1200" dirty="0" smtClean="0">
                <a:solidFill>
                  <a:schemeClr val="tx1"/>
                </a:solidFill>
                <a:effectLst/>
                <a:latin typeface="+mn-lt"/>
                <a:ea typeface="+mn-ea"/>
                <a:cs typeface="+mn-cs"/>
              </a:rPr>
              <a:t>o  2) un nuevo cliente!</a:t>
            </a:r>
            <a:endParaRPr lang="sv-SE" b="0" dirty="0"/>
          </a:p>
        </p:txBody>
      </p:sp>
      <p:sp>
        <p:nvSpPr>
          <p:cNvPr id="4" name="Slide Number Placeholder 3"/>
          <p:cNvSpPr>
            <a:spLocks noGrp="1"/>
          </p:cNvSpPr>
          <p:nvPr>
            <p:ph type="sldNum" sz="quarter" idx="10"/>
          </p:nvPr>
        </p:nvSpPr>
        <p:spPr/>
        <p:txBody>
          <a:bodyPr/>
          <a:lstStyle/>
          <a:p>
            <a:fld id="{B5381342-537A-4691-B35B-AD83F10790B9}" type="slidenum">
              <a:rPr lang="sv-SE" smtClean="0"/>
              <a:t>33</a:t>
            </a:fld>
            <a:endParaRPr lang="sv-SE"/>
          </a:p>
        </p:txBody>
      </p:sp>
    </p:spTree>
    <p:extLst>
      <p:ext uri="{BB962C8B-B14F-4D97-AF65-F5344CB8AC3E}">
        <p14:creationId xmlns:p14="http://schemas.microsoft.com/office/powerpoint/2010/main" val="259525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smtClean="0">
                <a:solidFill>
                  <a:schemeClr val="tx1"/>
                </a:solidFill>
                <a:effectLst/>
                <a:latin typeface="+mn-lt"/>
                <a:ea typeface="+mn-ea"/>
                <a:cs typeface="+mn-cs"/>
              </a:rPr>
              <a:t>Lleva</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a cabo una reunión de Oportunidad Oriflame usando Skype para un pequeño grupo, utiliza </a:t>
            </a:r>
            <a:r>
              <a:rPr lang="es-ES_tradnl" sz="1200" kern="1200" dirty="0" err="1" smtClean="0">
                <a:solidFill>
                  <a:schemeClr val="tx1"/>
                </a:solidFill>
                <a:effectLst/>
                <a:latin typeface="+mn-lt"/>
                <a:ea typeface="+mn-ea"/>
                <a:cs typeface="+mn-cs"/>
              </a:rPr>
              <a:t>webinar</a:t>
            </a:r>
            <a:r>
              <a:rPr lang="es-ES_tradnl" sz="1200" kern="1200" dirty="0" smtClean="0">
                <a:solidFill>
                  <a:schemeClr val="tx1"/>
                </a:solidFill>
                <a:effectLst/>
                <a:latin typeface="+mn-lt"/>
                <a:ea typeface="+mn-ea"/>
                <a:cs typeface="+mn-cs"/>
              </a:rPr>
              <a:t> para grupos más grandes. </a:t>
            </a:r>
          </a:p>
          <a:p>
            <a:r>
              <a:rPr lang="es-ES_tradnl" sz="1200" kern="1200" dirty="0" smtClean="0">
                <a:solidFill>
                  <a:schemeClr val="tx1"/>
                </a:solidFill>
                <a:effectLst/>
                <a:latin typeface="+mn-lt"/>
                <a:ea typeface="+mn-ea"/>
                <a:cs typeface="+mn-cs"/>
              </a:rPr>
              <a:t>Utiliza</a:t>
            </a:r>
            <a:r>
              <a:rPr lang="es-ES_tradnl" sz="1200" kern="1200" baseline="0" dirty="0" smtClean="0">
                <a:solidFill>
                  <a:schemeClr val="tx1"/>
                </a:solidFill>
                <a:effectLst/>
                <a:latin typeface="+mn-lt"/>
                <a:ea typeface="+mn-ea"/>
                <a:cs typeface="+mn-cs"/>
              </a:rPr>
              <a:t> la </a:t>
            </a:r>
            <a:r>
              <a:rPr lang="es-ES_tradnl" sz="1200" kern="1200" baseline="0" dirty="0" err="1" smtClean="0">
                <a:solidFill>
                  <a:schemeClr val="tx1"/>
                </a:solidFill>
                <a:effectLst/>
                <a:latin typeface="+mn-lt"/>
                <a:ea typeface="+mn-ea"/>
                <a:cs typeface="+mn-cs"/>
              </a:rPr>
              <a:t>PPT</a:t>
            </a:r>
            <a:r>
              <a:rPr lang="es-ES_tradnl" sz="1200" kern="1200" baseline="0" dirty="0" smtClean="0">
                <a:solidFill>
                  <a:schemeClr val="tx1"/>
                </a:solidFill>
                <a:effectLst/>
                <a:latin typeface="+mn-lt"/>
                <a:ea typeface="+mn-ea"/>
                <a:cs typeface="+mn-cs"/>
              </a:rPr>
              <a:t> d </a:t>
            </a:r>
            <a:r>
              <a:rPr lang="es-ES_tradnl" sz="1200" kern="1200" baseline="0" dirty="0" err="1" smtClean="0">
                <a:solidFill>
                  <a:schemeClr val="tx1"/>
                </a:solidFill>
                <a:effectLst/>
                <a:latin typeface="+mn-lt"/>
                <a:ea typeface="+mn-ea"/>
                <a:cs typeface="+mn-cs"/>
              </a:rPr>
              <a:t>ela</a:t>
            </a:r>
            <a:r>
              <a:rPr lang="es-ES_tradnl" sz="1200" kern="1200" baseline="0" dirty="0" smtClean="0">
                <a:solidFill>
                  <a:schemeClr val="tx1"/>
                </a:solidFill>
                <a:effectLst/>
                <a:latin typeface="+mn-lt"/>
                <a:ea typeface="+mn-ea"/>
                <a:cs typeface="+mn-cs"/>
              </a:rPr>
              <a:t> ROO </a:t>
            </a:r>
            <a:r>
              <a:rPr lang="es-ES_tradnl" sz="1200" kern="1200" dirty="0" smtClean="0">
                <a:solidFill>
                  <a:schemeClr val="tx1"/>
                </a:solidFill>
                <a:effectLst/>
                <a:latin typeface="+mn-lt"/>
                <a:ea typeface="+mn-ea"/>
                <a:cs typeface="+mn-cs"/>
              </a:rPr>
              <a:t> para la realización de </a:t>
            </a:r>
            <a:r>
              <a:rPr lang="es-ES_tradnl" sz="1200" kern="1200" dirty="0" err="1" smtClean="0">
                <a:solidFill>
                  <a:schemeClr val="tx1"/>
                </a:solidFill>
                <a:effectLst/>
                <a:latin typeface="+mn-lt"/>
                <a:ea typeface="+mn-ea"/>
                <a:cs typeface="+mn-cs"/>
              </a:rPr>
              <a:t>webinar</a:t>
            </a:r>
            <a:r>
              <a:rPr lang="es-ES_tradnl" sz="1200" kern="1200" dirty="0" smtClean="0">
                <a:solidFill>
                  <a:schemeClr val="tx1"/>
                </a:solidFill>
                <a:effectLst/>
                <a:latin typeface="+mn-lt"/>
                <a:ea typeface="+mn-ea"/>
                <a:cs typeface="+mn-cs"/>
              </a:rPr>
              <a:t> y el </a:t>
            </a:r>
            <a:r>
              <a:rPr lang="es-ES_tradnl" sz="1200" kern="1200" dirty="0" err="1" smtClean="0">
                <a:solidFill>
                  <a:schemeClr val="tx1"/>
                </a:solidFill>
                <a:effectLst/>
                <a:latin typeface="+mn-lt"/>
                <a:ea typeface="+mn-ea"/>
                <a:cs typeface="+mn-cs"/>
              </a:rPr>
              <a:t>rotafolio</a:t>
            </a:r>
            <a:r>
              <a:rPr lang="es-ES_tradnl" sz="1200" kern="1200" baseline="0" dirty="0" smtClean="0">
                <a:solidFill>
                  <a:schemeClr val="tx1"/>
                </a:solidFill>
                <a:effectLst/>
                <a:latin typeface="+mn-lt"/>
                <a:ea typeface="+mn-ea"/>
                <a:cs typeface="+mn-cs"/>
              </a:rPr>
              <a:t> de la</a:t>
            </a:r>
            <a:r>
              <a:rPr lang="es-ES_tradnl" sz="1200" kern="1200" dirty="0" smtClean="0">
                <a:solidFill>
                  <a:schemeClr val="tx1"/>
                </a:solidFill>
                <a:effectLst/>
                <a:latin typeface="+mn-lt"/>
                <a:ea typeface="+mn-ea"/>
                <a:cs typeface="+mn-cs"/>
              </a:rPr>
              <a:t> ROO para la realización  a través de Skype,</a:t>
            </a:r>
            <a:r>
              <a:rPr lang="es-ES_tradnl" sz="1200" kern="1200" baseline="0" dirty="0" smtClean="0">
                <a:solidFill>
                  <a:schemeClr val="tx1"/>
                </a:solidFill>
                <a:effectLst/>
                <a:latin typeface="+mn-lt"/>
                <a:ea typeface="+mn-ea"/>
                <a:cs typeface="+mn-cs"/>
              </a:rPr>
              <a:t> i</a:t>
            </a:r>
            <a:r>
              <a:rPr lang="es-ES_tradnl" sz="1200" kern="1200" dirty="0" smtClean="0">
                <a:solidFill>
                  <a:schemeClr val="tx1"/>
                </a:solidFill>
                <a:effectLst/>
                <a:latin typeface="+mn-lt"/>
                <a:ea typeface="+mn-ea"/>
                <a:cs typeface="+mn-cs"/>
              </a:rPr>
              <a:t>nvita y lleva gente a</a:t>
            </a:r>
            <a:r>
              <a:rPr lang="es-ES_tradnl" sz="1200" kern="1200" baseline="0" dirty="0" smtClean="0">
                <a:solidFill>
                  <a:schemeClr val="tx1"/>
                </a:solidFill>
                <a:effectLst/>
                <a:latin typeface="+mn-lt"/>
                <a:ea typeface="+mn-ea"/>
                <a:cs typeface="+mn-cs"/>
              </a:rPr>
              <a:t> los entrenamientos</a:t>
            </a:r>
            <a:r>
              <a:rPr lang="es-ES_tradnl" sz="1200" kern="1200" dirty="0" smtClean="0">
                <a:solidFill>
                  <a:schemeClr val="tx1"/>
                </a:solidFill>
                <a:effectLst/>
                <a:latin typeface="+mn-lt"/>
                <a:ea typeface="+mn-ea"/>
                <a:cs typeface="+mn-cs"/>
              </a:rPr>
              <a:t> del Líder.</a:t>
            </a:r>
            <a:endParaRPr lang="sv-SE" dirty="0"/>
          </a:p>
        </p:txBody>
      </p:sp>
      <p:sp>
        <p:nvSpPr>
          <p:cNvPr id="4" name="Slide Number Placeholder 3"/>
          <p:cNvSpPr>
            <a:spLocks noGrp="1"/>
          </p:cNvSpPr>
          <p:nvPr>
            <p:ph type="sldNum" sz="quarter" idx="10"/>
          </p:nvPr>
        </p:nvSpPr>
        <p:spPr/>
        <p:txBody>
          <a:bodyPr/>
          <a:lstStyle/>
          <a:p>
            <a:fld id="{B5381342-537A-4691-B35B-AD83F10790B9}" type="slidenum">
              <a:rPr lang="sv-SE" smtClean="0"/>
              <a:t>34</a:t>
            </a:fld>
            <a:endParaRPr lang="sv-SE"/>
          </a:p>
        </p:txBody>
      </p:sp>
    </p:spTree>
    <p:extLst>
      <p:ext uri="{BB962C8B-B14F-4D97-AF65-F5344CB8AC3E}">
        <p14:creationId xmlns:p14="http://schemas.microsoft.com/office/powerpoint/2010/main" val="2021020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b="1" dirty="0" smtClean="0">
                <a:solidFill>
                  <a:srgbClr val="C1D100"/>
                </a:solidFill>
                <a:latin typeface="Gill Sans for Oriflame Light"/>
              </a:rPr>
              <a:t>Clases de Belleza</a:t>
            </a:r>
            <a:endParaRPr lang="es-CL" dirty="0" smtClean="0"/>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Pueden llevarse a cabo por Socios, que están interesados ​​en los productos.</a:t>
            </a:r>
          </a:p>
          <a:p>
            <a:r>
              <a:rPr lang="es-ES_tradnl" sz="1200" kern="1200" dirty="0" smtClean="0">
                <a:solidFill>
                  <a:schemeClr val="tx1"/>
                </a:solidFill>
                <a:effectLst/>
                <a:latin typeface="+mn-lt"/>
                <a:ea typeface="+mn-ea"/>
                <a:cs typeface="+mn-cs"/>
              </a:rPr>
              <a:t>Es la mejor</a:t>
            </a:r>
            <a:r>
              <a:rPr lang="es-ES_tradnl" sz="1200" kern="1200" baseline="0" dirty="0" smtClean="0">
                <a:solidFill>
                  <a:schemeClr val="tx1"/>
                </a:solidFill>
                <a:effectLst/>
                <a:latin typeface="+mn-lt"/>
                <a:ea typeface="+mn-ea"/>
                <a:cs typeface="+mn-cs"/>
              </a:rPr>
              <a:t> oportunidad para</a:t>
            </a:r>
            <a:r>
              <a:rPr lang="es-ES_tradnl" sz="1200" kern="1200" dirty="0" smtClean="0">
                <a:solidFill>
                  <a:schemeClr val="tx1"/>
                </a:solidFill>
                <a:effectLst/>
                <a:latin typeface="+mn-lt"/>
                <a:ea typeface="+mn-ea"/>
                <a:cs typeface="+mn-cs"/>
              </a:rPr>
              <a:t> mostrar los productos y la</a:t>
            </a:r>
            <a:r>
              <a:rPr lang="es-ES_tradnl" sz="1200" kern="1200" baseline="0" dirty="0" smtClean="0">
                <a:solidFill>
                  <a:schemeClr val="tx1"/>
                </a:solidFill>
                <a:effectLst/>
                <a:latin typeface="+mn-lt"/>
                <a:ea typeface="+mn-ea"/>
                <a:cs typeface="+mn-cs"/>
              </a:rPr>
              <a:t> Oportunidad Oriflame juntos.</a:t>
            </a:r>
            <a:endParaRPr lang="es-ES_tradnl"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Puedes realizar </a:t>
            </a:r>
            <a:r>
              <a:rPr lang="es-CL" b="1" dirty="0" smtClean="0">
                <a:solidFill>
                  <a:srgbClr val="C1D100"/>
                </a:solidFill>
                <a:latin typeface="Gill Sans for Oriflame Light"/>
              </a:rPr>
              <a:t>Clases de Belleza</a:t>
            </a:r>
            <a:endParaRPr lang="es-CL" dirty="0" smtClean="0"/>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Oficina</a:t>
            </a:r>
          </a:p>
          <a:p>
            <a:r>
              <a:rPr lang="es-ES_tradnl" sz="1200" kern="1200" dirty="0" smtClean="0">
                <a:solidFill>
                  <a:schemeClr val="tx1"/>
                </a:solidFill>
                <a:effectLst/>
                <a:latin typeface="+mn-lt"/>
                <a:ea typeface="+mn-ea"/>
                <a:cs typeface="+mn-cs"/>
              </a:rPr>
              <a:t>En tu lugar de trabajo o lugar de trabajo de</a:t>
            </a:r>
            <a:r>
              <a:rPr lang="es-ES_tradnl" sz="1200" kern="1200" baseline="0" dirty="0" smtClean="0">
                <a:solidFill>
                  <a:schemeClr val="tx1"/>
                </a:solidFill>
                <a:effectLst/>
                <a:latin typeface="+mn-lt"/>
                <a:ea typeface="+mn-ea"/>
                <a:cs typeface="+mn-cs"/>
              </a:rPr>
              <a:t> t</a:t>
            </a:r>
            <a:r>
              <a:rPr lang="es-ES_tradnl" sz="1200" kern="1200" dirty="0" smtClean="0">
                <a:solidFill>
                  <a:schemeClr val="tx1"/>
                </a:solidFill>
                <a:effectLst/>
                <a:latin typeface="+mn-lt"/>
                <a:ea typeface="+mn-ea"/>
                <a:cs typeface="+mn-cs"/>
              </a:rPr>
              <a:t>us amigos ( pregunta sobre el permiso en el trabajo)</a:t>
            </a:r>
          </a:p>
          <a:p>
            <a:r>
              <a:rPr lang="es-ES_tradnl" sz="1200" kern="1200" dirty="0" smtClean="0">
                <a:solidFill>
                  <a:schemeClr val="tx1"/>
                </a:solidFill>
                <a:effectLst/>
                <a:latin typeface="+mn-lt"/>
                <a:ea typeface="+mn-ea"/>
                <a:cs typeface="+mn-cs"/>
              </a:rPr>
              <a:t>En  salones cosméticos como fiesta</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temáticas de</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cosméticos con  productos de cuidado de la piel Oriflame, etc.</a:t>
            </a:r>
          </a:p>
          <a:p>
            <a:r>
              <a:rPr lang="es-ES_tradnl" sz="1200" kern="1200" dirty="0" smtClean="0">
                <a:solidFill>
                  <a:schemeClr val="tx1"/>
                </a:solidFill>
                <a:effectLst/>
                <a:latin typeface="+mn-lt"/>
                <a:ea typeface="+mn-ea"/>
                <a:cs typeface="+mn-cs"/>
              </a:rPr>
              <a:t>En la casa de tus amigos</a:t>
            </a:r>
          </a:p>
          <a:p>
            <a:r>
              <a:rPr lang="es-ES_tradnl" sz="1200" kern="1200" dirty="0" smtClean="0">
                <a:solidFill>
                  <a:schemeClr val="tx1"/>
                </a:solidFill>
                <a:effectLst/>
                <a:latin typeface="+mn-lt"/>
                <a:ea typeface="+mn-ea"/>
                <a:cs typeface="+mn-cs"/>
              </a:rPr>
              <a:t>En el sauna (clases de cuidado del cuerpo)</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¿Qué materiales se necesitan para realizar</a:t>
            </a:r>
            <a:r>
              <a:rPr lang="es-ES_tradnl" sz="1200" kern="1200" baseline="0" dirty="0" smtClean="0">
                <a:solidFill>
                  <a:schemeClr val="tx1"/>
                </a:solidFill>
                <a:effectLst/>
                <a:latin typeface="+mn-lt"/>
                <a:ea typeface="+mn-ea"/>
                <a:cs typeface="+mn-cs"/>
              </a:rPr>
              <a:t> una Clase de belleza</a:t>
            </a:r>
            <a:r>
              <a:rPr lang="es-ES_tradnl" sz="1200" kern="1200" dirty="0" smtClean="0">
                <a:solidFill>
                  <a:schemeClr val="tx1"/>
                </a:solidFill>
                <a:effectLst/>
                <a:latin typeface="+mn-lt"/>
                <a:ea typeface="+mn-ea"/>
                <a:cs typeface="+mn-cs"/>
              </a:rPr>
              <a:t>?</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Sets de Cuidado Facial para diferentes tipos de piel en</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 4 pasos.</a:t>
            </a:r>
          </a:p>
          <a:p>
            <a:r>
              <a:rPr lang="es-ES_tradnl" sz="1200" kern="1200" dirty="0" smtClean="0">
                <a:solidFill>
                  <a:schemeClr val="tx1"/>
                </a:solidFill>
                <a:effectLst/>
                <a:latin typeface="+mn-lt"/>
                <a:ea typeface="+mn-ea"/>
                <a:cs typeface="+mn-cs"/>
              </a:rPr>
              <a:t>Cremas para </a:t>
            </a:r>
            <a:r>
              <a:rPr lang="es-ES_tradnl" sz="1200" kern="1200" baseline="0" dirty="0" smtClean="0">
                <a:solidFill>
                  <a:schemeClr val="tx1"/>
                </a:solidFill>
                <a:effectLst/>
                <a:latin typeface="+mn-lt"/>
                <a:ea typeface="+mn-ea"/>
                <a:cs typeface="+mn-cs"/>
              </a:rPr>
              <a:t> el contorno de</a:t>
            </a:r>
            <a:r>
              <a:rPr lang="es-ES_tradnl" sz="1200" kern="1200" dirty="0" smtClean="0">
                <a:solidFill>
                  <a:schemeClr val="tx1"/>
                </a:solidFill>
                <a:effectLst/>
                <a:latin typeface="+mn-lt"/>
                <a:ea typeface="+mn-ea"/>
                <a:cs typeface="+mn-cs"/>
              </a:rPr>
              <a:t> ojos</a:t>
            </a:r>
          </a:p>
          <a:p>
            <a:r>
              <a:rPr lang="es-ES_tradnl" sz="1200" kern="1200" dirty="0" smtClean="0">
                <a:solidFill>
                  <a:schemeClr val="tx1"/>
                </a:solidFill>
                <a:effectLst/>
                <a:latin typeface="+mn-lt"/>
                <a:ea typeface="+mn-ea"/>
                <a:cs typeface="+mn-cs"/>
              </a:rPr>
              <a:t>Maquillaje </a:t>
            </a:r>
          </a:p>
          <a:p>
            <a:r>
              <a:rPr lang="es-ES_tradnl" sz="1200" kern="1200" dirty="0" smtClean="0">
                <a:solidFill>
                  <a:schemeClr val="tx1"/>
                </a:solidFill>
                <a:effectLst/>
                <a:latin typeface="+mn-lt"/>
                <a:ea typeface="+mn-ea"/>
                <a:cs typeface="+mn-cs"/>
              </a:rPr>
              <a:t>Accesorios como almohadillas/ pétalos de algodón, palillos/</a:t>
            </a:r>
            <a:r>
              <a:rPr lang="es-ES_tradnl" sz="1200" kern="1200" dirty="0" err="1" smtClean="0">
                <a:solidFill>
                  <a:schemeClr val="tx1"/>
                </a:solidFill>
                <a:effectLst/>
                <a:latin typeface="+mn-lt"/>
                <a:ea typeface="+mn-ea"/>
                <a:cs typeface="+mn-cs"/>
              </a:rPr>
              <a:t>cotonitos</a:t>
            </a:r>
            <a:r>
              <a:rPr lang="es-ES_tradnl" sz="1200" kern="1200" dirty="0" smtClean="0">
                <a:solidFill>
                  <a:schemeClr val="tx1"/>
                </a:solidFill>
                <a:effectLst/>
                <a:latin typeface="+mn-lt"/>
                <a:ea typeface="+mn-ea"/>
                <a:cs typeface="+mn-cs"/>
              </a:rPr>
              <a:t> de algodón , papel tisú/servilletas , espejos, cepillos para maquillaje</a:t>
            </a:r>
          </a:p>
          <a:p>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Durante la realización:</a:t>
            </a:r>
          </a:p>
          <a:p>
            <a:r>
              <a:rPr lang="es-ES_tradnl" sz="1200" kern="1200" dirty="0" smtClean="0">
                <a:solidFill>
                  <a:schemeClr val="tx1"/>
                </a:solidFill>
                <a:effectLst/>
                <a:latin typeface="+mn-lt"/>
                <a:ea typeface="+mn-ea"/>
                <a:cs typeface="+mn-cs"/>
              </a:rPr>
              <a:t>El Líder hace comentarios sobre todo lo que pasa, muestra resultados en los modelos (1 o 2 modelos), los invitado</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están escuchando</a:t>
            </a:r>
          </a:p>
          <a:p>
            <a:endParaRPr lang="es-ES_tradnl" sz="1200" b="1"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¡Importante! </a:t>
            </a:r>
            <a:r>
              <a:rPr lang="es-ES_tradnl" sz="1200" kern="1200" dirty="0" smtClean="0">
                <a:solidFill>
                  <a:schemeClr val="tx1"/>
                </a:solidFill>
                <a:effectLst/>
                <a:latin typeface="+mn-lt"/>
                <a:ea typeface="+mn-ea"/>
                <a:cs typeface="+mn-cs"/>
              </a:rPr>
              <a:t>Durante la demostración de cuidado del</a:t>
            </a:r>
            <a:r>
              <a:rPr lang="es-ES_tradnl" sz="1200" kern="1200" baseline="0" dirty="0" smtClean="0">
                <a:solidFill>
                  <a:schemeClr val="tx1"/>
                </a:solidFill>
                <a:effectLst/>
                <a:latin typeface="+mn-lt"/>
                <a:ea typeface="+mn-ea"/>
                <a:cs typeface="+mn-cs"/>
              </a:rPr>
              <a:t> rostro en</a:t>
            </a:r>
            <a:r>
              <a:rPr lang="es-ES_tradnl" sz="1200" kern="1200" dirty="0" smtClean="0">
                <a:solidFill>
                  <a:schemeClr val="tx1"/>
                </a:solidFill>
                <a:effectLst/>
                <a:latin typeface="+mn-lt"/>
                <a:ea typeface="+mn-ea"/>
                <a:cs typeface="+mn-cs"/>
              </a:rPr>
              <a:t> 4 pasos o después de la última parte de la clase de belleza, habla sobre la Oportunidad</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de Negocio y muestra todas las posibilidades</a:t>
            </a:r>
            <a:r>
              <a:rPr lang="es-ES_tradnl" sz="1200" kern="1200" baseline="0" dirty="0" smtClean="0">
                <a:solidFill>
                  <a:schemeClr val="tx1"/>
                </a:solidFill>
                <a:effectLst/>
                <a:latin typeface="+mn-lt"/>
                <a:ea typeface="+mn-ea"/>
                <a:cs typeface="+mn-cs"/>
              </a:rPr>
              <a:t> a</a:t>
            </a:r>
            <a:r>
              <a:rPr lang="es-ES_tradnl" sz="1200" kern="1200" dirty="0" smtClean="0">
                <a:solidFill>
                  <a:schemeClr val="tx1"/>
                </a:solidFill>
                <a:effectLst/>
                <a:latin typeface="+mn-lt"/>
                <a:ea typeface="+mn-ea"/>
                <a:cs typeface="+mn-cs"/>
              </a:rPr>
              <a:t> los Socios: Ahorrar dinero, ganancias inmediatas, Programa de Bienvenida, programas de Reclutamiento,</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Fidelización, etc.</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¡Esta parte debe continuar durante al menos 20 minutos !</a:t>
            </a:r>
            <a:endParaRPr lang="en-US" sz="1200" baseline="0" dirty="0" smtClean="0">
              <a:solidFill>
                <a:srgbClr val="000000">
                  <a:lumMod val="65000"/>
                  <a:lumOff val="35000"/>
                </a:srgbClr>
              </a:solidFill>
              <a:latin typeface="Gill Alt One MT Light" pitchFamily="34" charset="0"/>
              <a:cs typeface="ヒラギノ角ゴ Pro W3"/>
            </a:endParaRPr>
          </a:p>
          <a:p>
            <a:endParaRPr lang="en-US" sz="1200" baseline="0" dirty="0" smtClean="0">
              <a:solidFill>
                <a:srgbClr val="000000">
                  <a:lumMod val="65000"/>
                  <a:lumOff val="35000"/>
                </a:srgbClr>
              </a:solidFill>
              <a:latin typeface="Gill Alt One MT Light" pitchFamily="34" charset="0"/>
              <a:cs typeface="ヒラギノ角ゴ Pro W3"/>
            </a:endParaRPr>
          </a:p>
          <a:p>
            <a:endParaRPr lang="en-US" dirty="0" smtClean="0"/>
          </a:p>
          <a:p>
            <a:endParaRPr lang="sv-SE" dirty="0"/>
          </a:p>
        </p:txBody>
      </p:sp>
      <p:sp>
        <p:nvSpPr>
          <p:cNvPr id="4" name="Slide Number Placeholder 3"/>
          <p:cNvSpPr>
            <a:spLocks noGrp="1"/>
          </p:cNvSpPr>
          <p:nvPr>
            <p:ph type="sldNum" sz="quarter" idx="10"/>
          </p:nvPr>
        </p:nvSpPr>
        <p:spPr/>
        <p:txBody>
          <a:bodyPr/>
          <a:lstStyle/>
          <a:p>
            <a:fld id="{B5381342-537A-4691-B35B-AD83F10790B9}" type="slidenum">
              <a:rPr lang="sv-SE" smtClean="0"/>
              <a:t>35</a:t>
            </a:fld>
            <a:endParaRPr lang="sv-SE"/>
          </a:p>
        </p:txBody>
      </p:sp>
    </p:spTree>
    <p:extLst>
      <p:ext uri="{BB962C8B-B14F-4D97-AF65-F5344CB8AC3E}">
        <p14:creationId xmlns:p14="http://schemas.microsoft.com/office/powerpoint/2010/main" val="4142692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smtClean="0">
                <a:solidFill>
                  <a:schemeClr val="tx1"/>
                </a:solidFill>
                <a:effectLst/>
                <a:latin typeface="+mn-lt"/>
                <a:ea typeface="+mn-ea"/>
                <a:cs typeface="+mn-cs"/>
              </a:rPr>
              <a:t>Y al terminar la presentación usa</a:t>
            </a:r>
            <a:r>
              <a:rPr lang="es-ES_tradnl" sz="1200" kern="1200" baseline="0" dirty="0" smtClean="0">
                <a:solidFill>
                  <a:schemeClr val="tx1"/>
                </a:solidFill>
                <a:effectLst/>
                <a:latin typeface="+mn-lt"/>
                <a:ea typeface="+mn-ea"/>
                <a:cs typeface="+mn-cs"/>
              </a:rPr>
              <a:t> las</a:t>
            </a:r>
            <a:r>
              <a:rPr lang="es-ES_tradnl" sz="1200" kern="1200" dirty="0" smtClean="0">
                <a:solidFill>
                  <a:schemeClr val="tx1"/>
                </a:solidFill>
                <a:effectLst/>
                <a:latin typeface="+mn-lt"/>
                <a:ea typeface="+mn-ea"/>
                <a:cs typeface="+mn-cs"/>
              </a:rPr>
              <a:t> palabras mágicas: </a:t>
            </a:r>
          </a:p>
          <a:p>
            <a:r>
              <a:rPr lang="es-ES_tradnl" sz="1200" kern="1200" dirty="0" smtClean="0">
                <a:solidFill>
                  <a:schemeClr val="tx1"/>
                </a:solidFill>
                <a:effectLst/>
                <a:latin typeface="+mn-lt"/>
                <a:ea typeface="+mn-ea"/>
                <a:cs typeface="+mn-cs"/>
              </a:rPr>
              <a:t>Si te unes a Oriflame en estos momentos .... </a:t>
            </a:r>
            <a:r>
              <a:rPr lang="es-ES" sz="1200" kern="1200" dirty="0" smtClean="0">
                <a:solidFill>
                  <a:schemeClr val="tx1"/>
                </a:solidFill>
                <a:effectLst/>
                <a:latin typeface="+mn-lt"/>
                <a:ea typeface="+mn-ea"/>
                <a:cs typeface="+mn-cs"/>
              </a:rPr>
              <a:t>E</a:t>
            </a:r>
            <a:r>
              <a:rPr lang="es-ES_tradnl" sz="1200" kern="1200" dirty="0" err="1" smtClean="0">
                <a:solidFill>
                  <a:schemeClr val="tx1"/>
                </a:solidFill>
                <a:effectLst/>
                <a:latin typeface="+mn-lt"/>
                <a:ea typeface="+mn-ea"/>
                <a:cs typeface="+mn-cs"/>
              </a:rPr>
              <a:t>ntonces</a:t>
            </a:r>
            <a:r>
              <a:rPr lang="es-ES_tradnl" sz="1200" kern="1200" dirty="0" smtClean="0">
                <a:solidFill>
                  <a:schemeClr val="tx1"/>
                </a:solidFill>
                <a:effectLst/>
                <a:latin typeface="+mn-lt"/>
                <a:ea typeface="+mn-ea"/>
                <a:cs typeface="+mn-cs"/>
              </a:rPr>
              <a:t> recibirás una oportunidad única de asistir a 25 minutos</a:t>
            </a:r>
            <a:r>
              <a:rPr lang="es-ES_tradnl" sz="1200" kern="1200" baseline="0" dirty="0" smtClean="0">
                <a:solidFill>
                  <a:schemeClr val="tx1"/>
                </a:solidFill>
                <a:effectLst/>
                <a:latin typeface="+mn-lt"/>
                <a:ea typeface="+mn-ea"/>
                <a:cs typeface="+mn-cs"/>
              </a:rPr>
              <a:t> de</a:t>
            </a:r>
            <a:r>
              <a:rPr lang="es-ES_tradnl" sz="1200" kern="1200" dirty="0" smtClean="0">
                <a:solidFill>
                  <a:schemeClr val="tx1"/>
                </a:solidFill>
                <a:effectLst/>
                <a:latin typeface="+mn-lt"/>
                <a:ea typeface="+mn-ea"/>
                <a:cs typeface="+mn-cs"/>
              </a:rPr>
              <a:t> entrenamiento, en la</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que podrás aprender todo lo que necesitas para</a:t>
            </a:r>
            <a:r>
              <a:rPr lang="es-ES_tradnl" sz="1200" kern="1200" baseline="0" dirty="0" smtClean="0">
                <a:solidFill>
                  <a:schemeClr val="tx1"/>
                </a:solidFill>
                <a:effectLst/>
                <a:latin typeface="+mn-lt"/>
                <a:ea typeface="+mn-ea"/>
                <a:cs typeface="+mn-cs"/>
              </a:rPr>
              <a:t> </a:t>
            </a:r>
            <a:r>
              <a:rPr lang="es-ES_tradnl" sz="1200" b="1" kern="1200" dirty="0" smtClean="0">
                <a:solidFill>
                  <a:schemeClr val="tx1"/>
                </a:solidFill>
                <a:effectLst/>
                <a:latin typeface="+mn-lt"/>
                <a:ea typeface="+mn-ea"/>
                <a:cs typeface="+mn-cs"/>
              </a:rPr>
              <a:t>GANAR DINERO DESDE HOY </a:t>
            </a:r>
          </a:p>
          <a:p>
            <a:endParaRPr lang="es-ES_tradnl" sz="1200" b="1"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Entonces, ¿Quién quiere unirse a Oriflame? </a:t>
            </a:r>
          </a:p>
          <a:p>
            <a:endParaRPr lang="es-ES_trad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hu-HU" sz="1200" dirty="0" smtClean="0">
                <a:latin typeface="Gill Sans for Oriflame Light"/>
              </a:rPr>
              <a:t>Si estás invitando a unirte a Oriflame, durante </a:t>
            </a:r>
            <a:r>
              <a:rPr lang="es-ES_tradnl" sz="1200" dirty="0" smtClean="0">
                <a:latin typeface="Gill Sans for Oriflame Light"/>
              </a:rPr>
              <a:t>el período de una campaña de reclutamiento, indica las ventajas especiales al entrar durante este programa</a:t>
            </a:r>
            <a:endParaRPr lang="en-US" altLang="zh-CN" sz="1100" dirty="0" smtClean="0">
              <a:solidFill>
                <a:srgbClr val="231F20"/>
              </a:solidFill>
              <a:latin typeface="Gill Sans for Oriflame Light"/>
              <a:cs typeface="Gill Sans for Oriflame Light"/>
            </a:endParaRPr>
          </a:p>
          <a:p>
            <a:endParaRPr lang="sv-SE" b="1" dirty="0"/>
          </a:p>
        </p:txBody>
      </p:sp>
      <p:sp>
        <p:nvSpPr>
          <p:cNvPr id="4" name="Slide Number Placeholder 3"/>
          <p:cNvSpPr>
            <a:spLocks noGrp="1"/>
          </p:cNvSpPr>
          <p:nvPr>
            <p:ph type="sldNum" sz="quarter" idx="10"/>
          </p:nvPr>
        </p:nvSpPr>
        <p:spPr/>
        <p:txBody>
          <a:bodyPr/>
          <a:lstStyle/>
          <a:p>
            <a:fld id="{B5381342-537A-4691-B35B-AD83F10790B9}" type="slidenum">
              <a:rPr lang="sv-SE" smtClean="0"/>
              <a:t>36</a:t>
            </a:fld>
            <a:endParaRPr lang="sv-SE"/>
          </a:p>
        </p:txBody>
      </p:sp>
    </p:spTree>
    <p:extLst>
      <p:ext uri="{BB962C8B-B14F-4D97-AF65-F5344CB8AC3E}">
        <p14:creationId xmlns:p14="http://schemas.microsoft.com/office/powerpoint/2010/main" val="3215537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smtClean="0"/>
              <a:t>Después de una reunión, invitar al</a:t>
            </a:r>
            <a:r>
              <a:rPr lang="es-ES_tradnl" baseline="0" dirty="0" smtClean="0"/>
              <a:t> primer entrenamiento en la carrera de un nuevo Socio, que es la capacitación mas importante para conseguir un exitoso comienza con Oriflame</a:t>
            </a:r>
            <a:endParaRPr lang="sv-SE" dirty="0" smtClean="0"/>
          </a:p>
          <a:p>
            <a:pPr eaLnBrk="1" hangingPunct="1"/>
            <a:endParaRPr lang="es-ES" b="1" dirty="0" smtClean="0"/>
          </a:p>
          <a:p>
            <a:pPr eaLnBrk="1" hangingPunct="1"/>
            <a:r>
              <a:rPr lang="es-ES" b="1" dirty="0" smtClean="0"/>
              <a:t>“El Inicio Perfecto” </a:t>
            </a:r>
            <a:r>
              <a:rPr lang="es-ES" b="1" dirty="0" smtClean="0">
                <a:latin typeface="Gill Alt One MT"/>
              </a:rPr>
              <a:t>– son los 25 minutos más importantes en la carrera de un Socio.</a:t>
            </a:r>
          </a:p>
          <a:p>
            <a:pPr eaLnBrk="1" hangingPunct="1"/>
            <a:endParaRPr lang="es-ES" b="1" dirty="0" smtClean="0">
              <a:latin typeface="Gill Alt One MT"/>
            </a:endParaRPr>
          </a:p>
          <a:p>
            <a:pPr eaLnBrk="1" hangingPunct="1"/>
            <a:r>
              <a:rPr lang="es-ES" b="1" dirty="0" smtClean="0">
                <a:solidFill>
                  <a:schemeClr val="accent2"/>
                </a:solidFill>
              </a:rPr>
              <a:t>Es muy importante que el nuevo Socio experimente el éxito inmediato, mostrando el Catálogo y tomando pedidos.</a:t>
            </a:r>
          </a:p>
          <a:p>
            <a:pPr eaLnBrk="1" hangingPunct="1"/>
            <a:endParaRPr lang="es-ES" b="1" dirty="0" smtClean="0">
              <a:solidFill>
                <a:schemeClr val="accent2"/>
              </a:solidFill>
            </a:endParaRPr>
          </a:p>
          <a:p>
            <a:pPr eaLnBrk="1" hangingPunct="1"/>
            <a:r>
              <a:rPr lang="es-ES" dirty="0" smtClean="0"/>
              <a:t>Él recién se ha unido y está muy entusiasmado, pero puede estar también nervioso, ya que probablemente nunca ha vendido antes.</a:t>
            </a:r>
          </a:p>
          <a:p>
            <a:pPr eaLnBrk="1" hangingPunct="1"/>
            <a:r>
              <a:rPr lang="es-ES" dirty="0" smtClean="0"/>
              <a:t>Cuando eres nuevo, tu Líder estará contigo para ayudarte a conducir el Inicio Perfecto, los 25 minutos más importantes en la carrera de tu Socio nuevo.</a:t>
            </a:r>
          </a:p>
          <a:p>
            <a:pPr eaLnBrk="1" hangingPunct="1"/>
            <a:endParaRPr lang="es-ES" dirty="0" smtClean="0"/>
          </a:p>
          <a:p>
            <a:pPr eaLnBrk="1" hangingPunct="1"/>
            <a:r>
              <a:rPr lang="es-ES" b="1" dirty="0" smtClean="0">
                <a:solidFill>
                  <a:schemeClr val="accent2"/>
                </a:solidFill>
              </a:rPr>
              <a:t>Si tu nuevo Socio no toma acción inmediatamente, es muy probable que nunca lo hará.</a:t>
            </a:r>
          </a:p>
          <a:p>
            <a:pPr eaLnBrk="1" hangingPunct="1"/>
            <a:r>
              <a:rPr lang="es-ES" dirty="0" smtClean="0"/>
              <a:t>Luego de inscribirse, el Socio nuevo está en la cima de su entusiasmo, por lo que es ideal animarlo y motivarlo a tomar acción de inmediato.</a:t>
            </a:r>
          </a:p>
          <a:p>
            <a:pPr eaLnBrk="1" hangingPunct="1">
              <a:spcBef>
                <a:spcPct val="0"/>
              </a:spcBef>
            </a:pPr>
            <a:r>
              <a:rPr lang="es-ES" dirty="0" smtClean="0"/>
              <a:t>Entrénalo a Mostrar, Invitar y Asistir</a:t>
            </a:r>
          </a:p>
          <a:p>
            <a:pPr eaLnBrk="1" hangingPunct="1">
              <a:spcBef>
                <a:spcPct val="0"/>
              </a:spcBef>
            </a:pPr>
            <a:endParaRPr lang="es-ES" dirty="0" smtClean="0"/>
          </a:p>
          <a:p>
            <a:pPr eaLnBrk="1" hangingPunct="1"/>
            <a:r>
              <a:rPr lang="es-ES" dirty="0" smtClean="0"/>
              <a:t>En la medida que tenga éxitos, su confianza y autoestima crecerán, por lo que progresará ¡desde el comienzo!</a:t>
            </a:r>
          </a:p>
          <a:p>
            <a:pPr eaLnBrk="1" hangingPunct="1"/>
            <a:r>
              <a:rPr lang="es-CL" b="1" dirty="0" smtClean="0">
                <a:solidFill>
                  <a:schemeClr val="accent2"/>
                </a:solidFill>
              </a:rPr>
              <a:t>Si el nuevo “imita”, entonces el patrocinador “duplica” su negocio</a:t>
            </a:r>
          </a:p>
        </p:txBody>
      </p:sp>
      <p:sp>
        <p:nvSpPr>
          <p:cNvPr id="4" name="Slide Number Placeholder 3"/>
          <p:cNvSpPr>
            <a:spLocks noGrp="1"/>
          </p:cNvSpPr>
          <p:nvPr>
            <p:ph type="sldNum" sz="quarter" idx="10"/>
          </p:nvPr>
        </p:nvSpPr>
        <p:spPr/>
        <p:txBody>
          <a:bodyPr/>
          <a:lstStyle/>
          <a:p>
            <a:fld id="{B5381342-537A-4691-B35B-AD83F10790B9}" type="slidenum">
              <a:rPr lang="sv-SE" smtClean="0"/>
              <a:t>37</a:t>
            </a:fld>
            <a:endParaRPr lang="sv-SE"/>
          </a:p>
        </p:txBody>
      </p:sp>
    </p:spTree>
    <p:extLst>
      <p:ext uri="{BB962C8B-B14F-4D97-AF65-F5344CB8AC3E}">
        <p14:creationId xmlns:p14="http://schemas.microsoft.com/office/powerpoint/2010/main" val="1193630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887913" y="392113"/>
            <a:ext cx="2873375" cy="2154237"/>
          </a:xfrm>
          <a:prstGeom prst="rect">
            <a:avLst/>
          </a:prstGeom>
        </p:spPr>
      </p:sp>
      <p:sp>
        <p:nvSpPr>
          <p:cNvPr id="3" name="2 Marcador de notas"/>
          <p:cNvSpPr>
            <a:spLocks noGrp="1"/>
          </p:cNvSpPr>
          <p:nvPr>
            <p:ph type="body" idx="1"/>
          </p:nvPr>
        </p:nvSpPr>
        <p:spPr/>
        <p:txBody>
          <a:bodyPr/>
          <a:lstStyle/>
          <a:p>
            <a:r>
              <a:rPr lang="es-CL" sz="900" b="1" dirty="0">
                <a:latin typeface="Gill Sans for Oriflame Light"/>
              </a:rPr>
              <a:t>USA LA GUÍA DEL INICIO PERFECTO PARA EL NUEVO SOCIO</a:t>
            </a:r>
          </a:p>
          <a:p>
            <a:endParaRPr lang="es-CL" sz="900" dirty="0">
              <a:latin typeface="Gill Sans for Oriflame Light"/>
            </a:endParaRPr>
          </a:p>
          <a:p>
            <a:r>
              <a:rPr lang="es-CL" sz="900" dirty="0">
                <a:latin typeface="Gill Sans for Oriflame Light"/>
              </a:rPr>
              <a:t>Entrega al menos una guía por asistente para que la conozcan y sepan como usarla.</a:t>
            </a:r>
          </a:p>
          <a:p>
            <a:endParaRPr lang="es-CL" sz="900" dirty="0">
              <a:latin typeface="Gill Sans for Oriflame Light"/>
            </a:endParaRPr>
          </a:p>
          <a:p>
            <a:r>
              <a:rPr lang="es-CL" sz="900" dirty="0">
                <a:latin typeface="Gill Sans for Oriflame Light"/>
              </a:rPr>
              <a:t>Esta guía desmenuza y facilita los 7 pasos que un nuevo Socio (con tu ayuda). Debes cumplir para tener éxito en </a:t>
            </a:r>
            <a:r>
              <a:rPr lang="es-CL" sz="900" dirty="0" err="1">
                <a:latin typeface="Gill Sans for Oriflame Light"/>
              </a:rPr>
              <a:t>Oriflame</a:t>
            </a:r>
            <a:r>
              <a:rPr lang="es-CL" sz="900" dirty="0">
                <a:latin typeface="Gill Sans for Oriflame Light"/>
              </a:rPr>
              <a:t>.</a:t>
            </a:r>
          </a:p>
          <a:p>
            <a:r>
              <a:rPr lang="es-CL" sz="900" dirty="0">
                <a:latin typeface="Gill Sans for Oriflame Light"/>
              </a:rPr>
              <a:t>Te ayudará a demostrar las promesas que hiciste en la ROO y formalizará el proceso.</a:t>
            </a:r>
          </a:p>
          <a:p>
            <a:endParaRPr lang="es-CL" sz="900" dirty="0">
              <a:latin typeface="Gill Sans for Oriflame Light"/>
            </a:endParaRPr>
          </a:p>
          <a:p>
            <a:endParaRPr lang="es-CL" sz="900" dirty="0">
              <a:latin typeface="Gill Sans for Oriflame Light"/>
            </a:endParaRPr>
          </a:p>
        </p:txBody>
      </p:sp>
      <p:sp>
        <p:nvSpPr>
          <p:cNvPr id="4" name="3 Marcador de número de diapositiva"/>
          <p:cNvSpPr>
            <a:spLocks noGrp="1"/>
          </p:cNvSpPr>
          <p:nvPr>
            <p:ph type="sldNum" sz="quarter" idx="10"/>
          </p:nvPr>
        </p:nvSpPr>
        <p:spPr/>
        <p:txBody>
          <a:bodyPr/>
          <a:lstStyle/>
          <a:p>
            <a:fld id="{A66787FA-0C66-4124-B048-1175E843A572}" type="slidenum">
              <a:rPr lang="es-CL" smtClean="0"/>
              <a:t>38</a:t>
            </a:fld>
            <a:endParaRPr lang="es-CL" dirty="0"/>
          </a:p>
        </p:txBody>
      </p:sp>
    </p:spTree>
    <p:extLst>
      <p:ext uri="{BB962C8B-B14F-4D97-AF65-F5344CB8AC3E}">
        <p14:creationId xmlns:p14="http://schemas.microsoft.com/office/powerpoint/2010/main" val="2622985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887913" y="392113"/>
            <a:ext cx="2873375" cy="2154237"/>
          </a:xfrm>
          <a:prstGeom prst="rect">
            <a:avLst/>
          </a:prstGeom>
        </p:spPr>
      </p:sp>
      <p:sp>
        <p:nvSpPr>
          <p:cNvPr id="3" name="2 Marcador de notas"/>
          <p:cNvSpPr>
            <a:spLocks noGrp="1"/>
          </p:cNvSpPr>
          <p:nvPr>
            <p:ph type="body" idx="1"/>
          </p:nvPr>
        </p:nvSpPr>
        <p:spPr/>
        <p:txBody>
          <a:bodyPr/>
          <a:lstStyle/>
          <a:p>
            <a:pPr defTabSz="881390">
              <a:defRPr/>
            </a:pPr>
            <a:r>
              <a:rPr lang="es-CL" sz="900" b="1" dirty="0" smtClean="0">
                <a:latin typeface="Gill Sans for Oriflame Light"/>
              </a:rPr>
              <a:t>1. CONVIERTE AL INVITADO EN SOCIO</a:t>
            </a:r>
          </a:p>
          <a:p>
            <a:pPr defTabSz="881390">
              <a:defRPr/>
            </a:pPr>
            <a:endParaRPr lang="es-CL" sz="900" dirty="0" smtClean="0">
              <a:latin typeface="Gill Sans for Oriflame Light"/>
            </a:endParaRPr>
          </a:p>
          <a:p>
            <a:pPr defTabSz="881390">
              <a:defRPr/>
            </a:pPr>
            <a:r>
              <a:rPr lang="es-CL" sz="900" dirty="0" smtClean="0">
                <a:latin typeface="Gill Sans for Oriflame Light"/>
              </a:rPr>
              <a:t>Una forma usada por Líderes es decirle al invitado que le de sus datos para darle el número de tu “franquicia” (en vez de tu número de Socio).</a:t>
            </a:r>
          </a:p>
          <a:p>
            <a:pPr defTabSz="881390">
              <a:defRPr/>
            </a:pPr>
            <a:r>
              <a:rPr lang="es-CL" sz="900" dirty="0" smtClean="0">
                <a:latin typeface="Gill Sans for Oriflame Light"/>
              </a:rPr>
              <a:t>Eso eleva la importancia del proceso.</a:t>
            </a:r>
          </a:p>
          <a:p>
            <a:pPr defTabSz="881390">
              <a:defRPr/>
            </a:pPr>
            <a:endParaRPr lang="es-CL" sz="900" dirty="0" smtClean="0">
              <a:latin typeface="Gill Sans for Oriflame Light"/>
            </a:endParaRPr>
          </a:p>
          <a:p>
            <a:pPr>
              <a:spcAft>
                <a:spcPts val="600"/>
              </a:spcAft>
              <a:buClr>
                <a:schemeClr val="tx1">
                  <a:lumMod val="75000"/>
                  <a:lumOff val="25000"/>
                </a:schemeClr>
              </a:buClr>
            </a:pPr>
            <a:r>
              <a:rPr lang="es-CL" sz="900" dirty="0" smtClean="0">
                <a:latin typeface="Gill Sans for Oriflame Light"/>
              </a:rPr>
              <a:t>Si  usas convenio: Llena sólo nombre y firma</a:t>
            </a:r>
          </a:p>
          <a:p>
            <a:pPr>
              <a:spcAft>
                <a:spcPts val="600"/>
              </a:spcAft>
              <a:buClr>
                <a:schemeClr val="tx1">
                  <a:lumMod val="75000"/>
                  <a:lumOff val="25000"/>
                </a:schemeClr>
              </a:buClr>
            </a:pPr>
            <a:r>
              <a:rPr lang="es-CL" sz="900" dirty="0" smtClean="0">
                <a:latin typeface="Gill Sans for Oriflame Light"/>
              </a:rPr>
              <a:t>Si es posible usa las herramientas online, es más rápido, seguro y profesional!!!</a:t>
            </a:r>
          </a:p>
          <a:p>
            <a:pPr>
              <a:spcAft>
                <a:spcPts val="600"/>
              </a:spcAft>
              <a:buClr>
                <a:schemeClr val="tx1">
                  <a:lumMod val="75000"/>
                  <a:lumOff val="25000"/>
                </a:schemeClr>
              </a:buClr>
            </a:pPr>
            <a:r>
              <a:rPr lang="es-CL" sz="900" dirty="0" smtClean="0">
                <a:latin typeface="Gill Sans for Oriflame Light"/>
              </a:rPr>
              <a:t>No hables de crédito, hazlo después</a:t>
            </a:r>
          </a:p>
          <a:p>
            <a:pPr>
              <a:spcAft>
                <a:spcPts val="600"/>
              </a:spcAft>
              <a:buClr>
                <a:schemeClr val="tx1">
                  <a:lumMod val="75000"/>
                  <a:lumOff val="25000"/>
                </a:schemeClr>
              </a:buClr>
            </a:pPr>
            <a:r>
              <a:rPr lang="es-CL" sz="900" dirty="0" smtClean="0">
                <a:latin typeface="Gill Sans for Oriflame Light"/>
              </a:rPr>
              <a:t>No le pases el contrato para que lo llene en su casa</a:t>
            </a:r>
          </a:p>
          <a:p>
            <a:endParaRPr lang="es-CL" sz="900" dirty="0">
              <a:latin typeface="Gill Sans for Oriflame Light"/>
            </a:endParaRPr>
          </a:p>
        </p:txBody>
      </p:sp>
      <p:sp>
        <p:nvSpPr>
          <p:cNvPr id="4" name="3 Marcador de número de diapositiva"/>
          <p:cNvSpPr>
            <a:spLocks noGrp="1"/>
          </p:cNvSpPr>
          <p:nvPr>
            <p:ph type="sldNum" sz="quarter" idx="10"/>
          </p:nvPr>
        </p:nvSpPr>
        <p:spPr/>
        <p:txBody>
          <a:bodyPr/>
          <a:lstStyle/>
          <a:p>
            <a:fld id="{A66787FA-0C66-4124-B048-1175E843A572}" type="slidenum">
              <a:rPr lang="es-CL" smtClean="0"/>
              <a:t>39</a:t>
            </a:fld>
            <a:endParaRPr lang="es-CL" dirty="0"/>
          </a:p>
        </p:txBody>
      </p:sp>
    </p:spTree>
    <p:extLst>
      <p:ext uri="{BB962C8B-B14F-4D97-AF65-F5344CB8AC3E}">
        <p14:creationId xmlns:p14="http://schemas.microsoft.com/office/powerpoint/2010/main" val="2622985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887913" y="392113"/>
            <a:ext cx="2873375" cy="2154237"/>
          </a:xfrm>
          <a:prstGeom prst="rect">
            <a:avLst/>
          </a:prstGeom>
        </p:spPr>
      </p:sp>
      <p:sp>
        <p:nvSpPr>
          <p:cNvPr id="3" name="2 Marcador de notas"/>
          <p:cNvSpPr>
            <a:spLocks noGrp="1"/>
          </p:cNvSpPr>
          <p:nvPr>
            <p:ph type="body" idx="1"/>
          </p:nvPr>
        </p:nvSpPr>
        <p:spPr/>
        <p:txBody>
          <a:bodyPr/>
          <a:lstStyle/>
          <a:p>
            <a:pPr defTabSz="881390">
              <a:defRPr/>
            </a:pPr>
            <a:r>
              <a:rPr lang="es-CL" sz="900" b="1" dirty="0" smtClean="0"/>
              <a:t>2. DESCUBRE LOS PRODUCTOS ADECUADOS PARA TI</a:t>
            </a:r>
          </a:p>
          <a:p>
            <a:pPr defTabSz="881390">
              <a:defRPr/>
            </a:pPr>
            <a:endParaRPr lang="es-CL" sz="900" b="1" dirty="0" smtClean="0">
              <a:latin typeface="Gill Sans for Oriflame Light"/>
            </a:endParaRPr>
          </a:p>
          <a:p>
            <a:pPr defTabSz="881390">
              <a:defRPr/>
            </a:pPr>
            <a:r>
              <a:rPr lang="es-CL" sz="900" b="1" dirty="0" smtClean="0">
                <a:latin typeface="Gill Sans for Oriflame Light"/>
              </a:rPr>
              <a:t>Primera promesa: Ahorrar al usar productos, demuéstralo con la Guía del Cuidado de la Piel</a:t>
            </a:r>
          </a:p>
          <a:p>
            <a:pPr defTabSz="881390">
              <a:defRPr/>
            </a:pPr>
            <a:endParaRPr lang="es-CL" sz="900" b="1" dirty="0" smtClean="0">
              <a:latin typeface="Gill Sans for Oriflame Light"/>
            </a:endParaRPr>
          </a:p>
          <a:p>
            <a:pPr defTabSz="881390">
              <a:defRPr/>
            </a:pPr>
            <a:r>
              <a:rPr lang="es-CL" sz="900" dirty="0" smtClean="0">
                <a:latin typeface="Gill Sans for Oriflame Light"/>
              </a:rPr>
              <a:t>La primera promesa que hiciste en la ROO fue que obtendrían un descuento al usar productos Oriflame.</a:t>
            </a:r>
          </a:p>
          <a:p>
            <a:pPr defTabSz="881390">
              <a:defRPr/>
            </a:pPr>
            <a:r>
              <a:rPr lang="es-CL" sz="900" dirty="0" smtClean="0">
                <a:latin typeface="Gill Sans for Oriflame Light"/>
              </a:rPr>
              <a:t>Demuéstralo con la Guía del Cuidado de la Piel.</a:t>
            </a:r>
          </a:p>
          <a:p>
            <a:pPr defTabSz="881390">
              <a:defRPr/>
            </a:pPr>
            <a:endParaRPr lang="es-CL" sz="900" dirty="0" smtClean="0">
              <a:latin typeface="Gill Sans for Oriflame Light"/>
            </a:endParaRPr>
          </a:p>
          <a:p>
            <a:r>
              <a:rPr lang="es-CL" sz="900" dirty="0" smtClean="0">
                <a:latin typeface="Gill Sans for Oriflame Light"/>
              </a:rPr>
              <a:t>La Guía tiene la virtud de que no tiene precios, porque no es una guía de ofertas y no se descontinua Catálogo a Catálogo</a:t>
            </a:r>
          </a:p>
          <a:p>
            <a:r>
              <a:rPr lang="es-CL" sz="900" dirty="0" smtClean="0">
                <a:latin typeface="Gill Sans for Oriflame Light"/>
              </a:rPr>
              <a:t>La Guía tiene otra virtud: está catalogada por tipo de piel y por edad.</a:t>
            </a:r>
          </a:p>
          <a:p>
            <a:endParaRPr lang="es-CL" sz="900" dirty="0" smtClean="0">
              <a:latin typeface="Gill Sans for Oriflame Light"/>
            </a:endParaRPr>
          </a:p>
          <a:p>
            <a:r>
              <a:rPr lang="es-CL" sz="900" dirty="0" smtClean="0">
                <a:latin typeface="Gill Sans for Oriflame Light"/>
              </a:rPr>
              <a:t>Tienen los tester para ayudar y enseñar a alguien que no sabe qué tipo de piel tiene. Enseña a usarlo.</a:t>
            </a:r>
          </a:p>
          <a:p>
            <a:r>
              <a:rPr lang="es-CL" sz="900" dirty="0" smtClean="0">
                <a:latin typeface="Gill Sans for Oriflame Light"/>
              </a:rPr>
              <a:t>Por qué usar la Guía y no otra cosa: porque estos productos crean fidelidad no así las fragancias ni el maquillaje. Esto te garantiza que al menos la persona va a seguir consumiendo.</a:t>
            </a:r>
          </a:p>
          <a:p>
            <a:endParaRPr lang="es-CL" sz="900" dirty="0" smtClean="0">
              <a:latin typeface="Gill Sans for Oriflame Light"/>
            </a:endParaRPr>
          </a:p>
          <a:p>
            <a:r>
              <a:rPr lang="es-CL" sz="900" dirty="0" smtClean="0">
                <a:latin typeface="Gill Sans for Oriflame Light"/>
              </a:rPr>
              <a:t>No actúes como cosmetóloga:</a:t>
            </a:r>
          </a:p>
          <a:p>
            <a:r>
              <a:rPr lang="es-CL" sz="900" dirty="0" smtClean="0">
                <a:latin typeface="Gill Sans for Oriflame Light"/>
              </a:rPr>
              <a:t>Porque los invitados dejan de mirarte como dueño de tu negocio.</a:t>
            </a:r>
          </a:p>
          <a:p>
            <a:r>
              <a:rPr lang="es-CL" sz="900" dirty="0" smtClean="0">
                <a:latin typeface="Gill Sans for Oriflame Light"/>
              </a:rPr>
              <a:t>Ser una experto (a) en productos no es duplicable,  puede inhibir al invitado pensando en que nunca podrá saber tanto para mostrar el Catálogo.</a:t>
            </a:r>
          </a:p>
          <a:p>
            <a:endParaRPr lang="es-CL" sz="900" dirty="0" smtClean="0">
              <a:latin typeface="Gill Sans for Oriflame Light"/>
            </a:endParaRPr>
          </a:p>
          <a:p>
            <a:endParaRPr lang="es-CL" sz="900" dirty="0">
              <a:latin typeface="Gill Sans for Oriflame Light"/>
            </a:endParaRPr>
          </a:p>
        </p:txBody>
      </p:sp>
      <p:sp>
        <p:nvSpPr>
          <p:cNvPr id="4" name="3 Marcador de número de diapositiva"/>
          <p:cNvSpPr>
            <a:spLocks noGrp="1"/>
          </p:cNvSpPr>
          <p:nvPr>
            <p:ph type="sldNum" sz="quarter" idx="10"/>
          </p:nvPr>
        </p:nvSpPr>
        <p:spPr/>
        <p:txBody>
          <a:bodyPr/>
          <a:lstStyle/>
          <a:p>
            <a:fld id="{A66787FA-0C66-4124-B048-1175E843A572}" type="slidenum">
              <a:rPr lang="es-CL" smtClean="0"/>
              <a:t>40</a:t>
            </a:fld>
            <a:endParaRPr lang="es-CL" dirty="0"/>
          </a:p>
        </p:txBody>
      </p:sp>
    </p:spTree>
    <p:extLst>
      <p:ext uri="{BB962C8B-B14F-4D97-AF65-F5344CB8AC3E}">
        <p14:creationId xmlns:p14="http://schemas.microsoft.com/office/powerpoint/2010/main" val="26229853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887913" y="392113"/>
            <a:ext cx="2873375" cy="2154237"/>
          </a:xfrm>
          <a:prstGeom prst="rect">
            <a:avLst/>
          </a:prstGeom>
        </p:spPr>
      </p:sp>
      <p:sp>
        <p:nvSpPr>
          <p:cNvPr id="3" name="2 Marcador de notas"/>
          <p:cNvSpPr>
            <a:spLocks noGrp="1"/>
          </p:cNvSpPr>
          <p:nvPr>
            <p:ph type="body" idx="1"/>
          </p:nvPr>
        </p:nvSpPr>
        <p:spPr/>
        <p:txBody>
          <a:bodyPr/>
          <a:lstStyle/>
          <a:p>
            <a:pPr defTabSz="881390">
              <a:defRPr/>
            </a:pPr>
            <a:r>
              <a:rPr lang="es-CL" sz="900" b="1" kern="0" dirty="0" smtClean="0"/>
              <a:t>3. ENCUENTRA TUS PRODUCTOS EN EL CATÁLOGO</a:t>
            </a:r>
          </a:p>
          <a:p>
            <a:pPr defTabSz="881390">
              <a:defRPr/>
            </a:pPr>
            <a:endParaRPr lang="es-CL" sz="900" b="1" kern="0" dirty="0" smtClean="0">
              <a:latin typeface="Gill Sans for Oriflame Light"/>
            </a:endParaRPr>
          </a:p>
          <a:p>
            <a:pPr defTabSz="881390">
              <a:defRPr/>
            </a:pPr>
            <a:r>
              <a:rPr lang="es-CL" sz="900" b="1" kern="0" dirty="0" smtClean="0">
                <a:latin typeface="Gill Sans for Oriflame Light"/>
              </a:rPr>
              <a:t>Primera promesa: Ahorrar al usar productos, demuéstralo con el Catálogo</a:t>
            </a:r>
          </a:p>
          <a:p>
            <a:pPr defTabSz="881390">
              <a:defRPr/>
            </a:pPr>
            <a:endParaRPr lang="es-CL" sz="900" b="1" kern="0" dirty="0" smtClean="0">
              <a:latin typeface="Gill Sans for Oriflame Light"/>
            </a:endParaRPr>
          </a:p>
          <a:p>
            <a:endParaRPr lang="es-CL" sz="900" dirty="0" smtClean="0">
              <a:latin typeface="Gill Sans for Oriflame Light"/>
            </a:endParaRPr>
          </a:p>
          <a:p>
            <a:r>
              <a:rPr lang="es-CL" sz="900" dirty="0" smtClean="0">
                <a:latin typeface="Gill Sans for Oriflame Light"/>
              </a:rPr>
              <a:t>Recién aquí muestras el Catálogo, nunca antes. No debes mostrarlo ni tenerlo en la mesa de productos.</a:t>
            </a:r>
          </a:p>
          <a:p>
            <a:r>
              <a:rPr lang="es-CL" sz="900" dirty="0" smtClean="0">
                <a:latin typeface="Gill Sans for Oriflame Light"/>
              </a:rPr>
              <a:t>Mucha gente lo toma y lo mira durante toda la ROO y no pone atención a lo que le están diciendo.</a:t>
            </a:r>
          </a:p>
          <a:p>
            <a:endParaRPr lang="es-CL" sz="900" dirty="0" smtClean="0">
              <a:latin typeface="Gill Sans for Oriflame Light"/>
            </a:endParaRPr>
          </a:p>
          <a:p>
            <a:pPr defTabSz="881390">
              <a:defRPr/>
            </a:pPr>
            <a:r>
              <a:rPr lang="es-CL" sz="900" dirty="0" smtClean="0">
                <a:latin typeface="Gill Sans for Oriflame Light"/>
              </a:rPr>
              <a:t>Deja que busque los productos (no los busques ni muestres tú).</a:t>
            </a:r>
          </a:p>
          <a:p>
            <a:pPr defTabSz="881390">
              <a:defRPr/>
            </a:pPr>
            <a:r>
              <a:rPr lang="es-CL" sz="900" dirty="0" smtClean="0">
                <a:latin typeface="Gill Sans for Oriflame Light"/>
              </a:rPr>
              <a:t>Cuando te pregunten por un producto, dile ¿Qué dice ahí?</a:t>
            </a:r>
          </a:p>
          <a:p>
            <a:pPr defTabSz="881390">
              <a:defRPr/>
            </a:pPr>
            <a:r>
              <a:rPr lang="es-CL" sz="900" dirty="0" smtClean="0">
                <a:latin typeface="Gill Sans for Oriflame Light"/>
              </a:rPr>
              <a:t>Frente a las preguntas de productos, pídele que lea lo que dice el Catálogo, que se fije en los tips… dile ¿Qué dice ahí?</a:t>
            </a:r>
          </a:p>
          <a:p>
            <a:endParaRPr lang="es-CL" sz="900" dirty="0" smtClean="0">
              <a:latin typeface="Gill Sans for Oriflame Light"/>
            </a:endParaRPr>
          </a:p>
          <a:p>
            <a:endParaRPr lang="es-CL" sz="900" dirty="0" smtClean="0">
              <a:latin typeface="Gill Sans for Oriflame Light"/>
            </a:endParaRPr>
          </a:p>
          <a:p>
            <a:r>
              <a:rPr lang="es-CL" sz="900" dirty="0" smtClean="0">
                <a:latin typeface="Gill Sans for Oriflame Light"/>
              </a:rPr>
              <a:t>Nuevamente no actúes como cosmetóloga, pídele que lea, eso es duplicable y podrá hacer lo mismo después, cuando le pregunten algo sobre los productos cuando está mostrando el catálogo, esto si es duplicable, simplemente tendrá que decir “Lee lo que dice ahí”</a:t>
            </a:r>
          </a:p>
          <a:p>
            <a:r>
              <a:rPr lang="es-CL" sz="900" b="1" dirty="0" smtClean="0">
                <a:latin typeface="Gill Sans for Oriflame Light"/>
              </a:rPr>
              <a:t>DE ESTE MODO ENSEÑAS COMO MOSTRAR EL CATÁLOGO, EL NUEVO CUANDO ESTÉ SOLO PODRÁ DUPLICAR</a:t>
            </a:r>
          </a:p>
          <a:p>
            <a:endParaRPr lang="es-CL" sz="900" dirty="0" smtClean="0">
              <a:latin typeface="Gill Sans for Oriflame Light"/>
            </a:endParaRPr>
          </a:p>
          <a:p>
            <a:r>
              <a:rPr lang="es-CL" sz="900" dirty="0" smtClean="0">
                <a:latin typeface="Gill Sans for Oriflame Light"/>
              </a:rPr>
              <a:t>Cuando juegas al cosmetólogo te estás quitando dinero del bolsillo, porque muchos no se atreverán a seguirte.</a:t>
            </a:r>
          </a:p>
          <a:p>
            <a:endParaRPr lang="es-CL" sz="900" dirty="0" smtClean="0">
              <a:latin typeface="Gill Sans for Oriflame Light"/>
            </a:endParaRPr>
          </a:p>
          <a:p>
            <a:endParaRPr lang="es-CL" sz="900" dirty="0" smtClean="0">
              <a:latin typeface="Gill Sans for Oriflame Light"/>
            </a:endParaRPr>
          </a:p>
          <a:p>
            <a:endParaRPr lang="es-CL" sz="900" dirty="0" smtClean="0">
              <a:latin typeface="Gill Sans for Oriflame Light"/>
            </a:endParaRPr>
          </a:p>
          <a:p>
            <a:endParaRPr lang="es-CL" sz="900" dirty="0">
              <a:latin typeface="Gill Sans for Oriflame Light"/>
            </a:endParaRPr>
          </a:p>
        </p:txBody>
      </p:sp>
      <p:sp>
        <p:nvSpPr>
          <p:cNvPr id="4" name="3 Marcador de número de diapositiva"/>
          <p:cNvSpPr>
            <a:spLocks noGrp="1"/>
          </p:cNvSpPr>
          <p:nvPr>
            <p:ph type="sldNum" sz="quarter" idx="10"/>
          </p:nvPr>
        </p:nvSpPr>
        <p:spPr/>
        <p:txBody>
          <a:bodyPr/>
          <a:lstStyle/>
          <a:p>
            <a:fld id="{A66787FA-0C66-4124-B048-1175E843A572}" type="slidenum">
              <a:rPr lang="es-CL" smtClean="0"/>
              <a:t>41</a:t>
            </a:fld>
            <a:endParaRPr lang="es-CL" dirty="0"/>
          </a:p>
        </p:txBody>
      </p:sp>
    </p:spTree>
    <p:extLst>
      <p:ext uri="{BB962C8B-B14F-4D97-AF65-F5344CB8AC3E}">
        <p14:creationId xmlns:p14="http://schemas.microsoft.com/office/powerpoint/2010/main" val="2622985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816475" y="406400"/>
            <a:ext cx="3082925" cy="2311400"/>
          </a:xfrm>
          <a:prstGeom prst="rect">
            <a:avLst/>
          </a:prstGeom>
        </p:spPr>
      </p:sp>
      <p:sp>
        <p:nvSpPr>
          <p:cNvPr id="3" name="2 Marcador de notas"/>
          <p:cNvSpPr>
            <a:spLocks noGrp="1"/>
          </p:cNvSpPr>
          <p:nvPr>
            <p:ph type="body" idx="1"/>
          </p:nvPr>
        </p:nvSpPr>
        <p:spPr>
          <a:xfrm>
            <a:off x="417077" y="738013"/>
            <a:ext cx="4972826" cy="8522894"/>
          </a:xfrm>
          <a:prstGeom prst="rect">
            <a:avLst/>
          </a:prstGeom>
        </p:spPr>
        <p:txBody>
          <a:bodyPr/>
          <a:lstStyle/>
          <a:p>
            <a:r>
              <a:rPr lang="es-CL" sz="900" b="1" dirty="0" smtClean="0">
                <a:latin typeface="Gill Sans for Oriflame Light"/>
              </a:rPr>
              <a:t>ORIFLAME TIENE LA MEJOR OFERTA DE NEGOCIO</a:t>
            </a:r>
          </a:p>
          <a:p>
            <a:endParaRPr lang="es-CL" sz="900" dirty="0">
              <a:latin typeface="Gill Sans for Oriflame Light"/>
            </a:endParaRPr>
          </a:p>
          <a:p>
            <a:r>
              <a:rPr lang="es-CL" sz="900" dirty="0">
                <a:latin typeface="Gill Sans for Oriflame Light"/>
              </a:rPr>
              <a:t>¿Por qué?</a:t>
            </a:r>
          </a:p>
          <a:p>
            <a:r>
              <a:rPr lang="es-CL" sz="900" dirty="0" smtClean="0">
                <a:latin typeface="Gill Sans for Oriflame Light"/>
              </a:rPr>
              <a:t>Porque es Una Oportunidad para todos, una oferta  atractiva y universal</a:t>
            </a:r>
          </a:p>
          <a:p>
            <a:r>
              <a:rPr lang="es-CL" sz="900" dirty="0" smtClean="0">
                <a:latin typeface="Gill Sans for Oriflame Light"/>
              </a:rPr>
              <a:t>Es </a:t>
            </a:r>
            <a:r>
              <a:rPr lang="es-CL" sz="900" dirty="0" err="1" smtClean="0">
                <a:latin typeface="Gill Sans for Oriflame Light"/>
              </a:rPr>
              <a:t>uni</a:t>
            </a:r>
            <a:r>
              <a:rPr lang="es-CL" sz="900" dirty="0" smtClean="0">
                <a:latin typeface="Gill Sans for Oriflame Light"/>
              </a:rPr>
              <a:t> talla y unisex: le queda a todo el mundo, le interesa a todo género,</a:t>
            </a:r>
            <a:r>
              <a:rPr lang="es-CL" sz="900" baseline="0" dirty="0" smtClean="0">
                <a:latin typeface="Gill Sans for Oriflame Light"/>
              </a:rPr>
              <a:t> hombres y mujeres</a:t>
            </a:r>
            <a:endParaRPr lang="es-CL" sz="900" dirty="0" smtClean="0">
              <a:latin typeface="Gill Sans for Oriflame Light"/>
            </a:endParaRPr>
          </a:p>
          <a:p>
            <a:endParaRPr lang="es-CL" sz="900" dirty="0" smtClean="0">
              <a:latin typeface="Gill Sans for Oriflame Light"/>
            </a:endParaRPr>
          </a:p>
          <a:p>
            <a:endParaRPr lang="es-CL" sz="900" dirty="0">
              <a:latin typeface="Gill Sans for Oriflame Light"/>
            </a:endParaRPr>
          </a:p>
          <a:p>
            <a:r>
              <a:rPr lang="es-CL" sz="900" b="1" dirty="0">
                <a:latin typeface="Gill Sans for Oriflame Light"/>
              </a:rPr>
              <a:t>El Plan del Éxito es el producto de Oriflame  en el que no tenemos competencia.</a:t>
            </a:r>
          </a:p>
          <a:p>
            <a:r>
              <a:rPr lang="es-CL" sz="900" dirty="0">
                <a:latin typeface="Gill Sans for Oriflame Light"/>
              </a:rPr>
              <a:t>Nuestros productos cosméticos son muy buenos y a precios accesibles pero también hay otros similares en el mercado.</a:t>
            </a:r>
          </a:p>
          <a:p>
            <a:r>
              <a:rPr lang="es-CL" sz="900" dirty="0">
                <a:latin typeface="Gill Sans for Oriflame Light"/>
              </a:rPr>
              <a:t>Para sostener tu negocio y tener éxito en él, debes ofrecer algo único y eso es el Plan del Éxito.</a:t>
            </a:r>
          </a:p>
          <a:p>
            <a:r>
              <a:rPr lang="es-CL" sz="900" dirty="0">
                <a:latin typeface="Gill Sans for Oriflame Light"/>
              </a:rPr>
              <a:t>No existe una oportunidad de negocio igual de interesante, </a:t>
            </a:r>
            <a:r>
              <a:rPr lang="es-CL" sz="900" dirty="0" smtClean="0">
                <a:latin typeface="Gill Sans for Oriflame Light"/>
              </a:rPr>
              <a:t>fácil, </a:t>
            </a:r>
            <a:r>
              <a:rPr lang="es-CL" sz="900" dirty="0">
                <a:latin typeface="Gill Sans for Oriflame Light"/>
              </a:rPr>
              <a:t>a largo plazo y  con ingresos ilimitados, ninguna compañía ofrece algo igual en el mercado.</a:t>
            </a:r>
          </a:p>
          <a:p>
            <a:endParaRPr lang="es-CL" sz="900" b="1" dirty="0">
              <a:latin typeface="Gill Sans for Oriflame Light"/>
            </a:endParaRPr>
          </a:p>
          <a:p>
            <a:r>
              <a:rPr lang="es-CL" sz="900" b="1" dirty="0">
                <a:latin typeface="Gill Sans for Oriflame Light"/>
              </a:rPr>
              <a:t>Debes comenzar a hablar </a:t>
            </a:r>
            <a:r>
              <a:rPr lang="es-CL" sz="900" b="1" dirty="0" smtClean="0">
                <a:latin typeface="Gill Sans for Oriflame Light"/>
              </a:rPr>
              <a:t>del  Plan</a:t>
            </a:r>
            <a:r>
              <a:rPr lang="es-CL" sz="900" b="1" baseline="0" dirty="0" smtClean="0">
                <a:latin typeface="Gill Sans for Oriflame Light"/>
              </a:rPr>
              <a:t> del Éxito</a:t>
            </a:r>
            <a:r>
              <a:rPr lang="es-CL" sz="900" b="1" dirty="0" smtClean="0">
                <a:latin typeface="Gill Sans for Oriflame Light"/>
              </a:rPr>
              <a:t> como el mejor producto que tiene Oriflame, y de Oriflame como la empresa que te ofrece la mejor oportunidad para lograrlo </a:t>
            </a:r>
          </a:p>
          <a:p>
            <a:endParaRPr lang="es-CL" sz="900" b="1" dirty="0" smtClean="0">
              <a:latin typeface="Gill Sans for Oriflame Light"/>
            </a:endParaRPr>
          </a:p>
          <a:p>
            <a:r>
              <a:rPr lang="es-CL" sz="900" b="0" dirty="0" smtClean="0">
                <a:latin typeface="Gill Sans for Oriflame Light"/>
              </a:rPr>
              <a:t>¿Por qué?</a:t>
            </a:r>
            <a:endParaRPr lang="es-CL" sz="900" b="0" dirty="0">
              <a:latin typeface="Gill Sans for Oriflame Light"/>
            </a:endParaRPr>
          </a:p>
          <a:p>
            <a:endParaRPr lang="es-CL" sz="900" dirty="0">
              <a:latin typeface="Gill Sans for Oriflame Light"/>
            </a:endParaRPr>
          </a:p>
          <a:p>
            <a:endParaRPr lang="es-CL" sz="900" dirty="0">
              <a:latin typeface="Gill Sans for Oriflame Light"/>
            </a:endParaRPr>
          </a:p>
          <a:p>
            <a:endParaRPr lang="es-CL" sz="900" dirty="0">
              <a:latin typeface="Gill Sans for Oriflame Light"/>
            </a:endParaRPr>
          </a:p>
          <a:p>
            <a:endParaRPr lang="es-CL" sz="900" dirty="0">
              <a:latin typeface="Gill Sans for Oriflame Light"/>
            </a:endParaRPr>
          </a:p>
          <a:p>
            <a:endParaRPr lang="es-CL" sz="900" dirty="0">
              <a:latin typeface="Gill Sans for Oriflame Light"/>
            </a:endParaRPr>
          </a:p>
        </p:txBody>
      </p:sp>
      <p:sp>
        <p:nvSpPr>
          <p:cNvPr id="5" name="4 Marcador de número de diapositiva"/>
          <p:cNvSpPr>
            <a:spLocks noGrp="1"/>
          </p:cNvSpPr>
          <p:nvPr>
            <p:ph type="sldNum" sz="quarter" idx="11"/>
          </p:nvPr>
        </p:nvSpPr>
        <p:spPr>
          <a:xfrm>
            <a:off x="4143589" y="9119474"/>
            <a:ext cx="3169920" cy="480060"/>
          </a:xfrm>
          <a:prstGeom prst="rect">
            <a:avLst/>
          </a:prstGeom>
        </p:spPr>
        <p:txBody>
          <a:bodyPr/>
          <a:lstStyle/>
          <a:p>
            <a:pPr>
              <a:defRPr/>
            </a:pPr>
            <a:fld id="{4AD48109-CF3D-40BF-9ADC-73961C6AC6B9}" type="slidenum">
              <a:rPr lang="it-IT" smtClean="0"/>
              <a:pPr>
                <a:defRPr/>
              </a:pPr>
              <a:t>4</a:t>
            </a:fld>
            <a:endParaRPr lang="it-IT"/>
          </a:p>
        </p:txBody>
      </p:sp>
    </p:spTree>
    <p:extLst>
      <p:ext uri="{BB962C8B-B14F-4D97-AF65-F5344CB8AC3E}">
        <p14:creationId xmlns:p14="http://schemas.microsoft.com/office/powerpoint/2010/main" val="12118253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887913" y="392113"/>
            <a:ext cx="2873375" cy="2154237"/>
          </a:xfrm>
          <a:prstGeom prst="rect">
            <a:avLst/>
          </a:prstGeom>
        </p:spPr>
      </p:sp>
      <p:sp>
        <p:nvSpPr>
          <p:cNvPr id="3" name="2 Marcador de notas"/>
          <p:cNvSpPr>
            <a:spLocks noGrp="1"/>
          </p:cNvSpPr>
          <p:nvPr>
            <p:ph type="body" idx="1"/>
          </p:nvPr>
        </p:nvSpPr>
        <p:spPr/>
        <p:txBody>
          <a:bodyPr/>
          <a:lstStyle/>
          <a:p>
            <a:pPr defTabSz="881390">
              <a:defRPr/>
            </a:pPr>
            <a:r>
              <a:rPr lang="es-CL" sz="900" b="1" kern="0" dirty="0" smtClean="0"/>
              <a:t>4. ANOTA LOS PRODUCTOS ELEGIDOS</a:t>
            </a:r>
          </a:p>
          <a:p>
            <a:pPr defTabSz="881390">
              <a:defRPr/>
            </a:pPr>
            <a:endParaRPr lang="es-CL" sz="900" b="1" kern="0" dirty="0" smtClean="0">
              <a:latin typeface="Gill Sans for Oriflame Light"/>
            </a:endParaRPr>
          </a:p>
          <a:p>
            <a:pPr defTabSz="881390">
              <a:defRPr/>
            </a:pPr>
            <a:r>
              <a:rPr lang="es-CL" sz="900" b="1" kern="0" dirty="0" smtClean="0">
                <a:latin typeface="Gill Sans for Oriflame Light"/>
              </a:rPr>
              <a:t>Primera promesa: Ahorrar al usar productos, demuéstralo  comprobando el ahorro</a:t>
            </a:r>
          </a:p>
          <a:p>
            <a:pPr defTabSz="881390">
              <a:defRPr/>
            </a:pPr>
            <a:endParaRPr lang="es-CL" sz="900" b="1" kern="0" dirty="0" smtClean="0">
              <a:solidFill>
                <a:srgbClr val="000000"/>
              </a:solidFill>
              <a:latin typeface="Gill Sans for Oriflame Light"/>
              <a:cs typeface="Gill Sans for Oriflame Light"/>
            </a:endParaRPr>
          </a:p>
          <a:p>
            <a:pPr defTabSz="881390">
              <a:defRPr/>
            </a:pPr>
            <a:r>
              <a:rPr lang="es-CL" sz="900" dirty="0" smtClean="0">
                <a:solidFill>
                  <a:srgbClr val="000000"/>
                </a:solidFill>
                <a:latin typeface="Gill Sans for Oriflame Light"/>
                <a:cs typeface="Gill Sans for Oriflame Light"/>
              </a:rPr>
              <a:t>Ayúdalo a hacer su primer pedido ¡No fomentes gastos excesivos!</a:t>
            </a:r>
          </a:p>
          <a:p>
            <a:pPr>
              <a:spcBef>
                <a:spcPts val="0"/>
              </a:spcBef>
              <a:spcAft>
                <a:spcPts val="578"/>
              </a:spcAft>
            </a:pPr>
            <a:r>
              <a:rPr lang="es-CL" sz="900" dirty="0" smtClean="0">
                <a:solidFill>
                  <a:srgbClr val="000000"/>
                </a:solidFill>
                <a:latin typeface="Gill Sans for Oriflame Light"/>
                <a:cs typeface="Gill Sans for Oriflame Light"/>
              </a:rPr>
              <a:t>Indícale/muéstrale cómo encontrar el Catálogo en online.</a:t>
            </a:r>
          </a:p>
          <a:p>
            <a:pPr>
              <a:spcBef>
                <a:spcPts val="0"/>
              </a:spcBef>
              <a:spcAft>
                <a:spcPts val="578"/>
              </a:spcAft>
            </a:pPr>
            <a:endParaRPr lang="es-CL" sz="900" dirty="0" smtClean="0">
              <a:latin typeface="Gill Sans for Oriflame Light"/>
            </a:endParaRPr>
          </a:p>
          <a:p>
            <a:pPr>
              <a:spcBef>
                <a:spcPts val="0"/>
              </a:spcBef>
              <a:spcAft>
                <a:spcPts val="578"/>
              </a:spcAft>
            </a:pPr>
            <a:r>
              <a:rPr lang="es-CL" sz="900" dirty="0" smtClean="0">
                <a:latin typeface="Gill Sans for Oriflame Light"/>
              </a:rPr>
              <a:t>Ayúdalo a poner los montos de precio de Catálogo y de Socio y cuando calcule los montos de la ganancia inmediata por ahorrar resáltalo y déjalo muy claro.</a:t>
            </a:r>
          </a:p>
          <a:p>
            <a:endParaRPr lang="es-CL" sz="900" dirty="0" smtClean="0">
              <a:latin typeface="Gill Sans for Oriflame Light"/>
            </a:endParaRPr>
          </a:p>
          <a:p>
            <a:endParaRPr lang="es-CL" sz="900" dirty="0" smtClean="0">
              <a:latin typeface="Gill Sans for Oriflame Light"/>
            </a:endParaRPr>
          </a:p>
          <a:p>
            <a:endParaRPr lang="es-CL" sz="900" dirty="0" smtClean="0">
              <a:latin typeface="Gill Sans for Oriflame Light"/>
            </a:endParaRPr>
          </a:p>
          <a:p>
            <a:endParaRPr lang="es-CL" sz="900" dirty="0">
              <a:latin typeface="Gill Sans for Oriflame Light"/>
            </a:endParaRPr>
          </a:p>
        </p:txBody>
      </p:sp>
      <p:sp>
        <p:nvSpPr>
          <p:cNvPr id="4" name="3 Marcador de número de diapositiva"/>
          <p:cNvSpPr>
            <a:spLocks noGrp="1"/>
          </p:cNvSpPr>
          <p:nvPr>
            <p:ph type="sldNum" sz="quarter" idx="10"/>
          </p:nvPr>
        </p:nvSpPr>
        <p:spPr/>
        <p:txBody>
          <a:bodyPr/>
          <a:lstStyle/>
          <a:p>
            <a:fld id="{A66787FA-0C66-4124-B048-1175E843A572}" type="slidenum">
              <a:rPr lang="es-CL" smtClean="0"/>
              <a:t>42</a:t>
            </a:fld>
            <a:endParaRPr lang="es-CL" dirty="0"/>
          </a:p>
        </p:txBody>
      </p:sp>
    </p:spTree>
    <p:extLst>
      <p:ext uri="{BB962C8B-B14F-4D97-AF65-F5344CB8AC3E}">
        <p14:creationId xmlns:p14="http://schemas.microsoft.com/office/powerpoint/2010/main" val="26229853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887913" y="392113"/>
            <a:ext cx="2873375" cy="2154237"/>
          </a:xfrm>
          <a:prstGeom prst="rect">
            <a:avLst/>
          </a:prstGeom>
        </p:spPr>
      </p:sp>
      <p:sp>
        <p:nvSpPr>
          <p:cNvPr id="3" name="2 Marcador de notas"/>
          <p:cNvSpPr>
            <a:spLocks noGrp="1"/>
          </p:cNvSpPr>
          <p:nvPr>
            <p:ph type="body" idx="1"/>
          </p:nvPr>
        </p:nvSpPr>
        <p:spPr/>
        <p:txBody>
          <a:bodyPr/>
          <a:lstStyle/>
          <a:p>
            <a:r>
              <a:rPr lang="es-CL" sz="900" b="1" dirty="0" smtClean="0"/>
              <a:t>5. HAZ UNA LISTA DE CONTACTOS CON 30 PERSONAS CONOCIDAS</a:t>
            </a:r>
          </a:p>
          <a:p>
            <a:endParaRPr lang="es-CL" sz="900" b="1" dirty="0" smtClean="0">
              <a:latin typeface="Gill Sans for Oriflame Light"/>
            </a:endParaRPr>
          </a:p>
          <a:p>
            <a:r>
              <a:rPr lang="es-CL" sz="900" b="1" dirty="0" smtClean="0">
                <a:latin typeface="Gill Sans for Oriflame Light"/>
              </a:rPr>
              <a:t>PARA CUMPLIR CON LAS SIGUIENTES 2 PROMESAS: “LA LISTA DE CONTACTO”</a:t>
            </a:r>
          </a:p>
          <a:p>
            <a:r>
              <a:rPr lang="es-CL" sz="900" b="1" dirty="0" smtClean="0">
                <a:latin typeface="Gill Sans for Oriflame Light"/>
              </a:rPr>
              <a:t>30 nombres - más posibilidades</a:t>
            </a:r>
          </a:p>
          <a:p>
            <a:endParaRPr lang="es-CL" sz="900" b="1" dirty="0" smtClean="0">
              <a:latin typeface="Gill Sans for Oriflame Light"/>
            </a:endParaRPr>
          </a:p>
          <a:p>
            <a:r>
              <a:rPr lang="es-CL" sz="900" dirty="0" smtClean="0">
                <a:latin typeface="Gill Sans for Oriflame Light"/>
              </a:rPr>
              <a:t>Hay compañías de venta directa Multinivel que usan 3 nombres, nosotros usamos 30. </a:t>
            </a:r>
          </a:p>
          <a:p>
            <a:r>
              <a:rPr lang="es-CL" sz="900" dirty="0" smtClean="0">
                <a:latin typeface="Gill Sans for Oriflame Light"/>
              </a:rPr>
              <a:t>Si sólo tienen 3 nombres, la posibilidad de que 1 te diga que no, es muy alta. Como ya lo sabemos, el efecto psicológico en el nuevo es que ¡¡el negocio se terminó!!</a:t>
            </a:r>
          </a:p>
          <a:p>
            <a:r>
              <a:rPr lang="es-CL" sz="900" dirty="0" smtClean="0">
                <a:latin typeface="Gill Sans for Oriflame Light"/>
              </a:rPr>
              <a:t>Sin embargo al poner 30 nombres siente que aún quedan muchas posibilidades, si algunos le dicen que no, ¡¡lo que es cierto!!</a:t>
            </a:r>
          </a:p>
          <a:p>
            <a:endParaRPr lang="es-CL" sz="900" dirty="0" smtClean="0">
              <a:latin typeface="Gill Sans for Oriflame Light"/>
            </a:endParaRPr>
          </a:p>
          <a:p>
            <a:r>
              <a:rPr lang="es-CL" sz="900" dirty="0" smtClean="0">
                <a:latin typeface="Gill Sans for Oriflame Light"/>
              </a:rPr>
              <a:t>Qué hacer para que llene la Lista de Contacto:</a:t>
            </a:r>
          </a:p>
          <a:p>
            <a:endParaRPr lang="es-CL" sz="900" dirty="0" smtClean="0">
              <a:latin typeface="Gill Sans for Oriflame Light"/>
            </a:endParaRPr>
          </a:p>
          <a:p>
            <a:r>
              <a:rPr lang="es-CL" sz="900" dirty="0" smtClean="0">
                <a:latin typeface="Gill Sans for Oriflame Light"/>
              </a:rPr>
              <a:t>Ideas:	Si tuvieras todo el presupuesto para realizar una fiesta ¿a quién invitarías?</a:t>
            </a:r>
          </a:p>
          <a:p>
            <a:r>
              <a:rPr lang="es-CL" sz="900" dirty="0" smtClean="0">
                <a:latin typeface="Gill Sans for Oriflame Light"/>
              </a:rPr>
              <a:t>	¿Cuántos amigos tienes en Facebook?</a:t>
            </a:r>
          </a:p>
          <a:p>
            <a:r>
              <a:rPr lang="es-CL" sz="900" dirty="0" smtClean="0">
                <a:latin typeface="Gill Sans for Oriflame Light"/>
              </a:rPr>
              <a:t>	¿Cuántos contactos están grabados en tu teléfono celular?</a:t>
            </a:r>
          </a:p>
          <a:p>
            <a:endParaRPr lang="es-CL" sz="900" dirty="0" smtClean="0">
              <a:latin typeface="Gill Sans for Oriflame Light"/>
            </a:endParaRPr>
          </a:p>
          <a:p>
            <a:r>
              <a:rPr lang="es-CL" sz="900" dirty="0" smtClean="0">
                <a:latin typeface="Gill Sans for Oriflame Light"/>
              </a:rPr>
              <a:t>Dale ideas de donde encontrar, por ejemplo, comienza por la familia, sigue por los amigos, por los conocidos, compañeros de trabajo.</a:t>
            </a:r>
          </a:p>
          <a:p>
            <a:r>
              <a:rPr lang="es-CL" sz="900" dirty="0" smtClean="0">
                <a:latin typeface="Gill Sans for Oriflame Light"/>
              </a:rPr>
              <a:t>No necesitas tiempo extra, puedes mostrar el catalogo mientras viajas en un bus, taxi, haces fila en el banco, esperas en la consulta del medico o dentista, cuando vas a la peluquería.</a:t>
            </a:r>
          </a:p>
          <a:p>
            <a:r>
              <a:rPr lang="es-CL" sz="900" dirty="0" smtClean="0">
                <a:latin typeface="Gill Sans for Oriflame Light"/>
              </a:rPr>
              <a:t>Cuando vas a reunión del colegio de tus hijos.</a:t>
            </a:r>
          </a:p>
          <a:p>
            <a:endParaRPr lang="es-CL" sz="900" dirty="0" smtClean="0">
              <a:latin typeface="Gill Sans for Oriflame Light"/>
            </a:endParaRPr>
          </a:p>
          <a:p>
            <a:r>
              <a:rPr lang="es-CL" sz="900" dirty="0" smtClean="0">
                <a:latin typeface="Gill Sans for Oriflame Light"/>
              </a:rPr>
              <a:t>Las “Listas de Contacto” son del nuevo Socio, no te quedes con ella.</a:t>
            </a:r>
            <a:endParaRPr lang="es-CL" sz="900" dirty="0">
              <a:latin typeface="Gill Sans for Oriflame Light"/>
            </a:endParaRPr>
          </a:p>
        </p:txBody>
      </p:sp>
      <p:sp>
        <p:nvSpPr>
          <p:cNvPr id="4" name="3 Marcador de número de diapositiva"/>
          <p:cNvSpPr>
            <a:spLocks noGrp="1"/>
          </p:cNvSpPr>
          <p:nvPr>
            <p:ph type="sldNum" sz="quarter" idx="10"/>
          </p:nvPr>
        </p:nvSpPr>
        <p:spPr/>
        <p:txBody>
          <a:bodyPr/>
          <a:lstStyle/>
          <a:p>
            <a:fld id="{A66787FA-0C66-4124-B048-1175E843A572}" type="slidenum">
              <a:rPr lang="es-CL" smtClean="0"/>
              <a:t>43</a:t>
            </a:fld>
            <a:endParaRPr lang="es-CL" dirty="0"/>
          </a:p>
        </p:txBody>
      </p:sp>
    </p:spTree>
    <p:extLst>
      <p:ext uri="{BB962C8B-B14F-4D97-AF65-F5344CB8AC3E}">
        <p14:creationId xmlns:p14="http://schemas.microsoft.com/office/powerpoint/2010/main" val="26229853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887913" y="392113"/>
            <a:ext cx="2873375" cy="2154237"/>
          </a:xfrm>
          <a:prstGeom prst="rect">
            <a:avLst/>
          </a:prstGeom>
        </p:spPr>
      </p:sp>
      <p:sp>
        <p:nvSpPr>
          <p:cNvPr id="3" name="2 Marcador de notas"/>
          <p:cNvSpPr>
            <a:spLocks noGrp="1"/>
          </p:cNvSpPr>
          <p:nvPr>
            <p:ph type="body" idx="1"/>
          </p:nvPr>
        </p:nvSpPr>
        <p:spPr/>
        <p:txBody>
          <a:bodyPr/>
          <a:lstStyle/>
          <a:p>
            <a:pPr defTabSz="881390">
              <a:defRPr/>
            </a:pPr>
            <a:r>
              <a:rPr lang="es-CL" sz="900" b="1" dirty="0" smtClean="0"/>
              <a:t>6. SELECCIONA 5 PERSONAS PARA MOSTRAR EL CATÁLOGO</a:t>
            </a:r>
          </a:p>
          <a:p>
            <a:pPr defTabSz="881390">
              <a:defRPr/>
            </a:pPr>
            <a:endParaRPr lang="es-CL" sz="900" b="1" dirty="0" smtClean="0">
              <a:latin typeface="Gill Sans for Oriflame Light"/>
            </a:endParaRPr>
          </a:p>
          <a:p>
            <a:pPr defTabSz="881390">
              <a:defRPr/>
            </a:pPr>
            <a:r>
              <a:rPr lang="es-CL" sz="900" b="1" dirty="0" smtClean="0">
                <a:latin typeface="Gill Sans for Oriflame Light"/>
              </a:rPr>
              <a:t>Segunda promesa: Gana recomendando tus productos favoritos - Marcar 5 personas para mostrar el Catálogo</a:t>
            </a:r>
          </a:p>
          <a:p>
            <a:pPr defTabSz="881390">
              <a:defRPr/>
            </a:pPr>
            <a:endParaRPr lang="es-CL" sz="900" b="1" dirty="0" smtClean="0">
              <a:latin typeface="Gill Sans for Oriflame Light"/>
            </a:endParaRPr>
          </a:p>
          <a:p>
            <a:pPr defTabSz="881390">
              <a:defRPr/>
            </a:pPr>
            <a:endParaRPr lang="es-CL" sz="900" b="1" dirty="0" smtClean="0">
              <a:latin typeface="Gill Sans for Oriflame Light"/>
            </a:endParaRPr>
          </a:p>
          <a:p>
            <a:pPr defTabSz="881390">
              <a:defRPr/>
            </a:pPr>
            <a:r>
              <a:rPr lang="es-CL" sz="900" dirty="0" smtClean="0">
                <a:latin typeface="Gill Sans for Oriflame Light"/>
              </a:rPr>
              <a:t>Después de que la lista esta llena se debe cualificarse:</a:t>
            </a:r>
          </a:p>
          <a:p>
            <a:pPr defTabSz="881390">
              <a:defRPr/>
            </a:pPr>
            <a:endParaRPr lang="es-CL" sz="900" dirty="0" smtClean="0">
              <a:latin typeface="Gill Sans for Oriflame Light"/>
            </a:endParaRPr>
          </a:p>
          <a:p>
            <a:r>
              <a:rPr lang="es-CL" sz="900" dirty="0" smtClean="0">
                <a:latin typeface="Gill Sans for Oriflame Light"/>
              </a:rPr>
              <a:t>Como patrocinador debes asegurarte que el nuevo Socio tenga éxito mostrando el Catálogo y perciba que es fácil.</a:t>
            </a:r>
          </a:p>
          <a:p>
            <a:r>
              <a:rPr lang="es-CL" sz="900" dirty="0" smtClean="0">
                <a:latin typeface="Gill Sans for Oriflame Light"/>
              </a:rPr>
              <a:t>Eso lo logras cuando el nuevo elige a las personas adecuadas a quien mostrarle.</a:t>
            </a:r>
          </a:p>
          <a:p>
            <a:endParaRPr lang="es-CL" sz="900" dirty="0" smtClean="0">
              <a:latin typeface="Gill Sans for Oriflame Light"/>
            </a:endParaRPr>
          </a:p>
          <a:p>
            <a:r>
              <a:rPr lang="es-CL" sz="900" b="1" dirty="0" smtClean="0">
                <a:latin typeface="Gill Sans for Oriflame Light"/>
              </a:rPr>
              <a:t>No son necesariamente la familia y amigos cercanos.</a:t>
            </a:r>
          </a:p>
          <a:p>
            <a:endParaRPr lang="es-CL" sz="900" dirty="0" smtClean="0">
              <a:latin typeface="Gill Sans for Oriflame Light"/>
            </a:endParaRPr>
          </a:p>
          <a:p>
            <a:r>
              <a:rPr lang="es-CL" sz="900" dirty="0" smtClean="0">
                <a:latin typeface="Gill Sans for Oriflame Light"/>
              </a:rPr>
              <a:t>Los indicados son aquellas personas que les gusta comprar, aquellos que gastan dinero en si mismos.</a:t>
            </a:r>
          </a:p>
          <a:p>
            <a:r>
              <a:rPr lang="es-CL" sz="900" dirty="0" smtClean="0">
                <a:latin typeface="Gill Sans for Oriflame Light"/>
              </a:rPr>
              <a:t>Los que andan arreglados, usan productos cosméticos o nutricionales, cuidan su apariencia física y tienen dinero para comprar.</a:t>
            </a:r>
          </a:p>
          <a:p>
            <a:endParaRPr lang="es-CL" sz="900" dirty="0" smtClean="0">
              <a:latin typeface="Gill Sans for Oriflame Light"/>
            </a:endParaRPr>
          </a:p>
          <a:p>
            <a:r>
              <a:rPr lang="es-CL" sz="900" dirty="0" smtClean="0">
                <a:latin typeface="Gill Sans for Oriflame Light"/>
              </a:rPr>
              <a:t>Cuando el nuevo comprueba que le resulto mostrar el Catálogo y logró vender, comienza a solidificarse la relación con el patrocinador.</a:t>
            </a:r>
            <a:endParaRPr lang="es-CL" sz="900" dirty="0">
              <a:latin typeface="Gill Sans for Oriflame Light"/>
            </a:endParaRPr>
          </a:p>
        </p:txBody>
      </p:sp>
      <p:sp>
        <p:nvSpPr>
          <p:cNvPr id="4" name="3 Marcador de número de diapositiva"/>
          <p:cNvSpPr>
            <a:spLocks noGrp="1"/>
          </p:cNvSpPr>
          <p:nvPr>
            <p:ph type="sldNum" sz="quarter" idx="10"/>
          </p:nvPr>
        </p:nvSpPr>
        <p:spPr/>
        <p:txBody>
          <a:bodyPr/>
          <a:lstStyle/>
          <a:p>
            <a:fld id="{A66787FA-0C66-4124-B048-1175E843A572}" type="slidenum">
              <a:rPr lang="es-CL" smtClean="0"/>
              <a:t>44</a:t>
            </a:fld>
            <a:endParaRPr lang="es-CL" dirty="0"/>
          </a:p>
        </p:txBody>
      </p:sp>
    </p:spTree>
    <p:extLst>
      <p:ext uri="{BB962C8B-B14F-4D97-AF65-F5344CB8AC3E}">
        <p14:creationId xmlns:p14="http://schemas.microsoft.com/office/powerpoint/2010/main" val="2622985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887913" y="392113"/>
            <a:ext cx="2873375" cy="2154237"/>
          </a:xfrm>
          <a:prstGeom prst="rect">
            <a:avLst/>
          </a:prstGeom>
        </p:spPr>
      </p:sp>
      <p:sp>
        <p:nvSpPr>
          <p:cNvPr id="3" name="2 Marcador de notas"/>
          <p:cNvSpPr>
            <a:spLocks noGrp="1"/>
          </p:cNvSpPr>
          <p:nvPr>
            <p:ph type="body" idx="1"/>
          </p:nvPr>
        </p:nvSpPr>
        <p:spPr/>
        <p:txBody>
          <a:bodyPr/>
          <a:lstStyle/>
          <a:p>
            <a:pPr defTabSz="881390">
              <a:defRPr/>
            </a:pPr>
            <a:r>
              <a:rPr lang="es-CL" sz="900" b="1" kern="0" dirty="0" smtClean="0"/>
              <a:t>6. SELECCIONA 5 PERSONAS PARA INVITAR A UNA ROO</a:t>
            </a:r>
          </a:p>
          <a:p>
            <a:endParaRPr lang="es-CL" sz="900" b="1" dirty="0" smtClean="0">
              <a:latin typeface="Gill Sans for Oriflame Light"/>
            </a:endParaRPr>
          </a:p>
          <a:p>
            <a:r>
              <a:rPr lang="es-CL" sz="900" b="1" dirty="0" smtClean="0">
                <a:latin typeface="Gill Sans for Oriflame Light"/>
              </a:rPr>
              <a:t>Tercera promesa: Ganar mucho más invitado a otras personas a unirse a Oriflame - Marcar 5 personas para invitarlas a una ROO</a:t>
            </a:r>
          </a:p>
          <a:p>
            <a:endParaRPr lang="es-CL" sz="900" b="1" dirty="0" smtClean="0">
              <a:latin typeface="Gill Sans for Oriflame Light"/>
            </a:endParaRPr>
          </a:p>
          <a:p>
            <a:endParaRPr lang="es-CL" sz="900" b="1" dirty="0" smtClean="0">
              <a:latin typeface="Gill Sans for Oriflame Light"/>
            </a:endParaRPr>
          </a:p>
          <a:p>
            <a:r>
              <a:rPr lang="es-CL" sz="900" dirty="0" smtClean="0">
                <a:latin typeface="Gill Sans for Oriflame Light"/>
              </a:rPr>
              <a:t>Hacer la explicación de cómo sería el ejercicio de cuando haces una invitación al amigo del alma.</a:t>
            </a:r>
          </a:p>
          <a:p>
            <a:endParaRPr lang="es-CL" sz="900" dirty="0" smtClean="0">
              <a:latin typeface="Gill Sans for Oriflame Light"/>
            </a:endParaRPr>
          </a:p>
          <a:p>
            <a:r>
              <a:rPr lang="es-CL" sz="900" dirty="0" smtClean="0">
                <a:latin typeface="Gill Sans for Oriflame Light"/>
              </a:rPr>
              <a:t>Cuando enseñas a invitar es mejor  hacer vivir la experiencia, te sugiero que hagas la invitación al amigo junto al invitado.</a:t>
            </a:r>
          </a:p>
          <a:p>
            <a:endParaRPr lang="es-CL" sz="900" dirty="0" smtClean="0">
              <a:latin typeface="Gill Sans for Oriflame Light"/>
            </a:endParaRPr>
          </a:p>
          <a:p>
            <a:r>
              <a:rPr lang="es-CL" sz="900" dirty="0" smtClean="0">
                <a:latin typeface="Gill Sans for Oriflame Light"/>
              </a:rPr>
              <a:t>Pregúntale ¿Quién es tu mejor amigo o amiga?</a:t>
            </a:r>
          </a:p>
          <a:p>
            <a:r>
              <a:rPr lang="es-CL" sz="900" dirty="0" smtClean="0">
                <a:latin typeface="Gill Sans for Oriflame Light"/>
              </a:rPr>
              <a:t>Pídele que lo llame de inmediato y le diga:</a:t>
            </a:r>
          </a:p>
          <a:p>
            <a:endParaRPr lang="es-CL" sz="900" dirty="0" smtClean="0">
              <a:latin typeface="Gill Sans for Oriflame Light"/>
            </a:endParaRPr>
          </a:p>
          <a:p>
            <a:r>
              <a:rPr lang="es-CL" sz="900" dirty="0" smtClean="0">
                <a:latin typeface="Gill Sans for Oriflame Light"/>
              </a:rPr>
              <a:t>Tú que me conoces y sabes cuánto necesito ganar dinero (entretenerme, salir de la casa, ayudar a mi marido, hacer algo para mi,  etc.)</a:t>
            </a:r>
          </a:p>
          <a:p>
            <a:r>
              <a:rPr lang="es-CL" sz="900" dirty="0" smtClean="0">
                <a:latin typeface="Gill Sans for Oriflame Light"/>
              </a:rPr>
              <a:t>Quiero contarte algo, estoy en reunión con unos amigos me hablaron de un proyecto, entendí la mitad, van a hablar de esto el jueves, la única opinión que me interesa es la tuya porque eres mi amigo(a) ¿me acompañas?</a:t>
            </a:r>
          </a:p>
          <a:p>
            <a:endParaRPr lang="es-CL" sz="900" dirty="0" smtClean="0">
              <a:latin typeface="Gill Sans for Oriflame Light"/>
            </a:endParaRPr>
          </a:p>
          <a:p>
            <a:r>
              <a:rPr lang="es-CL" sz="900" dirty="0" smtClean="0">
                <a:latin typeface="Gill Sans for Oriflame Light"/>
              </a:rPr>
              <a:t>¡¡El amigo no se salva de acompañarlo a la próxima ROO!!</a:t>
            </a:r>
          </a:p>
          <a:p>
            <a:r>
              <a:rPr lang="es-CL" sz="900" dirty="0" smtClean="0">
                <a:latin typeface="Gill Sans for Oriflame Light"/>
              </a:rPr>
              <a:t>No le hablaste de dinero, ni de ventas, ni de catálogos, ni de cosméticos</a:t>
            </a:r>
          </a:p>
          <a:p>
            <a:endParaRPr lang="es-CL" sz="900" dirty="0" smtClean="0">
              <a:latin typeface="Gill Sans for Oriflame Light"/>
            </a:endParaRPr>
          </a:p>
          <a:p>
            <a:r>
              <a:rPr lang="es-CL" sz="900" dirty="0" smtClean="0">
                <a:latin typeface="Gill Sans for Oriflame Light"/>
              </a:rPr>
              <a:t>Cuando el invitado llegue a la reunión va a encontrar un testimonio parecido al de él en la ROO.</a:t>
            </a:r>
          </a:p>
          <a:p>
            <a:endParaRPr lang="es-CL" sz="900" dirty="0" smtClean="0">
              <a:latin typeface="Gill Sans for Oriflame Light"/>
            </a:endParaRPr>
          </a:p>
          <a:p>
            <a:r>
              <a:rPr lang="es-CL" sz="900" b="1" dirty="0" smtClean="0">
                <a:latin typeface="Gill Sans for Oriflame Light"/>
              </a:rPr>
              <a:t>No esperes que el nuevo lo reclute, lo haces tú con tu equipo en la ROO.</a:t>
            </a:r>
          </a:p>
          <a:p>
            <a:r>
              <a:rPr lang="es-CL" sz="900" dirty="0" smtClean="0">
                <a:latin typeface="Gill Sans for Oriflame Light"/>
              </a:rPr>
              <a:t>No tires a los leones a los nuevos esperando que haga un reclutamiento perfecto, ellos no están preparados aun.</a:t>
            </a:r>
          </a:p>
          <a:p>
            <a:r>
              <a:rPr lang="es-CL" sz="900" dirty="0" smtClean="0">
                <a:latin typeface="Gill Sans for Oriflame Light"/>
              </a:rPr>
              <a:t>Ellos sólo tienen que invitar a una ROO donde tú y tus Líderes, que son los expertos, la harán y el nuevo aprenderá.</a:t>
            </a:r>
          </a:p>
          <a:p>
            <a:endParaRPr lang="es-CL" sz="900" dirty="0" smtClean="0">
              <a:latin typeface="Gill Sans for Oriflame Light"/>
            </a:endParaRPr>
          </a:p>
          <a:p>
            <a:endParaRPr lang="es-CL" sz="900" dirty="0">
              <a:latin typeface="Gill Sans for Oriflame Light"/>
            </a:endParaRPr>
          </a:p>
        </p:txBody>
      </p:sp>
      <p:sp>
        <p:nvSpPr>
          <p:cNvPr id="4" name="3 Marcador de número de diapositiva"/>
          <p:cNvSpPr>
            <a:spLocks noGrp="1"/>
          </p:cNvSpPr>
          <p:nvPr>
            <p:ph type="sldNum" sz="quarter" idx="10"/>
          </p:nvPr>
        </p:nvSpPr>
        <p:spPr/>
        <p:txBody>
          <a:bodyPr/>
          <a:lstStyle/>
          <a:p>
            <a:fld id="{A66787FA-0C66-4124-B048-1175E843A572}" type="slidenum">
              <a:rPr lang="es-CL" smtClean="0"/>
              <a:t>45</a:t>
            </a:fld>
            <a:endParaRPr lang="es-CL" dirty="0"/>
          </a:p>
        </p:txBody>
      </p:sp>
    </p:spTree>
    <p:extLst>
      <p:ext uri="{BB962C8B-B14F-4D97-AF65-F5344CB8AC3E}">
        <p14:creationId xmlns:p14="http://schemas.microsoft.com/office/powerpoint/2010/main" val="2622985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887913" y="392113"/>
            <a:ext cx="2873375" cy="2154237"/>
          </a:xfrm>
          <a:prstGeom prst="rect">
            <a:avLst/>
          </a:prstGeom>
        </p:spPr>
      </p:sp>
      <p:sp>
        <p:nvSpPr>
          <p:cNvPr id="3" name="2 Marcador de notas"/>
          <p:cNvSpPr>
            <a:spLocks noGrp="1"/>
          </p:cNvSpPr>
          <p:nvPr>
            <p:ph type="body" idx="1"/>
          </p:nvPr>
        </p:nvSpPr>
        <p:spPr/>
        <p:txBody>
          <a:bodyPr/>
          <a:lstStyle/>
          <a:p>
            <a:r>
              <a:rPr lang="es-CL" sz="900" b="1" kern="0" dirty="0" smtClean="0"/>
              <a:t>7. NOS VOLVEMOS A REUNIR</a:t>
            </a:r>
          </a:p>
          <a:p>
            <a:endParaRPr lang="es-CL" sz="900" b="1" dirty="0" smtClean="0">
              <a:latin typeface="Gill Sans for Oriflame Light"/>
            </a:endParaRPr>
          </a:p>
          <a:p>
            <a:r>
              <a:rPr lang="es-CL" sz="900" b="1" dirty="0" smtClean="0">
                <a:latin typeface="Gill Sans for Oriflame Light"/>
              </a:rPr>
              <a:t>Debe de realizarse en los siguientes 2-3 días</a:t>
            </a:r>
          </a:p>
          <a:p>
            <a:endParaRPr lang="es-CL" sz="900" b="1" dirty="0" smtClean="0">
              <a:latin typeface="Gill Sans for Oriflame Light"/>
            </a:endParaRPr>
          </a:p>
          <a:p>
            <a:pPr>
              <a:defRPr/>
            </a:pPr>
            <a:r>
              <a:rPr lang="es-CL" sz="900" dirty="0" smtClean="0">
                <a:solidFill>
                  <a:srgbClr val="000000"/>
                </a:solidFill>
              </a:rPr>
              <a:t>Pregunta:</a:t>
            </a:r>
          </a:p>
          <a:p>
            <a:pPr>
              <a:defRPr/>
            </a:pPr>
            <a:r>
              <a:rPr lang="es-CL" sz="900" dirty="0" smtClean="0">
                <a:solidFill>
                  <a:srgbClr val="000000"/>
                </a:solidFill>
              </a:rPr>
              <a:t>¿Cuándo podemos reunirnos de nuevo en los próximos 2-3 días? </a:t>
            </a:r>
          </a:p>
          <a:p>
            <a:pPr>
              <a:defRPr/>
            </a:pPr>
            <a:r>
              <a:rPr lang="es-CL" sz="900" dirty="0" smtClean="0">
                <a:solidFill>
                  <a:srgbClr val="000000"/>
                </a:solidFill>
              </a:rPr>
              <a:t>Conocerás más de Oriflame y conversaremos sobre cómo te fue mostrando el Catálogo e invitando personas a la ROO”.</a:t>
            </a:r>
          </a:p>
          <a:p>
            <a:pPr>
              <a:defRPr/>
            </a:pPr>
            <a:endParaRPr lang="es-CL" sz="900" dirty="0" smtClean="0">
              <a:solidFill>
                <a:srgbClr val="000000"/>
              </a:solidFill>
            </a:endParaRPr>
          </a:p>
          <a:p>
            <a:pPr>
              <a:defRPr/>
            </a:pPr>
            <a:r>
              <a:rPr lang="es-CL" sz="900" dirty="0" smtClean="0">
                <a:solidFill>
                  <a:srgbClr val="000000"/>
                </a:solidFill>
                <a:latin typeface="Gill Sans for Oriflame Light"/>
                <a:cs typeface="Gill Sans for Oriflame Light"/>
              </a:rPr>
              <a:t>Asegúrate de que no tenga dudas respecto a los contenidos de la ROO y el Inicio Perfecto.</a:t>
            </a:r>
          </a:p>
          <a:p>
            <a:pPr>
              <a:buFontTx/>
              <a:buNone/>
              <a:defRPr/>
            </a:pPr>
            <a:endParaRPr lang="es-CL" sz="900" dirty="0" smtClean="0">
              <a:solidFill>
                <a:srgbClr val="000000"/>
              </a:solidFill>
              <a:latin typeface="Gill Sans for Oriflame Light"/>
              <a:cs typeface="Gill Sans for Oriflame Light"/>
            </a:endParaRPr>
          </a:p>
          <a:p>
            <a:pPr>
              <a:spcAft>
                <a:spcPts val="0"/>
              </a:spcAft>
            </a:pPr>
            <a:r>
              <a:rPr lang="es-CL" sz="900" dirty="0" smtClean="0">
                <a:solidFill>
                  <a:srgbClr val="000000"/>
                </a:solidFill>
              </a:rPr>
              <a:t>Fija las fechas de los próximos eventos importantes:</a:t>
            </a:r>
          </a:p>
          <a:p>
            <a:pPr>
              <a:spcAft>
                <a:spcPts val="0"/>
              </a:spcAft>
            </a:pPr>
            <a:r>
              <a:rPr lang="es-CL" sz="900" dirty="0" smtClean="0">
                <a:solidFill>
                  <a:srgbClr val="000000"/>
                </a:solidFill>
              </a:rPr>
              <a:t>Siguiente ROO, seguimiento individual, cursos, lanzamiento de Catálogo etc.</a:t>
            </a:r>
          </a:p>
          <a:p>
            <a:pPr marL="440695" indent="-440695">
              <a:lnSpc>
                <a:spcPct val="130000"/>
              </a:lnSpc>
              <a:spcAft>
                <a:spcPts val="0"/>
              </a:spcAft>
            </a:pPr>
            <a:endParaRPr lang="es-CL" sz="900" dirty="0" smtClean="0">
              <a:solidFill>
                <a:srgbClr val="000000"/>
              </a:solidFill>
            </a:endParaRPr>
          </a:p>
          <a:p>
            <a:pPr marL="440695" indent="-440695">
              <a:lnSpc>
                <a:spcPct val="130000"/>
              </a:lnSpc>
              <a:spcAft>
                <a:spcPts val="0"/>
              </a:spcAft>
            </a:pPr>
            <a:r>
              <a:rPr lang="es-CL" sz="900" dirty="0" smtClean="0">
                <a:solidFill>
                  <a:srgbClr val="000000"/>
                </a:solidFill>
              </a:rPr>
              <a:t>Anota el día y el lugar en la lista de contactos.</a:t>
            </a:r>
          </a:p>
          <a:p>
            <a:pPr marL="440695" indent="-440695">
              <a:lnSpc>
                <a:spcPct val="130000"/>
              </a:lnSpc>
              <a:spcAft>
                <a:spcPts val="0"/>
              </a:spcAft>
            </a:pPr>
            <a:r>
              <a:rPr lang="es-CL" sz="900" dirty="0" smtClean="0">
                <a:solidFill>
                  <a:srgbClr val="000000"/>
                </a:solidFill>
              </a:rPr>
              <a:t>Anota los número telefónicos.</a:t>
            </a:r>
          </a:p>
          <a:p>
            <a:endParaRPr lang="es-CL" sz="900" b="1" dirty="0">
              <a:latin typeface="Gill Sans for Oriflame Light"/>
            </a:endParaRPr>
          </a:p>
        </p:txBody>
      </p:sp>
      <p:sp>
        <p:nvSpPr>
          <p:cNvPr id="4" name="3 Marcador de número de diapositiva"/>
          <p:cNvSpPr>
            <a:spLocks noGrp="1"/>
          </p:cNvSpPr>
          <p:nvPr>
            <p:ph type="sldNum" sz="quarter" idx="10"/>
          </p:nvPr>
        </p:nvSpPr>
        <p:spPr/>
        <p:txBody>
          <a:bodyPr/>
          <a:lstStyle/>
          <a:p>
            <a:fld id="{A66787FA-0C66-4124-B048-1175E843A572}" type="slidenum">
              <a:rPr lang="es-CL" smtClean="0"/>
              <a:t>46</a:t>
            </a:fld>
            <a:endParaRPr lang="es-CL" dirty="0"/>
          </a:p>
        </p:txBody>
      </p:sp>
    </p:spTree>
    <p:extLst>
      <p:ext uri="{BB962C8B-B14F-4D97-AF65-F5344CB8AC3E}">
        <p14:creationId xmlns:p14="http://schemas.microsoft.com/office/powerpoint/2010/main" val="26229853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887913" y="392113"/>
            <a:ext cx="2873375" cy="2154237"/>
          </a:xfrm>
          <a:prstGeom prst="rect">
            <a:avLst/>
          </a:prstGeom>
        </p:spPr>
      </p:sp>
      <p:sp>
        <p:nvSpPr>
          <p:cNvPr id="3" name="2 Marcador de notas"/>
          <p:cNvSpPr>
            <a:spLocks noGrp="1"/>
          </p:cNvSpPr>
          <p:nvPr>
            <p:ph type="body" idx="1"/>
          </p:nvPr>
        </p:nvSpPr>
        <p:spPr/>
        <p:txBody>
          <a:bodyPr/>
          <a:lstStyle/>
          <a:p>
            <a:r>
              <a:rPr lang="es-CL" sz="900" b="1" dirty="0" smtClean="0">
                <a:latin typeface="Gill Sans for Oriflame Light"/>
              </a:rPr>
              <a:t>Repasa los punto a manera de recordación</a:t>
            </a:r>
          </a:p>
          <a:p>
            <a:r>
              <a:rPr lang="es-CL" sz="900" b="0" dirty="0" smtClean="0">
                <a:latin typeface="Gill Sans for Oriflame Light"/>
              </a:rPr>
              <a:t>Pide que los asistentes digan los</a:t>
            </a:r>
            <a:r>
              <a:rPr lang="es-CL" sz="900" b="0" baseline="0" dirty="0" smtClean="0">
                <a:latin typeface="Gill Sans for Oriflame Light"/>
              </a:rPr>
              <a:t> 7 puntos no muestres hasta que alguien lo diga correctamente</a:t>
            </a:r>
            <a:endParaRPr lang="es-CL" sz="900" b="0" dirty="0">
              <a:latin typeface="Gill Sans for Oriflame Light"/>
            </a:endParaRPr>
          </a:p>
        </p:txBody>
      </p:sp>
      <p:sp>
        <p:nvSpPr>
          <p:cNvPr id="4" name="3 Marcador de número de diapositiva"/>
          <p:cNvSpPr>
            <a:spLocks noGrp="1"/>
          </p:cNvSpPr>
          <p:nvPr>
            <p:ph type="sldNum" sz="quarter" idx="10"/>
          </p:nvPr>
        </p:nvSpPr>
        <p:spPr/>
        <p:txBody>
          <a:bodyPr/>
          <a:lstStyle/>
          <a:p>
            <a:fld id="{A66787FA-0C66-4124-B048-1175E843A572}" type="slidenum">
              <a:rPr lang="es-CL" smtClean="0"/>
              <a:t>47</a:t>
            </a:fld>
            <a:endParaRPr lang="es-CL" dirty="0"/>
          </a:p>
        </p:txBody>
      </p:sp>
    </p:spTree>
    <p:extLst>
      <p:ext uri="{BB962C8B-B14F-4D97-AF65-F5344CB8AC3E}">
        <p14:creationId xmlns:p14="http://schemas.microsoft.com/office/powerpoint/2010/main" val="2622985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887913" y="392113"/>
            <a:ext cx="2873375" cy="2154237"/>
          </a:xfrm>
          <a:prstGeom prst="rect">
            <a:avLst/>
          </a:prstGeom>
        </p:spPr>
      </p:sp>
      <p:sp>
        <p:nvSpPr>
          <p:cNvPr id="3" name="2 Marcador de notas"/>
          <p:cNvSpPr>
            <a:spLocks noGrp="1"/>
          </p:cNvSpPr>
          <p:nvPr>
            <p:ph type="body" idx="1"/>
          </p:nvPr>
        </p:nvSpPr>
        <p:spPr/>
        <p:txBody>
          <a:bodyPr/>
          <a:lstStyle/>
          <a:p>
            <a:r>
              <a:rPr lang="es-ES_tradnl" sz="900" b="1" kern="1200" dirty="0" smtClean="0">
                <a:solidFill>
                  <a:schemeClr val="tx1"/>
                </a:solidFill>
                <a:effectLst/>
                <a:latin typeface="+mn-lt"/>
                <a:ea typeface="+mn-ea"/>
                <a:cs typeface="+mn-cs"/>
              </a:rPr>
              <a:t>Más consejos para el reclutamiento exitoso: </a:t>
            </a:r>
          </a:p>
          <a:p>
            <a:endParaRPr lang="es-ES_tradnl" sz="900" b="1" kern="1200" dirty="0" smtClean="0">
              <a:solidFill>
                <a:schemeClr val="tx1"/>
              </a:solidFill>
              <a:effectLst/>
              <a:latin typeface="+mn-lt"/>
              <a:ea typeface="+mn-ea"/>
              <a:cs typeface="+mn-cs"/>
            </a:endParaRPr>
          </a:p>
          <a:p>
            <a:r>
              <a:rPr lang="es-ES_tradnl" sz="900" kern="1200" dirty="0" smtClean="0">
                <a:solidFill>
                  <a:schemeClr val="tx1"/>
                </a:solidFill>
                <a:effectLst/>
                <a:latin typeface="+mn-lt"/>
                <a:ea typeface="+mn-ea"/>
                <a:cs typeface="+mn-cs"/>
              </a:rPr>
              <a:t>Crea el hábito de hablar</a:t>
            </a:r>
            <a:r>
              <a:rPr lang="es-ES_tradnl" sz="900" kern="1200" baseline="0" dirty="0" smtClean="0">
                <a:solidFill>
                  <a:schemeClr val="tx1"/>
                </a:solidFill>
                <a:effectLst/>
                <a:latin typeface="+mn-lt"/>
                <a:ea typeface="+mn-ea"/>
                <a:cs typeface="+mn-cs"/>
              </a:rPr>
              <a:t> de</a:t>
            </a:r>
            <a:r>
              <a:rPr lang="es-ES_tradnl" sz="900" kern="1200" dirty="0" smtClean="0">
                <a:solidFill>
                  <a:schemeClr val="tx1"/>
                </a:solidFill>
                <a:effectLst/>
                <a:latin typeface="+mn-lt"/>
                <a:ea typeface="+mn-ea"/>
                <a:cs typeface="+mn-cs"/>
              </a:rPr>
              <a:t> Oriflame al menos 3 veces al día </a:t>
            </a:r>
          </a:p>
          <a:p>
            <a:r>
              <a:rPr lang="es-ES_tradnl" sz="900" kern="1200" dirty="0" smtClean="0">
                <a:solidFill>
                  <a:schemeClr val="tx1"/>
                </a:solidFill>
                <a:effectLst/>
                <a:latin typeface="+mn-lt"/>
                <a:ea typeface="+mn-ea"/>
                <a:cs typeface="+mn-cs"/>
              </a:rPr>
              <a:t>Siempre pide referencias </a:t>
            </a:r>
          </a:p>
          <a:p>
            <a:r>
              <a:rPr lang="es-ES_tradnl" sz="900" kern="1200" dirty="0" smtClean="0">
                <a:solidFill>
                  <a:schemeClr val="tx1"/>
                </a:solidFill>
                <a:effectLst/>
                <a:latin typeface="+mn-lt"/>
                <a:ea typeface="+mn-ea"/>
                <a:cs typeface="+mn-cs"/>
              </a:rPr>
              <a:t>Mantén tu Lista de Contactos actualizada </a:t>
            </a:r>
          </a:p>
          <a:p>
            <a:endParaRPr lang="es-ES_tradnl" sz="900" kern="1200" dirty="0" smtClean="0">
              <a:solidFill>
                <a:schemeClr val="tx1"/>
              </a:solidFill>
              <a:effectLst/>
              <a:latin typeface="+mn-lt"/>
              <a:ea typeface="+mn-ea"/>
              <a:cs typeface="+mn-cs"/>
            </a:endParaRPr>
          </a:p>
          <a:p>
            <a:r>
              <a:rPr lang="es-ES_tradnl" sz="900" kern="1200" dirty="0" smtClean="0">
                <a:solidFill>
                  <a:schemeClr val="tx1"/>
                </a:solidFill>
                <a:effectLst/>
                <a:latin typeface="+mn-lt"/>
                <a:ea typeface="+mn-ea"/>
                <a:cs typeface="+mn-cs"/>
              </a:rPr>
              <a:t>Como resultado, obtendrás:</a:t>
            </a:r>
          </a:p>
          <a:p>
            <a:r>
              <a:rPr lang="es-ES_tradnl" sz="900" kern="1200" dirty="0" smtClean="0">
                <a:solidFill>
                  <a:schemeClr val="tx1"/>
                </a:solidFill>
                <a:effectLst/>
                <a:latin typeface="+mn-lt"/>
                <a:ea typeface="+mn-ea"/>
                <a:cs typeface="+mn-cs"/>
              </a:rPr>
              <a:t>20 clientes regulares por Catálogo,</a:t>
            </a:r>
            <a:r>
              <a:rPr lang="es-ES_tradnl" sz="900" kern="1200" baseline="0" dirty="0" smtClean="0">
                <a:solidFill>
                  <a:schemeClr val="tx1"/>
                </a:solidFill>
                <a:effectLst/>
                <a:latin typeface="+mn-lt"/>
                <a:ea typeface="+mn-ea"/>
                <a:cs typeface="+mn-cs"/>
              </a:rPr>
              <a:t> e</a:t>
            </a:r>
            <a:r>
              <a:rPr lang="es-ES_tradnl" sz="900" kern="1200" dirty="0" smtClean="0">
                <a:solidFill>
                  <a:schemeClr val="tx1"/>
                </a:solidFill>
                <a:effectLst/>
                <a:latin typeface="+mn-lt"/>
                <a:ea typeface="+mn-ea"/>
                <a:cs typeface="+mn-cs"/>
              </a:rPr>
              <a:t>ncontrarás  fácilmente 5 personas por semana, quienes vendrán a una Reunión de Oportunidad Oriflame y obtendrás al menos 1 nuevo reclutado a la semana.</a:t>
            </a:r>
            <a:endParaRPr lang="sv-SE" sz="900" dirty="0"/>
          </a:p>
        </p:txBody>
      </p:sp>
      <p:sp>
        <p:nvSpPr>
          <p:cNvPr id="4" name="3 Marcador de número de diapositiva"/>
          <p:cNvSpPr>
            <a:spLocks noGrp="1"/>
          </p:cNvSpPr>
          <p:nvPr>
            <p:ph type="sldNum" sz="quarter" idx="10"/>
          </p:nvPr>
        </p:nvSpPr>
        <p:spPr/>
        <p:txBody>
          <a:bodyPr/>
          <a:lstStyle/>
          <a:p>
            <a:fld id="{A66787FA-0C66-4124-B048-1175E843A572}" type="slidenum">
              <a:rPr lang="es-CL" smtClean="0"/>
              <a:t>48</a:t>
            </a:fld>
            <a:endParaRPr lang="es-CL" dirty="0"/>
          </a:p>
        </p:txBody>
      </p:sp>
    </p:spTree>
    <p:extLst>
      <p:ext uri="{BB962C8B-B14F-4D97-AF65-F5344CB8AC3E}">
        <p14:creationId xmlns:p14="http://schemas.microsoft.com/office/powerpoint/2010/main" val="26229853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Haz una pequeña pausa, solo de un par de minutos para cambiar de presentador,  pedir que se paren del asiento y se muevan algo, contar un chiste</a:t>
            </a:r>
            <a:r>
              <a:rPr lang="es-CL" baseline="0" dirty="0" smtClean="0"/>
              <a:t> o</a:t>
            </a:r>
            <a:r>
              <a:rPr lang="es-CL" dirty="0" smtClean="0"/>
              <a:t> cualquier cosa que quiebre la atención y puedas volver a retomar la ultima parte y final que solo dura 6 -10 minutos.</a:t>
            </a:r>
          </a:p>
          <a:p>
            <a:endParaRPr lang="es-CL" dirty="0"/>
          </a:p>
        </p:txBody>
      </p:sp>
      <p:sp>
        <p:nvSpPr>
          <p:cNvPr id="4" name="3 Marcador de número de diapositiva"/>
          <p:cNvSpPr>
            <a:spLocks noGrp="1"/>
          </p:cNvSpPr>
          <p:nvPr>
            <p:ph type="sldNum" sz="quarter" idx="10"/>
          </p:nvPr>
        </p:nvSpPr>
        <p:spPr/>
        <p:txBody>
          <a:bodyPr/>
          <a:lstStyle/>
          <a:p>
            <a:fld id="{B5381342-537A-4691-B35B-AD83F10790B9}" type="slidenum">
              <a:rPr lang="sv-SE" smtClean="0"/>
              <a:t>49</a:t>
            </a:fld>
            <a:endParaRPr lang="sv-SE"/>
          </a:p>
        </p:txBody>
      </p:sp>
    </p:spTree>
    <p:extLst>
      <p:ext uri="{BB962C8B-B14F-4D97-AF65-F5344CB8AC3E}">
        <p14:creationId xmlns:p14="http://schemas.microsoft.com/office/powerpoint/2010/main" val="24910732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smtClean="0"/>
              <a:t>En la tercera parte vamos a hablar sobre el rol de Patrocinadores</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p>
            <a:r>
              <a:rPr lang="es-ES_tradnl" sz="1200" kern="1200" dirty="0" smtClean="0">
                <a:solidFill>
                  <a:schemeClr val="tx1"/>
                </a:solidFill>
                <a:effectLst/>
                <a:latin typeface="+mn-lt"/>
                <a:ea typeface="+mn-ea"/>
                <a:cs typeface="+mn-cs"/>
              </a:rPr>
              <a:t>Patrocinador es un Socio que recluta a otros Socios. </a:t>
            </a:r>
          </a:p>
          <a:p>
            <a:r>
              <a:rPr lang="es-ES_tradnl" sz="1200" kern="1200" dirty="0" smtClean="0">
                <a:solidFill>
                  <a:schemeClr val="tx1"/>
                </a:solidFill>
                <a:effectLst/>
                <a:latin typeface="+mn-lt"/>
                <a:ea typeface="+mn-ea"/>
                <a:cs typeface="+mn-cs"/>
              </a:rPr>
              <a:t>El Patrocinador ayuda a comenzar, entrenar, apoya a los nuevos Socios durante el primer periodo de Catálogo, continúa apoyando  durante los próximos Catálogos, motiva para alcanzar los resultados y desarrolla Líderes en su propio equipo.</a:t>
            </a:r>
            <a:endParaRPr lang="sv-S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dirty="0" smtClean="0"/>
          </a:p>
          <a:p>
            <a:endParaRPr lang="sv-SE" sz="1200" kern="1200" dirty="0" smtClean="0">
              <a:solidFill>
                <a:schemeClr val="tx1"/>
              </a:solidFill>
              <a:effectLst/>
              <a:latin typeface="+mn-lt"/>
              <a:ea typeface="+mn-ea"/>
              <a:cs typeface="+mn-cs"/>
            </a:endParaRPr>
          </a:p>
          <a:p>
            <a:endParaRPr lang="es-CL" dirty="0"/>
          </a:p>
        </p:txBody>
      </p:sp>
      <p:sp>
        <p:nvSpPr>
          <p:cNvPr id="4" name="3 Marcador de número de diapositiva"/>
          <p:cNvSpPr>
            <a:spLocks noGrp="1"/>
          </p:cNvSpPr>
          <p:nvPr>
            <p:ph type="sldNum" sz="quarter" idx="10"/>
          </p:nvPr>
        </p:nvSpPr>
        <p:spPr/>
        <p:txBody>
          <a:bodyPr/>
          <a:lstStyle/>
          <a:p>
            <a:fld id="{B5381342-537A-4691-B35B-AD83F10790B9}" type="slidenum">
              <a:rPr lang="sv-SE" smtClean="0"/>
              <a:t>50</a:t>
            </a:fld>
            <a:endParaRPr lang="sv-SE"/>
          </a:p>
        </p:txBody>
      </p:sp>
    </p:spTree>
    <p:extLst>
      <p:ext uri="{BB962C8B-B14F-4D97-AF65-F5344CB8AC3E}">
        <p14:creationId xmlns:p14="http://schemas.microsoft.com/office/powerpoint/2010/main" val="29965054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L" sz="1200" b="1" dirty="0" smtClean="0"/>
              <a:t>RETENER A LOS NUEVOS ES CLAVE</a:t>
            </a:r>
          </a:p>
          <a:p>
            <a:endParaRPr lang="es-CL" sz="1200" b="1" dirty="0" smtClean="0"/>
          </a:p>
          <a:p>
            <a:r>
              <a:rPr lang="es-CL" sz="1200" dirty="0" smtClean="0"/>
              <a:t>Parte de un reclutamiento con patrocinio adecuado es el seguimiento posterior que realizas a los Socios nuevos, de esta forma te aseguras que ellos se mantengan activos por más tiempo y no dejen la empresa.</a:t>
            </a:r>
          </a:p>
          <a:p>
            <a:endParaRPr lang="es-CL" sz="1200" dirty="0" smtClean="0"/>
          </a:p>
          <a:p>
            <a:r>
              <a:rPr lang="es-CL" sz="1200" b="1" dirty="0" smtClean="0"/>
              <a:t>Inicio Perfecto </a:t>
            </a:r>
            <a:r>
              <a:rPr lang="es-CL" sz="1200" dirty="0" smtClean="0"/>
              <a:t>primera información que se entrega, se muestra y enseña a familiarizarse.</a:t>
            </a:r>
          </a:p>
          <a:p>
            <a:endParaRPr lang="es-CL" sz="1200" b="1" dirty="0" smtClean="0"/>
          </a:p>
          <a:p>
            <a:r>
              <a:rPr lang="es-CL" sz="1200" b="1" dirty="0" smtClean="0"/>
              <a:t>Visita 1: </a:t>
            </a:r>
            <a:r>
              <a:rPr lang="es-CL" sz="1200" dirty="0" smtClean="0"/>
              <a:t>cuando va a hacer su primer pedido, no es enseñar sino que hacer con él, si le dedicas todo el tiempo necesario será una gran inversión, puede ser más rápido decirle que te pase el pedido y tú se lo haces, pero después no podrás con el trabajo,  mejor enseñar desde el principio como hacer las cosas.</a:t>
            </a:r>
          </a:p>
          <a:p>
            <a:r>
              <a:rPr lang="es-CL" sz="1200" dirty="0" smtClean="0"/>
              <a:t>Tiene que ser congruente si quieres ganar como empresario, compórtate como empresario, no pretendas tener un ingreso de empresario haciendo trabajo de asistente, habla, vístete, compórtate y créete un empresario.</a:t>
            </a:r>
          </a:p>
          <a:p>
            <a:r>
              <a:rPr lang="es-CL" sz="1200" dirty="0" smtClean="0"/>
              <a:t>Recuerda que eres el modelo de tus Socios, si te ven como asistente no querrán imitarte. Tu debes inspirar.</a:t>
            </a:r>
          </a:p>
          <a:p>
            <a:endParaRPr lang="es-CL" sz="1200" b="1" dirty="0" smtClean="0"/>
          </a:p>
          <a:p>
            <a:r>
              <a:rPr lang="es-CL" sz="1200" b="1" dirty="0" smtClean="0"/>
              <a:t>Visita 2:</a:t>
            </a:r>
          </a:p>
          <a:p>
            <a:r>
              <a:rPr lang="es-CL" sz="1200" dirty="0" smtClean="0"/>
              <a:t>Recibir su primer pedido es muy emocionante para el nuevo Socio.</a:t>
            </a:r>
          </a:p>
          <a:p>
            <a:r>
              <a:rPr lang="es-CL" sz="1200" dirty="0" smtClean="0"/>
              <a:t>Si nadie le ha hablado de lo que va a recibir, al recibir los </a:t>
            </a:r>
            <a:r>
              <a:rPr lang="es-CL" sz="1200" dirty="0" err="1" smtClean="0"/>
              <a:t>téster</a:t>
            </a:r>
            <a:r>
              <a:rPr lang="es-CL" sz="1200" dirty="0" smtClean="0"/>
              <a:t> o los productos del PB, pensará que le están agregando productos obligadamente.</a:t>
            </a:r>
          </a:p>
          <a:p>
            <a:r>
              <a:rPr lang="es-CL" sz="1200" dirty="0" smtClean="0"/>
              <a:t>La gente le cuesta leer, por tanto no sabrá cómo usarlos, los guardan, no se enteran no le sacan provecho.</a:t>
            </a:r>
          </a:p>
          <a:p>
            <a:r>
              <a:rPr lang="es-CL" sz="1200" dirty="0" smtClean="0"/>
              <a:t>Esto es la visita 2 (si ya le dieron Inicio Perfecto) ya saben cómo se usa y qué es, pero mucha gente necesita una segunda capacitación o mejor explicación.</a:t>
            </a:r>
          </a:p>
          <a:p>
            <a:r>
              <a:rPr lang="es-CL" sz="1200" dirty="0" smtClean="0"/>
              <a:t>Lo más importante es cómo vas a pagar la factura, como la lees y entiendes. No puedes explicarle antes, debe hacerse  con factura en mano.</a:t>
            </a:r>
          </a:p>
          <a:p>
            <a:r>
              <a:rPr lang="es-CL" sz="1200" dirty="0" smtClean="0"/>
              <a:t>Entrega conceptos del crédito, donde pagar en qué fecha, con qué, cuentas etc. Así evitas deudas posteriores.</a:t>
            </a:r>
          </a:p>
          <a:p>
            <a:r>
              <a:rPr lang="es-CL" sz="1200" dirty="0" smtClean="0"/>
              <a:t>No puedes intentar darle toda la información de una vez, después crees que son ellos los que no entienden y te quedas tranquila que le dijiste todo, pero todo de una vez y los mareaste.</a:t>
            </a:r>
          </a:p>
          <a:p>
            <a:endParaRPr lang="es-CL" sz="1200" dirty="0" smtClean="0"/>
          </a:p>
          <a:p>
            <a:r>
              <a:rPr lang="es-CL" sz="1200" b="1" dirty="0" smtClean="0"/>
              <a:t>Curso1 y  2</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Motiva a asistir a los cursos de capacitación para nuevos Socios : Primero Curso</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1, en ​​el que el Socio estudiará cómo trabajar con el Catálogo y conocerá los principios más importantes de ventas. </a:t>
            </a:r>
          </a:p>
          <a:p>
            <a:r>
              <a:rPr lang="es-ES_tradnl" sz="1200" kern="1200" dirty="0" smtClean="0">
                <a:solidFill>
                  <a:schemeClr val="tx1"/>
                </a:solidFill>
                <a:effectLst/>
                <a:latin typeface="+mn-lt"/>
                <a:ea typeface="+mn-ea"/>
                <a:cs typeface="+mn-cs"/>
              </a:rPr>
              <a:t>Después del Curso 1, se recomienda asistir al</a:t>
            </a:r>
            <a:r>
              <a:rPr lang="es-ES_tradnl" sz="1200" kern="1200" baseline="0" dirty="0" smtClean="0">
                <a:solidFill>
                  <a:schemeClr val="tx1"/>
                </a:solidFill>
                <a:effectLst/>
                <a:latin typeface="+mn-lt"/>
                <a:ea typeface="+mn-ea"/>
                <a:cs typeface="+mn-cs"/>
              </a:rPr>
              <a:t> Curso</a:t>
            </a:r>
            <a:r>
              <a:rPr lang="es-ES_tradnl" sz="1200" kern="1200" dirty="0" smtClean="0">
                <a:solidFill>
                  <a:schemeClr val="tx1"/>
                </a:solidFill>
                <a:effectLst/>
                <a:latin typeface="+mn-lt"/>
                <a:ea typeface="+mn-ea"/>
                <a:cs typeface="+mn-cs"/>
              </a:rPr>
              <a:t> 2, en el que el Socio estudiará cómo construir una red, cómo encontrar gente, cómo reclutar y su rol como patrocinador</a:t>
            </a:r>
          </a:p>
          <a:p>
            <a:r>
              <a:rPr lang="es-CL" sz="1200" dirty="0" smtClean="0"/>
              <a:t>Con el 2 le muestras el verdadero negocio y muestras la magia de esta compañía, le tendremos el bufet a sus pies, es ahí donde motivas y descubres nuevos Socios  interesados en el negocio.</a:t>
            </a:r>
          </a:p>
          <a:p>
            <a:r>
              <a:rPr lang="es-ES_tradnl" sz="1200" kern="1200" dirty="0" smtClean="0">
                <a:solidFill>
                  <a:schemeClr val="tx1"/>
                </a:solidFill>
                <a:effectLst/>
                <a:latin typeface="+mn-lt"/>
                <a:ea typeface="+mn-ea"/>
                <a:cs typeface="+mn-cs"/>
              </a:rPr>
              <a:t> </a:t>
            </a:r>
          </a:p>
          <a:p>
            <a:endParaRPr lang="es-CL" sz="1200" dirty="0" smtClean="0"/>
          </a:p>
          <a:p>
            <a:endParaRPr lang="es-CL" sz="1200" b="1" dirty="0" smtClean="0"/>
          </a:p>
          <a:p>
            <a:r>
              <a:rPr lang="es-CL" sz="1200" b="1" dirty="0" smtClean="0"/>
              <a:t>Cierre del catálogo: </a:t>
            </a:r>
            <a:r>
              <a:rPr lang="es-CL" sz="1200" dirty="0" smtClean="0"/>
              <a:t>Orientarlo al cierre y verificar sus metas, felicítalo y planea la siguiente meta (primero averiguando sus sueños).</a:t>
            </a:r>
          </a:p>
          <a:p>
            <a:endParaRPr lang="es-CL" sz="1200" dirty="0" smtClean="0"/>
          </a:p>
          <a:p>
            <a:endParaRPr lang="es-CL" sz="1200" dirty="0"/>
          </a:p>
        </p:txBody>
      </p:sp>
      <p:sp>
        <p:nvSpPr>
          <p:cNvPr id="4" name="Slide Number Placeholder 3"/>
          <p:cNvSpPr>
            <a:spLocks noGrp="1"/>
          </p:cNvSpPr>
          <p:nvPr>
            <p:ph type="sldNum" sz="quarter" idx="10"/>
          </p:nvPr>
        </p:nvSpPr>
        <p:spPr/>
        <p:txBody>
          <a:bodyPr/>
          <a:lstStyle/>
          <a:p>
            <a:fld id="{B5381342-537A-4691-B35B-AD83F10790B9}" type="slidenum">
              <a:rPr lang="sv-SE" smtClean="0"/>
              <a:t>51</a:t>
            </a:fld>
            <a:endParaRPr lang="sv-SE"/>
          </a:p>
        </p:txBody>
      </p:sp>
    </p:spTree>
    <p:extLst>
      <p:ext uri="{BB962C8B-B14F-4D97-AF65-F5344CB8AC3E}">
        <p14:creationId xmlns:p14="http://schemas.microsoft.com/office/powerpoint/2010/main" val="3110489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b="1" dirty="0" smtClean="0"/>
              <a:t>Hoy veremos como hacer realidad tus sueños</a:t>
            </a:r>
          </a:p>
          <a:p>
            <a:pPr marL="0" marR="0" indent="0" algn="l" defTabSz="914400" rtl="0" eaLnBrk="1" fontAlgn="auto" latinLnBrk="0" hangingPunct="1">
              <a:lnSpc>
                <a:spcPct val="100000"/>
              </a:lnSpc>
              <a:spcBef>
                <a:spcPts val="0"/>
              </a:spcBef>
              <a:spcAft>
                <a:spcPts val="0"/>
              </a:spcAft>
              <a:buClrTx/>
              <a:buSzTx/>
              <a:buFontTx/>
              <a:buNone/>
              <a:tabLst/>
              <a:defRPr/>
            </a:pPr>
            <a:r>
              <a:rPr lang="es-CL" sz="1200" dirty="0" smtClean="0">
                <a:solidFill>
                  <a:prstClr val="black"/>
                </a:solidFill>
                <a:latin typeface="Gill Sans for Oriflame Light"/>
              </a:rPr>
              <a:t>Comenzando tu propio negocio en  Oriflame</a:t>
            </a:r>
          </a:p>
          <a:p>
            <a:endParaRPr lang="es-ES_tradnl" b="1" dirty="0" smtClean="0"/>
          </a:p>
          <a:p>
            <a:r>
              <a:rPr lang="es-ES_tradnl" b="1" dirty="0" smtClean="0"/>
              <a:t>Felicitaciones</a:t>
            </a:r>
            <a:r>
              <a:rPr lang="es-ES_tradnl" b="1" baseline="0" dirty="0" smtClean="0"/>
              <a:t> por estar hoy aquí</a:t>
            </a:r>
            <a:endParaRPr lang="es-ES_tradnl" b="1" dirty="0" smtClean="0"/>
          </a:p>
          <a:p>
            <a:r>
              <a:rPr lang="es-ES_tradnl" b="0" dirty="0" smtClean="0"/>
              <a:t>Por</a:t>
            </a:r>
            <a:r>
              <a:rPr lang="es-ES_tradnl" b="0" baseline="0" dirty="0" smtClean="0"/>
              <a:t> tu</a:t>
            </a:r>
            <a:r>
              <a:rPr lang="es-ES_tradnl" b="0" dirty="0" smtClean="0"/>
              <a:t> interés en la oportunidad de negocio Oriflame, invitando y motivando a otros a convertirse en Socios.</a:t>
            </a:r>
            <a:r>
              <a:rPr lang="es-ES_tradnl" b="0" baseline="0" dirty="0" smtClean="0"/>
              <a:t> </a:t>
            </a:r>
            <a:endParaRPr lang="es-ES_tradnl" b="0" dirty="0" smtClean="0"/>
          </a:p>
          <a:p>
            <a:endParaRPr lang="es-ES_tradnl" b="0" dirty="0" smtClean="0"/>
          </a:p>
          <a:p>
            <a:r>
              <a:rPr lang="es-ES_tradnl" b="0" dirty="0" smtClean="0"/>
              <a:t>¿Cuántas personas has invitado a las Reunión de Oportunidad  realizadas por tu Líder? </a:t>
            </a:r>
          </a:p>
          <a:p>
            <a:endParaRPr lang="es-ES_tradnl" b="0" dirty="0" smtClean="0"/>
          </a:p>
          <a:p>
            <a:r>
              <a:rPr lang="es-ES_tradnl" b="0" dirty="0" smtClean="0"/>
              <a:t>¿Cuántos de tus contactos se convirtieron</a:t>
            </a:r>
            <a:r>
              <a:rPr lang="es-ES_tradnl" b="0" baseline="0" dirty="0" smtClean="0"/>
              <a:t> en Socios</a:t>
            </a:r>
            <a:r>
              <a:rPr lang="es-ES_tradnl" b="0" dirty="0" smtClean="0"/>
              <a:t>? </a:t>
            </a:r>
          </a:p>
          <a:p>
            <a:endParaRPr lang="es-ES_tradnl" b="0" dirty="0" smtClean="0"/>
          </a:p>
          <a:p>
            <a:r>
              <a:rPr lang="es-ES_tradnl" b="0" dirty="0" smtClean="0"/>
              <a:t>¿Cuántos reclutados 1,2, 3 o más personas ? </a:t>
            </a:r>
          </a:p>
          <a:p>
            <a:endParaRPr lang="es-ES_tradnl" b="0" dirty="0" smtClean="0"/>
          </a:p>
          <a:p>
            <a:r>
              <a:rPr lang="es-ES_tradnl" b="0" dirty="0" smtClean="0"/>
              <a:t>Pide al Socio que alcanzó el número más alto</a:t>
            </a:r>
            <a:r>
              <a:rPr lang="es-ES_tradnl" b="0" baseline="0" dirty="0" smtClean="0"/>
              <a:t> que diga de qué</a:t>
            </a:r>
            <a:r>
              <a:rPr lang="es-ES_tradnl" b="0" dirty="0" smtClean="0"/>
              <a:t> forma él o ella lo hizo. </a:t>
            </a:r>
          </a:p>
          <a:p>
            <a:endParaRPr lang="es-ES_tradnl" b="0" dirty="0" smtClean="0"/>
          </a:p>
          <a:p>
            <a:r>
              <a:rPr lang="es-ES_tradnl" b="0" dirty="0" smtClean="0"/>
              <a:t>Hoy vamos a hablar acerca de cómo puedes ser mejor invitando personas y  poder disfrutar así de las increíbles recompensas del Plan de Éxito de Oriflame.</a:t>
            </a:r>
            <a:endParaRPr lang="sv-SE" b="0" dirty="0" smtClean="0"/>
          </a:p>
          <a:p>
            <a:endParaRPr lang="en-US" baseline="0" dirty="0" smtClean="0"/>
          </a:p>
          <a:p>
            <a:r>
              <a:rPr lang="es-ES_tradnl" sz="1200" b="1" kern="1200" dirty="0" smtClean="0">
                <a:solidFill>
                  <a:schemeClr val="tx1"/>
                </a:solidFill>
                <a:effectLst/>
                <a:latin typeface="+mn-lt"/>
                <a:ea typeface="+mn-ea"/>
                <a:cs typeface="+mn-cs"/>
              </a:rPr>
              <a:t>Vamos</a:t>
            </a:r>
            <a:r>
              <a:rPr lang="es-ES_tradnl" sz="1200" b="1" kern="1200" baseline="0" dirty="0" smtClean="0">
                <a:solidFill>
                  <a:schemeClr val="tx1"/>
                </a:solidFill>
                <a:effectLst/>
                <a:latin typeface="+mn-lt"/>
                <a:ea typeface="+mn-ea"/>
                <a:cs typeface="+mn-cs"/>
              </a:rPr>
              <a:t> comenzar </a:t>
            </a:r>
            <a:r>
              <a:rPr lang="es-ES_tradnl" sz="1200" b="1" kern="1200" dirty="0" smtClean="0">
                <a:solidFill>
                  <a:schemeClr val="tx1"/>
                </a:solidFill>
                <a:effectLst/>
                <a:latin typeface="+mn-lt"/>
                <a:ea typeface="+mn-ea"/>
                <a:cs typeface="+mn-cs"/>
              </a:rPr>
              <a:t>el programa de entrenamiento: </a:t>
            </a:r>
          </a:p>
          <a:p>
            <a:r>
              <a:rPr lang="es-ES_tradnl" sz="1200" b="1" kern="1200" dirty="0" smtClean="0">
                <a:solidFill>
                  <a:schemeClr val="tx1"/>
                </a:solidFill>
                <a:effectLst/>
                <a:latin typeface="+mn-lt"/>
                <a:ea typeface="+mn-ea"/>
                <a:cs typeface="+mn-cs"/>
              </a:rPr>
              <a:t> </a:t>
            </a:r>
          </a:p>
          <a:p>
            <a:r>
              <a:rPr lang="es-ES_tradnl" sz="1200" b="0" kern="1200" dirty="0" smtClean="0">
                <a:solidFill>
                  <a:schemeClr val="tx1"/>
                </a:solidFill>
                <a:effectLst/>
                <a:latin typeface="+mn-lt"/>
                <a:ea typeface="+mn-ea"/>
                <a:cs typeface="+mn-cs"/>
              </a:rPr>
              <a:t>En la primera parte vamos a hablar de las</a:t>
            </a:r>
            <a:r>
              <a:rPr lang="es-ES_tradnl" sz="1200" b="0" kern="1200" baseline="0" dirty="0" smtClean="0">
                <a:solidFill>
                  <a:schemeClr val="tx1"/>
                </a:solidFill>
                <a:effectLst/>
                <a:latin typeface="+mn-lt"/>
                <a:ea typeface="+mn-ea"/>
                <a:cs typeface="+mn-cs"/>
              </a:rPr>
              <a:t> ganancias</a:t>
            </a:r>
            <a:r>
              <a:rPr lang="es-ES_tradnl" sz="1200" b="0" kern="1200" dirty="0" smtClean="0">
                <a:solidFill>
                  <a:schemeClr val="tx1"/>
                </a:solidFill>
                <a:effectLst/>
                <a:latin typeface="+mn-lt"/>
                <a:ea typeface="+mn-ea"/>
                <a:cs typeface="+mn-cs"/>
              </a:rPr>
              <a:t> que puedes recibir cuando invitas a otras</a:t>
            </a:r>
            <a:r>
              <a:rPr lang="es-ES_tradnl" sz="1200" b="0" kern="1200" baseline="0" dirty="0" smtClean="0">
                <a:solidFill>
                  <a:schemeClr val="tx1"/>
                </a:solidFill>
                <a:effectLst/>
                <a:latin typeface="+mn-lt"/>
                <a:ea typeface="+mn-ea"/>
                <a:cs typeface="+mn-cs"/>
              </a:rPr>
              <a:t> personas</a:t>
            </a:r>
            <a:r>
              <a:rPr lang="es-ES_tradnl" sz="1200" b="0" kern="1200" dirty="0" smtClean="0">
                <a:solidFill>
                  <a:schemeClr val="tx1"/>
                </a:solidFill>
                <a:effectLst/>
                <a:latin typeface="+mn-lt"/>
                <a:ea typeface="+mn-ea"/>
                <a:cs typeface="+mn-cs"/>
              </a:rPr>
              <a:t> a</a:t>
            </a:r>
            <a:r>
              <a:rPr lang="es-ES_tradnl" sz="1200" b="0" kern="1200" baseline="0" dirty="0" smtClean="0">
                <a:solidFill>
                  <a:schemeClr val="tx1"/>
                </a:solidFill>
                <a:effectLst/>
                <a:latin typeface="+mn-lt"/>
                <a:ea typeface="+mn-ea"/>
                <a:cs typeface="+mn-cs"/>
              </a:rPr>
              <a:t> se</a:t>
            </a:r>
            <a:r>
              <a:rPr lang="es-ES_tradnl" sz="1200" b="0" kern="1200" dirty="0" smtClean="0">
                <a:solidFill>
                  <a:schemeClr val="tx1"/>
                </a:solidFill>
                <a:effectLst/>
                <a:latin typeface="+mn-lt"/>
                <a:ea typeface="+mn-ea"/>
                <a:cs typeface="+mn-cs"/>
              </a:rPr>
              <a:t>r</a:t>
            </a:r>
            <a:r>
              <a:rPr lang="es-ES_tradnl" sz="1200" b="0" kern="1200" baseline="0" dirty="0" smtClean="0">
                <a:solidFill>
                  <a:schemeClr val="tx1"/>
                </a:solidFill>
                <a:effectLst/>
                <a:latin typeface="+mn-lt"/>
                <a:ea typeface="+mn-ea"/>
                <a:cs typeface="+mn-cs"/>
              </a:rPr>
              <a:t> parte de tu equipo</a:t>
            </a:r>
            <a:r>
              <a:rPr lang="es-ES_tradnl" sz="1200" b="0" kern="1200" dirty="0" smtClean="0">
                <a:solidFill>
                  <a:schemeClr val="tx1"/>
                </a:solidFill>
                <a:effectLst/>
                <a:latin typeface="+mn-lt"/>
                <a:ea typeface="+mn-ea"/>
                <a:cs typeface="+mn-cs"/>
              </a:rPr>
              <a:t>. </a:t>
            </a:r>
          </a:p>
          <a:p>
            <a:r>
              <a:rPr lang="es-ES_tradnl" sz="1200" b="0" kern="1200" dirty="0" smtClean="0">
                <a:solidFill>
                  <a:schemeClr val="tx1"/>
                </a:solidFill>
                <a:effectLst/>
                <a:latin typeface="+mn-lt"/>
                <a:ea typeface="+mn-ea"/>
                <a:cs typeface="+mn-cs"/>
              </a:rPr>
              <a:t>Vamos a ir a través de las oportunidad de ingresos y ventajas del Plan de Éxito.</a:t>
            </a:r>
          </a:p>
          <a:p>
            <a:endParaRPr lang="es-ES_tradnl" sz="1200" b="0" kern="1200" dirty="0" smtClean="0">
              <a:solidFill>
                <a:schemeClr val="tx1"/>
              </a:solidFill>
              <a:effectLst/>
              <a:latin typeface="+mn-lt"/>
              <a:ea typeface="+mn-ea"/>
              <a:cs typeface="+mn-cs"/>
            </a:endParaRPr>
          </a:p>
          <a:p>
            <a:r>
              <a:rPr lang="es-ES_tradnl" sz="1200" b="0" kern="1200" dirty="0" smtClean="0">
                <a:solidFill>
                  <a:schemeClr val="tx1"/>
                </a:solidFill>
                <a:effectLst/>
                <a:latin typeface="+mn-lt"/>
                <a:ea typeface="+mn-ea"/>
                <a:cs typeface="+mn-cs"/>
              </a:rPr>
              <a:t>En la segunda parte, vamos a hablar de cómo reclutar gente, la forma en que los invitas a las reuniones y la forma de ofrecer la Oportunidad Oriflame. </a:t>
            </a:r>
          </a:p>
          <a:p>
            <a:endParaRPr lang="es-ES_tradnl" sz="1200" b="0" kern="1200" dirty="0" smtClean="0">
              <a:solidFill>
                <a:schemeClr val="tx1"/>
              </a:solidFill>
              <a:effectLst/>
              <a:latin typeface="+mn-lt"/>
              <a:ea typeface="+mn-ea"/>
              <a:cs typeface="+mn-cs"/>
            </a:endParaRPr>
          </a:p>
          <a:p>
            <a:r>
              <a:rPr lang="es-ES_tradnl" sz="1200" b="0" kern="1200" dirty="0" smtClean="0">
                <a:solidFill>
                  <a:schemeClr val="tx1"/>
                </a:solidFill>
                <a:effectLst/>
                <a:latin typeface="+mn-lt"/>
                <a:ea typeface="+mn-ea"/>
                <a:cs typeface="+mn-cs"/>
              </a:rPr>
              <a:t>Y en la tercera, parte vamos revisar</a:t>
            </a:r>
            <a:r>
              <a:rPr lang="es-ES_tradnl" sz="1200" b="0" kern="1200" baseline="0" dirty="0" smtClean="0">
                <a:solidFill>
                  <a:schemeClr val="tx1"/>
                </a:solidFill>
                <a:effectLst/>
                <a:latin typeface="+mn-lt"/>
                <a:ea typeface="+mn-ea"/>
                <a:cs typeface="+mn-cs"/>
              </a:rPr>
              <a:t> el rol</a:t>
            </a:r>
            <a:r>
              <a:rPr lang="es-ES_tradnl" sz="1200" b="0" kern="1200" dirty="0" smtClean="0">
                <a:solidFill>
                  <a:schemeClr val="tx1"/>
                </a:solidFill>
                <a:effectLst/>
                <a:latin typeface="+mn-lt"/>
                <a:ea typeface="+mn-ea"/>
                <a:cs typeface="+mn-cs"/>
              </a:rPr>
              <a:t> de los patrocinadores, como todos ustedes, que ya se interesaron en la construcción de una red, se convierten en</a:t>
            </a:r>
            <a:r>
              <a:rPr lang="es-ES_tradnl" sz="1200" b="0" kern="1200" baseline="0" dirty="0" smtClean="0">
                <a:solidFill>
                  <a:schemeClr val="tx1"/>
                </a:solidFill>
                <a:effectLst/>
                <a:latin typeface="+mn-lt"/>
                <a:ea typeface="+mn-ea"/>
                <a:cs typeface="+mn-cs"/>
              </a:rPr>
              <a:t> u</a:t>
            </a:r>
            <a:r>
              <a:rPr lang="es-ES_tradnl" sz="1200" b="0" kern="1200" dirty="0" smtClean="0">
                <a:solidFill>
                  <a:schemeClr val="tx1"/>
                </a:solidFill>
                <a:effectLst/>
                <a:latin typeface="+mn-lt"/>
                <a:ea typeface="+mn-ea"/>
                <a:cs typeface="+mn-cs"/>
              </a:rPr>
              <a:t>n “entrenador" para la gente que han invitado a Oriflame. </a:t>
            </a:r>
          </a:p>
          <a:p>
            <a:endParaRPr lang="es-ES_tradnl" sz="1200" b="0" kern="1200" dirty="0" smtClean="0">
              <a:solidFill>
                <a:schemeClr val="tx1"/>
              </a:solidFill>
              <a:effectLst/>
              <a:latin typeface="+mn-lt"/>
              <a:ea typeface="+mn-ea"/>
              <a:cs typeface="+mn-cs"/>
            </a:endParaRPr>
          </a:p>
          <a:p>
            <a:r>
              <a:rPr lang="es-ES_tradnl" sz="1200" b="0" kern="1200" dirty="0" smtClean="0">
                <a:solidFill>
                  <a:schemeClr val="tx1"/>
                </a:solidFill>
                <a:effectLst/>
                <a:latin typeface="+mn-lt"/>
                <a:ea typeface="+mn-ea"/>
                <a:cs typeface="+mn-cs"/>
              </a:rPr>
              <a:t>Vamos a hablar sobre el apoyo a sus nuevos Socios, mantener su actividad durante los  primeros Catálogos, las capacitaciones que deben asistir para tener éxito en Oriflame y cómo reconocerlos por sus primeros logros. </a:t>
            </a:r>
          </a:p>
          <a:p>
            <a:endParaRPr lang="es-ES_tradnl" sz="1200" b="0" kern="1200" dirty="0" smtClean="0">
              <a:solidFill>
                <a:schemeClr val="tx1"/>
              </a:solidFill>
              <a:effectLst/>
              <a:latin typeface="+mn-lt"/>
              <a:ea typeface="+mn-ea"/>
              <a:cs typeface="+mn-cs"/>
            </a:endParaRPr>
          </a:p>
          <a:p>
            <a:r>
              <a:rPr lang="es-ES_tradnl" sz="1200" b="0" kern="1200" dirty="0" smtClean="0">
                <a:solidFill>
                  <a:schemeClr val="tx1"/>
                </a:solidFill>
                <a:effectLst/>
                <a:latin typeface="+mn-lt"/>
                <a:ea typeface="+mn-ea"/>
                <a:cs typeface="+mn-cs"/>
              </a:rPr>
              <a:t>Vamos a comenzar nuestro entrenamiento ...	</a:t>
            </a:r>
            <a:endParaRPr lang="sv-SE" b="0" dirty="0" smtClean="0"/>
          </a:p>
          <a:p>
            <a:endParaRPr lang="en-US" baseline="0" dirty="0" smtClean="0"/>
          </a:p>
          <a:p>
            <a:endParaRPr lang="sv-SE" dirty="0" smtClean="0"/>
          </a:p>
          <a:p>
            <a:endParaRPr lang="es-CL" dirty="0"/>
          </a:p>
        </p:txBody>
      </p:sp>
      <p:sp>
        <p:nvSpPr>
          <p:cNvPr id="4" name="3 Marcador de número de diapositiva"/>
          <p:cNvSpPr>
            <a:spLocks noGrp="1"/>
          </p:cNvSpPr>
          <p:nvPr>
            <p:ph type="sldNum" sz="quarter" idx="10"/>
          </p:nvPr>
        </p:nvSpPr>
        <p:spPr/>
        <p:txBody>
          <a:bodyPr/>
          <a:lstStyle/>
          <a:p>
            <a:fld id="{B5381342-537A-4691-B35B-AD83F10790B9}" type="slidenum">
              <a:rPr lang="sv-SE" smtClean="0"/>
              <a:t>5</a:t>
            </a:fld>
            <a:endParaRPr lang="sv-SE"/>
          </a:p>
        </p:txBody>
      </p:sp>
    </p:spTree>
    <p:extLst>
      <p:ext uri="{BB962C8B-B14F-4D97-AF65-F5344CB8AC3E}">
        <p14:creationId xmlns:p14="http://schemas.microsoft.com/office/powerpoint/2010/main" val="30551051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8884" indent="-348884">
              <a:defRPr/>
            </a:pPr>
            <a:r>
              <a:rPr lang="es-CL" sz="1200" b="1" dirty="0" smtClean="0">
                <a:latin typeface="Gill Sans for Oriflame Light"/>
              </a:rPr>
              <a:t>CÓMO MANTENER LA ACTIVIDAD EN  TU RED</a:t>
            </a:r>
          </a:p>
          <a:p>
            <a:pPr marL="348884" indent="-348884">
              <a:defRPr/>
            </a:pPr>
            <a:endParaRPr lang="es-CL" sz="1200" dirty="0" smtClean="0">
              <a:latin typeface="Gill Sans for Oriflame Light"/>
            </a:endParaRPr>
          </a:p>
          <a:p>
            <a:pPr marL="348884" indent="-348884">
              <a:defRPr/>
            </a:pPr>
            <a:r>
              <a:rPr lang="es-CL" sz="1200" b="1" dirty="0" smtClean="0">
                <a:latin typeface="Gill Sans for Oriflame Light"/>
              </a:rPr>
              <a:t>Contacto permanente: </a:t>
            </a:r>
            <a:r>
              <a:rPr lang="es-ES" sz="1200" dirty="0" smtClean="0">
                <a:latin typeface="Gill Sans for Oriflame Light"/>
              </a:rPr>
              <a:t>A mediados  y finales del Catálogo y en los hitos importantes.</a:t>
            </a:r>
          </a:p>
          <a:p>
            <a:pPr marL="348884" indent="-348884">
              <a:defRPr/>
            </a:pPr>
            <a:endParaRPr lang="es-ES" sz="1200" b="1" dirty="0" smtClean="0">
              <a:latin typeface="Gill Sans for Oriflame Light"/>
            </a:endParaRPr>
          </a:p>
          <a:p>
            <a:pPr marL="348884" indent="-348884">
              <a:defRPr/>
            </a:pPr>
            <a:r>
              <a:rPr lang="es-ES" sz="1200" b="1" dirty="0" smtClean="0">
                <a:latin typeface="Gill Sans for Oriflame Light"/>
              </a:rPr>
              <a:t>Reconoce: </a:t>
            </a:r>
            <a:r>
              <a:rPr lang="es-ES" sz="1200" dirty="0" smtClean="0">
                <a:latin typeface="Gill Sans for Oriflame Light"/>
              </a:rPr>
              <a:t>Felicita logros concretos y medibles.</a:t>
            </a:r>
          </a:p>
          <a:p>
            <a:pPr marL="348884" indent="-348884">
              <a:defRPr/>
            </a:pPr>
            <a:r>
              <a:rPr lang="es-ES" sz="1200" b="1" dirty="0" smtClean="0">
                <a:latin typeface="Gill Sans for Oriflame Light"/>
              </a:rPr>
              <a:t>Invita y asistan juntos </a:t>
            </a:r>
            <a:r>
              <a:rPr lang="es-ES" sz="1200" dirty="0" smtClean="0">
                <a:latin typeface="Gill Sans for Oriflame Light"/>
              </a:rPr>
              <a:t>como equipo a Lanzamientos de Catálogo,</a:t>
            </a:r>
            <a:r>
              <a:rPr lang="es-ES_tradnl" sz="1200" kern="1200" dirty="0" smtClean="0">
                <a:solidFill>
                  <a:schemeClr val="tx1"/>
                </a:solidFill>
                <a:effectLst/>
                <a:latin typeface="+mn-lt"/>
                <a:ea typeface="+mn-ea"/>
                <a:cs typeface="+mn-cs"/>
              </a:rPr>
              <a:t> donde los</a:t>
            </a:r>
            <a:r>
              <a:rPr lang="es-ES_tradnl" sz="1200" kern="1200" baseline="0" dirty="0" smtClean="0">
                <a:solidFill>
                  <a:schemeClr val="tx1"/>
                </a:solidFill>
                <a:effectLst/>
                <a:latin typeface="+mn-lt"/>
                <a:ea typeface="+mn-ea"/>
                <a:cs typeface="+mn-cs"/>
              </a:rPr>
              <a:t> Socio</a:t>
            </a:r>
            <a:r>
              <a:rPr lang="es-ES_tradnl" sz="1200" kern="1200" dirty="0" smtClean="0">
                <a:solidFill>
                  <a:schemeClr val="tx1"/>
                </a:solidFill>
                <a:effectLst/>
                <a:latin typeface="+mn-lt"/>
                <a:ea typeface="+mn-ea"/>
                <a:cs typeface="+mn-cs"/>
              </a:rPr>
              <a:t>s recibirán toda la información sobre los nuevos</a:t>
            </a:r>
          </a:p>
          <a:p>
            <a:pPr marL="348884" indent="-348884">
              <a:defRPr/>
            </a:pPr>
            <a:r>
              <a:rPr lang="es-ES_tradnl" sz="1200" kern="1200" dirty="0" smtClean="0">
                <a:solidFill>
                  <a:schemeClr val="tx1"/>
                </a:solidFill>
                <a:effectLst/>
                <a:latin typeface="+mn-lt"/>
                <a:ea typeface="+mn-ea"/>
                <a:cs typeface="+mn-cs"/>
              </a:rPr>
              <a:t>productos para el próximo Catálogo.</a:t>
            </a:r>
            <a:endParaRPr lang="es-ES" sz="1200" dirty="0" smtClean="0">
              <a:latin typeface="Gill Sans for Oriflame Light"/>
            </a:endParaRP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Invita a los eventos de la compañía, que se pueden utilizar para la motivación de los nuevos Socios, informándoles las principales noticias de </a:t>
            </a:r>
            <a:r>
              <a:rPr lang="es-ES_tradnl" sz="1200" kern="1200" baseline="0" dirty="0" smtClean="0">
                <a:solidFill>
                  <a:schemeClr val="tx1"/>
                </a:solidFill>
                <a:effectLst/>
                <a:latin typeface="+mn-lt"/>
                <a:ea typeface="+mn-ea"/>
                <a:cs typeface="+mn-cs"/>
              </a:rPr>
              <a:t>empresa </a:t>
            </a:r>
          </a:p>
          <a:p>
            <a:r>
              <a:rPr lang="es-ES_tradnl" sz="1200" kern="1200" baseline="0" dirty="0" smtClean="0">
                <a:solidFill>
                  <a:schemeClr val="tx1"/>
                </a:solidFill>
                <a:effectLst/>
                <a:latin typeface="+mn-lt"/>
                <a:ea typeface="+mn-ea"/>
                <a:cs typeface="+mn-cs"/>
              </a:rPr>
              <a:t>Invita a realizar los </a:t>
            </a:r>
            <a:r>
              <a:rPr lang="es-ES_tradnl" sz="1200" kern="1200" dirty="0" smtClean="0">
                <a:solidFill>
                  <a:schemeClr val="tx1"/>
                </a:solidFill>
                <a:effectLst/>
                <a:latin typeface="+mn-lt"/>
                <a:ea typeface="+mn-ea"/>
                <a:cs typeface="+mn-cs"/>
              </a:rPr>
              <a:t>entrenamientos Online</a:t>
            </a:r>
            <a:r>
              <a:rPr lang="es-ES_tradnl" sz="1200" kern="1200" baseline="0" dirty="0" smtClean="0">
                <a:solidFill>
                  <a:schemeClr val="tx1"/>
                </a:solidFill>
                <a:effectLst/>
                <a:latin typeface="+mn-lt"/>
                <a:ea typeface="+mn-ea"/>
                <a:cs typeface="+mn-cs"/>
              </a:rPr>
              <a:t> a los que todos pueden asistir, motiva a usar la pagina web de Oriflame .</a:t>
            </a:r>
          </a:p>
          <a:p>
            <a:endParaRPr lang="es-ES_tradnl" sz="1200" kern="1200" baseline="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Entrénate, en el futuro conducirás tus propios</a:t>
            </a:r>
            <a:r>
              <a:rPr lang="es-ES_tradnl" sz="1200" kern="1200" baseline="0" dirty="0" smtClean="0">
                <a:solidFill>
                  <a:schemeClr val="tx1"/>
                </a:solidFill>
                <a:effectLst/>
                <a:latin typeface="+mn-lt"/>
                <a:ea typeface="+mn-ea"/>
                <a:cs typeface="+mn-cs"/>
              </a:rPr>
              <a:t> entrenamientos del </a:t>
            </a:r>
            <a:r>
              <a:rPr lang="es-ES_tradnl" sz="1200" kern="1200" dirty="0" smtClean="0">
                <a:solidFill>
                  <a:schemeClr val="tx1"/>
                </a:solidFill>
                <a:effectLst/>
                <a:latin typeface="+mn-lt"/>
                <a:ea typeface="+mn-ea"/>
                <a:cs typeface="+mn-cs"/>
              </a:rPr>
              <a:t>Curso 1 y 2, esta es una buena practica hoy día.</a:t>
            </a:r>
            <a:endParaRPr lang="sv-SE" sz="1200" dirty="0" smtClean="0"/>
          </a:p>
          <a:p>
            <a:pPr marL="348884" indent="-348884">
              <a:defRPr/>
            </a:pPr>
            <a:endParaRPr lang="es-ES" sz="1200" dirty="0" smtClean="0">
              <a:latin typeface="Gill Sans for Oriflame Light"/>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atin typeface="Gill Sans for Oriflame Light"/>
              </a:rPr>
              <a:t>Inspira y sé modelo de duplicación </a:t>
            </a:r>
            <a:r>
              <a:rPr lang="es-ES" sz="1200" dirty="0" smtClean="0">
                <a:latin typeface="Gill Sans for Oriflame Light"/>
              </a:rPr>
              <a:t>para que otros te sigan y hagan lo mismo que tú.</a:t>
            </a:r>
          </a:p>
          <a:p>
            <a:endParaRPr lang="es-CL" sz="1200" dirty="0">
              <a:latin typeface="Gill Sans for Oriflame Light"/>
            </a:endParaRPr>
          </a:p>
        </p:txBody>
      </p:sp>
      <p:sp>
        <p:nvSpPr>
          <p:cNvPr id="4" name="Slide Number Placeholder 3"/>
          <p:cNvSpPr>
            <a:spLocks noGrp="1"/>
          </p:cNvSpPr>
          <p:nvPr>
            <p:ph type="sldNum" sz="quarter" idx="10"/>
          </p:nvPr>
        </p:nvSpPr>
        <p:spPr/>
        <p:txBody>
          <a:bodyPr/>
          <a:lstStyle/>
          <a:p>
            <a:fld id="{B5381342-537A-4691-B35B-AD83F10790B9}" type="slidenum">
              <a:rPr lang="sv-SE" smtClean="0"/>
              <a:t>52</a:t>
            </a:fld>
            <a:endParaRPr lang="sv-SE"/>
          </a:p>
        </p:txBody>
      </p:sp>
    </p:spTree>
    <p:extLst>
      <p:ext uri="{BB962C8B-B14F-4D97-AF65-F5344CB8AC3E}">
        <p14:creationId xmlns:p14="http://schemas.microsoft.com/office/powerpoint/2010/main" val="3110489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887913" y="392113"/>
            <a:ext cx="2873375" cy="2154237"/>
          </a:xfrm>
          <a:prstGeom prst="rect">
            <a:avLst/>
          </a:prstGeom>
        </p:spPr>
      </p:sp>
      <p:sp>
        <p:nvSpPr>
          <p:cNvPr id="3" name="2 Marcador de notas"/>
          <p:cNvSpPr>
            <a:spLocks noGrp="1"/>
          </p:cNvSpPr>
          <p:nvPr>
            <p:ph type="body" idx="1"/>
          </p:nvPr>
        </p:nvSpPr>
        <p:spPr/>
        <p:txBody>
          <a:bodyPr/>
          <a:lstStyle/>
          <a:p>
            <a:r>
              <a:rPr lang="es-ES_tradnl" sz="900" kern="1200" dirty="0" smtClean="0">
                <a:solidFill>
                  <a:schemeClr val="tx1"/>
                </a:solidFill>
                <a:effectLst/>
                <a:latin typeface="+mn-lt"/>
                <a:ea typeface="+mn-ea"/>
                <a:cs typeface="+mn-cs"/>
              </a:rPr>
              <a:t>Un elemento muy importante en el negocio de Multinivel es el reconocimiento. </a:t>
            </a:r>
          </a:p>
          <a:p>
            <a:r>
              <a:rPr lang="es-ES_tradnl" sz="900" kern="1200" dirty="0" smtClean="0">
                <a:solidFill>
                  <a:schemeClr val="tx1"/>
                </a:solidFill>
                <a:effectLst/>
                <a:latin typeface="+mn-lt"/>
                <a:ea typeface="+mn-ea"/>
                <a:cs typeface="+mn-cs"/>
              </a:rPr>
              <a:t>En Oriflame siempre estamos reconociendo a nuestros Socios por sus logros.</a:t>
            </a:r>
          </a:p>
          <a:p>
            <a:r>
              <a:rPr lang="es-ES_tradnl" sz="900" kern="1200" dirty="0" smtClean="0">
                <a:solidFill>
                  <a:schemeClr val="tx1"/>
                </a:solidFill>
                <a:effectLst/>
                <a:latin typeface="+mn-lt"/>
                <a:ea typeface="+mn-ea"/>
                <a:cs typeface="+mn-cs"/>
              </a:rPr>
              <a:t>Y también a los nuevos</a:t>
            </a:r>
            <a:r>
              <a:rPr lang="es-ES_tradnl" sz="900" kern="1200" baseline="0" dirty="0" smtClean="0">
                <a:solidFill>
                  <a:schemeClr val="tx1"/>
                </a:solidFill>
                <a:effectLst/>
                <a:latin typeface="+mn-lt"/>
                <a:ea typeface="+mn-ea"/>
                <a:cs typeface="+mn-cs"/>
              </a:rPr>
              <a:t> Socios</a:t>
            </a:r>
            <a:r>
              <a:rPr lang="es-ES_tradnl" sz="900" kern="1200" dirty="0" smtClean="0">
                <a:solidFill>
                  <a:schemeClr val="tx1"/>
                </a:solidFill>
                <a:effectLst/>
                <a:latin typeface="+mn-lt"/>
                <a:ea typeface="+mn-ea"/>
                <a:cs typeface="+mn-cs"/>
              </a:rPr>
              <a:t> en los primeros pasos de su carrera.</a:t>
            </a:r>
            <a:r>
              <a:rPr lang="es-ES_tradnl" sz="900" kern="1200" baseline="0" dirty="0" smtClean="0">
                <a:solidFill>
                  <a:schemeClr val="tx1"/>
                </a:solidFill>
                <a:effectLst/>
                <a:latin typeface="+mn-lt"/>
                <a:ea typeface="+mn-ea"/>
                <a:cs typeface="+mn-cs"/>
              </a:rPr>
              <a:t> </a:t>
            </a:r>
            <a:r>
              <a:rPr lang="es-ES_tradnl" sz="900" kern="1200" dirty="0" smtClean="0">
                <a:solidFill>
                  <a:schemeClr val="tx1"/>
                </a:solidFill>
                <a:effectLst/>
                <a:latin typeface="+mn-lt"/>
                <a:ea typeface="+mn-ea"/>
                <a:cs typeface="+mn-cs"/>
              </a:rPr>
              <a:t> Debes tener en cuenta los resultados que estos Socios han logrado. </a:t>
            </a:r>
          </a:p>
          <a:p>
            <a:r>
              <a:rPr lang="es-ES_tradnl" sz="900" kern="1200" dirty="0" smtClean="0">
                <a:solidFill>
                  <a:schemeClr val="tx1"/>
                </a:solidFill>
                <a:effectLst/>
                <a:latin typeface="+mn-lt"/>
                <a:ea typeface="+mn-ea"/>
                <a:cs typeface="+mn-cs"/>
              </a:rPr>
              <a:t>Cuando tu nuevo Socio hizo su primer pedido, haz</a:t>
            </a:r>
            <a:r>
              <a:rPr lang="es-ES_tradnl" sz="900" kern="1200" baseline="0" dirty="0" smtClean="0">
                <a:solidFill>
                  <a:schemeClr val="tx1"/>
                </a:solidFill>
                <a:effectLst/>
                <a:latin typeface="+mn-lt"/>
                <a:ea typeface="+mn-ea"/>
                <a:cs typeface="+mn-cs"/>
              </a:rPr>
              <a:t> </a:t>
            </a:r>
            <a:r>
              <a:rPr lang="es-ES_tradnl" sz="900" kern="1200" dirty="0" smtClean="0">
                <a:solidFill>
                  <a:schemeClr val="tx1"/>
                </a:solidFill>
                <a:effectLst/>
                <a:latin typeface="+mn-lt"/>
                <a:ea typeface="+mn-ea"/>
                <a:cs typeface="+mn-cs"/>
              </a:rPr>
              <a:t>una llamada telefónica y felicítala por su primer logro </a:t>
            </a:r>
          </a:p>
          <a:p>
            <a:r>
              <a:rPr lang="es-ES_tradnl" sz="900" kern="1200" dirty="0" smtClean="0">
                <a:solidFill>
                  <a:schemeClr val="tx1"/>
                </a:solidFill>
                <a:effectLst/>
                <a:latin typeface="+mn-lt"/>
                <a:ea typeface="+mn-ea"/>
                <a:cs typeface="+mn-cs"/>
              </a:rPr>
              <a:t>Cuando un Socio inscribe a un nuevo Socio y el/ella  hizo su primer pedido</a:t>
            </a:r>
            <a:r>
              <a:rPr lang="es-ES_tradnl" sz="900" kern="1200" baseline="0" dirty="0" smtClean="0">
                <a:solidFill>
                  <a:schemeClr val="tx1"/>
                </a:solidFill>
                <a:effectLst/>
                <a:latin typeface="+mn-lt"/>
                <a:ea typeface="+mn-ea"/>
                <a:cs typeface="+mn-cs"/>
              </a:rPr>
              <a:t> y</a:t>
            </a:r>
            <a:r>
              <a:rPr lang="es-ES_tradnl" sz="900" kern="1200" dirty="0" smtClean="0">
                <a:solidFill>
                  <a:schemeClr val="tx1"/>
                </a:solidFill>
                <a:effectLst/>
                <a:latin typeface="+mn-lt"/>
                <a:ea typeface="+mn-ea"/>
                <a:cs typeface="+mn-cs"/>
              </a:rPr>
              <a:t> se convirtió en un reclutado. </a:t>
            </a:r>
          </a:p>
          <a:p>
            <a:r>
              <a:rPr lang="es-ES_tradnl" sz="900" kern="1200" dirty="0" smtClean="0">
                <a:solidFill>
                  <a:schemeClr val="tx1"/>
                </a:solidFill>
                <a:effectLst/>
                <a:latin typeface="+mn-lt"/>
                <a:ea typeface="+mn-ea"/>
                <a:cs typeface="+mn-cs"/>
              </a:rPr>
              <a:t>Cuando un nuevo Socio cumplió un nivel el Programa Bienvenida, llámalo y felicítalo por</a:t>
            </a:r>
            <a:r>
              <a:rPr lang="es-ES_tradnl" sz="900" kern="1200" baseline="0" dirty="0" smtClean="0">
                <a:solidFill>
                  <a:schemeClr val="tx1"/>
                </a:solidFill>
                <a:effectLst/>
                <a:latin typeface="+mn-lt"/>
                <a:ea typeface="+mn-ea"/>
                <a:cs typeface="+mn-cs"/>
              </a:rPr>
              <a:t> su </a:t>
            </a:r>
            <a:r>
              <a:rPr lang="es-ES_tradnl" sz="900" kern="1200" dirty="0" smtClean="0">
                <a:solidFill>
                  <a:schemeClr val="tx1"/>
                </a:solidFill>
                <a:effectLst/>
                <a:latin typeface="+mn-lt"/>
                <a:ea typeface="+mn-ea"/>
                <a:cs typeface="+mn-cs"/>
              </a:rPr>
              <a:t>logro </a:t>
            </a:r>
          </a:p>
          <a:p>
            <a:r>
              <a:rPr lang="es-ES_tradnl" sz="900" kern="1200" dirty="0" smtClean="0">
                <a:solidFill>
                  <a:schemeClr val="tx1"/>
                </a:solidFill>
                <a:effectLst/>
                <a:latin typeface="+mn-lt"/>
                <a:ea typeface="+mn-ea"/>
                <a:cs typeface="+mn-cs"/>
              </a:rPr>
              <a:t>Felicita a todos los Socios que</a:t>
            </a:r>
            <a:r>
              <a:rPr lang="es-ES_tradnl" sz="900" kern="1200" baseline="0" dirty="0" smtClean="0">
                <a:solidFill>
                  <a:schemeClr val="tx1"/>
                </a:solidFill>
                <a:effectLst/>
                <a:latin typeface="+mn-lt"/>
                <a:ea typeface="+mn-ea"/>
                <a:cs typeface="+mn-cs"/>
              </a:rPr>
              <a:t> alcanzan un nuevo nivel de % de Incentivo Monetario</a:t>
            </a:r>
            <a:r>
              <a:rPr lang="es-ES_tradnl" sz="900" kern="1200" dirty="0" smtClean="0">
                <a:solidFill>
                  <a:schemeClr val="tx1"/>
                </a:solidFill>
                <a:effectLst/>
                <a:latin typeface="+mn-lt"/>
                <a:ea typeface="+mn-ea"/>
                <a:cs typeface="+mn-cs"/>
              </a:rPr>
              <a:t> </a:t>
            </a:r>
          </a:p>
          <a:p>
            <a:endParaRPr lang="es-ES_tradnl" sz="900" kern="1200" dirty="0" smtClean="0">
              <a:solidFill>
                <a:schemeClr val="tx1"/>
              </a:solidFill>
              <a:effectLst/>
              <a:latin typeface="+mn-lt"/>
              <a:ea typeface="+mn-ea"/>
              <a:cs typeface="+mn-cs"/>
            </a:endParaRPr>
          </a:p>
          <a:p>
            <a:r>
              <a:rPr lang="es-ES_tradnl" sz="900" kern="1200" dirty="0" smtClean="0">
                <a:solidFill>
                  <a:schemeClr val="tx1"/>
                </a:solidFill>
                <a:effectLst/>
                <a:latin typeface="+mn-lt"/>
                <a:ea typeface="+mn-ea"/>
                <a:cs typeface="+mn-cs"/>
              </a:rPr>
              <a:t>Reconoce los logros por teléfono, por correo electrónico, en las reuniones y eventos.</a:t>
            </a:r>
            <a:endParaRPr lang="sv-SE" sz="900" dirty="0"/>
          </a:p>
        </p:txBody>
      </p:sp>
      <p:sp>
        <p:nvSpPr>
          <p:cNvPr id="4" name="3 Marcador de número de diapositiva"/>
          <p:cNvSpPr>
            <a:spLocks noGrp="1"/>
          </p:cNvSpPr>
          <p:nvPr>
            <p:ph type="sldNum" sz="quarter" idx="10"/>
          </p:nvPr>
        </p:nvSpPr>
        <p:spPr/>
        <p:txBody>
          <a:bodyPr/>
          <a:lstStyle/>
          <a:p>
            <a:fld id="{A66787FA-0C66-4124-B048-1175E843A572}" type="slidenum">
              <a:rPr lang="es-CL" smtClean="0"/>
              <a:t>53</a:t>
            </a:fld>
            <a:endParaRPr lang="es-CL" dirty="0"/>
          </a:p>
        </p:txBody>
      </p:sp>
    </p:spTree>
    <p:extLst>
      <p:ext uri="{BB962C8B-B14F-4D97-AF65-F5344CB8AC3E}">
        <p14:creationId xmlns:p14="http://schemas.microsoft.com/office/powerpoint/2010/main" val="26229853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smtClean="0"/>
          </a:p>
          <a:p>
            <a:pPr defTabSz="881390">
              <a:defRPr/>
            </a:pPr>
            <a:r>
              <a:rPr lang="es-CL" sz="1200" dirty="0" smtClean="0">
                <a:latin typeface="Gill Sans for Oriflame Light"/>
              </a:rPr>
              <a:t>SARPIO es una metodología para integrar y sincronizar el trabajo de la red. Desarrolla un espíritu de equipo, todos aprenden haciendo cuando cada nivel desempeña sus roles y cumple con sus responsabilidades.</a:t>
            </a:r>
          </a:p>
          <a:p>
            <a:pPr defTabSz="881390">
              <a:defRPr/>
            </a:pPr>
            <a:r>
              <a:rPr lang="es-CL" sz="1200" dirty="0" smtClean="0">
                <a:latin typeface="Gill Sans for Oriflame Light"/>
              </a:rPr>
              <a:t>Las partes se apoyan unas a otras para obtener los mejores resultados posibles,</a:t>
            </a:r>
            <a:r>
              <a:rPr lang="es-CL" sz="1200" baseline="0" dirty="0" smtClean="0">
                <a:latin typeface="Gill Sans for Oriflame Light"/>
              </a:rPr>
              <a:t> Así la red se consolida a medida que el reclutamiento y las ventas van en aumento </a:t>
            </a:r>
          </a:p>
          <a:p>
            <a:pPr defTabSz="881390">
              <a:defRPr/>
            </a:pPr>
            <a:endParaRPr lang="es-CL" sz="1200" dirty="0" smtClean="0">
              <a:latin typeface="Gill Sans for Oriflame Light"/>
            </a:endParaRPr>
          </a:p>
          <a:p>
            <a:pPr defTabSz="881390">
              <a:defRPr/>
            </a:pPr>
            <a:endParaRPr lang="es-CL" sz="1200" dirty="0" smtClean="0">
              <a:latin typeface="Gill Sans for Oriflame Light"/>
            </a:endParaRPr>
          </a:p>
          <a:p>
            <a:pPr defTabSz="881390">
              <a:defRPr/>
            </a:pPr>
            <a:r>
              <a:rPr lang="es-CL" sz="1200" dirty="0" smtClean="0">
                <a:latin typeface="Gill Sans for Oriflame Light"/>
              </a:rPr>
              <a:t>Organiza las actividades mostrando el camino desde el primer día en Oriflame.</a:t>
            </a:r>
          </a:p>
          <a:p>
            <a:pPr defTabSz="881390">
              <a:defRPr/>
            </a:pPr>
            <a:endParaRPr lang="es-CL" sz="1200" dirty="0" smtClean="0">
              <a:latin typeface="Gill Sans for Oriflame Light"/>
            </a:endParaRPr>
          </a:p>
          <a:p>
            <a:pPr defTabSz="881390">
              <a:defRPr/>
            </a:pPr>
            <a:r>
              <a:rPr lang="es-CL" sz="1200" dirty="0" smtClean="0">
                <a:latin typeface="Gill Sans for Oriflame Light"/>
              </a:rPr>
              <a:t>HASTA LOGRAR LOS TÍTULOS MAS ALTOS  EN EL PLAN DEL ÉXITO</a:t>
            </a:r>
          </a:p>
          <a:p>
            <a:endParaRPr lang="es-CL" dirty="0" smtClean="0"/>
          </a:p>
          <a:p>
            <a:r>
              <a:rPr lang="es-CL" dirty="0" smtClean="0"/>
              <a:t>Solo puedes asistir con un equipo</a:t>
            </a:r>
          </a:p>
          <a:p>
            <a:endParaRPr lang="es-CL" dirty="0" smtClean="0"/>
          </a:p>
          <a:p>
            <a:r>
              <a:rPr lang="es-CL" dirty="0" smtClean="0"/>
              <a:t>Para asistir, saber condiciones y detalles  contáctate con tu oficina local o patrocinador</a:t>
            </a:r>
          </a:p>
        </p:txBody>
      </p:sp>
      <p:sp>
        <p:nvSpPr>
          <p:cNvPr id="4" name="Slide Number Placeholder 3"/>
          <p:cNvSpPr>
            <a:spLocks noGrp="1"/>
          </p:cNvSpPr>
          <p:nvPr>
            <p:ph type="sldNum" sz="quarter" idx="10"/>
          </p:nvPr>
        </p:nvSpPr>
        <p:spPr/>
        <p:txBody>
          <a:bodyPr/>
          <a:lstStyle/>
          <a:p>
            <a:fld id="{A0767855-9C4D-C24F-B5FE-5F6D3D446EA4}" type="slidenum">
              <a:rPr lang="en-US" smtClean="0"/>
              <a:t>54</a:t>
            </a:fld>
            <a:endParaRPr lang="en-US"/>
          </a:p>
        </p:txBody>
      </p:sp>
    </p:spTree>
    <p:extLst>
      <p:ext uri="{BB962C8B-B14F-4D97-AF65-F5344CB8AC3E}">
        <p14:creationId xmlns:p14="http://schemas.microsoft.com/office/powerpoint/2010/main" val="38897400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L" sz="1200" b="1" kern="1200" dirty="0" err="1" smtClean="0">
                <a:solidFill>
                  <a:schemeClr val="tx1"/>
                </a:solidFill>
                <a:effectLst/>
                <a:latin typeface="+mn-lt"/>
                <a:ea typeface="+mn-ea"/>
                <a:cs typeface="+mn-cs"/>
              </a:rPr>
              <a:t>Add</a:t>
            </a:r>
            <a:r>
              <a:rPr lang="es-CL" sz="1200" b="1" kern="1200" dirty="0" smtClean="0">
                <a:solidFill>
                  <a:schemeClr val="tx1"/>
                </a:solidFill>
                <a:effectLst/>
                <a:latin typeface="+mn-lt"/>
                <a:ea typeface="+mn-ea"/>
                <a:cs typeface="+mn-cs"/>
              </a:rPr>
              <a:t> notes</a:t>
            </a:r>
            <a:endParaRPr lang="es-ES_tradnl"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381342-537A-4691-B35B-AD83F10790B9}" type="slidenum">
              <a:rPr lang="sv-SE" smtClean="0"/>
              <a:t>55</a:t>
            </a:fld>
            <a:endParaRPr lang="sv-SE"/>
          </a:p>
        </p:txBody>
      </p:sp>
    </p:spTree>
    <p:extLst>
      <p:ext uri="{BB962C8B-B14F-4D97-AF65-F5344CB8AC3E}">
        <p14:creationId xmlns:p14="http://schemas.microsoft.com/office/powerpoint/2010/main" val="12774787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B5381342-537A-4691-B35B-AD83F10790B9}" type="slidenum">
              <a:rPr lang="sv-SE" smtClean="0"/>
              <a:t>56</a:t>
            </a:fld>
            <a:endParaRPr lang="sv-SE"/>
          </a:p>
        </p:txBody>
      </p:sp>
    </p:spTree>
    <p:extLst>
      <p:ext uri="{BB962C8B-B14F-4D97-AF65-F5344CB8AC3E}">
        <p14:creationId xmlns:p14="http://schemas.microsoft.com/office/powerpoint/2010/main" val="31566356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smtClean="0">
                <a:solidFill>
                  <a:schemeClr val="tx1"/>
                </a:solidFill>
                <a:effectLst/>
                <a:latin typeface="+mn-lt"/>
                <a:ea typeface="+mn-ea"/>
                <a:cs typeface="+mn-cs"/>
              </a:rPr>
              <a:t>Comienza tu sueño hoy: </a:t>
            </a:r>
          </a:p>
          <a:p>
            <a:pPr marL="171450" indent="-171450">
              <a:buFont typeface="Arial" panose="020B0604020202020204" pitchFamily="34" charset="0"/>
              <a:buChar char="•"/>
            </a:pPr>
            <a:r>
              <a:rPr lang="es-ES_tradnl" sz="1200" kern="1200" dirty="0" smtClean="0">
                <a:solidFill>
                  <a:schemeClr val="tx1"/>
                </a:solidFill>
                <a:effectLst/>
                <a:latin typeface="+mn-lt"/>
                <a:ea typeface="+mn-ea"/>
                <a:cs typeface="+mn-cs"/>
              </a:rPr>
              <a:t>Comienza a recibir los beneficios del Plan de Éxito </a:t>
            </a:r>
          </a:p>
          <a:p>
            <a:pPr marL="171450" indent="-171450">
              <a:buFont typeface="Arial" panose="020B0604020202020204" pitchFamily="34" charset="0"/>
              <a:buChar char="•"/>
            </a:pPr>
            <a:r>
              <a:rPr lang="es-ES_tradnl" sz="1200" kern="1200" dirty="0" smtClean="0">
                <a:solidFill>
                  <a:schemeClr val="tx1"/>
                </a:solidFill>
                <a:effectLst/>
                <a:latin typeface="+mn-lt"/>
                <a:ea typeface="+mn-ea"/>
                <a:cs typeface="+mn-cs"/>
              </a:rPr>
              <a:t>Sé su propio jefe, construye</a:t>
            </a:r>
            <a:r>
              <a:rPr lang="es-ES_tradnl" sz="1200" kern="1200" baseline="0" dirty="0" smtClean="0">
                <a:solidFill>
                  <a:schemeClr val="tx1"/>
                </a:solidFill>
                <a:effectLst/>
                <a:latin typeface="+mn-lt"/>
                <a:ea typeface="+mn-ea"/>
                <a:cs typeface="+mn-cs"/>
              </a:rPr>
              <a:t> tu</a:t>
            </a:r>
            <a:r>
              <a:rPr lang="es-ES_tradnl" sz="1200" kern="1200" dirty="0" smtClean="0">
                <a:solidFill>
                  <a:schemeClr val="tx1"/>
                </a:solidFill>
                <a:effectLst/>
                <a:latin typeface="+mn-lt"/>
                <a:ea typeface="+mn-ea"/>
                <a:cs typeface="+mn-cs"/>
              </a:rPr>
              <a:t> propio negocio </a:t>
            </a:r>
          </a:p>
          <a:p>
            <a:pPr marL="171450" indent="-171450">
              <a:buFont typeface="Arial" panose="020B0604020202020204" pitchFamily="34" charset="0"/>
              <a:buChar char="•"/>
            </a:pPr>
            <a:r>
              <a:rPr lang="es-ES_tradnl" sz="1200" kern="1200" dirty="0" smtClean="0">
                <a:solidFill>
                  <a:schemeClr val="tx1"/>
                </a:solidFill>
                <a:effectLst/>
                <a:latin typeface="+mn-lt"/>
                <a:ea typeface="+mn-ea"/>
                <a:cs typeface="+mn-cs"/>
              </a:rPr>
              <a:t>Comienza mostrando los Catálogos y tomando pedido y gana dinero de inmediato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Únete a otras personas de éxito que han construido un estilo de vida de ensueño: el equipo de tu Distinguido y Patrocinadores de tu línea</a:t>
            </a:r>
            <a:r>
              <a:rPr lang="es-ES_tradnl" sz="1200" kern="1200" baseline="0" dirty="0" smtClean="0">
                <a:solidFill>
                  <a:schemeClr val="tx1"/>
                </a:solidFill>
                <a:effectLst/>
                <a:latin typeface="+mn-lt"/>
                <a:ea typeface="+mn-ea"/>
                <a:cs typeface="+mn-cs"/>
              </a:rPr>
              <a:t> de auspicio.</a:t>
            </a:r>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Te apoyaremos en todos sus pasos hacia el éxito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Recuerda que el éxito comienza con 3</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simples acciones sistemáticas:  mostrar, invitar, asistir ...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¡Nos sentimos inspirados por tus sueños y creemos en ti!</a:t>
            </a:r>
            <a:endParaRPr lang="sv-SE" sz="120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B5381342-537A-4691-B35B-AD83F10790B9}" type="slidenum">
              <a:rPr lang="sv-SE" smtClean="0"/>
              <a:t>57</a:t>
            </a:fld>
            <a:endParaRPr lang="sv-SE"/>
          </a:p>
        </p:txBody>
      </p:sp>
    </p:spTree>
    <p:extLst>
      <p:ext uri="{BB962C8B-B14F-4D97-AF65-F5344CB8AC3E}">
        <p14:creationId xmlns:p14="http://schemas.microsoft.com/office/powerpoint/2010/main" val="3263783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Gracias por tu interés en aprender</a:t>
            </a:r>
          </a:p>
          <a:p>
            <a:r>
              <a:rPr lang="es-ES_tradnl" dirty="0" smtClean="0"/>
              <a:t>¡Deseamos que tengas éxito con Oriflame y cumplas todos tus sueños!</a:t>
            </a:r>
            <a:endParaRPr lang="sv-SE" dirty="0"/>
          </a:p>
        </p:txBody>
      </p:sp>
      <p:sp>
        <p:nvSpPr>
          <p:cNvPr id="4" name="Slide Number Placeholder 3"/>
          <p:cNvSpPr>
            <a:spLocks noGrp="1"/>
          </p:cNvSpPr>
          <p:nvPr>
            <p:ph type="sldNum" sz="quarter" idx="10"/>
          </p:nvPr>
        </p:nvSpPr>
        <p:spPr/>
        <p:txBody>
          <a:bodyPr/>
          <a:lstStyle/>
          <a:p>
            <a:fld id="{B5381342-537A-4691-B35B-AD83F10790B9}" type="slidenum">
              <a:rPr lang="sv-SE" smtClean="0"/>
              <a:t>58</a:t>
            </a:fld>
            <a:endParaRPr lang="sv-SE"/>
          </a:p>
        </p:txBody>
      </p:sp>
    </p:spTree>
    <p:extLst>
      <p:ext uri="{BB962C8B-B14F-4D97-AF65-F5344CB8AC3E}">
        <p14:creationId xmlns:p14="http://schemas.microsoft.com/office/powerpoint/2010/main" val="38835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Vamos a hablar de nuestra</a:t>
            </a:r>
            <a:r>
              <a:rPr lang="es-ES_tradnl" sz="1200" kern="1200" baseline="0" dirty="0" smtClean="0">
                <a:solidFill>
                  <a:schemeClr val="tx1"/>
                </a:solidFill>
                <a:effectLst/>
                <a:latin typeface="+mn-lt"/>
                <a:ea typeface="+mn-ea"/>
                <a:cs typeface="+mn-cs"/>
              </a:rPr>
              <a:t> oferta de negocio</a:t>
            </a:r>
            <a:r>
              <a:rPr lang="es-ES_tradnl" sz="1200" kern="1200" dirty="0" smtClean="0">
                <a:solidFill>
                  <a:schemeClr val="tx1"/>
                </a:solidFill>
                <a:effectLst/>
                <a:latin typeface="+mn-lt"/>
                <a:ea typeface="+mn-ea"/>
                <a:cs typeface="+mn-cs"/>
              </a:rPr>
              <a:t>: Gana dinero hoy y cumple tus sueños mañana.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1. Puedes ganar dinero</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ahorrando al comprar productos Oriflame. </a:t>
            </a:r>
          </a:p>
          <a:p>
            <a:r>
              <a:rPr lang="es-ES_tradnl" sz="1200" kern="1200" dirty="0" smtClean="0">
                <a:solidFill>
                  <a:schemeClr val="tx1"/>
                </a:solidFill>
                <a:effectLst/>
                <a:latin typeface="+mn-lt"/>
                <a:ea typeface="+mn-ea"/>
                <a:cs typeface="+mn-cs"/>
              </a:rPr>
              <a:t>Como nuevo Socio puedes disfrutar de descuentos en el precio de Catálogo.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2. Puedes ganar dinero mostrando el Catálogo y obteniendo un porcentaje</a:t>
            </a:r>
            <a:r>
              <a:rPr lang="es-ES_tradnl" sz="1200" kern="1200" baseline="0" dirty="0" smtClean="0">
                <a:solidFill>
                  <a:schemeClr val="tx1"/>
                </a:solidFill>
                <a:effectLst/>
                <a:latin typeface="+mn-lt"/>
                <a:ea typeface="+mn-ea"/>
                <a:cs typeface="+mn-cs"/>
              </a:rPr>
              <a:t> de</a:t>
            </a:r>
            <a:r>
              <a:rPr lang="es-ES_tradnl" sz="1200" kern="1200" dirty="0" smtClean="0">
                <a:solidFill>
                  <a:schemeClr val="tx1"/>
                </a:solidFill>
                <a:effectLst/>
                <a:latin typeface="+mn-lt"/>
                <a:ea typeface="+mn-ea"/>
                <a:cs typeface="+mn-cs"/>
              </a:rPr>
              <a:t> tus ventas. </a:t>
            </a:r>
          </a:p>
          <a:p>
            <a:r>
              <a:rPr lang="es-ES_tradnl" sz="1200" kern="1200" dirty="0" smtClean="0">
                <a:solidFill>
                  <a:schemeClr val="tx1"/>
                </a:solidFill>
                <a:effectLst/>
                <a:latin typeface="+mn-lt"/>
                <a:ea typeface="+mn-ea"/>
                <a:cs typeface="+mn-cs"/>
              </a:rPr>
              <a:t>  Ganas por recomendar productos y por</a:t>
            </a:r>
            <a:r>
              <a:rPr lang="es-ES_tradnl" sz="1200" kern="1200" baseline="0" dirty="0" smtClean="0">
                <a:solidFill>
                  <a:schemeClr val="tx1"/>
                </a:solidFill>
                <a:effectLst/>
                <a:latin typeface="+mn-lt"/>
                <a:ea typeface="+mn-ea"/>
                <a:cs typeface="+mn-cs"/>
              </a:rPr>
              <a:t> vender a tus</a:t>
            </a:r>
            <a:r>
              <a:rPr lang="es-ES_tradnl" sz="1200" kern="1200" dirty="0" smtClean="0">
                <a:solidFill>
                  <a:schemeClr val="tx1"/>
                </a:solidFill>
                <a:effectLst/>
                <a:latin typeface="+mn-lt"/>
                <a:ea typeface="+mn-ea"/>
                <a:cs typeface="+mn-cs"/>
              </a:rPr>
              <a:t> clientes.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3. Con el tiempo puedes ganar un ingreso significativo por invitar a otras personas y crear</a:t>
            </a:r>
            <a:r>
              <a:rPr lang="es-ES_tradnl" sz="1200" kern="1200" baseline="0" dirty="0" smtClean="0">
                <a:solidFill>
                  <a:schemeClr val="tx1"/>
                </a:solidFill>
                <a:effectLst/>
                <a:latin typeface="+mn-lt"/>
                <a:ea typeface="+mn-ea"/>
                <a:cs typeface="+mn-cs"/>
              </a:rPr>
              <a:t> tu red</a:t>
            </a:r>
            <a:r>
              <a:rPr lang="es-ES_tradnl" sz="1200" kern="1200" dirty="0" smtClean="0">
                <a:solidFill>
                  <a:schemeClr val="tx1"/>
                </a:solidFill>
                <a:effectLst/>
                <a:latin typeface="+mn-lt"/>
                <a:ea typeface="+mn-ea"/>
                <a:cs typeface="+mn-cs"/>
              </a:rPr>
              <a:t>. Este ingreso no será inmediato y se necesita algún tiempo para construir el grupo, pero este tipo de incentivos</a:t>
            </a:r>
            <a:r>
              <a:rPr lang="es-ES_tradnl" sz="1200" kern="1200" baseline="0" dirty="0" smtClean="0">
                <a:solidFill>
                  <a:schemeClr val="tx1"/>
                </a:solidFill>
                <a:effectLst/>
                <a:latin typeface="+mn-lt"/>
                <a:ea typeface="+mn-ea"/>
                <a:cs typeface="+mn-cs"/>
              </a:rPr>
              <a:t> te </a:t>
            </a:r>
            <a:r>
              <a:rPr lang="es-ES_tradnl" sz="1200" kern="1200" dirty="0" smtClean="0">
                <a:solidFill>
                  <a:schemeClr val="tx1"/>
                </a:solidFill>
                <a:effectLst/>
                <a:latin typeface="+mn-lt"/>
                <a:ea typeface="+mn-ea"/>
                <a:cs typeface="+mn-cs"/>
              </a:rPr>
              <a:t>permitirá cumplir tus sueños en el futuro.</a:t>
            </a:r>
            <a:r>
              <a:rPr lang="es-ES_tradnl" sz="1200" kern="1200" baseline="0" dirty="0" smtClean="0">
                <a:solidFill>
                  <a:schemeClr val="tx1"/>
                </a:solidFill>
                <a:effectLst/>
                <a:latin typeface="+mn-lt"/>
                <a:ea typeface="+mn-ea"/>
                <a:cs typeface="+mn-cs"/>
              </a:rPr>
              <a:t> A </a:t>
            </a:r>
            <a:r>
              <a:rPr lang="es-ES_tradnl" sz="1200" kern="1200" dirty="0" smtClean="0">
                <a:solidFill>
                  <a:schemeClr val="tx1"/>
                </a:solidFill>
                <a:effectLst/>
                <a:latin typeface="+mn-lt"/>
                <a:ea typeface="+mn-ea"/>
                <a:cs typeface="+mn-cs"/>
              </a:rPr>
              <a:t>esto le llamamos: Gana dinero hoy y cumple tus sueños de mañana.</a:t>
            </a:r>
            <a:endParaRPr lang="sv-S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CL" sz="1200" kern="1200" dirty="0" smtClean="0">
              <a:solidFill>
                <a:schemeClr val="tx1"/>
              </a:solidFill>
              <a:effectLst/>
              <a:latin typeface="+mn-lt"/>
              <a:ea typeface="+mn-ea"/>
              <a:cs typeface="+mn-cs"/>
            </a:endParaRPr>
          </a:p>
          <a:p>
            <a:endParaRPr lang="es-CL"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381342-537A-4691-B35B-AD83F10790B9}" type="slidenum">
              <a:rPr lang="sv-SE" smtClean="0"/>
              <a:t>7</a:t>
            </a:fld>
            <a:endParaRPr lang="sv-SE"/>
          </a:p>
        </p:txBody>
      </p:sp>
    </p:spTree>
    <p:extLst>
      <p:ext uri="{BB962C8B-B14F-4D97-AF65-F5344CB8AC3E}">
        <p14:creationId xmlns:p14="http://schemas.microsoft.com/office/powerpoint/2010/main" val="862164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smtClean="0">
                <a:solidFill>
                  <a:schemeClr val="tx1"/>
                </a:solidFill>
                <a:effectLst/>
                <a:latin typeface="+mn-lt"/>
                <a:ea typeface="+mn-ea"/>
                <a:cs typeface="+mn-cs"/>
              </a:rPr>
              <a:t>1. La venta es una parte importante</a:t>
            </a:r>
            <a:r>
              <a:rPr lang="es-ES_tradnl" sz="1200" kern="1200" baseline="0" dirty="0" smtClean="0">
                <a:solidFill>
                  <a:schemeClr val="tx1"/>
                </a:solidFill>
                <a:effectLst/>
                <a:latin typeface="+mn-lt"/>
                <a:ea typeface="+mn-ea"/>
                <a:cs typeface="+mn-cs"/>
              </a:rPr>
              <a:t> para gana</a:t>
            </a:r>
            <a:r>
              <a:rPr lang="es-ES_tradnl" sz="1200" kern="1200" dirty="0" smtClean="0">
                <a:solidFill>
                  <a:schemeClr val="tx1"/>
                </a:solidFill>
                <a:effectLst/>
                <a:latin typeface="+mn-lt"/>
                <a:ea typeface="+mn-ea"/>
                <a:cs typeface="+mn-cs"/>
              </a:rPr>
              <a:t>r dinero en Oriflame, pero hay límites en la cantidad de</a:t>
            </a:r>
            <a:r>
              <a:rPr lang="es-ES_tradnl" sz="1200" kern="1200" baseline="0" dirty="0" smtClean="0">
                <a:solidFill>
                  <a:schemeClr val="tx1"/>
                </a:solidFill>
                <a:effectLst/>
                <a:latin typeface="+mn-lt"/>
                <a:ea typeface="+mn-ea"/>
                <a:cs typeface="+mn-cs"/>
              </a:rPr>
              <a:t> ventas que puedes realizar personalmente y por tanto las ganancias que puedes obtener.</a:t>
            </a:r>
            <a:r>
              <a:rPr lang="es-ES_tradnl" sz="1200" kern="1200" dirty="0" smtClean="0">
                <a:solidFill>
                  <a:schemeClr val="tx1"/>
                </a:solidFill>
                <a:effectLst/>
                <a:latin typeface="+mn-lt"/>
                <a:ea typeface="+mn-ea"/>
                <a:cs typeface="+mn-cs"/>
              </a:rPr>
              <a:t>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2. Sin embargo, en Oriflame puedes obtener ingresos ilimitados invitando otras personas a unirse. Recuerda que en Oriflame ganas comisiones por</a:t>
            </a:r>
            <a:r>
              <a:rPr lang="es-ES_tradnl" sz="1200" kern="1200" baseline="0" dirty="0" smtClean="0">
                <a:solidFill>
                  <a:schemeClr val="tx1"/>
                </a:solidFill>
                <a:effectLst/>
                <a:latin typeface="+mn-lt"/>
                <a:ea typeface="+mn-ea"/>
                <a:cs typeface="+mn-cs"/>
              </a:rPr>
              <a:t> las </a:t>
            </a:r>
            <a:r>
              <a:rPr lang="es-ES_tradnl" sz="1200" kern="1200" dirty="0" smtClean="0">
                <a:solidFill>
                  <a:schemeClr val="tx1"/>
                </a:solidFill>
                <a:effectLst/>
                <a:latin typeface="+mn-lt"/>
                <a:ea typeface="+mn-ea"/>
                <a:cs typeface="+mn-cs"/>
              </a:rPr>
              <a:t>ventas de tu equipo. </a:t>
            </a:r>
          </a:p>
          <a:p>
            <a:pPr marL="0" marR="0" indent="0" algn="l" defTabSz="914400" rtl="0" eaLnBrk="1" fontAlgn="auto" latinLnBrk="0" hangingPunct="1">
              <a:lnSpc>
                <a:spcPct val="100000"/>
              </a:lnSpc>
              <a:spcBef>
                <a:spcPts val="0"/>
              </a:spcBef>
              <a:spcAft>
                <a:spcPts val="0"/>
              </a:spcAft>
              <a:buClrTx/>
              <a:buSzTx/>
              <a:buFontTx/>
              <a:buNone/>
              <a:tabLst/>
              <a:defRPr/>
            </a:pPr>
            <a:r>
              <a:rPr lang="es-ES" b="1" dirty="0" smtClean="0">
                <a:solidFill>
                  <a:schemeClr val="accent2"/>
                </a:solidFill>
              </a:rPr>
              <a:t>Esta es tu recompensa por capacitar y enseñar a otras personas cómo ser exitosos.</a:t>
            </a:r>
          </a:p>
          <a:p>
            <a:endParaRPr lang="es-ES_tradnl"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3. En el inicio tu principal fuente de ingresos provendrá de mostrar Catálogos y tomar</a:t>
            </a:r>
            <a:r>
              <a:rPr lang="es-ES_tradnl" sz="1200" kern="1200" baseline="0" dirty="0" smtClean="0">
                <a:solidFill>
                  <a:schemeClr val="tx1"/>
                </a:solidFill>
                <a:effectLst/>
                <a:latin typeface="+mn-lt"/>
                <a:ea typeface="+mn-ea"/>
                <a:cs typeface="+mn-cs"/>
              </a:rPr>
              <a:t> pedidos</a:t>
            </a:r>
            <a:r>
              <a:rPr lang="es-ES_tradnl" sz="1200" kern="1200" dirty="0" smtClean="0">
                <a:solidFill>
                  <a:schemeClr val="tx1"/>
                </a:solidFill>
                <a:effectLst/>
                <a:latin typeface="+mn-lt"/>
                <a:ea typeface="+mn-ea"/>
                <a:cs typeface="+mn-cs"/>
              </a:rPr>
              <a:t>, pero catálogo a catálogos los ingresos</a:t>
            </a:r>
            <a:r>
              <a:rPr lang="es-ES_tradnl" sz="1200" kern="1200" baseline="0" dirty="0" smtClean="0">
                <a:solidFill>
                  <a:schemeClr val="tx1"/>
                </a:solidFill>
                <a:effectLst/>
                <a:latin typeface="+mn-lt"/>
                <a:ea typeface="+mn-ea"/>
                <a:cs typeface="+mn-cs"/>
              </a:rPr>
              <a:t> por</a:t>
            </a:r>
            <a:r>
              <a:rPr lang="es-ES_tradnl" sz="1200" kern="1200" dirty="0" smtClean="0">
                <a:solidFill>
                  <a:schemeClr val="tx1"/>
                </a:solidFill>
                <a:effectLst/>
                <a:latin typeface="+mn-lt"/>
                <a:ea typeface="+mn-ea"/>
                <a:cs typeface="+mn-cs"/>
              </a:rPr>
              <a:t> invitar a otros crecerán rápidamente a medida que tu equipo crece.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Las personas que tienen éxito en Oriflame son los que son persistentes en el reclutamiento de otros y entrenan para tener éxito.</a:t>
            </a:r>
            <a:endParaRPr lang="sv-SE" dirty="0" smtClean="0"/>
          </a:p>
        </p:txBody>
      </p:sp>
      <p:sp>
        <p:nvSpPr>
          <p:cNvPr id="4" name="Slide Number Placeholder 3"/>
          <p:cNvSpPr>
            <a:spLocks noGrp="1"/>
          </p:cNvSpPr>
          <p:nvPr>
            <p:ph type="sldNum" sz="quarter" idx="10"/>
          </p:nvPr>
        </p:nvSpPr>
        <p:spPr/>
        <p:txBody>
          <a:bodyPr/>
          <a:lstStyle/>
          <a:p>
            <a:fld id="{B5381342-537A-4691-B35B-AD83F10790B9}" type="slidenum">
              <a:rPr lang="sv-SE" smtClean="0"/>
              <a:t>8</a:t>
            </a:fld>
            <a:endParaRPr lang="sv-SE"/>
          </a:p>
        </p:txBody>
      </p:sp>
    </p:spTree>
    <p:extLst>
      <p:ext uri="{BB962C8B-B14F-4D97-AF65-F5344CB8AC3E}">
        <p14:creationId xmlns:p14="http://schemas.microsoft.com/office/powerpoint/2010/main" val="1641626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smtClean="0">
                <a:solidFill>
                  <a:schemeClr val="tx1"/>
                </a:solidFill>
                <a:effectLst/>
                <a:latin typeface="+mn-lt"/>
                <a:ea typeface="+mn-ea"/>
                <a:cs typeface="+mn-cs"/>
              </a:rPr>
              <a:t>¿Qué es la</a:t>
            </a:r>
            <a:r>
              <a:rPr lang="es-ES_tradnl" sz="1200" kern="1200" baseline="0" dirty="0" smtClean="0">
                <a:solidFill>
                  <a:schemeClr val="tx1"/>
                </a:solidFill>
                <a:effectLst/>
                <a:latin typeface="+mn-lt"/>
                <a:ea typeface="+mn-ea"/>
                <a:cs typeface="+mn-cs"/>
              </a:rPr>
              <a:t> Ganancia</a:t>
            </a:r>
            <a:r>
              <a:rPr lang="es-ES_tradnl" sz="1200" kern="1200" dirty="0" smtClean="0">
                <a:solidFill>
                  <a:schemeClr val="tx1"/>
                </a:solidFill>
                <a:effectLst/>
                <a:latin typeface="+mn-lt"/>
                <a:ea typeface="+mn-ea"/>
                <a:cs typeface="+mn-cs"/>
              </a:rPr>
              <a:t> Inmediata?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Para efectos de la explicación se toma como ejemplo una Crema de Día Antiarrugas </a:t>
            </a:r>
            <a:r>
              <a:rPr lang="es-ES_tradnl" sz="1200" kern="1200" dirty="0" err="1" smtClean="0">
                <a:solidFill>
                  <a:schemeClr val="tx1"/>
                </a:solidFill>
                <a:effectLst/>
                <a:latin typeface="+mn-lt"/>
                <a:ea typeface="+mn-ea"/>
                <a:cs typeface="+mn-cs"/>
              </a:rPr>
              <a:t>FPS</a:t>
            </a:r>
            <a:r>
              <a:rPr lang="es-ES_tradnl" sz="1200" kern="1200" dirty="0" smtClean="0">
                <a:solidFill>
                  <a:schemeClr val="tx1"/>
                </a:solidFill>
                <a:effectLst/>
                <a:latin typeface="+mn-lt"/>
                <a:ea typeface="+mn-ea"/>
                <a:cs typeface="+mn-cs"/>
              </a:rPr>
              <a:t> 15  código 26685</a:t>
            </a:r>
          </a:p>
          <a:p>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La</a:t>
            </a:r>
            <a:r>
              <a:rPr lang="es-ES_tradnl" sz="1200" b="1" kern="1200" baseline="0" dirty="0" smtClean="0">
                <a:solidFill>
                  <a:schemeClr val="tx1"/>
                </a:solidFill>
                <a:effectLst/>
                <a:latin typeface="+mn-lt"/>
                <a:ea typeface="+mn-ea"/>
                <a:cs typeface="+mn-cs"/>
              </a:rPr>
              <a:t> Ganancia</a:t>
            </a:r>
            <a:r>
              <a:rPr lang="es-ES_tradnl" sz="1200" b="1" kern="1200" dirty="0" smtClean="0">
                <a:solidFill>
                  <a:schemeClr val="tx1"/>
                </a:solidFill>
                <a:effectLst/>
                <a:latin typeface="+mn-lt"/>
                <a:ea typeface="+mn-ea"/>
                <a:cs typeface="+mn-cs"/>
              </a:rPr>
              <a:t> Inmediata </a:t>
            </a:r>
            <a:r>
              <a:rPr lang="es-ES_tradnl" sz="1200" kern="1200" dirty="0" smtClean="0">
                <a:solidFill>
                  <a:schemeClr val="tx1"/>
                </a:solidFill>
                <a:effectLst/>
                <a:latin typeface="+mn-lt"/>
                <a:ea typeface="+mn-ea"/>
                <a:cs typeface="+mn-cs"/>
              </a:rPr>
              <a:t>es la diferencia entre el Precio Catálogo (PC)</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para el cliente y el Precio para el Socio</a:t>
            </a:r>
            <a:r>
              <a:rPr lang="es-ES_tradnl" sz="1200" kern="1200" baseline="0" dirty="0" smtClean="0">
                <a:solidFill>
                  <a:schemeClr val="tx1"/>
                </a:solidFill>
                <a:effectLst/>
                <a:latin typeface="+mn-lt"/>
                <a:ea typeface="+mn-ea"/>
                <a:cs typeface="+mn-cs"/>
              </a:rPr>
              <a:t> (PS)</a:t>
            </a:r>
            <a:endParaRPr lang="es-ES_tradnl"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Precio Catálogo </a:t>
            </a:r>
            <a:r>
              <a:rPr lang="es-ES_tradnl" sz="1200" kern="1200" dirty="0" smtClean="0">
                <a:solidFill>
                  <a:schemeClr val="tx1"/>
                </a:solidFill>
                <a:effectLst/>
                <a:latin typeface="+mn-lt"/>
                <a:ea typeface="+mn-ea"/>
                <a:cs typeface="+mn-cs"/>
              </a:rPr>
              <a:t>es igual Precio Socio (PS) + </a:t>
            </a:r>
            <a:r>
              <a:rPr lang="es-ES_tradnl" sz="1200" kern="1200" dirty="0" smtClean="0">
                <a:solidFill>
                  <a:srgbClr val="FF0000"/>
                </a:solidFill>
                <a:effectLst/>
                <a:latin typeface="+mn-lt"/>
                <a:ea typeface="+mn-ea"/>
                <a:cs typeface="+mn-cs"/>
              </a:rPr>
              <a:t>30% </a:t>
            </a:r>
          </a:p>
          <a:p>
            <a:r>
              <a:rPr lang="es-ES_tradnl" sz="1200" kern="1200" dirty="0" smtClean="0">
                <a:solidFill>
                  <a:schemeClr val="tx1"/>
                </a:solidFill>
                <a:effectLst/>
                <a:latin typeface="+mn-lt"/>
                <a:ea typeface="+mn-ea"/>
                <a:cs typeface="+mn-cs"/>
              </a:rPr>
              <a:t>Ejemplo: PC para la Crema de Día Corrector de Arrugas SPF15 es 17 USD + </a:t>
            </a:r>
            <a:r>
              <a:rPr lang="es-ES_tradnl" sz="1200" kern="1200" dirty="0" smtClean="0">
                <a:solidFill>
                  <a:srgbClr val="FF0000"/>
                </a:solidFill>
                <a:effectLst/>
                <a:latin typeface="+mn-lt"/>
                <a:ea typeface="+mn-ea"/>
                <a:cs typeface="+mn-cs"/>
              </a:rPr>
              <a:t>30%</a:t>
            </a:r>
            <a:r>
              <a:rPr lang="es-ES_tradnl" sz="1200" kern="1200" dirty="0" smtClean="0">
                <a:solidFill>
                  <a:schemeClr val="tx1"/>
                </a:solidFill>
                <a:effectLst/>
                <a:latin typeface="+mn-lt"/>
                <a:ea typeface="+mn-ea"/>
                <a:cs typeface="+mn-cs"/>
              </a:rPr>
              <a:t> = </a:t>
            </a:r>
            <a:r>
              <a:rPr lang="es-ES_tradnl" sz="1200" kern="1200" dirty="0" smtClean="0">
                <a:solidFill>
                  <a:srgbClr val="FF0000"/>
                </a:solidFill>
                <a:effectLst/>
                <a:latin typeface="+mn-lt"/>
                <a:ea typeface="+mn-ea"/>
                <a:cs typeface="+mn-cs"/>
              </a:rPr>
              <a:t>22 USD </a:t>
            </a:r>
          </a:p>
          <a:p>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Precio Socio:</a:t>
            </a:r>
            <a:r>
              <a:rPr lang="es-ES_tradnl" sz="1200" b="1" kern="1200" baseline="0" dirty="0" smtClean="0">
                <a:solidFill>
                  <a:schemeClr val="tx1"/>
                </a:solidFill>
                <a:effectLst/>
                <a:latin typeface="+mn-lt"/>
                <a:ea typeface="+mn-ea"/>
                <a:cs typeface="+mn-cs"/>
              </a:rPr>
              <a:t> </a:t>
            </a:r>
            <a:r>
              <a:rPr lang="es-ES_tradnl" sz="1200" kern="1200" baseline="0" dirty="0" smtClean="0">
                <a:solidFill>
                  <a:schemeClr val="tx1"/>
                </a:solidFill>
                <a:effectLst/>
                <a:latin typeface="+mn-lt"/>
                <a:ea typeface="+mn-ea"/>
                <a:cs typeface="+mn-cs"/>
              </a:rPr>
              <a:t>Es </a:t>
            </a:r>
            <a:r>
              <a:rPr lang="es-ES_tradnl" sz="1200" kern="1200" dirty="0" smtClean="0">
                <a:solidFill>
                  <a:schemeClr val="tx1"/>
                </a:solidFill>
                <a:effectLst/>
                <a:latin typeface="+mn-lt"/>
                <a:ea typeface="+mn-ea"/>
                <a:cs typeface="+mn-cs"/>
              </a:rPr>
              <a:t>el precio al que nuestros Socios están comprando productos de Oriflame. </a:t>
            </a:r>
          </a:p>
          <a:p>
            <a:r>
              <a:rPr lang="es-ES_tradnl" sz="1200" kern="1200" dirty="0" smtClean="0">
                <a:solidFill>
                  <a:schemeClr val="tx1"/>
                </a:solidFill>
                <a:effectLst/>
                <a:latin typeface="+mn-lt"/>
                <a:ea typeface="+mn-ea"/>
                <a:cs typeface="+mn-cs"/>
              </a:rPr>
              <a:t>Precio Socio equivale al Volumen de Negocio + IVA </a:t>
            </a:r>
            <a:r>
              <a:rPr lang="es-ES_tradnl" sz="1200" kern="1200" dirty="0" smtClean="0">
                <a:solidFill>
                  <a:srgbClr val="FF0000"/>
                </a:solidFill>
                <a:effectLst/>
                <a:latin typeface="+mn-lt"/>
                <a:ea typeface="+mn-ea"/>
                <a:cs typeface="+mn-cs"/>
              </a:rPr>
              <a:t>20%.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IVA es el Impuesto al Valor Agregado y está incluido en el precio de venta al consumidor final de los productos. </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Si el Precio Socio del  Corrector</a:t>
            </a:r>
            <a:r>
              <a:rPr lang="es-ES_tradnl" sz="1200" kern="1200" baseline="0" dirty="0" smtClean="0">
                <a:solidFill>
                  <a:schemeClr val="tx1"/>
                </a:solidFill>
                <a:effectLst/>
                <a:latin typeface="+mn-lt"/>
                <a:ea typeface="+mn-ea"/>
                <a:cs typeface="+mn-cs"/>
              </a:rPr>
              <a:t> de</a:t>
            </a:r>
            <a:r>
              <a:rPr lang="es-ES_tradnl" sz="1200" kern="1200" dirty="0" smtClean="0">
                <a:solidFill>
                  <a:schemeClr val="tx1"/>
                </a:solidFill>
                <a:effectLst/>
                <a:latin typeface="+mn-lt"/>
                <a:ea typeface="+mn-ea"/>
                <a:cs typeface="+mn-cs"/>
              </a:rPr>
              <a:t> Arrugas SPF15</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de Día es 20 USD.  ¿Cómo calcular la</a:t>
            </a:r>
            <a:r>
              <a:rPr lang="es-ES_tradnl" sz="1200" kern="1200" baseline="0" dirty="0" smtClean="0">
                <a:solidFill>
                  <a:schemeClr val="tx1"/>
                </a:solidFill>
                <a:effectLst/>
                <a:latin typeface="+mn-lt"/>
                <a:ea typeface="+mn-ea"/>
                <a:cs typeface="+mn-cs"/>
              </a:rPr>
              <a:t> ganancia</a:t>
            </a:r>
            <a:r>
              <a:rPr lang="es-ES_tradnl" sz="1200" kern="1200" dirty="0" smtClean="0">
                <a:solidFill>
                  <a:schemeClr val="tx1"/>
                </a:solidFill>
                <a:effectLst/>
                <a:latin typeface="+mn-lt"/>
                <a:ea typeface="+mn-ea"/>
                <a:cs typeface="+mn-cs"/>
              </a:rPr>
              <a:t> inmediata? </a:t>
            </a:r>
          </a:p>
          <a:p>
            <a:r>
              <a:rPr lang="es-ES_tradnl" sz="1200" kern="1200" dirty="0" smtClean="0">
                <a:solidFill>
                  <a:schemeClr val="tx1"/>
                </a:solidFill>
                <a:effectLst/>
                <a:latin typeface="+mn-lt"/>
                <a:ea typeface="+mn-ea"/>
                <a:cs typeface="+mn-cs"/>
              </a:rPr>
              <a:t>PC-PS = 6 USD</a:t>
            </a:r>
            <a:endParaRPr lang="sv-SE" dirty="0" smtClean="0"/>
          </a:p>
          <a:p>
            <a:endParaRPr lang="sv-SE" dirty="0"/>
          </a:p>
        </p:txBody>
      </p:sp>
      <p:sp>
        <p:nvSpPr>
          <p:cNvPr id="4" name="Slide Number Placeholder 3"/>
          <p:cNvSpPr>
            <a:spLocks noGrp="1"/>
          </p:cNvSpPr>
          <p:nvPr>
            <p:ph type="sldNum" sz="quarter" idx="10"/>
          </p:nvPr>
        </p:nvSpPr>
        <p:spPr/>
        <p:txBody>
          <a:bodyPr/>
          <a:lstStyle/>
          <a:p>
            <a:fld id="{B5381342-537A-4691-B35B-AD83F10790B9}" type="slidenum">
              <a:rPr lang="sv-SE" smtClean="0"/>
              <a:t>9</a:t>
            </a:fld>
            <a:endParaRPr lang="sv-SE"/>
          </a:p>
        </p:txBody>
      </p:sp>
    </p:spTree>
    <p:extLst>
      <p:ext uri="{BB962C8B-B14F-4D97-AF65-F5344CB8AC3E}">
        <p14:creationId xmlns:p14="http://schemas.microsoft.com/office/powerpoint/2010/main" val="3246809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¿Co</a:t>
            </a:r>
            <a:r>
              <a:rPr lang="es-ES_tradnl" baseline="0" dirty="0" smtClean="0"/>
              <a:t>mo funciona la ganancia por Incentivo Monetario?</a:t>
            </a:r>
          </a:p>
          <a:p>
            <a:endParaRPr lang="es-ES_tradnl" baseline="0" dirty="0" smtClean="0"/>
          </a:p>
          <a:p>
            <a:r>
              <a:rPr lang="es-ES_tradnl" dirty="0" smtClean="0"/>
              <a:t>Además del Precio Socio</a:t>
            </a:r>
            <a:r>
              <a:rPr lang="es-ES_tradnl" baseline="0" dirty="0" smtClean="0"/>
              <a:t> </a:t>
            </a:r>
            <a:r>
              <a:rPr lang="es-ES_tradnl" dirty="0" smtClean="0"/>
              <a:t>y el Precio Catálogo, cada producto tiene cierta cantidad de puntos llamados Valor en Puntos (</a:t>
            </a:r>
            <a:r>
              <a:rPr lang="es-ES_tradnl" dirty="0" err="1" smtClean="0"/>
              <a:t>VEP</a:t>
            </a:r>
            <a:r>
              <a:rPr lang="es-ES_tradnl" dirty="0" smtClean="0"/>
              <a:t>). </a:t>
            </a:r>
          </a:p>
          <a:p>
            <a:endParaRPr lang="es-ES_tradnl" dirty="0" smtClean="0"/>
          </a:p>
          <a:p>
            <a:r>
              <a:rPr lang="es-ES_tradnl" b="1" dirty="0" smtClean="0"/>
              <a:t>Valor en Puntos</a:t>
            </a:r>
          </a:p>
          <a:p>
            <a:r>
              <a:rPr lang="es-ES_tradnl" dirty="0" smtClean="0"/>
              <a:t>Todos los productos de Oriflame tienen puntos (</a:t>
            </a:r>
            <a:r>
              <a:rPr lang="es-ES_tradnl" dirty="0" err="1" smtClean="0"/>
              <a:t>VEP</a:t>
            </a:r>
            <a:r>
              <a:rPr lang="es-ES_tradnl" dirty="0" smtClean="0"/>
              <a:t>) en función del precio. Mientras más alto es el precio del producto, más </a:t>
            </a:r>
            <a:r>
              <a:rPr lang="es-ES_tradnl" dirty="0" err="1" smtClean="0"/>
              <a:t>VEP</a:t>
            </a:r>
            <a:r>
              <a:rPr lang="es-ES_tradnl" dirty="0" smtClean="0"/>
              <a:t> tendrá. Los </a:t>
            </a:r>
            <a:r>
              <a:rPr lang="es-ES_tradnl" dirty="0" err="1" smtClean="0"/>
              <a:t>VEP</a:t>
            </a:r>
            <a:r>
              <a:rPr lang="es-ES_tradnl" dirty="0" smtClean="0"/>
              <a:t> son diferentes para los diferentes productos y permanecen fijos en el tiempo.</a:t>
            </a:r>
          </a:p>
          <a:p>
            <a:endParaRPr lang="es-ES_tradnl" dirty="0" smtClean="0"/>
          </a:p>
          <a:p>
            <a:r>
              <a:rPr lang="es-ES_tradnl" dirty="0" smtClean="0"/>
              <a:t>De acuerdo</a:t>
            </a:r>
            <a:r>
              <a:rPr lang="es-ES_tradnl" baseline="0" dirty="0" smtClean="0"/>
              <a:t> a las ordenes que pasas durante el periodo del catálogo acumularás </a:t>
            </a:r>
            <a:r>
              <a:rPr lang="es-ES_tradnl" baseline="0" dirty="0" err="1" smtClean="0"/>
              <a:t>VEP</a:t>
            </a:r>
            <a:r>
              <a:rPr lang="es-ES_tradnl" baseline="0" dirty="0" smtClean="0"/>
              <a:t>.</a:t>
            </a:r>
          </a:p>
          <a:p>
            <a:r>
              <a:rPr lang="es-ES_tradnl" dirty="0" smtClean="0"/>
              <a:t>Sobre </a:t>
            </a:r>
            <a:r>
              <a:rPr lang="es-ES_tradnl" baseline="0" dirty="0" smtClean="0"/>
              <a:t>t</a:t>
            </a:r>
            <a:r>
              <a:rPr lang="es-ES_tradnl" dirty="0" smtClean="0"/>
              <a:t>odos los pedidos realizados durante el periodo de Catálogo, Oriflame calcula el total de puntos (</a:t>
            </a:r>
            <a:r>
              <a:rPr lang="es-ES_tradnl" dirty="0" err="1" smtClean="0"/>
              <a:t>VEP</a:t>
            </a:r>
            <a:r>
              <a:rPr lang="es-ES_tradnl" dirty="0" smtClean="0"/>
              <a:t>) del todos los pedidos y en función de este total de </a:t>
            </a:r>
            <a:r>
              <a:rPr lang="es-ES_tradnl" dirty="0" err="1" smtClean="0"/>
              <a:t>VEP</a:t>
            </a:r>
            <a:r>
              <a:rPr lang="es-ES_tradnl" dirty="0" smtClean="0"/>
              <a:t> ganarás</a:t>
            </a:r>
            <a:r>
              <a:rPr lang="es-ES_tradnl" baseline="0" dirty="0" smtClean="0"/>
              <a:t> </a:t>
            </a:r>
            <a:r>
              <a:rPr lang="es-ES_tradnl" b="1" baseline="0" dirty="0" smtClean="0"/>
              <a:t>Incentivos Monetarios</a:t>
            </a:r>
            <a:r>
              <a:rPr lang="es-ES_tradnl" b="1" dirty="0" smtClean="0"/>
              <a:t>. </a:t>
            </a:r>
          </a:p>
          <a:p>
            <a:endParaRPr lang="es-ES_tradnl" b="1" baseline="0" dirty="0" smtClean="0"/>
          </a:p>
          <a:p>
            <a:r>
              <a:rPr lang="es-ES_tradnl" b="1" baseline="0" dirty="0" smtClean="0"/>
              <a:t>El Incentivo Monetario que recibirás dependerá del numero de puntos acumulados de acuerdo como indica la tabla.</a:t>
            </a:r>
            <a:endParaRPr lang="es-ES_tradnl" dirty="0" smtClean="0"/>
          </a:p>
        </p:txBody>
      </p:sp>
      <p:sp>
        <p:nvSpPr>
          <p:cNvPr id="4" name="Slide Number Placeholder 3"/>
          <p:cNvSpPr>
            <a:spLocks noGrp="1"/>
          </p:cNvSpPr>
          <p:nvPr>
            <p:ph type="sldNum" sz="quarter" idx="10"/>
          </p:nvPr>
        </p:nvSpPr>
        <p:spPr/>
        <p:txBody>
          <a:bodyPr/>
          <a:lstStyle/>
          <a:p>
            <a:fld id="{B5381342-537A-4691-B35B-AD83F10790B9}" type="slidenum">
              <a:rPr lang="sv-SE" smtClean="0">
                <a:solidFill>
                  <a:prstClr val="black"/>
                </a:solidFill>
              </a:rPr>
              <a:pPr/>
              <a:t>10</a:t>
            </a:fld>
            <a:endParaRPr lang="sv-SE">
              <a:solidFill>
                <a:prstClr val="black"/>
              </a:solidFill>
            </a:endParaRPr>
          </a:p>
        </p:txBody>
      </p:sp>
    </p:spTree>
    <p:extLst>
      <p:ext uri="{BB962C8B-B14F-4D97-AF65-F5344CB8AC3E}">
        <p14:creationId xmlns:p14="http://schemas.microsoft.com/office/powerpoint/2010/main" val="410292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Freeform 6"/>
          <p:cNvSpPr/>
          <p:nvPr userDrawn="1"/>
        </p:nvSpPr>
        <p:spPr>
          <a:xfrm>
            <a:off x="533400" y="6221731"/>
            <a:ext cx="8080299" cy="45719"/>
          </a:xfrm>
          <a:custGeom>
            <a:avLst/>
            <a:gdLst>
              <a:gd name="connsiteX0" fmla="*/ 6350 w 8232699"/>
              <a:gd name="connsiteY0" fmla="*/ 6350 h 19050"/>
              <a:gd name="connsiteX1" fmla="*/ 8226348 w 8232699"/>
              <a:gd name="connsiteY1" fmla="*/ 6350 h 19050"/>
            </a:gdLst>
            <a:ahLst/>
            <a:cxnLst>
              <a:cxn ang="0">
                <a:pos x="connsiteX0" y="connsiteY0"/>
              </a:cxn>
              <a:cxn ang="1">
                <a:pos x="connsiteX1" y="connsiteY1"/>
              </a:cxn>
            </a:cxnLst>
            <a:rect l="l" t="t" r="r" b="b"/>
            <a:pathLst>
              <a:path w="8232699" h="19050">
                <a:moveTo>
                  <a:pt x="6350" y="6350"/>
                </a:moveTo>
                <a:lnTo>
                  <a:pt x="8226348" y="6350"/>
                </a:lnTo>
              </a:path>
            </a:pathLst>
          </a:custGeom>
          <a:ln w="9525">
            <a:solidFill>
              <a:srgbClr val="411D6D">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Rectangle 7"/>
          <p:cNvSpPr/>
          <p:nvPr userDrawn="1"/>
        </p:nvSpPr>
        <p:spPr>
          <a:xfrm>
            <a:off x="4114800" y="6248400"/>
            <a:ext cx="4572000" cy="347104"/>
          </a:xfrm>
          <a:prstGeom prst="rect">
            <a:avLst/>
          </a:prstGeom>
        </p:spPr>
        <p:txBody>
          <a:bodyPr>
            <a:spAutoFit/>
          </a:bodyPr>
          <a:lstStyle/>
          <a:p>
            <a:pPr algn="r">
              <a:lnSpc>
                <a:spcPts val="2000"/>
              </a:lnSpc>
              <a:tabLst/>
            </a:pPr>
            <a:r>
              <a:rPr lang="es-CL" altLang="zh-CN" sz="1400" b="0" noProof="0" dirty="0" smtClean="0">
                <a:solidFill>
                  <a:srgbClr val="5B4897"/>
                </a:solidFill>
                <a:latin typeface="Gill Sans for Oriflame Light"/>
                <a:cs typeface="Gill Sans for Oriflame Light"/>
              </a:rPr>
              <a:t>¿Cómo empezar a construir tu negocio hoy? </a:t>
            </a:r>
          </a:p>
        </p:txBody>
      </p:sp>
      <p:sp>
        <p:nvSpPr>
          <p:cNvPr id="9" name="Rectangle 8"/>
          <p:cNvSpPr/>
          <p:nvPr userDrawn="1"/>
        </p:nvSpPr>
        <p:spPr>
          <a:xfrm>
            <a:off x="7972030" y="6432987"/>
            <a:ext cx="633507" cy="334280"/>
          </a:xfrm>
          <a:prstGeom prst="rect">
            <a:avLst/>
          </a:prstGeom>
        </p:spPr>
        <p:txBody>
          <a:bodyPr wrap="none">
            <a:spAutoFit/>
          </a:bodyPr>
          <a:lstStyle/>
          <a:p>
            <a:pPr marL="0" marR="0" indent="0" algn="r" defTabSz="914400" rtl="0" eaLnBrk="1" fontAlgn="auto" latinLnBrk="0" hangingPunct="1">
              <a:lnSpc>
                <a:spcPts val="2000"/>
              </a:lnSpc>
              <a:spcBef>
                <a:spcPts val="0"/>
              </a:spcBef>
              <a:spcAft>
                <a:spcPts val="0"/>
              </a:spcAft>
              <a:buClrTx/>
              <a:buSzTx/>
              <a:buFontTx/>
              <a:buNone/>
              <a:tabLst/>
              <a:defRPr/>
            </a:pPr>
            <a:r>
              <a:rPr lang="es-CL" altLang="zh-CN" sz="1100" b="1" noProof="0" dirty="0" smtClean="0">
                <a:solidFill>
                  <a:schemeClr val="accent1"/>
                </a:solidFill>
                <a:latin typeface="Gill Sans for Oriflame Light"/>
                <a:cs typeface="Gill Sans for Oriflame"/>
              </a:rPr>
              <a:t>Curso</a:t>
            </a:r>
            <a:r>
              <a:rPr lang="es-CL" altLang="zh-CN" sz="1100" b="1" baseline="0" noProof="0" dirty="0" smtClean="0">
                <a:solidFill>
                  <a:schemeClr val="accent1"/>
                </a:solidFill>
                <a:latin typeface="Gill Sans for Oriflame Light"/>
                <a:cs typeface="Gill Sans for Oriflame"/>
              </a:rPr>
              <a:t> 2</a:t>
            </a:r>
            <a:endParaRPr lang="es-CL" altLang="zh-CN" sz="1100" b="1" noProof="0" dirty="0" smtClean="0">
              <a:solidFill>
                <a:schemeClr val="accent1"/>
              </a:solidFill>
              <a:latin typeface="Gill Sans for Oriflame Light"/>
              <a:cs typeface="Gill Sans for Oriflame"/>
            </a:endParaRPr>
          </a:p>
        </p:txBody>
      </p:sp>
      <p:pic>
        <p:nvPicPr>
          <p:cNvPr id="1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29500" y="469900"/>
            <a:ext cx="1257300" cy="254000"/>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s-CL" noProof="0" smtClean="0"/>
              <a:pPr/>
              <a:t>24-10-2014</a:t>
            </a:fld>
            <a:endParaRPr lang="es-CL" noProof="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CL" noProof="0"/>
          </a:p>
        </p:txBody>
      </p:sp>
      <p:sp>
        <p:nvSpPr>
          <p:cNvPr id="8" name="Freeform 3"/>
          <p:cNvSpPr/>
          <p:nvPr userDrawn="1"/>
        </p:nvSpPr>
        <p:spPr>
          <a:xfrm>
            <a:off x="447249" y="6305550"/>
            <a:ext cx="8245894" cy="19050"/>
          </a:xfrm>
          <a:custGeom>
            <a:avLst/>
            <a:gdLst>
              <a:gd name="connsiteX0" fmla="*/ 6350 w 8245894"/>
              <a:gd name="connsiteY0" fmla="*/ 6350 h 19050"/>
              <a:gd name="connsiteX1" fmla="*/ 8239544 w 8245894"/>
              <a:gd name="connsiteY1" fmla="*/ 6350 h 19050"/>
            </a:gdLst>
            <a:ahLst/>
            <a:cxnLst>
              <a:cxn ang="0">
                <a:pos x="connsiteX0" y="connsiteY0"/>
              </a:cxn>
              <a:cxn ang="1">
                <a:pos x="connsiteX1" y="connsiteY1"/>
              </a:cxn>
            </a:cxnLst>
            <a:rect l="l" t="t" r="r" b="b"/>
            <a:pathLst>
              <a:path w="8245894" h="19050">
                <a:moveTo>
                  <a:pt x="6350" y="6350"/>
                </a:moveTo>
                <a:lnTo>
                  <a:pt x="8239544" y="6350"/>
                </a:lnTo>
              </a:path>
            </a:pathLst>
          </a:custGeom>
          <a:ln w="12700">
            <a:solidFill>
              <a:srgbClr val="A5114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noProof="0"/>
          </a:p>
        </p:txBody>
      </p:sp>
      <p:sp>
        <p:nvSpPr>
          <p:cNvPr id="9" name="TextBox 8"/>
          <p:cNvSpPr txBox="1"/>
          <p:nvPr userDrawn="1"/>
        </p:nvSpPr>
        <p:spPr>
          <a:xfrm>
            <a:off x="5715000" y="5943600"/>
            <a:ext cx="2978379" cy="956672"/>
          </a:xfrm>
          <a:prstGeom prst="rect">
            <a:avLst/>
          </a:prstGeom>
          <a:noFill/>
        </p:spPr>
        <p:txBody>
          <a:bodyPr wrap="none" lIns="0" tIns="0" rIns="0" rtlCol="0">
            <a:spAutoFit/>
          </a:bodyPr>
          <a:lstStyle/>
          <a:p>
            <a:pPr>
              <a:lnSpc>
                <a:spcPts val="7100"/>
              </a:lnSpc>
              <a:tabLst/>
            </a:pPr>
            <a:r>
              <a:rPr lang="es-CL" altLang="zh-CN" sz="2000" kern="1200" noProof="0" dirty="0" smtClean="0">
                <a:solidFill>
                  <a:srgbClr val="A51149"/>
                </a:solidFill>
                <a:latin typeface="Gill Sans for Oriflame Light"/>
                <a:ea typeface="+mn-ea"/>
                <a:cs typeface="Gill Sans for Oriflame Light"/>
              </a:rPr>
              <a:t>¿Cómo ganar dinero hoy?</a:t>
            </a:r>
          </a:p>
        </p:txBody>
      </p:sp>
      <p:sp>
        <p:nvSpPr>
          <p:cNvPr id="11" name="TextBox 1"/>
          <p:cNvSpPr txBox="1"/>
          <p:nvPr userDrawn="1"/>
        </p:nvSpPr>
        <p:spPr>
          <a:xfrm>
            <a:off x="8064887" y="6647259"/>
            <a:ext cx="476092" cy="200376"/>
          </a:xfrm>
          <a:prstGeom prst="rect">
            <a:avLst/>
          </a:prstGeom>
          <a:noFill/>
        </p:spPr>
        <p:txBody>
          <a:bodyPr wrap="none" lIns="0" tIns="0" rIns="0" rtlCol="0">
            <a:spAutoFit/>
          </a:bodyPr>
          <a:lstStyle/>
          <a:p>
            <a:pPr>
              <a:lnSpc>
                <a:spcPts val="1300"/>
              </a:lnSpc>
              <a:tabLst/>
            </a:pPr>
            <a:r>
              <a:rPr lang="es-CL" altLang="zh-CN" sz="1000" b="1" noProof="0" dirty="0" smtClean="0">
                <a:solidFill>
                  <a:srgbClr val="E26A84"/>
                </a:solidFill>
                <a:latin typeface="Gill Sans for Oriflame Light"/>
                <a:cs typeface="Gill Sans for Oriflame Light"/>
              </a:rPr>
              <a:t>Curso 1</a:t>
            </a:r>
          </a:p>
        </p:txBody>
      </p:sp>
    </p:spTree>
    <p:extLst>
      <p:ext uri="{BB962C8B-B14F-4D97-AF65-F5344CB8AC3E}">
        <p14:creationId xmlns:p14="http://schemas.microsoft.com/office/powerpoint/2010/main" val="5885449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1098023" y="232861"/>
            <a:ext cx="6950164" cy="1143000"/>
          </a:xfrm>
          <a:prstGeom prst="rect">
            <a:avLst/>
          </a:prstGeom>
        </p:spPr>
        <p:txBody>
          <a:bodyPr/>
          <a:lstStyle>
            <a:lvl1pPr algn="ctr">
              <a:defRPr sz="2800">
                <a:solidFill>
                  <a:schemeClr val="tx1">
                    <a:lumMod val="75000"/>
                    <a:lumOff val="25000"/>
                  </a:schemeClr>
                </a:solidFill>
              </a:defRPr>
            </a:lvl1pPr>
          </a:lstStyle>
          <a:p>
            <a:r>
              <a:rPr lang="es-CL" sz="3200" b="1" i="1" dirty="0" smtClean="0">
                <a:latin typeface="Bookman Old Style" pitchFamily="18" charset="0"/>
                <a:ea typeface="BatangChe" pitchFamily="49" charset="-127"/>
              </a:rPr>
              <a:t>Cual es el mejor momento </a:t>
            </a:r>
            <a:br>
              <a:rPr lang="es-CL" sz="3200" b="1" i="1" dirty="0" smtClean="0">
                <a:latin typeface="Bookman Old Style" pitchFamily="18" charset="0"/>
                <a:ea typeface="BatangChe" pitchFamily="49" charset="-127"/>
              </a:rPr>
            </a:br>
            <a:r>
              <a:rPr lang="es-CL" sz="3200" b="1" i="1" dirty="0" smtClean="0">
                <a:latin typeface="Bookman Old Style" pitchFamily="18" charset="0"/>
                <a:ea typeface="BatangChe" pitchFamily="49" charset="-127"/>
              </a:rPr>
              <a:t>para comenzar en un negocio</a:t>
            </a:r>
            <a:endParaRPr lang="es-CL" dirty="0"/>
          </a:p>
        </p:txBody>
      </p:sp>
      <p:sp>
        <p:nvSpPr>
          <p:cNvPr id="3"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t>‹Nº›</a:t>
            </a:fld>
            <a:endParaRPr lang="es-CL" dirty="0"/>
          </a:p>
        </p:txBody>
      </p:sp>
    </p:spTree>
    <p:extLst>
      <p:ext uri="{BB962C8B-B14F-4D97-AF65-F5344CB8AC3E}">
        <p14:creationId xmlns:p14="http://schemas.microsoft.com/office/powerpoint/2010/main" val="293135307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Diseño personalizado">
    <p:spTree>
      <p:nvGrpSpPr>
        <p:cNvPr id="1" name=""/>
        <p:cNvGrpSpPr/>
        <p:nvPr/>
      </p:nvGrpSpPr>
      <p:grpSpPr>
        <a:xfrm>
          <a:off x="0" y="0"/>
          <a:ext cx="0" cy="0"/>
          <a:chOff x="0" y="0"/>
          <a:chExt cx="0" cy="0"/>
        </a:xfrm>
      </p:grpSpPr>
      <p:pic>
        <p:nvPicPr>
          <p:cNvPr id="9218" name="Picture 2" descr="S:\Sales Support\USERS\LESCOBAR\grafica nueva\1.8.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74" y="-78426"/>
            <a:ext cx="630100" cy="69530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Grp="1" noChangeArrowheads="1"/>
          </p:cNvSpPr>
          <p:nvPr>
            <p:ph type="title"/>
          </p:nvPr>
        </p:nvSpPr>
        <p:spPr bwMode="auto">
          <a:xfrm>
            <a:off x="962199" y="142359"/>
            <a:ext cx="72196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dirty="0" smtClean="0"/>
          </a:p>
        </p:txBody>
      </p:sp>
      <p:sp>
        <p:nvSpPr>
          <p:cNvPr id="5"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t>‹Nº›</a:t>
            </a:fld>
            <a:endParaRPr lang="es-CL" dirty="0"/>
          </a:p>
        </p:txBody>
      </p:sp>
    </p:spTree>
    <p:extLst>
      <p:ext uri="{BB962C8B-B14F-4D97-AF65-F5344CB8AC3E}">
        <p14:creationId xmlns:p14="http://schemas.microsoft.com/office/powerpoint/2010/main" val="58177320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962199" y="142359"/>
            <a:ext cx="7219604" cy="1143000"/>
          </a:xfrm>
          <a:prstGeom prst="rect">
            <a:avLst/>
          </a:prstGeom>
        </p:spPr>
        <p:txBody>
          <a:bodyPr/>
          <a:lstStyle/>
          <a:p>
            <a:r>
              <a:rPr lang="es-ES" smtClean="0"/>
              <a:t>Haga clic para modificar el estilo de título del patrón</a:t>
            </a:r>
            <a:endParaRPr lang="es-CL"/>
          </a:p>
        </p:txBody>
      </p:sp>
      <p:sp>
        <p:nvSpPr>
          <p:cNvPr id="5" name="1 Marcador de número de diapositiva"/>
          <p:cNvSpPr txBox="1">
            <a:spLocks/>
          </p:cNvSpPr>
          <p:nvPr userDrawn="1"/>
        </p:nvSpPr>
        <p:spPr>
          <a:xfrm>
            <a:off x="6705600" y="6390002"/>
            <a:ext cx="2133600" cy="365125"/>
          </a:xfrm>
          <a:prstGeom prst="rect">
            <a:avLst/>
          </a:prstGeom>
        </p:spPr>
        <p:txBody>
          <a:bodyPr vert="horz" lIns="91440" tIns="45720" rIns="91440" bIns="45720" rtlCol="0" anchor="ctr"/>
          <a:lstStyle>
            <a:defPPr>
              <a:defRPr lang="it-IT"/>
            </a:defPPr>
            <a:lvl1pPr algn="r" rtl="0" fontAlgn="base">
              <a:spcBef>
                <a:spcPct val="0"/>
              </a:spcBef>
              <a:spcAft>
                <a:spcPct val="0"/>
              </a:spcAft>
              <a:defRPr sz="1200" kern="1200">
                <a:solidFill>
                  <a:schemeClr val="tx1">
                    <a:lumMod val="75000"/>
                    <a:lumOff val="25000"/>
                  </a:schemeClr>
                </a:solidFill>
                <a:latin typeface="Arial" pitchFamily="3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5pPr>
            <a:lvl6pPr marL="2286000" algn="l" defTabSz="914400" rtl="0" eaLnBrk="1" latinLnBrk="0" hangingPunct="1">
              <a:defRPr sz="2400" kern="1200">
                <a:solidFill>
                  <a:schemeClr val="tx1"/>
                </a:solidFill>
                <a:latin typeface="Arial" pitchFamily="34" charset="0"/>
                <a:ea typeface="ヒラギノ角ゴ Pro W3"/>
                <a:cs typeface="ヒラギノ角ゴ Pro W3"/>
              </a:defRPr>
            </a:lvl6pPr>
            <a:lvl7pPr marL="2743200" algn="l" defTabSz="914400" rtl="0" eaLnBrk="1" latinLnBrk="0" hangingPunct="1">
              <a:defRPr sz="2400" kern="1200">
                <a:solidFill>
                  <a:schemeClr val="tx1"/>
                </a:solidFill>
                <a:latin typeface="Arial" pitchFamily="34" charset="0"/>
                <a:ea typeface="ヒラギノ角ゴ Pro W3"/>
                <a:cs typeface="ヒラギノ角ゴ Pro W3"/>
              </a:defRPr>
            </a:lvl7pPr>
            <a:lvl8pPr marL="3200400" algn="l" defTabSz="914400" rtl="0" eaLnBrk="1" latinLnBrk="0" hangingPunct="1">
              <a:defRPr sz="2400" kern="1200">
                <a:solidFill>
                  <a:schemeClr val="tx1"/>
                </a:solidFill>
                <a:latin typeface="Arial" pitchFamily="34" charset="0"/>
                <a:ea typeface="ヒラギノ角ゴ Pro W3"/>
                <a:cs typeface="ヒラギノ角ゴ Pro W3"/>
              </a:defRPr>
            </a:lvl8pPr>
            <a:lvl9pPr marL="3657600" algn="l" defTabSz="914400" rtl="0" eaLnBrk="1" latinLnBrk="0" hangingPunct="1">
              <a:defRPr sz="2400" kern="1200">
                <a:solidFill>
                  <a:schemeClr val="tx1"/>
                </a:solidFill>
                <a:latin typeface="Arial" pitchFamily="34" charset="0"/>
                <a:ea typeface="ヒラギノ角ゴ Pro W3"/>
                <a:cs typeface="ヒラギノ角ゴ Pro W3"/>
              </a:defRPr>
            </a:lvl9pPr>
          </a:lstStyle>
          <a:p>
            <a:fld id="{E847C7C7-017B-41D4-B713-51D920E4E318}" type="slidenum">
              <a:rPr lang="es-CL" smtClean="0"/>
              <a:pPr/>
              <a:t>‹Nº›</a:t>
            </a:fld>
            <a:endParaRPr lang="es-CL" dirty="0"/>
          </a:p>
        </p:txBody>
      </p:sp>
    </p:spTree>
    <p:extLst>
      <p:ext uri="{BB962C8B-B14F-4D97-AF65-F5344CB8AC3E}">
        <p14:creationId xmlns:p14="http://schemas.microsoft.com/office/powerpoint/2010/main" val="5600777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8107" y="169018"/>
            <a:ext cx="7219604" cy="1143000"/>
          </a:xfrm>
          <a:prstGeom prst="rect">
            <a:avLst/>
          </a:prstGeom>
        </p:spPr>
        <p:txBody>
          <a:bodyPr/>
          <a:lstStyle>
            <a:lvl1pPr algn="ctr">
              <a:defRPr sz="4000" b="1" i="1" baseline="0">
                <a:solidFill>
                  <a:schemeClr val="tx1">
                    <a:lumMod val="75000"/>
                    <a:lumOff val="25000"/>
                  </a:schemeClr>
                </a:solidFill>
                <a:latin typeface="Garamond" pitchFamily="18" charset="0"/>
              </a:defRPr>
            </a:lvl1pPr>
          </a:lstStyle>
          <a:p>
            <a:endParaRPr lang="en-US" dirty="0"/>
          </a:p>
        </p:txBody>
      </p:sp>
      <p:sp>
        <p:nvSpPr>
          <p:cNvPr id="4" name="Content Placeholder 3"/>
          <p:cNvSpPr>
            <a:spLocks noGrp="1" noChangeArrowheads="1"/>
          </p:cNvSpPr>
          <p:nvPr>
            <p:ph idx="1" hasCustomPrompt="1"/>
          </p:nvPr>
        </p:nvSpPr>
        <p:spPr bwMode="auto">
          <a:xfrm>
            <a:off x="477983" y="158218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406308284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53290" y="104259"/>
            <a:ext cx="7219604" cy="1143000"/>
          </a:xfrm>
          <a:prstGeom prst="rect">
            <a:avLst/>
          </a:prstGeom>
        </p:spPr>
        <p:txBody>
          <a:bodyPr/>
          <a:lstStyle>
            <a:lvl1pPr algn="ctr">
              <a:defRPr sz="2800" b="0" i="0">
                <a:solidFill>
                  <a:schemeClr val="tx1">
                    <a:lumMod val="75000"/>
                    <a:lumOff val="25000"/>
                  </a:schemeClr>
                </a:solidFill>
              </a:defRPr>
            </a:lvl1pPr>
          </a:lstStyle>
          <a:p>
            <a:endParaRPr lang="en-US" dirty="0"/>
          </a:p>
        </p:txBody>
      </p:sp>
      <p:sp>
        <p:nvSpPr>
          <p:cNvPr id="3"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261875173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513728"/>
            <a:ext cx="7772400" cy="1362075"/>
          </a:xfrm>
          <a:prstGeom prst="rect">
            <a:avLst/>
          </a:prstGeom>
        </p:spPr>
        <p:txBody>
          <a:bodyPr anchor="t"/>
          <a:lstStyle>
            <a:lvl1pPr algn="l">
              <a:defRPr sz="3600" b="0" cap="all"/>
            </a:lvl1pPr>
          </a:lstStyle>
          <a:p>
            <a:r>
              <a:rPr lang="sv-SE" dirty="0"/>
              <a:t>Click to edit Master title style</a:t>
            </a:r>
            <a:endParaRPr lang="en-US" dirty="0"/>
          </a:p>
        </p:txBody>
      </p:sp>
      <p:sp>
        <p:nvSpPr>
          <p:cNvPr id="3" name="Text Placeholder 2"/>
          <p:cNvSpPr>
            <a:spLocks noGrp="1"/>
          </p:cNvSpPr>
          <p:nvPr>
            <p:ph type="body" idx="1"/>
          </p:nvPr>
        </p:nvSpPr>
        <p:spPr>
          <a:xfrm>
            <a:off x="722313" y="2013543"/>
            <a:ext cx="7772400" cy="1500187"/>
          </a:xfrm>
          <a:prstGeom prst="rect">
            <a:avLst/>
          </a:prstGeom>
        </p:spPr>
        <p:txBody>
          <a:bodyPr anchor="b"/>
          <a:lstStyle>
            <a:lvl1pPr marL="0" indent="0">
              <a:buNone/>
              <a:defRPr sz="2000" b="0" i="0" spc="0">
                <a:latin typeface="Gisha" pitchFamily="34" charset="-79"/>
                <a:cs typeface="Gisha" pitchFamily="34" charset="-79"/>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dirty="0"/>
              <a:t>Click to edit Master text styles</a:t>
            </a:r>
          </a:p>
        </p:txBody>
      </p:sp>
      <p:sp>
        <p:nvSpPr>
          <p:cNvPr id="4"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160970973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199" y="142359"/>
            <a:ext cx="7219604" cy="1143000"/>
          </a:xfrm>
          <a:prstGeom prst="rect">
            <a:avLst/>
          </a:prstGeom>
        </p:spPr>
        <p:txBody>
          <a:bodyPr/>
          <a:lstStyle/>
          <a:p>
            <a:r>
              <a:rPr lang="sv-SE"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171617714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a:lvl1pPr>
          </a:lstStyle>
          <a:p>
            <a:r>
              <a:rPr lang="sv-SE" dirty="0" smtClean="0"/>
              <a:t>CLICK TO EDIT MASTER TITLE STYLE</a:t>
            </a:r>
            <a:endParaRPr lang="en-US" dirty="0"/>
          </a:p>
        </p:txBody>
      </p:sp>
      <p:sp>
        <p:nvSpPr>
          <p:cNvPr id="3" name="Text Placeholder 2"/>
          <p:cNvSpPr>
            <a:spLocks noGrp="1"/>
          </p:cNvSpPr>
          <p:nvPr>
            <p:ph type="body" idx="1"/>
          </p:nvPr>
        </p:nvSpPr>
        <p:spPr>
          <a:xfrm>
            <a:off x="457202"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4" name="Content Placeholder 3"/>
          <p:cNvSpPr>
            <a:spLocks noGrp="1"/>
          </p:cNvSpPr>
          <p:nvPr>
            <p:ph sz="half" idx="2"/>
          </p:nvPr>
        </p:nvSpPr>
        <p:spPr>
          <a:xfrm>
            <a:off x="457202"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7" name="1 Marcador de número de diapositiva"/>
          <p:cNvSpPr>
            <a:spLocks noGrp="1"/>
          </p:cNvSpPr>
          <p:nvPr>
            <p:ph type="sldNum" sz="quarter" idx="10"/>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308368468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199" y="142359"/>
            <a:ext cx="7219604" cy="1143000"/>
          </a:xfrm>
          <a:prstGeom prst="rect">
            <a:avLst/>
          </a:prstGeom>
        </p:spPr>
        <p:txBody>
          <a:bodyPr/>
          <a:lstStyle/>
          <a:p>
            <a:r>
              <a:rPr lang="sv-SE" dirty="0" smtClean="0"/>
              <a:t>CLICK TO EDIT MASTER TITLE STYLE</a:t>
            </a:r>
            <a:endParaRPr lang="en-US" dirty="0"/>
          </a:p>
        </p:txBody>
      </p:sp>
      <p:sp>
        <p:nvSpPr>
          <p:cNvPr id="7" name="Rectangle 3"/>
          <p:cNvSpPr>
            <a:spLocks noGrp="1" noChangeArrowheads="1"/>
          </p:cNvSpPr>
          <p:nvPr>
            <p:ph idx="1" hasCustomPrompt="1"/>
          </p:nvPr>
        </p:nvSpPr>
        <p:spPr bwMode="auto">
          <a:xfrm>
            <a:off x="477983" y="1582185"/>
            <a:ext cx="8176920" cy="469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24122254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27089"/>
            <a:ext cx="9144000" cy="6083300"/>
          </a:xfrm>
          <a:prstGeom prst="rect">
            <a:avLst/>
          </a:prstGeom>
          <a:noFill/>
        </p:spPr>
      </p:pic>
      <p:sp>
        <p:nvSpPr>
          <p:cNvPr id="8" name="Rectangle 7"/>
          <p:cNvSpPr/>
          <p:nvPr userDrawn="1"/>
        </p:nvSpPr>
        <p:spPr>
          <a:xfrm>
            <a:off x="4191000" y="6339133"/>
            <a:ext cx="4572000" cy="347104"/>
          </a:xfrm>
          <a:prstGeom prst="rect">
            <a:avLst/>
          </a:prstGeom>
        </p:spPr>
        <p:txBody>
          <a:bodyPr>
            <a:spAutoFit/>
          </a:bodyPr>
          <a:lstStyle/>
          <a:p>
            <a:pPr algn="r">
              <a:lnSpc>
                <a:spcPts val="2000"/>
              </a:lnSpc>
              <a:tabLst/>
            </a:pPr>
            <a:r>
              <a:rPr lang="es-CL" altLang="zh-CN" sz="1400" b="0" noProof="0" dirty="0" smtClean="0">
                <a:solidFill>
                  <a:srgbClr val="5B4897"/>
                </a:solidFill>
                <a:latin typeface="Gill Sans for Oriflame Light"/>
                <a:cs typeface="Gill Sans for Oriflame Light"/>
              </a:rPr>
              <a:t>¿Cómo empezar a construir tu negocio hoy? </a:t>
            </a:r>
          </a:p>
        </p:txBody>
      </p:sp>
      <p:sp>
        <p:nvSpPr>
          <p:cNvPr id="9" name="Rectangle 8"/>
          <p:cNvSpPr/>
          <p:nvPr userDrawn="1"/>
        </p:nvSpPr>
        <p:spPr>
          <a:xfrm>
            <a:off x="8048230" y="6523720"/>
            <a:ext cx="633507" cy="334280"/>
          </a:xfrm>
          <a:prstGeom prst="rect">
            <a:avLst/>
          </a:prstGeom>
        </p:spPr>
        <p:txBody>
          <a:bodyPr wrap="none">
            <a:spAutoFit/>
          </a:bodyPr>
          <a:lstStyle/>
          <a:p>
            <a:pPr marL="0" marR="0" indent="0" algn="r" defTabSz="914400" rtl="0" eaLnBrk="1" fontAlgn="auto" latinLnBrk="0" hangingPunct="1">
              <a:lnSpc>
                <a:spcPts val="2000"/>
              </a:lnSpc>
              <a:spcBef>
                <a:spcPts val="0"/>
              </a:spcBef>
              <a:spcAft>
                <a:spcPts val="0"/>
              </a:spcAft>
              <a:buClrTx/>
              <a:buSzTx/>
              <a:buFontTx/>
              <a:buNone/>
              <a:tabLst/>
              <a:defRPr/>
            </a:pPr>
            <a:r>
              <a:rPr lang="es-CL" altLang="zh-CN" sz="1100" b="1" noProof="0" dirty="0" smtClean="0">
                <a:solidFill>
                  <a:schemeClr val="accent1"/>
                </a:solidFill>
                <a:latin typeface="Gill Sans for Oriflame Light"/>
                <a:cs typeface="Gill Sans for Oriflame"/>
              </a:rPr>
              <a:t>Curso</a:t>
            </a:r>
            <a:r>
              <a:rPr lang="es-CL" altLang="zh-CN" sz="1100" b="1" baseline="0" noProof="0" dirty="0" smtClean="0">
                <a:solidFill>
                  <a:schemeClr val="accent1"/>
                </a:solidFill>
                <a:latin typeface="Gill Sans for Oriflame Light"/>
                <a:cs typeface="Gill Sans for Oriflame"/>
              </a:rPr>
              <a:t> 2</a:t>
            </a:r>
            <a:endParaRPr lang="es-CL" altLang="zh-CN" sz="1100" b="1" noProof="0" dirty="0" smtClean="0">
              <a:solidFill>
                <a:schemeClr val="accent1"/>
              </a:solidFill>
              <a:latin typeface="Gill Sans for Oriflame Light"/>
              <a:cs typeface="Gill Sans for Oriflame"/>
            </a:endParaRPr>
          </a:p>
        </p:txBody>
      </p:sp>
    </p:spTree>
    <p:extLst>
      <p:ext uri="{BB962C8B-B14F-4D97-AF65-F5344CB8AC3E}">
        <p14:creationId xmlns:p14="http://schemas.microsoft.com/office/powerpoint/2010/main" val="1808097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364373695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273050"/>
            <a:ext cx="3008313" cy="1162050"/>
          </a:xfrm>
          <a:prstGeom prst="rect">
            <a:avLst/>
          </a:prstGeom>
        </p:spPr>
        <p:txBody>
          <a:bodyPr anchor="b"/>
          <a:lstStyle>
            <a:lvl1pPr algn="l">
              <a:defRPr sz="2000" b="1"/>
            </a:lvl1pPr>
          </a:lstStyle>
          <a:p>
            <a:r>
              <a:rPr lang="sv-SE" dirty="0" smtClean="0"/>
              <a:t>CLICK TO EDIT MASTER TITLE STYLE</a:t>
            </a:r>
            <a:endParaRPr lang="en-US" dirty="0"/>
          </a:p>
        </p:txBody>
      </p:sp>
      <p:sp>
        <p:nvSpPr>
          <p:cNvPr id="3" name="Content Placeholder 2"/>
          <p:cNvSpPr>
            <a:spLocks noGrp="1"/>
          </p:cNvSpPr>
          <p:nvPr>
            <p:ph idx="1"/>
          </p:nvPr>
        </p:nvSpPr>
        <p:spPr>
          <a:xfrm>
            <a:off x="3575053" y="273052"/>
            <a:ext cx="4707713"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Text Placeholder 3"/>
          <p:cNvSpPr>
            <a:spLocks noGrp="1"/>
          </p:cNvSpPr>
          <p:nvPr>
            <p:ph type="body" sz="half" idx="2"/>
          </p:nvPr>
        </p:nvSpPr>
        <p:spPr>
          <a:xfrm>
            <a:off x="457202"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356364745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1"/>
            <a:ext cx="5486400" cy="566738"/>
          </a:xfrm>
          <a:prstGeom prst="rect">
            <a:avLst/>
          </a:prstGeom>
        </p:spPr>
        <p:txBody>
          <a:bodyPr anchor="b"/>
          <a:lstStyle>
            <a:lvl1pPr algn="l">
              <a:defRPr sz="2000" b="1"/>
            </a:lvl1pPr>
          </a:lstStyle>
          <a:p>
            <a:r>
              <a:rPr lang="sv-SE"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229705708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15102" y="609600"/>
            <a:ext cx="1943100" cy="5486400"/>
          </a:xfrm>
          <a:prstGeom prst="rect">
            <a:avLst/>
          </a:prstGeom>
        </p:spPr>
        <p:txBody>
          <a:bodyPr vert="eaVert"/>
          <a:lstStyle/>
          <a:p>
            <a:r>
              <a:rPr lang="sv-SE" dirty="0" smtClean="0"/>
              <a:t>CLICK TO EDIT MASTER TITLE STYLE</a:t>
            </a:r>
            <a:endParaRPr lang="en-US" dirty="0"/>
          </a:p>
        </p:txBody>
      </p:sp>
      <p:sp>
        <p:nvSpPr>
          <p:cNvPr id="3" name="Vertical Text Placeholder 2"/>
          <p:cNvSpPr>
            <a:spLocks noGrp="1"/>
          </p:cNvSpPr>
          <p:nvPr>
            <p:ph type="body" orient="vert" idx="1"/>
          </p:nvPr>
        </p:nvSpPr>
        <p:spPr>
          <a:xfrm>
            <a:off x="685802" y="609600"/>
            <a:ext cx="5676900" cy="5486400"/>
          </a:xfrm>
          <a:prstGeom prst="rect">
            <a:avLst/>
          </a:prstGeo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67305281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1098023" y="232861"/>
            <a:ext cx="6950164" cy="1143000"/>
          </a:xfrm>
          <a:prstGeom prst="rect">
            <a:avLst/>
          </a:prstGeom>
        </p:spPr>
        <p:txBody>
          <a:bodyPr/>
          <a:lstStyle>
            <a:lvl1pPr algn="ctr">
              <a:defRPr sz="2800">
                <a:solidFill>
                  <a:schemeClr val="tx1">
                    <a:lumMod val="75000"/>
                    <a:lumOff val="25000"/>
                  </a:schemeClr>
                </a:solidFill>
              </a:defRPr>
            </a:lvl1pPr>
          </a:lstStyle>
          <a:p>
            <a:r>
              <a:rPr lang="es-CL" sz="3200" b="1" i="1" dirty="0" smtClean="0">
                <a:latin typeface="Bookman Old Style" pitchFamily="18" charset="0"/>
                <a:ea typeface="BatangChe" pitchFamily="49" charset="-127"/>
              </a:rPr>
              <a:t>Cual es el mejor momento </a:t>
            </a:r>
            <a:br>
              <a:rPr lang="es-CL" sz="3200" b="1" i="1" dirty="0" smtClean="0">
                <a:latin typeface="Bookman Old Style" pitchFamily="18" charset="0"/>
                <a:ea typeface="BatangChe" pitchFamily="49" charset="-127"/>
              </a:rPr>
            </a:br>
            <a:r>
              <a:rPr lang="es-CL" sz="3200" b="1" i="1" dirty="0" smtClean="0">
                <a:latin typeface="Bookman Old Style" pitchFamily="18" charset="0"/>
                <a:ea typeface="BatangChe" pitchFamily="49" charset="-127"/>
              </a:rPr>
              <a:t>para comenzar en un negocio</a:t>
            </a:r>
            <a:endParaRPr lang="es-CL" dirty="0"/>
          </a:p>
        </p:txBody>
      </p:sp>
      <p:sp>
        <p:nvSpPr>
          <p:cNvPr id="3"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183920627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pic>
        <p:nvPicPr>
          <p:cNvPr id="2" name="Picture 2" descr="S:\Sales Support\USERS\LESCOBAR\grafica nueva\1.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30924"/>
            <a:ext cx="615419" cy="693566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noChangeArrowheads="1"/>
          </p:cNvSpPr>
          <p:nvPr>
            <p:ph type="title"/>
          </p:nvPr>
        </p:nvSpPr>
        <p:spPr bwMode="auto">
          <a:xfrm>
            <a:off x="962199" y="142359"/>
            <a:ext cx="72196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dirty="0" smtClean="0"/>
          </a:p>
        </p:txBody>
      </p:sp>
      <p:sp>
        <p:nvSpPr>
          <p:cNvPr id="4"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286835844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pic>
        <p:nvPicPr>
          <p:cNvPr id="7170" name="Picture 2" descr="S:\Sales Support\USERS\LESCOBAR\grafica nueva\1.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1" y="1"/>
            <a:ext cx="644000" cy="69728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Grp="1" noChangeArrowheads="1"/>
          </p:cNvSpPr>
          <p:nvPr>
            <p:ph type="title"/>
          </p:nvPr>
        </p:nvSpPr>
        <p:spPr bwMode="auto">
          <a:xfrm>
            <a:off x="962199" y="142359"/>
            <a:ext cx="72196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dirty="0" smtClean="0"/>
          </a:p>
        </p:txBody>
      </p:sp>
      <p:sp>
        <p:nvSpPr>
          <p:cNvPr id="5"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202279779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pic>
        <p:nvPicPr>
          <p:cNvPr id="8194" name="Picture 2" descr="S:\Sales Support\USERS\LESCOBAR\grafica nueva\1.7.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368" y="-83126"/>
            <a:ext cx="649115" cy="70535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Grp="1" noChangeArrowheads="1"/>
          </p:cNvSpPr>
          <p:nvPr>
            <p:ph type="title"/>
          </p:nvPr>
        </p:nvSpPr>
        <p:spPr bwMode="auto">
          <a:xfrm>
            <a:off x="962199" y="142359"/>
            <a:ext cx="72196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dirty="0" smtClean="0"/>
          </a:p>
        </p:txBody>
      </p:sp>
      <p:sp>
        <p:nvSpPr>
          <p:cNvPr id="5"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277736359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pic>
        <p:nvPicPr>
          <p:cNvPr id="9218" name="Picture 2" descr="S:\Sales Support\USERS\LESCOBAR\grafica nueva\1.8.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74" y="-78426"/>
            <a:ext cx="630100" cy="69530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Grp="1" noChangeArrowheads="1"/>
          </p:cNvSpPr>
          <p:nvPr>
            <p:ph type="title"/>
          </p:nvPr>
        </p:nvSpPr>
        <p:spPr bwMode="auto">
          <a:xfrm>
            <a:off x="962199" y="142359"/>
            <a:ext cx="72196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dirty="0" smtClean="0"/>
          </a:p>
        </p:txBody>
      </p:sp>
      <p:sp>
        <p:nvSpPr>
          <p:cNvPr id="5"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168186903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pic>
        <p:nvPicPr>
          <p:cNvPr id="10242" name="Picture 2" descr="S:\Sales Support\USERS\LESCOBAR\grafica nueva\1.9.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436" y="-94693"/>
            <a:ext cx="647103" cy="720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Grp="1" noChangeArrowheads="1"/>
          </p:cNvSpPr>
          <p:nvPr>
            <p:ph type="title"/>
          </p:nvPr>
        </p:nvSpPr>
        <p:spPr bwMode="auto">
          <a:xfrm>
            <a:off x="962199" y="142359"/>
            <a:ext cx="72196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dirty="0" smtClean="0"/>
          </a:p>
        </p:txBody>
      </p:sp>
      <p:sp>
        <p:nvSpPr>
          <p:cNvPr id="5"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27181859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10/24/2014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‹Nº›</a:t>
            </a:fld>
            <a:endParaRPr lang="en-US"/>
          </a:p>
        </p:txBody>
      </p:sp>
      <p:pic>
        <p:nvPicPr>
          <p:cNvPr id="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29500" y="469900"/>
            <a:ext cx="1257300" cy="254000"/>
          </a:xfrm>
          <a:prstGeom prst="rect">
            <a:avLst/>
          </a:prstGeom>
          <a:noFill/>
        </p:spPr>
      </p:pic>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pic>
        <p:nvPicPr>
          <p:cNvPr id="11266" name="Picture 2" descr="S:\Sales Support\USERS\LESCOBAR\grafica nueva\2.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5741" y="-96486"/>
            <a:ext cx="735745" cy="70673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Grp="1" noChangeArrowheads="1"/>
          </p:cNvSpPr>
          <p:nvPr>
            <p:ph type="title"/>
          </p:nvPr>
        </p:nvSpPr>
        <p:spPr bwMode="auto">
          <a:xfrm>
            <a:off x="962199" y="142359"/>
            <a:ext cx="72196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dirty="0" smtClean="0"/>
          </a:p>
        </p:txBody>
      </p:sp>
      <p:sp>
        <p:nvSpPr>
          <p:cNvPr id="5"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105527706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pic>
        <p:nvPicPr>
          <p:cNvPr id="12290" name="Picture 2" descr="S:\Sales Support\USERS\LESCOBAR\grafica nueva\2.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7932" y="-83125"/>
            <a:ext cx="710815" cy="70005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Grp="1" noChangeArrowheads="1"/>
          </p:cNvSpPr>
          <p:nvPr>
            <p:ph type="title"/>
          </p:nvPr>
        </p:nvSpPr>
        <p:spPr bwMode="auto">
          <a:xfrm>
            <a:off x="962199" y="142359"/>
            <a:ext cx="72196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dirty="0" smtClean="0"/>
          </a:p>
        </p:txBody>
      </p:sp>
      <p:sp>
        <p:nvSpPr>
          <p:cNvPr id="4"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203555189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13314" name="Picture 2" descr="S:\Sales Support\USERS\LESCOBAR\grafica nueva\1.1.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3074"/>
          <a:stretch/>
        </p:blipFill>
        <p:spPr bwMode="auto">
          <a:xfrm>
            <a:off x="-95534" y="-99350"/>
            <a:ext cx="639995" cy="6957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Grp="1" noChangeArrowheads="1"/>
          </p:cNvSpPr>
          <p:nvPr>
            <p:ph type="title"/>
          </p:nvPr>
        </p:nvSpPr>
        <p:spPr bwMode="auto">
          <a:xfrm>
            <a:off x="962199" y="142359"/>
            <a:ext cx="72196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dirty="0" smtClean="0"/>
          </a:p>
        </p:txBody>
      </p:sp>
      <p:sp>
        <p:nvSpPr>
          <p:cNvPr id="5"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122338922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14338" name="Picture 2" descr="S:\Sales Support\USERS\LESCOBAR\grafica nueva\1.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3650"/>
          <a:stretch/>
        </p:blipFill>
        <p:spPr bwMode="auto">
          <a:xfrm>
            <a:off x="-76200" y="-79238"/>
            <a:ext cx="608619" cy="69372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Grp="1" noChangeArrowheads="1"/>
          </p:cNvSpPr>
          <p:nvPr>
            <p:ph type="title"/>
          </p:nvPr>
        </p:nvSpPr>
        <p:spPr bwMode="auto">
          <a:xfrm>
            <a:off x="962199" y="142359"/>
            <a:ext cx="72196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dirty="0" smtClean="0"/>
          </a:p>
        </p:txBody>
      </p:sp>
      <p:sp>
        <p:nvSpPr>
          <p:cNvPr id="5"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146544284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15362" name="Picture 2" descr="S:\Sales Support\USERS\LESCOBAR\grafica nueva\1.3.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1836"/>
          <a:stretch/>
        </p:blipFill>
        <p:spPr bwMode="auto">
          <a:xfrm>
            <a:off x="-38098" y="-73641"/>
            <a:ext cx="600780" cy="69316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Grp="1" noChangeArrowheads="1"/>
          </p:cNvSpPr>
          <p:nvPr>
            <p:ph type="title"/>
          </p:nvPr>
        </p:nvSpPr>
        <p:spPr bwMode="auto">
          <a:xfrm>
            <a:off x="962199" y="142359"/>
            <a:ext cx="72196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dirty="0" smtClean="0"/>
          </a:p>
        </p:txBody>
      </p:sp>
      <p:sp>
        <p:nvSpPr>
          <p:cNvPr id="5"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309691086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962199" y="142359"/>
            <a:ext cx="7219604" cy="1143000"/>
          </a:xfrm>
          <a:prstGeom prst="rect">
            <a:avLst/>
          </a:prstGeom>
        </p:spPr>
        <p:txBody>
          <a:bodyPr/>
          <a:lstStyle/>
          <a:p>
            <a:r>
              <a:rPr lang="es-ES" smtClean="0"/>
              <a:t>Haga clic para modificar el estilo de título del patrón</a:t>
            </a:r>
            <a:endParaRPr lang="es-CL"/>
          </a:p>
        </p:txBody>
      </p:sp>
      <p:pic>
        <p:nvPicPr>
          <p:cNvPr id="17410" name="Picture 2" descr="S:\Sales Support\USERS\LESCOBAR\grafica nueva\1.4.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r="20379" b="3861"/>
          <a:stretch/>
        </p:blipFill>
        <p:spPr bwMode="auto">
          <a:xfrm>
            <a:off x="-31532" y="-64046"/>
            <a:ext cx="472967" cy="6922046"/>
          </a:xfrm>
          <a:prstGeom prst="rect">
            <a:avLst/>
          </a:prstGeom>
          <a:noFill/>
          <a:extLst>
            <a:ext uri="{909E8E84-426E-40DD-AFC4-6F175D3DCCD1}">
              <a14:hiddenFill xmlns:a14="http://schemas.microsoft.com/office/drawing/2010/main">
                <a:solidFill>
                  <a:srgbClr val="FFFFFF"/>
                </a:solidFill>
              </a14:hiddenFill>
            </a:ext>
          </a:extLst>
        </p:spPr>
      </p:pic>
      <p:sp>
        <p:nvSpPr>
          <p:cNvPr id="4"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solidFill>
                  <a:srgbClr val="000000">
                    <a:tint val="75000"/>
                  </a:srgbClr>
                </a:solidFill>
              </a:rPr>
              <a:pPr/>
              <a:t>‹Nº›</a:t>
            </a:fld>
            <a:endParaRPr lang="es-CL" dirty="0">
              <a:solidFill>
                <a:srgbClr val="000000">
                  <a:tint val="75000"/>
                </a:srgbClr>
              </a:solidFill>
            </a:endParaRPr>
          </a:p>
        </p:txBody>
      </p:sp>
    </p:spTree>
    <p:extLst>
      <p:ext uri="{BB962C8B-B14F-4D97-AF65-F5344CB8AC3E}">
        <p14:creationId xmlns:p14="http://schemas.microsoft.com/office/powerpoint/2010/main" val="315019267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
        <p:nvSpPr>
          <p:cNvPr id="3" name="1 Marcador de número de diapositiva"/>
          <p:cNvSpPr txBox="1">
            <a:spLocks/>
          </p:cNvSpPr>
          <p:nvPr userDrawn="1"/>
        </p:nvSpPr>
        <p:spPr>
          <a:xfrm>
            <a:off x="6705600" y="6390002"/>
            <a:ext cx="2133600" cy="365125"/>
          </a:xfrm>
          <a:prstGeom prst="rect">
            <a:avLst/>
          </a:prstGeom>
        </p:spPr>
        <p:txBody>
          <a:bodyPr vert="horz" lIns="91440" tIns="45720" rIns="91440" bIns="45720" rtlCol="0" anchor="ctr"/>
          <a:lstStyle>
            <a:defPPr>
              <a:defRPr lang="it-IT"/>
            </a:defPPr>
            <a:lvl1pPr algn="r" rtl="0" fontAlgn="base">
              <a:spcBef>
                <a:spcPct val="0"/>
              </a:spcBef>
              <a:spcAft>
                <a:spcPct val="0"/>
              </a:spcAft>
              <a:defRPr sz="1200" kern="1200">
                <a:solidFill>
                  <a:schemeClr val="tx1">
                    <a:lumMod val="75000"/>
                    <a:lumOff val="25000"/>
                  </a:schemeClr>
                </a:solidFill>
                <a:latin typeface="Arial" pitchFamily="3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5pPr>
            <a:lvl6pPr marL="2286000" algn="l" defTabSz="914400" rtl="0" eaLnBrk="1" latinLnBrk="0" hangingPunct="1">
              <a:defRPr sz="2400" kern="1200">
                <a:solidFill>
                  <a:schemeClr val="tx1"/>
                </a:solidFill>
                <a:latin typeface="Arial" pitchFamily="34" charset="0"/>
                <a:ea typeface="ヒラギノ角ゴ Pro W3"/>
                <a:cs typeface="ヒラギノ角ゴ Pro W3"/>
              </a:defRPr>
            </a:lvl6pPr>
            <a:lvl7pPr marL="2743200" algn="l" defTabSz="914400" rtl="0" eaLnBrk="1" latinLnBrk="0" hangingPunct="1">
              <a:defRPr sz="2400" kern="1200">
                <a:solidFill>
                  <a:schemeClr val="tx1"/>
                </a:solidFill>
                <a:latin typeface="Arial" pitchFamily="34" charset="0"/>
                <a:ea typeface="ヒラギノ角ゴ Pro W3"/>
                <a:cs typeface="ヒラギノ角ゴ Pro W3"/>
              </a:defRPr>
            </a:lvl7pPr>
            <a:lvl8pPr marL="3200400" algn="l" defTabSz="914400" rtl="0" eaLnBrk="1" latinLnBrk="0" hangingPunct="1">
              <a:defRPr sz="2400" kern="1200">
                <a:solidFill>
                  <a:schemeClr val="tx1"/>
                </a:solidFill>
                <a:latin typeface="Arial" pitchFamily="34" charset="0"/>
                <a:ea typeface="ヒラギノ角ゴ Pro W3"/>
                <a:cs typeface="ヒラギノ角ゴ Pro W3"/>
              </a:defRPr>
            </a:lvl8pPr>
            <a:lvl9pPr marL="3657600" algn="l" defTabSz="914400" rtl="0" eaLnBrk="1" latinLnBrk="0" hangingPunct="1">
              <a:defRPr sz="2400" kern="1200">
                <a:solidFill>
                  <a:schemeClr val="tx1"/>
                </a:solidFill>
                <a:latin typeface="Arial" pitchFamily="34" charset="0"/>
                <a:ea typeface="ヒラギノ角ゴ Pro W3"/>
                <a:cs typeface="ヒラギノ角ゴ Pro W3"/>
              </a:defRPr>
            </a:lvl9pPr>
          </a:lstStyle>
          <a:p>
            <a:fld id="{E847C7C7-017B-41D4-B713-51D920E4E318}" type="slidenum">
              <a:rPr lang="es-CL" smtClean="0">
                <a:solidFill>
                  <a:srgbClr val="000000">
                    <a:lumMod val="75000"/>
                    <a:lumOff val="25000"/>
                  </a:srgbClr>
                </a:solidFill>
              </a:rPr>
              <a:pPr/>
              <a:t>‹Nº›</a:t>
            </a:fld>
            <a:endParaRPr lang="es-CL" dirty="0">
              <a:solidFill>
                <a:srgbClr val="000000">
                  <a:lumMod val="75000"/>
                  <a:lumOff val="25000"/>
                </a:srgbClr>
              </a:solidFill>
            </a:endParaRPr>
          </a:p>
        </p:txBody>
      </p:sp>
    </p:spTree>
    <p:extLst>
      <p:ext uri="{BB962C8B-B14F-4D97-AF65-F5344CB8AC3E}">
        <p14:creationId xmlns:p14="http://schemas.microsoft.com/office/powerpoint/2010/main" val="321752571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4_Diseño personalizado">
    <p:spTree>
      <p:nvGrpSpPr>
        <p:cNvPr id="1" name=""/>
        <p:cNvGrpSpPr/>
        <p:nvPr/>
      </p:nvGrpSpPr>
      <p:grpSpPr>
        <a:xfrm>
          <a:off x="0" y="0"/>
          <a:ext cx="0" cy="0"/>
          <a:chOff x="0" y="0"/>
          <a:chExt cx="0" cy="0"/>
        </a:xfrm>
      </p:grpSpPr>
      <p:pic>
        <p:nvPicPr>
          <p:cNvPr id="2" name="Picture 3" descr="S:\Sales Support\USERS\LESCOBAR\grafica nueva\b2 - copia.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txBox="1">
            <a:spLocks noChangeArrowheads="1"/>
          </p:cNvSpPr>
          <p:nvPr userDrawn="1"/>
        </p:nvSpPr>
        <p:spPr bwMode="auto">
          <a:xfrm>
            <a:off x="2835211" y="6644036"/>
            <a:ext cx="3464024"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
            </a:defPPr>
            <a:lvl1pPr algn="ctr" rtl="0" eaLnBrk="0" fontAlgn="base" hangingPunct="0">
              <a:spcBef>
                <a:spcPct val="0"/>
              </a:spcBef>
              <a:spcAft>
                <a:spcPct val="0"/>
              </a:spcAft>
              <a:defRPr sz="1100" kern="1200">
                <a:solidFill>
                  <a:schemeClr val="bg2">
                    <a:lumMod val="75000"/>
                  </a:schemeClr>
                </a:solidFill>
                <a:latin typeface="Arial" pitchFamily="-123"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z="900" i="1" dirty="0" smtClean="0">
                <a:solidFill>
                  <a:srgbClr val="FFFFFF"/>
                </a:solidFill>
                <a:latin typeface="Gill Sans MT" pitchFamily="34" charset="0"/>
                <a:ea typeface="Calibri" pitchFamily="34" charset="0"/>
                <a:cs typeface="Arial" charset="0"/>
              </a:rPr>
              <a:t>Copyright ©2014 by Oriflame Cosmetics SA</a:t>
            </a:r>
            <a:endParaRPr lang="en-US" sz="900" dirty="0" smtClean="0">
              <a:solidFill>
                <a:srgbClr val="FFFFFF"/>
              </a:solidFill>
              <a:latin typeface="Gill Sans MT" pitchFamily="34" charset="0"/>
              <a:ea typeface="Calibri" pitchFamily="34" charset="0"/>
              <a:cs typeface="Arial" charset="0"/>
            </a:endParaRPr>
          </a:p>
          <a:p>
            <a:pPr>
              <a:defRPr/>
            </a:pPr>
            <a:endParaRPr lang="es-ES" sz="800" dirty="0">
              <a:solidFill>
                <a:srgbClr val="FFFFFF"/>
              </a:solidFill>
            </a:endParaRPr>
          </a:p>
        </p:txBody>
      </p:sp>
      <p:sp>
        <p:nvSpPr>
          <p:cNvPr id="4"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bg1"/>
                </a:solidFill>
              </a:defRPr>
            </a:lvl1pPr>
          </a:lstStyle>
          <a:p>
            <a:fld id="{E847C7C7-017B-41D4-B713-51D920E4E318}" type="slidenum">
              <a:rPr lang="es-CL" smtClean="0">
                <a:solidFill>
                  <a:srgbClr val="FFFFFF"/>
                </a:solidFill>
              </a:rPr>
              <a:pPr/>
              <a:t>‹Nº›</a:t>
            </a:fld>
            <a:endParaRPr lang="es-CL" dirty="0">
              <a:solidFill>
                <a:srgbClr val="FFFFFF"/>
              </a:solidFill>
            </a:endParaRPr>
          </a:p>
        </p:txBody>
      </p:sp>
      <p:pic>
        <p:nvPicPr>
          <p:cNvPr id="5" name="Imagen 1" descr="7.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38925" y="310102"/>
            <a:ext cx="1323854" cy="349399"/>
          </a:xfrm>
          <a:prstGeom prst="rect">
            <a:avLst/>
          </a:prstGeom>
        </p:spPr>
      </p:pic>
    </p:spTree>
    <p:extLst>
      <p:ext uri="{BB962C8B-B14F-4D97-AF65-F5344CB8AC3E}">
        <p14:creationId xmlns:p14="http://schemas.microsoft.com/office/powerpoint/2010/main" val="16282176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10/24/2014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‹Nº›</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Freeform 6"/>
          <p:cNvSpPr/>
          <p:nvPr userDrawn="1"/>
        </p:nvSpPr>
        <p:spPr>
          <a:xfrm>
            <a:off x="4572000" y="6221731"/>
            <a:ext cx="4041699" cy="45719"/>
          </a:xfrm>
          <a:custGeom>
            <a:avLst/>
            <a:gdLst>
              <a:gd name="connsiteX0" fmla="*/ 6350 w 8232699"/>
              <a:gd name="connsiteY0" fmla="*/ 6350 h 19050"/>
              <a:gd name="connsiteX1" fmla="*/ 8226348 w 8232699"/>
              <a:gd name="connsiteY1" fmla="*/ 6350 h 19050"/>
            </a:gdLst>
            <a:ahLst/>
            <a:cxnLst>
              <a:cxn ang="0">
                <a:pos x="connsiteX0" y="connsiteY0"/>
              </a:cxn>
              <a:cxn ang="1">
                <a:pos x="connsiteX1" y="connsiteY1"/>
              </a:cxn>
            </a:cxnLst>
            <a:rect l="l" t="t" r="r" b="b"/>
            <a:pathLst>
              <a:path w="8232699" h="19050">
                <a:moveTo>
                  <a:pt x="6350" y="6350"/>
                </a:moveTo>
                <a:lnTo>
                  <a:pt x="8226348" y="6350"/>
                </a:lnTo>
              </a:path>
            </a:pathLst>
          </a:custGeom>
          <a:ln w="12700">
            <a:solidFill>
              <a:srgbClr val="411D6D">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Rectangle 7"/>
          <p:cNvSpPr/>
          <p:nvPr userDrawn="1"/>
        </p:nvSpPr>
        <p:spPr>
          <a:xfrm>
            <a:off x="4114800" y="6248400"/>
            <a:ext cx="4572000" cy="347104"/>
          </a:xfrm>
          <a:prstGeom prst="rect">
            <a:avLst/>
          </a:prstGeom>
        </p:spPr>
        <p:txBody>
          <a:bodyPr>
            <a:spAutoFit/>
          </a:bodyPr>
          <a:lstStyle/>
          <a:p>
            <a:pPr algn="r">
              <a:lnSpc>
                <a:spcPts val="2000"/>
              </a:lnSpc>
              <a:tabLst/>
            </a:pPr>
            <a:r>
              <a:rPr lang="es-CL" altLang="zh-CN" sz="1400" b="0" noProof="0" dirty="0" smtClean="0">
                <a:solidFill>
                  <a:srgbClr val="5B4897"/>
                </a:solidFill>
                <a:latin typeface="Gill Sans for Oriflame Light"/>
                <a:cs typeface="Gill Sans for Oriflame Light"/>
              </a:rPr>
              <a:t>¿Cómo empezar a construir tu negocio hoy? </a:t>
            </a:r>
          </a:p>
        </p:txBody>
      </p:sp>
      <p:sp>
        <p:nvSpPr>
          <p:cNvPr id="13" name="Rectangle 8"/>
          <p:cNvSpPr/>
          <p:nvPr userDrawn="1"/>
        </p:nvSpPr>
        <p:spPr>
          <a:xfrm>
            <a:off x="7972030" y="6432987"/>
            <a:ext cx="633507" cy="334280"/>
          </a:xfrm>
          <a:prstGeom prst="rect">
            <a:avLst/>
          </a:prstGeom>
        </p:spPr>
        <p:txBody>
          <a:bodyPr wrap="none">
            <a:spAutoFit/>
          </a:bodyPr>
          <a:lstStyle/>
          <a:p>
            <a:pPr marL="0" marR="0" indent="0" algn="r" defTabSz="914400" rtl="0" eaLnBrk="1" fontAlgn="auto" latinLnBrk="0" hangingPunct="1">
              <a:lnSpc>
                <a:spcPts val="2000"/>
              </a:lnSpc>
              <a:spcBef>
                <a:spcPts val="0"/>
              </a:spcBef>
              <a:spcAft>
                <a:spcPts val="0"/>
              </a:spcAft>
              <a:buClrTx/>
              <a:buSzTx/>
              <a:buFontTx/>
              <a:buNone/>
              <a:tabLst/>
              <a:defRPr/>
            </a:pPr>
            <a:r>
              <a:rPr lang="es-CL" altLang="zh-CN" sz="1100" b="1" noProof="0" dirty="0" smtClean="0">
                <a:solidFill>
                  <a:schemeClr val="accent1"/>
                </a:solidFill>
                <a:latin typeface="Gill Sans for Oriflame Light"/>
                <a:cs typeface="Gill Sans for Oriflame"/>
              </a:rPr>
              <a:t>Curso</a:t>
            </a:r>
            <a:r>
              <a:rPr lang="es-CL" altLang="zh-CN" sz="1100" b="1" baseline="0" noProof="0" dirty="0" smtClean="0">
                <a:solidFill>
                  <a:schemeClr val="accent1"/>
                </a:solidFill>
                <a:latin typeface="Gill Sans for Oriflame Light"/>
                <a:cs typeface="Gill Sans for Oriflame"/>
              </a:rPr>
              <a:t> 2</a:t>
            </a:r>
            <a:endParaRPr lang="es-CL" altLang="zh-CN" sz="1100" b="1" noProof="0" dirty="0" smtClean="0">
              <a:solidFill>
                <a:schemeClr val="accent1"/>
              </a:solidFill>
              <a:latin typeface="Gill Sans for Oriflame Light"/>
              <a:cs typeface="Gill Sans for Oriflame"/>
            </a:endParaRPr>
          </a:p>
        </p:txBody>
      </p:sp>
      <p:pic>
        <p:nvPicPr>
          <p:cNvPr id="5" name="Imagen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pic>
        <p:nvPicPr>
          <p:cNvPr id="6" name="Imagen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2" y="0"/>
            <a:ext cx="4572000" cy="6858000"/>
          </a:xfrm>
          <a:prstGeom prst="rect">
            <a:avLst/>
          </a:prstGeom>
        </p:spPr>
      </p:pic>
      <p:pic>
        <p:nvPicPr>
          <p:cNvPr id="10"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29500" y="469900"/>
            <a:ext cx="1257300" cy="254000"/>
          </a:xfrm>
          <a:prstGeom prst="rect">
            <a:avLst/>
          </a:prstGeom>
          <a:noFill/>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10/24/2014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‹Nº›</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10/24/2014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‹Nº›</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8743" y="375478"/>
            <a:ext cx="8229600" cy="1143000"/>
          </a:xfrm>
          <a:prstGeom prst="rect">
            <a:avLst/>
          </a:prstGeom>
        </p:spPr>
        <p:txBody>
          <a:bodyPr>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93839" y="1524000"/>
            <a:ext cx="4038600" cy="4525963"/>
          </a:xfrm>
          <a:prstGeom prst="rect">
            <a:avLst/>
          </a:prstGeom>
        </p:spPr>
        <p:txBody>
          <a:bodyPr/>
          <a:lstStyle>
            <a:lvl1pPr>
              <a:defRPr sz="2400"/>
            </a:lvl1pPr>
            <a:lvl2pPr>
              <a:defRPr sz="18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9" name="Freeform 8"/>
          <p:cNvSpPr/>
          <p:nvPr userDrawn="1"/>
        </p:nvSpPr>
        <p:spPr>
          <a:xfrm>
            <a:off x="457200" y="6258552"/>
            <a:ext cx="8242093" cy="45719"/>
          </a:xfrm>
          <a:custGeom>
            <a:avLst/>
            <a:gdLst>
              <a:gd name="connsiteX0" fmla="*/ 6350 w 3924007"/>
              <a:gd name="connsiteY0" fmla="*/ 6350 h 19050"/>
              <a:gd name="connsiteX1" fmla="*/ 3917658 w 3924007"/>
              <a:gd name="connsiteY1" fmla="*/ 6350 h 19050"/>
            </a:gdLst>
            <a:ahLst/>
            <a:cxnLst>
              <a:cxn ang="0">
                <a:pos x="connsiteX0" y="connsiteY0"/>
              </a:cxn>
              <a:cxn ang="1">
                <a:pos x="connsiteX1" y="connsiteY1"/>
              </a:cxn>
            </a:cxnLst>
            <a:rect l="l" t="t" r="r" b="b"/>
            <a:pathLst>
              <a:path w="3924007" h="19050">
                <a:moveTo>
                  <a:pt x="6350" y="6350"/>
                </a:moveTo>
                <a:lnTo>
                  <a:pt x="3917658" y="6350"/>
                </a:lnTo>
              </a:path>
            </a:pathLst>
          </a:custGeom>
          <a:ln w="12700">
            <a:solidFill>
              <a:srgbClr val="411D6D">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Rectangle 7"/>
          <p:cNvSpPr/>
          <p:nvPr userDrawn="1"/>
        </p:nvSpPr>
        <p:spPr>
          <a:xfrm>
            <a:off x="4041699" y="6310350"/>
            <a:ext cx="4572000" cy="605294"/>
          </a:xfrm>
          <a:prstGeom prst="rect">
            <a:avLst/>
          </a:prstGeom>
        </p:spPr>
        <p:txBody>
          <a:bodyPr>
            <a:spAutoFit/>
          </a:bodyPr>
          <a:lstStyle/>
          <a:p>
            <a:pPr algn="r">
              <a:lnSpc>
                <a:spcPts val="2000"/>
              </a:lnSpc>
              <a:tabLst/>
            </a:pPr>
            <a:r>
              <a:rPr lang="es-CL" altLang="zh-CN" sz="1400" noProof="0" dirty="0" smtClean="0">
                <a:solidFill>
                  <a:srgbClr val="5B4897"/>
                </a:solidFill>
                <a:latin typeface="Gill Sans for Oriflame Light"/>
                <a:cs typeface="Gill Sans for Oriflame Light"/>
              </a:rPr>
              <a:t>¿Cómo empezar a construir tu negocio hoy? </a:t>
            </a:r>
          </a:p>
          <a:p>
            <a:pPr>
              <a:lnSpc>
                <a:spcPts val="2000"/>
              </a:lnSpc>
              <a:tabLst/>
            </a:pPr>
            <a:endParaRPr lang="es-CL" altLang="zh-CN" sz="1800" noProof="0" dirty="0" smtClean="0">
              <a:solidFill>
                <a:srgbClr val="5B4897"/>
              </a:solidFill>
              <a:latin typeface="Gill Sans for Oriflame Light"/>
              <a:cs typeface="Gill Sans for Oriflame Light"/>
            </a:endParaRPr>
          </a:p>
        </p:txBody>
      </p:sp>
      <p:sp>
        <p:nvSpPr>
          <p:cNvPr id="12" name="Rectangle 8"/>
          <p:cNvSpPr/>
          <p:nvPr userDrawn="1"/>
        </p:nvSpPr>
        <p:spPr>
          <a:xfrm>
            <a:off x="7777463" y="6538232"/>
            <a:ext cx="756937" cy="348813"/>
          </a:xfrm>
          <a:prstGeom prst="rect">
            <a:avLst/>
          </a:prstGeom>
        </p:spPr>
        <p:txBody>
          <a:bodyPr wrap="none">
            <a:spAutoFit/>
          </a:bodyPr>
          <a:lstStyle/>
          <a:p>
            <a:pPr marL="0" marR="0" indent="0" algn="r" defTabSz="914400" rtl="0" eaLnBrk="1" fontAlgn="auto" latinLnBrk="0" hangingPunct="1">
              <a:lnSpc>
                <a:spcPts val="2000"/>
              </a:lnSpc>
              <a:spcBef>
                <a:spcPts val="0"/>
              </a:spcBef>
              <a:spcAft>
                <a:spcPts val="0"/>
              </a:spcAft>
              <a:buClrTx/>
              <a:buSzTx/>
              <a:buFontTx/>
              <a:buNone/>
              <a:tabLst/>
              <a:defRPr/>
            </a:pPr>
            <a:r>
              <a:rPr lang="es-CL" altLang="zh-CN" sz="1200" b="1" noProof="0" dirty="0" smtClean="0">
                <a:solidFill>
                  <a:srgbClr val="411D6D"/>
                </a:solidFill>
                <a:latin typeface="Gill Sans for Oriflame Light"/>
                <a:cs typeface="Gill Sans for Oriflame"/>
              </a:rPr>
              <a:t>Curso</a:t>
            </a:r>
            <a:r>
              <a:rPr lang="es-CL" altLang="zh-CN" sz="1200" b="1" baseline="0" noProof="0" dirty="0" smtClean="0">
                <a:solidFill>
                  <a:srgbClr val="411D6D"/>
                </a:solidFill>
                <a:latin typeface="Gill Sans for Oriflame Light"/>
                <a:cs typeface="Gill Sans for Oriflame"/>
              </a:rPr>
              <a:t> 2</a:t>
            </a:r>
            <a:endParaRPr lang="es-CL" altLang="zh-CN" sz="1200" b="1" noProof="0" dirty="0" smtClean="0">
              <a:solidFill>
                <a:srgbClr val="411D6D"/>
              </a:solidFill>
              <a:latin typeface="Gill Sans for Oriflame Light"/>
              <a:cs typeface="Gill Sans for Oriflame"/>
            </a:endParaRPr>
          </a:p>
        </p:txBody>
      </p:sp>
    </p:spTree>
    <p:extLst>
      <p:ext uri="{BB962C8B-B14F-4D97-AF65-F5344CB8AC3E}">
        <p14:creationId xmlns:p14="http://schemas.microsoft.com/office/powerpoint/2010/main" val="2521804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10/24/2014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‹Nº›</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95" r:id="rId8"/>
    <p:sldLayoutId id="2147483655" r:id="rId9"/>
    <p:sldLayoutId id="2147483661" r:id="rId10"/>
    <p:sldLayoutId id="2147483663" r:id="rId11"/>
    <p:sldLayoutId id="2147483664" r:id="rId12"/>
    <p:sldLayoutId id="2147483692"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64111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9" r:id="rId23"/>
    <p:sldLayoutId id="2147483691" r:id="rId24"/>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b="1" i="0">
          <a:solidFill>
            <a:schemeClr val="tx1">
              <a:lumMod val="75000"/>
              <a:lumOff val="25000"/>
            </a:schemeClr>
          </a:solidFill>
          <a:latin typeface="Garamond" pitchFamily="18" charset="0"/>
          <a:ea typeface="+mj-ea"/>
          <a:cs typeface="+mj-cs"/>
        </a:defRPr>
      </a:lvl1pPr>
      <a:lvl2pPr algn="ctr" rtl="0" eaLnBrk="0" fontAlgn="base" hangingPunct="0">
        <a:spcBef>
          <a:spcPct val="0"/>
        </a:spcBef>
        <a:spcAft>
          <a:spcPct val="0"/>
        </a:spcAft>
        <a:defRPr sz="4400">
          <a:solidFill>
            <a:schemeClr val="tx2"/>
          </a:solidFill>
          <a:latin typeface="Arial" pitchFamily="-123" charset="0"/>
          <a:ea typeface="Osaka" pitchFamily="-123" charset="-128"/>
          <a:cs typeface="Osaka" pitchFamily="-123" charset="-128"/>
        </a:defRPr>
      </a:lvl2pPr>
      <a:lvl3pPr algn="ctr" rtl="0" eaLnBrk="0" fontAlgn="base" hangingPunct="0">
        <a:spcBef>
          <a:spcPct val="0"/>
        </a:spcBef>
        <a:spcAft>
          <a:spcPct val="0"/>
        </a:spcAft>
        <a:defRPr sz="4400">
          <a:solidFill>
            <a:schemeClr val="tx2"/>
          </a:solidFill>
          <a:latin typeface="Arial" pitchFamily="-123" charset="0"/>
          <a:ea typeface="Osaka" pitchFamily="-123" charset="-128"/>
          <a:cs typeface="Osaka" pitchFamily="-123" charset="-128"/>
        </a:defRPr>
      </a:lvl3pPr>
      <a:lvl4pPr algn="ctr" rtl="0" eaLnBrk="0" fontAlgn="base" hangingPunct="0">
        <a:spcBef>
          <a:spcPct val="0"/>
        </a:spcBef>
        <a:spcAft>
          <a:spcPct val="0"/>
        </a:spcAft>
        <a:defRPr sz="4400">
          <a:solidFill>
            <a:schemeClr val="tx2"/>
          </a:solidFill>
          <a:latin typeface="Arial" pitchFamily="-123" charset="0"/>
          <a:ea typeface="Osaka" pitchFamily="-123" charset="-128"/>
          <a:cs typeface="Osaka" pitchFamily="-123" charset="-128"/>
        </a:defRPr>
      </a:lvl4pPr>
      <a:lvl5pPr algn="ctr" rtl="0" eaLnBrk="0" fontAlgn="base" hangingPunct="0">
        <a:spcBef>
          <a:spcPct val="0"/>
        </a:spcBef>
        <a:spcAft>
          <a:spcPct val="0"/>
        </a:spcAft>
        <a:defRPr sz="4400">
          <a:solidFill>
            <a:schemeClr val="tx2"/>
          </a:solidFill>
          <a:latin typeface="Arial" pitchFamily="-123" charset="0"/>
          <a:ea typeface="Osaka" pitchFamily="-123" charset="-128"/>
          <a:cs typeface="Osaka" pitchFamily="-123" charset="-128"/>
        </a:defRPr>
      </a:lvl5pPr>
      <a:lvl6pPr marL="457200" algn="ctr" rtl="0" fontAlgn="base">
        <a:spcBef>
          <a:spcPct val="0"/>
        </a:spcBef>
        <a:spcAft>
          <a:spcPct val="0"/>
        </a:spcAft>
        <a:defRPr sz="4400">
          <a:solidFill>
            <a:schemeClr val="tx2"/>
          </a:solidFill>
          <a:latin typeface="Arial" pitchFamily="-123" charset="0"/>
          <a:ea typeface="Osaka" pitchFamily="-123" charset="-128"/>
          <a:cs typeface="Osaka" pitchFamily="-123" charset="-128"/>
        </a:defRPr>
      </a:lvl6pPr>
      <a:lvl7pPr marL="914400" algn="ctr" rtl="0" fontAlgn="base">
        <a:spcBef>
          <a:spcPct val="0"/>
        </a:spcBef>
        <a:spcAft>
          <a:spcPct val="0"/>
        </a:spcAft>
        <a:defRPr sz="4400">
          <a:solidFill>
            <a:schemeClr val="tx2"/>
          </a:solidFill>
          <a:latin typeface="Arial" pitchFamily="-123" charset="0"/>
          <a:ea typeface="Osaka" pitchFamily="-123" charset="-128"/>
          <a:cs typeface="Osaka" pitchFamily="-123" charset="-128"/>
        </a:defRPr>
      </a:lvl7pPr>
      <a:lvl8pPr marL="1371600" algn="ctr" rtl="0" fontAlgn="base">
        <a:spcBef>
          <a:spcPct val="0"/>
        </a:spcBef>
        <a:spcAft>
          <a:spcPct val="0"/>
        </a:spcAft>
        <a:defRPr sz="4400">
          <a:solidFill>
            <a:schemeClr val="tx2"/>
          </a:solidFill>
          <a:latin typeface="Arial" pitchFamily="-123" charset="0"/>
          <a:ea typeface="Osaka" pitchFamily="-123" charset="-128"/>
          <a:cs typeface="Osaka" pitchFamily="-123" charset="-128"/>
        </a:defRPr>
      </a:lvl8pPr>
      <a:lvl9pPr marL="1828800" algn="ctr" rtl="0" fontAlgn="base">
        <a:spcBef>
          <a:spcPct val="0"/>
        </a:spcBef>
        <a:spcAft>
          <a:spcPct val="0"/>
        </a:spcAft>
        <a:defRPr sz="4400">
          <a:solidFill>
            <a:schemeClr val="tx2"/>
          </a:solidFill>
          <a:latin typeface="Arial" pitchFamily="-123" charset="0"/>
          <a:ea typeface="Osaka" pitchFamily="-123" charset="-128"/>
          <a:cs typeface="Osaka" pitchFamily="-123" charset="-128"/>
        </a:defRPr>
      </a:lvl9pPr>
    </p:titleStyle>
    <p:bodyStyle>
      <a:lvl1pPr marL="0" indent="0" algn="l" rtl="0" eaLnBrk="0" fontAlgn="base" hangingPunct="0">
        <a:spcBef>
          <a:spcPct val="0"/>
        </a:spcBef>
        <a:spcAft>
          <a:spcPct val="0"/>
        </a:spcAft>
        <a:buNone/>
        <a:defRPr lang="en-US" sz="2400" b="1" i="1" kern="1200" spc="300" dirty="0" smtClean="0">
          <a:solidFill>
            <a:schemeClr val="tx1">
              <a:lumMod val="65000"/>
              <a:lumOff val="35000"/>
            </a:schemeClr>
          </a:solidFill>
          <a:latin typeface="CG Times" pitchFamily="18" charset="0"/>
          <a:ea typeface="+mn-ea"/>
          <a:cs typeface="Times New Roman" pitchFamily="18" charset="0"/>
        </a:defRPr>
      </a:lvl1pPr>
      <a:lvl2pPr marL="457200" indent="0" algn="l" rtl="0" eaLnBrk="0" fontAlgn="base" hangingPunct="0">
        <a:spcBef>
          <a:spcPct val="0"/>
        </a:spcBef>
        <a:spcAft>
          <a:spcPct val="0"/>
        </a:spcAft>
        <a:buNone/>
        <a:defRPr lang="en-US" sz="2000" kern="1200" dirty="0" smtClean="0">
          <a:solidFill>
            <a:schemeClr val="tx1">
              <a:lumMod val="75000"/>
              <a:lumOff val="25000"/>
            </a:schemeClr>
          </a:solidFill>
          <a:latin typeface="Gill Sans for Oriflame"/>
          <a:ea typeface="+mn-ea"/>
          <a:cs typeface="Gisha" pitchFamily="34" charset="-79"/>
        </a:defRPr>
      </a:lvl2pPr>
      <a:lvl3pPr marL="1143000" indent="-228600" algn="l" rtl="0" eaLnBrk="0" fontAlgn="base" hangingPunct="0">
        <a:spcBef>
          <a:spcPct val="0"/>
        </a:spcBef>
        <a:spcAft>
          <a:spcPct val="0"/>
        </a:spcAft>
        <a:buChar char="•"/>
        <a:defRPr lang="en-US" sz="2000" kern="1200" dirty="0" smtClean="0">
          <a:solidFill>
            <a:schemeClr val="tx1">
              <a:lumMod val="75000"/>
              <a:lumOff val="25000"/>
            </a:schemeClr>
          </a:solidFill>
          <a:latin typeface="Gill Sans for Oriflame"/>
          <a:ea typeface="+mn-ea"/>
          <a:cs typeface="Gisha" pitchFamily="34" charset="-79"/>
        </a:defRPr>
      </a:lvl3pPr>
      <a:lvl4pPr marL="1600200" indent="-228600" algn="l" rtl="0" eaLnBrk="0" fontAlgn="base" hangingPunct="0">
        <a:spcBef>
          <a:spcPct val="0"/>
        </a:spcBef>
        <a:spcAft>
          <a:spcPct val="0"/>
        </a:spcAft>
        <a:buChar char="–"/>
        <a:defRPr lang="en-US" sz="2000" kern="1200" dirty="0" smtClean="0">
          <a:solidFill>
            <a:schemeClr val="tx1">
              <a:lumMod val="75000"/>
              <a:lumOff val="25000"/>
            </a:schemeClr>
          </a:solidFill>
          <a:latin typeface="Gill Sans for Oriflame"/>
          <a:ea typeface="+mn-ea"/>
          <a:cs typeface="Gisha" pitchFamily="34" charset="-79"/>
        </a:defRPr>
      </a:lvl4pPr>
      <a:lvl5pPr marL="2057400" indent="-228600" algn="l" rtl="0" eaLnBrk="0" fontAlgn="base" hangingPunct="0">
        <a:spcBef>
          <a:spcPct val="0"/>
        </a:spcBef>
        <a:spcAft>
          <a:spcPct val="0"/>
        </a:spcAft>
        <a:buChar char="»"/>
        <a:defRPr lang="en-US" sz="2000" kern="1200" dirty="0" smtClean="0">
          <a:solidFill>
            <a:schemeClr val="tx1">
              <a:lumMod val="75000"/>
              <a:lumOff val="25000"/>
            </a:schemeClr>
          </a:solidFill>
          <a:latin typeface="Gill Sans for Oriflame"/>
          <a:ea typeface="+mn-ea"/>
          <a:cs typeface="Gisha" pitchFamily="34" charset="-79"/>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jpeg"/><Relationship Id="rId7" Type="http://schemas.openxmlformats.org/officeDocument/2006/relationships/image" Target="../media/image36.emf"/><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42.emf"/><Relationship Id="rId5" Type="http://schemas.openxmlformats.org/officeDocument/2006/relationships/image" Target="../media/image39.emf"/><Relationship Id="rId4" Type="http://schemas.openxmlformats.org/officeDocument/2006/relationships/image" Target="../media/image41.emf"/></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8.emf"/><Relationship Id="rId5" Type="http://schemas.openxmlformats.org/officeDocument/2006/relationships/image" Target="../media/image45.emf"/><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8.emf"/><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58.emf"/></Relationships>
</file>

<file path=ppt/slides/_rels/slide3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3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80.jp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91.jpeg"/></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94.jpeg"/><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88.jpeg"/></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88.jpeg"/></Relationships>
</file>

<file path=ppt/slides/_rels/slide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5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jpe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09.png"/><Relationship Id="rId5" Type="http://schemas.microsoft.com/office/2007/relationships/hdphoto" Target="../media/hdphoto1.wdp"/><Relationship Id="rId10" Type="http://schemas.openxmlformats.org/officeDocument/2006/relationships/image" Target="../media/image108.jpeg"/><Relationship Id="rId4" Type="http://schemas.openxmlformats.org/officeDocument/2006/relationships/image" Target="../media/image105.png"/><Relationship Id="rId9" Type="http://schemas.microsoft.com/office/2007/relationships/hdphoto" Target="../media/hdphoto3.wdp"/></Relationships>
</file>

<file path=ppt/slides/_rels/slide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0.jpg"/></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56.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13.jpeg"/></Relationships>
</file>

<file path=ppt/slides/_rels/slide5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15.emf"/></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4024_Oriflame_7R0A1782.jpg"/>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
        <p:nvSpPr>
          <p:cNvPr id="8" name="Rectángulo 7"/>
          <p:cNvSpPr/>
          <p:nvPr/>
        </p:nvSpPr>
        <p:spPr>
          <a:xfrm>
            <a:off x="0" y="5029200"/>
            <a:ext cx="9144000" cy="114300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extBox 1"/>
          <p:cNvSpPr txBox="1"/>
          <p:nvPr/>
        </p:nvSpPr>
        <p:spPr>
          <a:xfrm>
            <a:off x="533400" y="5105400"/>
            <a:ext cx="8013086" cy="736954"/>
          </a:xfrm>
          <a:prstGeom prst="rect">
            <a:avLst/>
          </a:prstGeom>
          <a:noFill/>
        </p:spPr>
        <p:txBody>
          <a:bodyPr wrap="none" lIns="0" tIns="0" rIns="0" rtlCol="0">
            <a:spAutoFit/>
          </a:bodyPr>
          <a:lstStyle/>
          <a:p>
            <a:pPr algn="ctr">
              <a:lnSpc>
                <a:spcPts val="5600"/>
              </a:lnSpc>
              <a:tabLst/>
            </a:pPr>
            <a:r>
              <a:rPr lang="es-CL" altLang="zh-CN" sz="3600" dirty="0" smtClean="0">
                <a:solidFill>
                  <a:srgbClr val="5B4897"/>
                </a:solidFill>
                <a:latin typeface="Gill Sans for Oriflame Light"/>
                <a:cs typeface="Gill Sans for Oriflame Light"/>
              </a:rPr>
              <a:t>¿</a:t>
            </a:r>
            <a:r>
              <a:rPr lang="es-CL" altLang="zh-CN" sz="3600" dirty="0">
                <a:solidFill>
                  <a:srgbClr val="5B4897"/>
                </a:solidFill>
                <a:latin typeface="Gill Sans for Oriflame Light"/>
                <a:cs typeface="Gill Sans for Oriflame Light"/>
              </a:rPr>
              <a:t>Cómo empezar a construir tu negocio hoy? </a:t>
            </a:r>
            <a:endParaRPr lang="en-US" altLang="zh-CN" sz="3600" dirty="0" smtClean="0">
              <a:solidFill>
                <a:srgbClr val="5B4897"/>
              </a:solidFill>
              <a:latin typeface="Gill Sans for Oriflame Light"/>
              <a:cs typeface="Gill Sans for Oriflame Light"/>
            </a:endParaRPr>
          </a:p>
        </p:txBody>
      </p:sp>
      <p:sp>
        <p:nvSpPr>
          <p:cNvPr id="6" name="TextBox 1"/>
          <p:cNvSpPr txBox="1"/>
          <p:nvPr/>
        </p:nvSpPr>
        <p:spPr>
          <a:xfrm>
            <a:off x="7543800" y="5638800"/>
            <a:ext cx="851094" cy="524930"/>
          </a:xfrm>
          <a:prstGeom prst="rect">
            <a:avLst/>
          </a:prstGeom>
          <a:noFill/>
        </p:spPr>
        <p:txBody>
          <a:bodyPr wrap="none" lIns="0" tIns="0" rIns="0" rtlCol="0">
            <a:spAutoFit/>
          </a:bodyPr>
          <a:lstStyle/>
          <a:p>
            <a:pPr>
              <a:lnSpc>
                <a:spcPts val="4000"/>
              </a:lnSpc>
              <a:tabLst/>
            </a:pPr>
            <a:r>
              <a:rPr lang="es-ES_tradnl" altLang="zh-CN" sz="2000" dirty="0" smtClean="0">
                <a:solidFill>
                  <a:srgbClr val="00A4FF"/>
                </a:solidFill>
                <a:latin typeface="Gill Sans for Oriflame"/>
                <a:cs typeface="Gill Sans for Oriflame"/>
              </a:rPr>
              <a:t>Curso 2</a:t>
            </a:r>
          </a:p>
        </p:txBody>
      </p:sp>
    </p:spTree>
    <p:extLst>
      <p:ext uri="{BB962C8B-B14F-4D97-AF65-F5344CB8AC3E}">
        <p14:creationId xmlns:p14="http://schemas.microsoft.com/office/powerpoint/2010/main" val="13568179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76400"/>
            <a:ext cx="8229600" cy="4216400"/>
          </a:xfrm>
          <a:prstGeom prst="rect">
            <a:avLst/>
          </a:prstGeom>
        </p:spPr>
      </p:pic>
      <p:sp>
        <p:nvSpPr>
          <p:cNvPr id="6" name="Rectangle 5"/>
          <p:cNvSpPr/>
          <p:nvPr/>
        </p:nvSpPr>
        <p:spPr>
          <a:xfrm>
            <a:off x="3965344" y="3293047"/>
            <a:ext cx="1140056" cy="354392"/>
          </a:xfrm>
          <a:prstGeom prst="rect">
            <a:avLst/>
          </a:prstGeom>
        </p:spPr>
        <p:txBody>
          <a:bodyPr wrap="none">
            <a:spAutoFit/>
          </a:bodyPr>
          <a:lstStyle/>
          <a:p>
            <a:pPr>
              <a:lnSpc>
                <a:spcPts val="2300"/>
              </a:lnSpc>
            </a:pPr>
            <a:r>
              <a:rPr lang="es-CL" altLang="zh-CN" sz="1400" dirty="0" smtClean="0">
                <a:solidFill>
                  <a:schemeClr val="tx1">
                    <a:lumMod val="75000"/>
                    <a:lumOff val="25000"/>
                  </a:schemeClr>
                </a:solidFill>
                <a:latin typeface="Gill Sans for Oriflame Light"/>
                <a:cs typeface="Gill Sans for Oriflame Light"/>
              </a:rPr>
              <a:t>100  Puntos</a:t>
            </a:r>
            <a:endParaRPr lang="es-CL" altLang="zh-CN" sz="1400" dirty="0">
              <a:solidFill>
                <a:schemeClr val="tx1">
                  <a:lumMod val="75000"/>
                  <a:lumOff val="25000"/>
                </a:schemeClr>
              </a:solidFill>
              <a:latin typeface="Gill Sans for Oriflame Light"/>
              <a:cs typeface="Gill Sans for Oriflame Light"/>
            </a:endParaRPr>
          </a:p>
        </p:txBody>
      </p:sp>
      <p:sp>
        <p:nvSpPr>
          <p:cNvPr id="8" name="Rectangle 7"/>
          <p:cNvSpPr/>
          <p:nvPr/>
        </p:nvSpPr>
        <p:spPr>
          <a:xfrm>
            <a:off x="6385711" y="3276600"/>
            <a:ext cx="1090363" cy="354392"/>
          </a:xfrm>
          <a:prstGeom prst="rect">
            <a:avLst/>
          </a:prstGeom>
        </p:spPr>
        <p:txBody>
          <a:bodyPr wrap="none">
            <a:spAutoFit/>
          </a:bodyPr>
          <a:lstStyle/>
          <a:p>
            <a:pPr>
              <a:lnSpc>
                <a:spcPts val="2300"/>
              </a:lnSpc>
            </a:pPr>
            <a:r>
              <a:rPr lang="es-CL" altLang="zh-CN" sz="1400" dirty="0" smtClean="0">
                <a:solidFill>
                  <a:schemeClr val="tx1">
                    <a:lumMod val="75000"/>
                    <a:lumOff val="25000"/>
                  </a:schemeClr>
                </a:solidFill>
                <a:latin typeface="Gill Sans for Oriflame Light"/>
                <a:cs typeface="Times New Roman" pitchFamily="18" charset="0"/>
              </a:rPr>
              <a:t>100 </a:t>
            </a:r>
            <a:r>
              <a:rPr lang="es-CL" altLang="zh-CN" sz="1400" dirty="0" smtClean="0">
                <a:solidFill>
                  <a:schemeClr val="tx1">
                    <a:lumMod val="75000"/>
                    <a:lumOff val="25000"/>
                  </a:schemeClr>
                </a:solidFill>
                <a:latin typeface="Gill Sans for Oriflame Light"/>
                <a:cs typeface="Gill Sans for Oriflame Light"/>
              </a:rPr>
              <a:t>Puntos</a:t>
            </a:r>
            <a:endParaRPr lang="es-CL" altLang="zh-CN" sz="1400" dirty="0">
              <a:solidFill>
                <a:schemeClr val="tx1">
                  <a:lumMod val="75000"/>
                  <a:lumOff val="25000"/>
                </a:schemeClr>
              </a:solidFill>
              <a:latin typeface="Gill Sans for Oriflame Light"/>
              <a:cs typeface="Gill Sans for Oriflame Light"/>
            </a:endParaRPr>
          </a:p>
        </p:txBody>
      </p:sp>
      <p:sp>
        <p:nvSpPr>
          <p:cNvPr id="12" name="Rectangle 11"/>
          <p:cNvSpPr/>
          <p:nvPr/>
        </p:nvSpPr>
        <p:spPr>
          <a:xfrm>
            <a:off x="569178" y="467380"/>
            <a:ext cx="6096000" cy="523220"/>
          </a:xfrm>
          <a:prstGeom prst="rect">
            <a:avLst/>
          </a:prstGeom>
        </p:spPr>
        <p:txBody>
          <a:bodyPr wrap="square">
            <a:spAutoFit/>
          </a:bodyPr>
          <a:lstStyle/>
          <a:p>
            <a:pPr>
              <a:tabLst>
                <a:tab pos="114300" algn="l"/>
                <a:tab pos="330200" algn="l"/>
                <a:tab pos="2806700" algn="l"/>
              </a:tabLst>
            </a:pPr>
            <a:r>
              <a:rPr lang="es-CL" altLang="zh-CN" sz="2800" dirty="0" smtClean="0">
                <a:solidFill>
                  <a:srgbClr val="F7B960"/>
                </a:solidFill>
                <a:latin typeface="Gill Sans for Oriflame Light"/>
                <a:cs typeface="Gill Sans for Oriflame Light"/>
              </a:rPr>
              <a:t>Incentivo Monetario</a:t>
            </a:r>
          </a:p>
        </p:txBody>
      </p:sp>
      <p:cxnSp>
        <p:nvCxnSpPr>
          <p:cNvPr id="26" name="Straight Connector 25"/>
          <p:cNvCxnSpPr/>
          <p:nvPr/>
        </p:nvCxnSpPr>
        <p:spPr>
          <a:xfrm>
            <a:off x="3124200" y="3657600"/>
            <a:ext cx="5105400" cy="0"/>
          </a:xfrm>
          <a:prstGeom prst="line">
            <a:avLst/>
          </a:prstGeom>
          <a:ln>
            <a:solidFill>
              <a:schemeClr val="accent6"/>
            </a:solidFill>
            <a:prstDash val="dash"/>
          </a:ln>
        </p:spPr>
        <p:style>
          <a:lnRef idx="1">
            <a:schemeClr val="accent5"/>
          </a:lnRef>
          <a:fillRef idx="0">
            <a:schemeClr val="accent5"/>
          </a:fillRef>
          <a:effectRef idx="0">
            <a:schemeClr val="accent5"/>
          </a:effectRef>
          <a:fontRef idx="minor">
            <a:schemeClr val="tx1"/>
          </a:fontRef>
        </p:style>
      </p:cxnSp>
      <p:cxnSp>
        <p:nvCxnSpPr>
          <p:cNvPr id="5" name="Straight Connector 4"/>
          <p:cNvCxnSpPr/>
          <p:nvPr/>
        </p:nvCxnSpPr>
        <p:spPr>
          <a:xfrm>
            <a:off x="609600" y="3733800"/>
            <a:ext cx="25146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 name="26 Rectángulo"/>
          <p:cNvSpPr/>
          <p:nvPr/>
        </p:nvSpPr>
        <p:spPr>
          <a:xfrm>
            <a:off x="589370" y="989725"/>
            <a:ext cx="8097429" cy="646331"/>
          </a:xfrm>
          <a:prstGeom prst="rect">
            <a:avLst/>
          </a:prstGeom>
        </p:spPr>
        <p:txBody>
          <a:bodyPr wrap="square">
            <a:spAutoFit/>
          </a:bodyPr>
          <a:lstStyle/>
          <a:p>
            <a:r>
              <a:rPr lang="es-CL" dirty="0" smtClean="0">
                <a:solidFill>
                  <a:schemeClr val="tx1">
                    <a:lumMod val="75000"/>
                    <a:lumOff val="25000"/>
                  </a:schemeClr>
                </a:solidFill>
                <a:latin typeface="Gill Sans for Oriflame Light"/>
              </a:rPr>
              <a:t>Todos </a:t>
            </a:r>
            <a:r>
              <a:rPr lang="es-CL" dirty="0">
                <a:solidFill>
                  <a:schemeClr val="tx1">
                    <a:lumMod val="75000"/>
                    <a:lumOff val="25000"/>
                  </a:schemeClr>
                </a:solidFill>
                <a:latin typeface="Gill Sans for Oriflame Light"/>
              </a:rPr>
              <a:t>los productos de Oriflame tienen puntos (</a:t>
            </a:r>
            <a:r>
              <a:rPr lang="es-CL" dirty="0" smtClean="0">
                <a:solidFill>
                  <a:schemeClr val="tx1">
                    <a:lumMod val="75000"/>
                    <a:lumOff val="25000"/>
                  </a:schemeClr>
                </a:solidFill>
                <a:latin typeface="Gill Sans for Oriflame Light"/>
              </a:rPr>
              <a:t>VEP: Valor en Puntos) </a:t>
            </a:r>
            <a:r>
              <a:rPr lang="es-CL" dirty="0">
                <a:solidFill>
                  <a:schemeClr val="tx1">
                    <a:lumMod val="75000"/>
                    <a:lumOff val="25000"/>
                  </a:schemeClr>
                </a:solidFill>
                <a:latin typeface="Gill Sans for Oriflame Light"/>
              </a:rPr>
              <a:t>en función </a:t>
            </a:r>
            <a:r>
              <a:rPr lang="es-CL" dirty="0" smtClean="0">
                <a:solidFill>
                  <a:schemeClr val="tx1">
                    <a:lumMod val="75000"/>
                    <a:lumOff val="25000"/>
                  </a:schemeClr>
                </a:solidFill>
                <a:latin typeface="Gill Sans for Oriflame Light"/>
              </a:rPr>
              <a:t>al precio.</a:t>
            </a:r>
            <a:endParaRPr lang="es-CL" dirty="0">
              <a:solidFill>
                <a:schemeClr val="tx1">
                  <a:lumMod val="75000"/>
                  <a:lumOff val="25000"/>
                </a:schemeClr>
              </a:solidFill>
              <a:latin typeface="Gill Sans for Oriflame Light"/>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007486"/>
            <a:ext cx="4340225" cy="159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5676900" y="3276600"/>
            <a:ext cx="300082" cy="369332"/>
          </a:xfrm>
          <a:prstGeom prst="rect">
            <a:avLst/>
          </a:prstGeom>
          <a:noFill/>
        </p:spPr>
        <p:txBody>
          <a:bodyPr wrap="none" rtlCol="0">
            <a:spAutoFit/>
          </a:bodyPr>
          <a:lstStyle/>
          <a:p>
            <a:r>
              <a:rPr lang="es-CL" dirty="0" smtClean="0">
                <a:solidFill>
                  <a:schemeClr val="tx1">
                    <a:lumMod val="75000"/>
                    <a:lumOff val="25000"/>
                  </a:schemeClr>
                </a:solidFill>
              </a:rPr>
              <a:t>+</a:t>
            </a:r>
            <a:endParaRPr lang="es-CL" dirty="0">
              <a:solidFill>
                <a:schemeClr val="tx1">
                  <a:lumMod val="75000"/>
                  <a:lumOff val="25000"/>
                </a:schemeClr>
              </a:solidFill>
            </a:endParaRPr>
          </a:p>
        </p:txBody>
      </p:sp>
      <p:sp>
        <p:nvSpPr>
          <p:cNvPr id="25" name="Rectángulo 24"/>
          <p:cNvSpPr/>
          <p:nvPr/>
        </p:nvSpPr>
        <p:spPr>
          <a:xfrm>
            <a:off x="838200" y="4038600"/>
            <a:ext cx="2133600" cy="1524000"/>
          </a:xfrm>
          <a:prstGeom prst="rect">
            <a:avLst/>
          </a:prstGeom>
          <a:solidFill>
            <a:srgbClr val="FF7E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 name="TextBox 12"/>
          <p:cNvSpPr txBox="1"/>
          <p:nvPr/>
        </p:nvSpPr>
        <p:spPr>
          <a:xfrm>
            <a:off x="906791" y="4191000"/>
            <a:ext cx="1828800" cy="1077218"/>
          </a:xfrm>
          <a:prstGeom prst="rect">
            <a:avLst/>
          </a:prstGeom>
          <a:noFill/>
        </p:spPr>
        <p:txBody>
          <a:bodyPr wrap="square" rtlCol="0">
            <a:spAutoFit/>
          </a:bodyPr>
          <a:lstStyle/>
          <a:p>
            <a:pPr>
              <a:tabLst>
                <a:tab pos="114300" algn="l"/>
                <a:tab pos="330200" algn="l"/>
                <a:tab pos="2806700" algn="l"/>
              </a:tabLst>
            </a:pPr>
            <a:r>
              <a:rPr lang="es-CL" altLang="zh-CN" sz="1600" b="1" dirty="0" smtClean="0">
                <a:solidFill>
                  <a:srgbClr val="FFFFFF"/>
                </a:solidFill>
                <a:latin typeface="Gill Sans for Oriflame Light"/>
                <a:cs typeface="Gill Sans for Oriflame Light"/>
              </a:rPr>
              <a:t>Total Puntos (VEP) de todas las </a:t>
            </a:r>
            <a:r>
              <a:rPr lang="es-CL" altLang="zh-CN" sz="1600" b="1" dirty="0">
                <a:solidFill>
                  <a:srgbClr val="FFFFFF"/>
                </a:solidFill>
                <a:latin typeface="Gill Sans for Oriflame Light"/>
                <a:cs typeface="Gill Sans for Oriflame Light"/>
              </a:rPr>
              <a:t>o</a:t>
            </a:r>
            <a:r>
              <a:rPr lang="es-CL" altLang="zh-CN" sz="1600" b="1" dirty="0" smtClean="0">
                <a:solidFill>
                  <a:srgbClr val="FFFFFF"/>
                </a:solidFill>
                <a:latin typeface="Gill Sans for Oriflame Light"/>
                <a:cs typeface="Gill Sans for Oriflame Light"/>
              </a:rPr>
              <a:t>rdenes: 200</a:t>
            </a:r>
          </a:p>
          <a:p>
            <a:pPr>
              <a:tabLst>
                <a:tab pos="114300" algn="l"/>
                <a:tab pos="330200" algn="l"/>
                <a:tab pos="2806700" algn="l"/>
              </a:tabLst>
            </a:pPr>
            <a:endParaRPr lang="es-CL" sz="1600" b="1" dirty="0">
              <a:solidFill>
                <a:srgbClr val="FFFFFF"/>
              </a:solidFill>
              <a:latin typeface="Gill Sans for Oriflame Light"/>
              <a:cs typeface="Gill Sans for Oriflame Light"/>
            </a:endParaRPr>
          </a:p>
        </p:txBody>
      </p:sp>
      <p:sp>
        <p:nvSpPr>
          <p:cNvPr id="28" name="Rectángulo 27"/>
          <p:cNvSpPr/>
          <p:nvPr/>
        </p:nvSpPr>
        <p:spPr>
          <a:xfrm>
            <a:off x="838200" y="2133600"/>
            <a:ext cx="2133600" cy="1524000"/>
          </a:xfrm>
          <a:prstGeom prst="rect">
            <a:avLst/>
          </a:prstGeom>
          <a:solidFill>
            <a:srgbClr val="FF7E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Rectangle 1"/>
          <p:cNvSpPr/>
          <p:nvPr/>
        </p:nvSpPr>
        <p:spPr>
          <a:xfrm>
            <a:off x="952500" y="2209800"/>
            <a:ext cx="1828800" cy="1323439"/>
          </a:xfrm>
          <a:prstGeom prst="rect">
            <a:avLst/>
          </a:prstGeom>
        </p:spPr>
        <p:txBody>
          <a:bodyPr wrap="square">
            <a:spAutoFit/>
          </a:bodyPr>
          <a:lstStyle/>
          <a:p>
            <a:pPr>
              <a:tabLst>
                <a:tab pos="114300" algn="l"/>
                <a:tab pos="330200" algn="l"/>
                <a:tab pos="2806700" algn="l"/>
              </a:tabLst>
            </a:pPr>
            <a:r>
              <a:rPr lang="es-CL" altLang="zh-CN" sz="1600" b="1" dirty="0" smtClean="0">
                <a:solidFill>
                  <a:srgbClr val="FFFFFF"/>
                </a:solidFill>
                <a:latin typeface="Gill Sans for Oriflame Light"/>
                <a:cs typeface="Gill Sans for Oriflame Light"/>
              </a:rPr>
              <a:t>Ejemplo:</a:t>
            </a:r>
          </a:p>
          <a:p>
            <a:pPr>
              <a:tabLst>
                <a:tab pos="114300" algn="l"/>
                <a:tab pos="330200" algn="l"/>
                <a:tab pos="2806700" algn="l"/>
              </a:tabLst>
            </a:pPr>
            <a:r>
              <a:rPr lang="es-CL" altLang="zh-CN" sz="1600" b="1" dirty="0" smtClean="0">
                <a:solidFill>
                  <a:srgbClr val="FFFFFF"/>
                </a:solidFill>
                <a:latin typeface="Gill Sans for Oriflame Light"/>
                <a:cs typeface="Gill Sans for Oriflame Light"/>
              </a:rPr>
              <a:t>Haz realizado dos ordenes en el período de Catálogo</a:t>
            </a:r>
            <a:endParaRPr lang="es-CL" altLang="zh-CN" sz="1600" b="1" dirty="0">
              <a:solidFill>
                <a:srgbClr val="FFFFFF"/>
              </a:solidFill>
              <a:latin typeface="Gill Sans for Oriflame Light"/>
              <a:cs typeface="Gill Sans for Oriflame Light"/>
            </a:endParaRPr>
          </a:p>
        </p:txBody>
      </p:sp>
      <p:sp>
        <p:nvSpPr>
          <p:cNvPr id="18" name="Rectángulo 24"/>
          <p:cNvSpPr/>
          <p:nvPr/>
        </p:nvSpPr>
        <p:spPr>
          <a:xfrm>
            <a:off x="4316341" y="4953000"/>
            <a:ext cx="1551059" cy="1066800"/>
          </a:xfrm>
          <a:prstGeom prst="rightArrow">
            <a:avLst/>
          </a:prstGeom>
          <a:gradFill flip="none" rotWithShape="1">
            <a:gsLst>
              <a:gs pos="0">
                <a:srgbClr val="F96851"/>
              </a:gs>
              <a:gs pos="32000">
                <a:srgbClr val="F96851"/>
              </a:gs>
              <a:gs pos="84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3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3733800"/>
            <a:ext cx="254235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12"/>
          <p:cNvSpPr txBox="1"/>
          <p:nvPr/>
        </p:nvSpPr>
        <p:spPr>
          <a:xfrm>
            <a:off x="3733800" y="5188803"/>
            <a:ext cx="1828800" cy="830997"/>
          </a:xfrm>
          <a:prstGeom prst="rect">
            <a:avLst/>
          </a:prstGeom>
          <a:noFill/>
        </p:spPr>
        <p:txBody>
          <a:bodyPr wrap="square" rtlCol="0">
            <a:spAutoFit/>
          </a:bodyPr>
          <a:lstStyle/>
          <a:p>
            <a:pPr>
              <a:tabLst>
                <a:tab pos="114300" algn="l"/>
                <a:tab pos="330200" algn="l"/>
                <a:tab pos="2806700" algn="l"/>
              </a:tabLst>
            </a:pPr>
            <a:r>
              <a:rPr lang="es-CL" altLang="zh-CN" sz="1600" b="1" dirty="0" smtClean="0">
                <a:solidFill>
                  <a:schemeClr val="tx1">
                    <a:lumMod val="75000"/>
                    <a:lumOff val="25000"/>
                  </a:schemeClr>
                </a:solidFill>
                <a:latin typeface="Gill Sans for Oriflame Light"/>
                <a:cs typeface="Gill Sans for Oriflame Light"/>
              </a:rPr>
              <a:t>Calificas </a:t>
            </a:r>
          </a:p>
          <a:p>
            <a:pPr>
              <a:tabLst>
                <a:tab pos="114300" algn="l"/>
                <a:tab pos="330200" algn="l"/>
                <a:tab pos="2806700" algn="l"/>
              </a:tabLst>
            </a:pPr>
            <a:r>
              <a:rPr lang="es-CL" altLang="zh-CN" sz="1600" b="1" dirty="0" smtClean="0">
                <a:solidFill>
                  <a:schemeClr val="tx1">
                    <a:lumMod val="75000"/>
                    <a:lumOff val="25000"/>
                  </a:schemeClr>
                </a:solidFill>
                <a:latin typeface="Gill Sans for Oriflame Light"/>
                <a:cs typeface="Gill Sans for Oriflame Light"/>
              </a:rPr>
              <a:t>al 3% de IM</a:t>
            </a:r>
          </a:p>
          <a:p>
            <a:pPr>
              <a:tabLst>
                <a:tab pos="114300" algn="l"/>
                <a:tab pos="330200" algn="l"/>
                <a:tab pos="2806700" algn="l"/>
              </a:tabLst>
            </a:pPr>
            <a:endParaRPr lang="es-CL" sz="1600" b="1" dirty="0">
              <a:solidFill>
                <a:schemeClr val="tx1">
                  <a:lumMod val="75000"/>
                  <a:lumOff val="25000"/>
                </a:schemeClr>
              </a:solidFill>
              <a:latin typeface="Gill Sans for Oriflame Light"/>
              <a:cs typeface="Gill Sans for Oriflame Light"/>
            </a:endParaRPr>
          </a:p>
        </p:txBody>
      </p:sp>
    </p:spTree>
    <p:extLst>
      <p:ext uri="{BB962C8B-B14F-4D97-AF65-F5344CB8AC3E}">
        <p14:creationId xmlns:p14="http://schemas.microsoft.com/office/powerpoint/2010/main" val="148621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81200"/>
            <a:ext cx="8229600" cy="4521200"/>
          </a:xfrm>
          <a:prstGeom prst="rect">
            <a:avLst/>
          </a:prstGeom>
        </p:spPr>
      </p:pic>
      <p:sp>
        <p:nvSpPr>
          <p:cNvPr id="2" name="1 Título"/>
          <p:cNvSpPr>
            <a:spLocks noGrp="1"/>
          </p:cNvSpPr>
          <p:nvPr>
            <p:ph type="title"/>
          </p:nvPr>
        </p:nvSpPr>
        <p:spPr>
          <a:xfrm>
            <a:off x="609600" y="228600"/>
            <a:ext cx="6950164" cy="1143000"/>
          </a:xfrm>
          <a:prstGeom prst="rect">
            <a:avLst/>
          </a:prstGeom>
        </p:spPr>
        <p:txBody>
          <a:bodyPr/>
          <a:lstStyle/>
          <a:p>
            <a:pPr algn="l"/>
            <a:r>
              <a:rPr lang="es-CL" sz="2800" b="0" kern="1200" dirty="0" smtClean="0">
                <a:solidFill>
                  <a:srgbClr val="F7B960"/>
                </a:solidFill>
                <a:latin typeface="Gill Sans for Oriflame Light"/>
                <a:ea typeface="+mn-ea"/>
                <a:cs typeface="Gill Sans for Oriflame Light"/>
              </a:rPr>
              <a:t>Incentivo Monetario por construir una Red</a:t>
            </a:r>
            <a:r>
              <a:rPr lang="es-CL" sz="2800" b="0" kern="1200" dirty="0">
                <a:solidFill>
                  <a:srgbClr val="F7B960"/>
                </a:solidFill>
                <a:latin typeface="Gill Sans for Oriflame Light"/>
                <a:ea typeface="+mn-ea"/>
                <a:cs typeface="Gill Sans for Oriflame Light"/>
              </a:rPr>
              <a:t/>
            </a:r>
            <a:br>
              <a:rPr lang="es-CL" sz="2800" b="0" kern="1200" dirty="0">
                <a:solidFill>
                  <a:srgbClr val="F7B960"/>
                </a:solidFill>
                <a:latin typeface="Gill Sans for Oriflame Light"/>
                <a:ea typeface="+mn-ea"/>
                <a:cs typeface="Gill Sans for Oriflame Light"/>
              </a:rPr>
            </a:br>
            <a:endParaRPr lang="es-CL" sz="2800" b="0" kern="1200" dirty="0">
              <a:solidFill>
                <a:srgbClr val="F7B960"/>
              </a:solidFill>
              <a:latin typeface="Gill Sans for Oriflame Light"/>
              <a:ea typeface="+mn-ea"/>
              <a:cs typeface="Gill Sans for Oriflame Light"/>
            </a:endParaRPr>
          </a:p>
        </p:txBody>
      </p:sp>
      <p:sp>
        <p:nvSpPr>
          <p:cNvPr id="54" name="Rectangle 5"/>
          <p:cNvSpPr>
            <a:spLocks noChangeArrowheads="1"/>
          </p:cNvSpPr>
          <p:nvPr/>
        </p:nvSpPr>
        <p:spPr bwMode="auto">
          <a:xfrm>
            <a:off x="534360" y="838200"/>
            <a:ext cx="78009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s-CL" dirty="0" smtClean="0">
                <a:solidFill>
                  <a:schemeClr val="tx1">
                    <a:lumMod val="75000"/>
                    <a:lumOff val="25000"/>
                  </a:schemeClr>
                </a:solidFill>
                <a:latin typeface="Gill Sans for Oriflame Light"/>
                <a:ea typeface="ＭＳ Ｐゴシック" pitchFamily="34" charset="-128"/>
                <a:cs typeface="Arial" pitchFamily="34" charset="0"/>
              </a:rPr>
              <a:t>Al incorporar a tus amigos, los puntos que ellos hacen por sus ordenes se suman al </a:t>
            </a:r>
            <a:r>
              <a:rPr lang="es-CL" dirty="0">
                <a:solidFill>
                  <a:schemeClr val="tx1">
                    <a:lumMod val="75000"/>
                    <a:lumOff val="25000"/>
                  </a:schemeClr>
                </a:solidFill>
                <a:latin typeface="Gill Sans for Oriflame Light"/>
                <a:ea typeface="ＭＳ Ｐゴシック" pitchFamily="34" charset="-128"/>
                <a:cs typeface="Arial" pitchFamily="34" charset="0"/>
              </a:rPr>
              <a:t>final de cada </a:t>
            </a:r>
            <a:r>
              <a:rPr lang="es-CL" dirty="0" smtClean="0">
                <a:solidFill>
                  <a:schemeClr val="tx1">
                    <a:lumMod val="75000"/>
                    <a:lumOff val="25000"/>
                  </a:schemeClr>
                </a:solidFill>
                <a:latin typeface="Gill Sans for Oriflame Light"/>
                <a:ea typeface="ＭＳ Ｐゴシック" pitchFamily="34" charset="-128"/>
                <a:cs typeface="Arial" pitchFamily="34" charset="0"/>
              </a:rPr>
              <a:t>Catálogo y te permiten calificar a niveles más altos de Incentivo Monetario.</a:t>
            </a:r>
            <a:endParaRPr lang="sv-SE" dirty="0">
              <a:solidFill>
                <a:schemeClr val="tx1">
                  <a:lumMod val="75000"/>
                  <a:lumOff val="25000"/>
                </a:schemeClr>
              </a:solidFill>
              <a:latin typeface="Gill Sans for Oriflame Light"/>
              <a:ea typeface="ＭＳ Ｐゴシック" pitchFamily="34" charset="-128"/>
              <a:cs typeface="Arial" pitchFamily="34" charset="0"/>
            </a:endParaRPr>
          </a:p>
        </p:txBody>
      </p:sp>
      <p:sp>
        <p:nvSpPr>
          <p:cNvPr id="99" name="98 Rectángulo redondeado"/>
          <p:cNvSpPr/>
          <p:nvPr/>
        </p:nvSpPr>
        <p:spPr bwMode="auto">
          <a:xfrm>
            <a:off x="2057400" y="2209800"/>
            <a:ext cx="1434509" cy="3962400"/>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sp>
        <p:nvSpPr>
          <p:cNvPr id="100" name="Text Box 38"/>
          <p:cNvSpPr txBox="1">
            <a:spLocks noChangeArrowheads="1"/>
          </p:cNvSpPr>
          <p:nvPr/>
        </p:nvSpPr>
        <p:spPr bwMode="auto">
          <a:xfrm>
            <a:off x="2599616" y="3276600"/>
            <a:ext cx="914400"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1200" b="1" dirty="0">
                <a:solidFill>
                  <a:srgbClr val="F7B960"/>
                </a:solidFill>
                <a:latin typeface="Gill Alt One MT"/>
                <a:ea typeface="ＭＳ Ｐゴシック" pitchFamily="34" charset="-128"/>
              </a:rPr>
              <a:t>100 </a:t>
            </a:r>
            <a:r>
              <a:rPr lang="es-ES" sz="1200" b="1" dirty="0" err="1" smtClean="0">
                <a:solidFill>
                  <a:srgbClr val="F7B960"/>
                </a:solidFill>
                <a:latin typeface="Gill Alt One MT"/>
                <a:ea typeface="ＭＳ Ｐゴシック" pitchFamily="34" charset="-128"/>
              </a:rPr>
              <a:t>VEP</a:t>
            </a:r>
            <a:endParaRPr lang="es-ES" sz="1200" b="1" dirty="0">
              <a:solidFill>
                <a:srgbClr val="F7B960"/>
              </a:solidFill>
              <a:latin typeface="Gill Alt One MT"/>
              <a:ea typeface="ＭＳ Ｐゴシック" pitchFamily="34" charset="-128"/>
            </a:endParaRPr>
          </a:p>
        </p:txBody>
      </p:sp>
      <p:sp>
        <p:nvSpPr>
          <p:cNvPr id="101" name="Text Box 38"/>
          <p:cNvSpPr txBox="1">
            <a:spLocks noChangeArrowheads="1"/>
          </p:cNvSpPr>
          <p:nvPr/>
        </p:nvSpPr>
        <p:spPr bwMode="auto">
          <a:xfrm>
            <a:off x="2612906" y="2667000"/>
            <a:ext cx="914400"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1200" b="1" dirty="0">
                <a:solidFill>
                  <a:srgbClr val="F7B960"/>
                </a:solidFill>
                <a:latin typeface="Gill Alt One MT"/>
                <a:ea typeface="ＭＳ Ｐゴシック" pitchFamily="34" charset="-128"/>
              </a:rPr>
              <a:t>100 </a:t>
            </a:r>
            <a:r>
              <a:rPr lang="es-ES" sz="1200" b="1" dirty="0" err="1" smtClean="0">
                <a:solidFill>
                  <a:srgbClr val="F7B960"/>
                </a:solidFill>
                <a:latin typeface="Gill Alt One MT"/>
                <a:ea typeface="ＭＳ Ｐゴシック" pitchFamily="34" charset="-128"/>
              </a:rPr>
              <a:t>VEP</a:t>
            </a:r>
            <a:endParaRPr lang="es-ES" sz="1200" b="1" dirty="0">
              <a:solidFill>
                <a:srgbClr val="F7B960"/>
              </a:solidFill>
              <a:latin typeface="Gill Alt One MT"/>
              <a:ea typeface="ＭＳ Ｐゴシック" pitchFamily="34" charset="-128"/>
            </a:endParaRPr>
          </a:p>
        </p:txBody>
      </p:sp>
      <p:sp>
        <p:nvSpPr>
          <p:cNvPr id="102" name="Text Box 38"/>
          <p:cNvSpPr txBox="1">
            <a:spLocks noChangeArrowheads="1"/>
          </p:cNvSpPr>
          <p:nvPr/>
        </p:nvSpPr>
        <p:spPr bwMode="auto">
          <a:xfrm>
            <a:off x="2612906" y="3886200"/>
            <a:ext cx="914400"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1200" b="1" dirty="0">
                <a:solidFill>
                  <a:srgbClr val="F7B960"/>
                </a:solidFill>
                <a:latin typeface="Gill Alt One MT"/>
                <a:ea typeface="ＭＳ Ｐゴシック" pitchFamily="34" charset="-128"/>
              </a:rPr>
              <a:t>100 </a:t>
            </a:r>
            <a:r>
              <a:rPr lang="es-ES" sz="1200" b="1" dirty="0" err="1" smtClean="0">
                <a:solidFill>
                  <a:srgbClr val="F7B960"/>
                </a:solidFill>
                <a:latin typeface="Gill Alt One MT"/>
                <a:ea typeface="ＭＳ Ｐゴシック" pitchFamily="34" charset="-128"/>
              </a:rPr>
              <a:t>VEP</a:t>
            </a:r>
            <a:endParaRPr lang="es-ES" sz="1200" b="1" dirty="0">
              <a:solidFill>
                <a:srgbClr val="F7B960"/>
              </a:solidFill>
              <a:latin typeface="Gill Alt One MT"/>
              <a:ea typeface="ＭＳ Ｐゴシック" pitchFamily="34" charset="-128"/>
            </a:endParaRPr>
          </a:p>
        </p:txBody>
      </p:sp>
      <p:sp>
        <p:nvSpPr>
          <p:cNvPr id="103" name="Text Box 38"/>
          <p:cNvSpPr txBox="1">
            <a:spLocks noChangeArrowheads="1"/>
          </p:cNvSpPr>
          <p:nvPr/>
        </p:nvSpPr>
        <p:spPr bwMode="auto">
          <a:xfrm>
            <a:off x="2612906" y="4521420"/>
            <a:ext cx="914400"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1200" b="1" dirty="0">
                <a:solidFill>
                  <a:srgbClr val="F7B960"/>
                </a:solidFill>
                <a:latin typeface="Gill Alt One MT"/>
                <a:ea typeface="ＭＳ Ｐゴシック" pitchFamily="34" charset="-128"/>
              </a:rPr>
              <a:t>100 </a:t>
            </a:r>
            <a:r>
              <a:rPr lang="es-ES" sz="1200" b="1" dirty="0" err="1" smtClean="0">
                <a:solidFill>
                  <a:srgbClr val="F7B960"/>
                </a:solidFill>
                <a:latin typeface="Gill Alt One MT"/>
                <a:ea typeface="ＭＳ Ｐゴシック" pitchFamily="34" charset="-128"/>
              </a:rPr>
              <a:t>VEP</a:t>
            </a:r>
            <a:endParaRPr lang="es-ES" sz="1200" b="1" dirty="0">
              <a:solidFill>
                <a:srgbClr val="F7B960"/>
              </a:solidFill>
              <a:latin typeface="Gill Alt One MT"/>
              <a:ea typeface="ＭＳ Ｐゴシック" pitchFamily="34" charset="-128"/>
            </a:endParaRPr>
          </a:p>
        </p:txBody>
      </p:sp>
      <p:sp>
        <p:nvSpPr>
          <p:cNvPr id="104" name="Text Box 38"/>
          <p:cNvSpPr txBox="1">
            <a:spLocks noChangeArrowheads="1"/>
          </p:cNvSpPr>
          <p:nvPr/>
        </p:nvSpPr>
        <p:spPr bwMode="auto">
          <a:xfrm>
            <a:off x="2612906" y="5029200"/>
            <a:ext cx="914400"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1200" b="1" dirty="0">
                <a:solidFill>
                  <a:srgbClr val="F7B960"/>
                </a:solidFill>
                <a:latin typeface="Gill Alt One MT"/>
                <a:ea typeface="ＭＳ Ｐゴシック" pitchFamily="34" charset="-128"/>
              </a:rPr>
              <a:t>100 </a:t>
            </a:r>
            <a:r>
              <a:rPr lang="es-ES" sz="1200" b="1" dirty="0" err="1" smtClean="0">
                <a:solidFill>
                  <a:srgbClr val="F7B960"/>
                </a:solidFill>
                <a:latin typeface="Gill Alt One MT"/>
                <a:ea typeface="ＭＳ Ｐゴシック" pitchFamily="34" charset="-128"/>
              </a:rPr>
              <a:t>VEP</a:t>
            </a:r>
            <a:endParaRPr lang="es-ES" sz="1200" b="1" dirty="0">
              <a:solidFill>
                <a:srgbClr val="F7B960"/>
              </a:solidFill>
              <a:latin typeface="Gill Alt One MT"/>
              <a:ea typeface="ＭＳ Ｐゴシック" pitchFamily="34" charset="-128"/>
            </a:endParaRPr>
          </a:p>
        </p:txBody>
      </p:sp>
      <p:sp>
        <p:nvSpPr>
          <p:cNvPr id="105" name="Text Box 38"/>
          <p:cNvSpPr txBox="1">
            <a:spLocks noChangeArrowheads="1"/>
          </p:cNvSpPr>
          <p:nvPr/>
        </p:nvSpPr>
        <p:spPr bwMode="auto">
          <a:xfrm>
            <a:off x="2612906" y="5638800"/>
            <a:ext cx="914400"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1200" b="1" dirty="0">
                <a:solidFill>
                  <a:srgbClr val="F7B960"/>
                </a:solidFill>
                <a:latin typeface="Gill Alt One MT"/>
                <a:ea typeface="ＭＳ Ｐゴシック" pitchFamily="34" charset="-128"/>
              </a:rPr>
              <a:t>100 </a:t>
            </a:r>
            <a:r>
              <a:rPr lang="es-ES" sz="1200" b="1" dirty="0" err="1" smtClean="0">
                <a:solidFill>
                  <a:srgbClr val="F7B960"/>
                </a:solidFill>
                <a:latin typeface="Gill Alt One MT"/>
                <a:ea typeface="ＭＳ Ｐゴシック" pitchFamily="34" charset="-128"/>
              </a:rPr>
              <a:t>VEP</a:t>
            </a:r>
            <a:endParaRPr lang="es-ES" sz="1200" b="1" dirty="0">
              <a:solidFill>
                <a:srgbClr val="F7B960"/>
              </a:solidFill>
              <a:latin typeface="Gill Alt One MT"/>
              <a:ea typeface="ＭＳ Ｐゴシック" pitchFamily="34" charset="-128"/>
            </a:endParaRPr>
          </a:p>
        </p:txBody>
      </p:sp>
      <p:sp>
        <p:nvSpPr>
          <p:cNvPr id="106" name="105 CuadroTexto"/>
          <p:cNvSpPr txBox="1">
            <a:spLocks noChangeArrowheads="1"/>
          </p:cNvSpPr>
          <p:nvPr/>
        </p:nvSpPr>
        <p:spPr bwMode="auto">
          <a:xfrm>
            <a:off x="3620304" y="3212275"/>
            <a:ext cx="3642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873125" eaLnBrk="1" fontAlgn="base" hangingPunct="1">
              <a:spcBef>
                <a:spcPct val="50000"/>
              </a:spcBef>
              <a:spcAft>
                <a:spcPct val="0"/>
              </a:spcAft>
              <a:defRPr/>
            </a:pPr>
            <a:r>
              <a:rPr lang="es-CL" sz="2400" b="1" dirty="0">
                <a:solidFill>
                  <a:schemeClr val="tx1">
                    <a:lumMod val="75000"/>
                    <a:lumOff val="25000"/>
                  </a:schemeClr>
                </a:solidFill>
                <a:latin typeface="Gill Alt One MT"/>
                <a:ea typeface="ＭＳ Ｐゴシック" pitchFamily="34" charset="-128"/>
                <a:cs typeface="+mn-cs"/>
              </a:rPr>
              <a:t>+</a:t>
            </a:r>
          </a:p>
        </p:txBody>
      </p:sp>
      <p:sp>
        <p:nvSpPr>
          <p:cNvPr id="110" name="109 Rectángulo"/>
          <p:cNvSpPr>
            <a:spLocks noChangeArrowheads="1"/>
          </p:cNvSpPr>
          <p:nvPr/>
        </p:nvSpPr>
        <p:spPr bwMode="auto">
          <a:xfrm>
            <a:off x="3844363" y="2878323"/>
            <a:ext cx="11977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873125" fontAlgn="base">
              <a:spcBef>
                <a:spcPct val="50000"/>
              </a:spcBef>
              <a:spcAft>
                <a:spcPct val="0"/>
              </a:spcAft>
            </a:pPr>
            <a:r>
              <a:rPr lang="es-ES" sz="2000" b="1" dirty="0">
                <a:solidFill>
                  <a:srgbClr val="FF7E65"/>
                </a:solidFill>
                <a:latin typeface="Gill Alt One MT"/>
                <a:ea typeface="ＭＳ Ｐゴシック" pitchFamily="34" charset="-128"/>
              </a:rPr>
              <a:t>100 </a:t>
            </a:r>
            <a:r>
              <a:rPr lang="es-ES" sz="2000" b="1" dirty="0" err="1">
                <a:solidFill>
                  <a:srgbClr val="FF7E65"/>
                </a:solidFill>
                <a:latin typeface="Gill Alt One MT"/>
                <a:ea typeface="ＭＳ Ｐゴシック" pitchFamily="34" charset="-128"/>
              </a:rPr>
              <a:t>VEP</a:t>
            </a:r>
            <a:endParaRPr lang="es-ES" sz="2000" b="1" dirty="0">
              <a:solidFill>
                <a:srgbClr val="FF7E65"/>
              </a:solidFill>
              <a:latin typeface="Gill Alt One MT"/>
              <a:ea typeface="ＭＳ Ｐゴシック" pitchFamily="34" charset="-128"/>
            </a:endParaRPr>
          </a:p>
        </p:txBody>
      </p:sp>
      <p:sp>
        <p:nvSpPr>
          <p:cNvPr id="111" name="Text Box 36"/>
          <p:cNvSpPr txBox="1">
            <a:spLocks noChangeArrowheads="1"/>
          </p:cNvSpPr>
          <p:nvPr/>
        </p:nvSpPr>
        <p:spPr bwMode="auto">
          <a:xfrm>
            <a:off x="3855015" y="3429000"/>
            <a:ext cx="1577291"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2000" b="1" dirty="0" smtClean="0">
                <a:solidFill>
                  <a:srgbClr val="F7B960"/>
                </a:solidFill>
                <a:latin typeface="Gill Alt One MT"/>
                <a:ea typeface="ＭＳ Ｐゴシック" pitchFamily="34" charset="-128"/>
              </a:rPr>
              <a:t>600 </a:t>
            </a:r>
            <a:r>
              <a:rPr lang="es-ES" sz="2000" b="1" dirty="0" err="1">
                <a:solidFill>
                  <a:srgbClr val="F7B960"/>
                </a:solidFill>
                <a:latin typeface="Gill Alt One MT"/>
                <a:ea typeface="ＭＳ Ｐゴシック" pitchFamily="34" charset="-128"/>
              </a:rPr>
              <a:t>VEP</a:t>
            </a:r>
            <a:endParaRPr lang="es-ES" sz="2000" b="1" dirty="0">
              <a:solidFill>
                <a:srgbClr val="F7B960"/>
              </a:solidFill>
              <a:latin typeface="Gill Alt One MT"/>
              <a:ea typeface="ＭＳ Ｐゴシック" pitchFamily="34" charset="-128"/>
            </a:endParaRPr>
          </a:p>
        </p:txBody>
      </p:sp>
      <p:pic>
        <p:nvPicPr>
          <p:cNvPr id="1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706" y="2286000"/>
            <a:ext cx="355929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9 Conector recto"/>
          <p:cNvCxnSpPr/>
          <p:nvPr/>
        </p:nvCxnSpPr>
        <p:spPr bwMode="auto">
          <a:xfrm>
            <a:off x="3767542" y="3873390"/>
            <a:ext cx="1664764" cy="0"/>
          </a:xfrm>
          <a:prstGeom prst="line">
            <a:avLst/>
          </a:prstGeom>
          <a:solidFill>
            <a:schemeClr val="accent1"/>
          </a:solidFill>
          <a:ln w="9525" cap="flat" cmpd="sng" algn="ctr">
            <a:solidFill>
              <a:srgbClr val="F96851"/>
            </a:solidFill>
            <a:prstDash val="solid"/>
            <a:round/>
            <a:headEnd type="none" w="med" len="med"/>
            <a:tailEnd type="none" w="med" len="med"/>
          </a:ln>
          <a:effectLst/>
        </p:spPr>
      </p:cxnSp>
      <p:sp>
        <p:nvSpPr>
          <p:cNvPr id="120" name="Text Box 38"/>
          <p:cNvSpPr txBox="1">
            <a:spLocks noChangeArrowheads="1"/>
          </p:cNvSpPr>
          <p:nvPr/>
        </p:nvSpPr>
        <p:spPr bwMode="auto">
          <a:xfrm>
            <a:off x="1088906" y="4191000"/>
            <a:ext cx="914400"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s-ES" sz="1200" b="1" dirty="0">
                <a:solidFill>
                  <a:srgbClr val="FF7E65"/>
                </a:solidFill>
                <a:latin typeface="Gill Alt One MT"/>
                <a:ea typeface="ＭＳ Ｐゴシック" pitchFamily="34" charset="-128"/>
              </a:rPr>
              <a:t>100 </a:t>
            </a:r>
            <a:r>
              <a:rPr lang="es-ES" sz="1200" b="1" dirty="0" err="1" smtClean="0">
                <a:solidFill>
                  <a:srgbClr val="FF7E65"/>
                </a:solidFill>
                <a:latin typeface="Gill Alt One MT"/>
                <a:ea typeface="ＭＳ Ｐゴシック" pitchFamily="34" charset="-128"/>
              </a:rPr>
              <a:t>VEP</a:t>
            </a:r>
            <a:endParaRPr lang="es-ES" sz="1200" b="1" dirty="0">
              <a:solidFill>
                <a:srgbClr val="FF7E65"/>
              </a:solidFill>
              <a:latin typeface="Gill Alt One MT"/>
              <a:ea typeface="ＭＳ Ｐゴシック" pitchFamily="34" charset="-128"/>
            </a:endParaRPr>
          </a:p>
        </p:txBody>
      </p:sp>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1306" y="3200400"/>
            <a:ext cx="608630" cy="927100"/>
          </a:xfrm>
          <a:prstGeom prst="rect">
            <a:avLst/>
          </a:prstGeom>
        </p:spPr>
      </p:pic>
      <p:sp>
        <p:nvSpPr>
          <p:cNvPr id="91" name="90 CuadroTexto"/>
          <p:cNvSpPr txBox="1"/>
          <p:nvPr/>
        </p:nvSpPr>
        <p:spPr>
          <a:xfrm>
            <a:off x="1241306" y="3657600"/>
            <a:ext cx="559769" cy="461665"/>
          </a:xfrm>
          <a:prstGeom prst="rect">
            <a:avLst/>
          </a:prstGeom>
          <a:noFill/>
        </p:spPr>
        <p:txBody>
          <a:bodyPr wrap="none" rtlCol="0">
            <a:spAutoFit/>
          </a:bodyPr>
          <a:lstStyle/>
          <a:p>
            <a:pPr fontAlgn="base">
              <a:spcBef>
                <a:spcPct val="0"/>
              </a:spcBef>
              <a:spcAft>
                <a:spcPct val="0"/>
              </a:spcAft>
            </a:pPr>
            <a:r>
              <a:rPr lang="es-CL" sz="2400" b="1" i="1" dirty="0" smtClean="0">
                <a:solidFill>
                  <a:srgbClr val="FFFFFF"/>
                </a:solidFill>
                <a:latin typeface="Garamond" pitchFamily="18" charset="0"/>
              </a:rPr>
              <a:t>Tú</a:t>
            </a:r>
            <a:endParaRPr lang="es-CL" sz="2400" b="1" i="1" dirty="0">
              <a:solidFill>
                <a:srgbClr val="FFFFFF"/>
              </a:solidFill>
              <a:latin typeface="Garamond" pitchFamily="18" charset="0"/>
            </a:endParaRPr>
          </a:p>
        </p:txBody>
      </p:sp>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308106" y="2514600"/>
            <a:ext cx="313266" cy="3505200"/>
          </a:xfrm>
          <a:prstGeom prst="rect">
            <a:avLst/>
          </a:prstGeom>
        </p:spPr>
      </p:pic>
      <p:sp>
        <p:nvSpPr>
          <p:cNvPr id="23" name="Rectángulo 24"/>
          <p:cNvSpPr/>
          <p:nvPr/>
        </p:nvSpPr>
        <p:spPr>
          <a:xfrm>
            <a:off x="4058848" y="3869978"/>
            <a:ext cx="1551059" cy="1066800"/>
          </a:xfrm>
          <a:prstGeom prst="rightArrow">
            <a:avLst/>
          </a:prstGeom>
          <a:gradFill flip="none" rotWithShape="1">
            <a:gsLst>
              <a:gs pos="0">
                <a:srgbClr val="F96851"/>
              </a:gs>
              <a:gs pos="32000">
                <a:srgbClr val="F96851"/>
              </a:gs>
              <a:gs pos="84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9" name="108 CuadroTexto"/>
          <p:cNvSpPr txBox="1">
            <a:spLocks noChangeArrowheads="1"/>
          </p:cNvSpPr>
          <p:nvPr/>
        </p:nvSpPr>
        <p:spPr bwMode="auto">
          <a:xfrm>
            <a:off x="3781878" y="4190999"/>
            <a:ext cx="1268296" cy="31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s-CL" sz="2000" b="1" kern="0" dirty="0" smtClean="0">
                <a:solidFill>
                  <a:schemeClr val="tx1">
                    <a:lumMod val="75000"/>
                    <a:lumOff val="25000"/>
                  </a:schemeClr>
                </a:solidFill>
                <a:ea typeface="ＭＳ Ｐゴシック" pitchFamily="34" charset="-128"/>
              </a:rPr>
              <a:t> 700 </a:t>
            </a:r>
            <a:r>
              <a:rPr lang="es-CL" sz="2000" b="1" kern="0" dirty="0">
                <a:solidFill>
                  <a:schemeClr val="tx1">
                    <a:lumMod val="75000"/>
                    <a:lumOff val="25000"/>
                  </a:schemeClr>
                </a:solidFill>
                <a:ea typeface="ＭＳ Ｐゴシック" pitchFamily="34" charset="-128"/>
              </a:rPr>
              <a:t>VEP</a:t>
            </a:r>
          </a:p>
        </p:txBody>
      </p:sp>
    </p:spTree>
    <p:extLst>
      <p:ext uri="{BB962C8B-B14F-4D97-AF65-F5344CB8AC3E}">
        <p14:creationId xmlns:p14="http://schemas.microsoft.com/office/powerpoint/2010/main" val="328437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down)">
                                      <p:cBhvr>
                                        <p:cTn id="11" dur="500"/>
                                        <p:tgtEl>
                                          <p:spTgt spid="10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fade">
                                      <p:cBhvr>
                                        <p:cTn id="15" dur="500"/>
                                        <p:tgtEl>
                                          <p:spTgt spid="11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fade">
                                      <p:cBhvr>
                                        <p:cTn id="23" dur="500"/>
                                        <p:tgtEl>
                                          <p:spTgt spid="10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13"/>
                                        </p:tgtEl>
                                        <p:attrNameLst>
                                          <p:attrName>style.visibility</p:attrName>
                                        </p:attrNameLst>
                                      </p:cBhvr>
                                      <p:to>
                                        <p:strVal val="visible"/>
                                      </p:to>
                                    </p:set>
                                    <p:animEffect transition="in" filter="fade">
                                      <p:cBhvr>
                                        <p:cTn id="3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10" grpId="0"/>
      <p:bldP spid="111" grpId="0"/>
      <p:bldP spid="23" grpId="0" animBg="1"/>
      <p:bldP spid="10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863922"/>
            <a:ext cx="7924800" cy="4917877"/>
          </a:xfrm>
          <a:prstGeom prst="rect">
            <a:avLst/>
          </a:prstGeom>
        </p:spPr>
      </p:pic>
      <p:sp>
        <p:nvSpPr>
          <p:cNvPr id="2" name="1 Título"/>
          <p:cNvSpPr>
            <a:spLocks noGrp="1"/>
          </p:cNvSpPr>
          <p:nvPr>
            <p:ph type="title" idx="4294967295"/>
          </p:nvPr>
        </p:nvSpPr>
        <p:spPr>
          <a:xfrm>
            <a:off x="609600" y="152400"/>
            <a:ext cx="8274050" cy="1143000"/>
          </a:xfrm>
          <a:prstGeom prst="rect">
            <a:avLst/>
          </a:prstGeom>
        </p:spPr>
        <p:txBody>
          <a:bodyPr/>
          <a:lstStyle/>
          <a:p>
            <a:pPr algn="l"/>
            <a:r>
              <a:rPr lang="es-CL" sz="2800" b="0" kern="1200" dirty="0" smtClean="0">
                <a:solidFill>
                  <a:srgbClr val="F7B960"/>
                </a:solidFill>
                <a:latin typeface="Gill Sans for Oriflame Light"/>
                <a:ea typeface="+mn-ea"/>
                <a:cs typeface="Gill Sans for Oriflame Light"/>
              </a:rPr>
              <a:t>Ganancias por Incentivo Monetario</a:t>
            </a:r>
            <a:br>
              <a:rPr lang="es-CL" sz="2800" b="0" kern="1200" dirty="0" smtClean="0">
                <a:solidFill>
                  <a:srgbClr val="F7B960"/>
                </a:solidFill>
                <a:latin typeface="Gill Sans for Oriflame Light"/>
                <a:ea typeface="+mn-ea"/>
                <a:cs typeface="Gill Sans for Oriflame Light"/>
              </a:rPr>
            </a:br>
            <a:r>
              <a:rPr lang="es-CL" sz="2800" b="0" kern="1200" dirty="0" smtClean="0">
                <a:solidFill>
                  <a:srgbClr val="FF7E65"/>
                </a:solidFill>
                <a:latin typeface="Gill Sans for Oriflame Light"/>
                <a:ea typeface="+mn-ea"/>
                <a:cs typeface="Gill Sans for Oriflame Light"/>
              </a:rPr>
              <a:t>Cómo Funciona</a:t>
            </a:r>
            <a:r>
              <a:rPr lang="es-CL" sz="2800" b="0" kern="1200" dirty="0">
                <a:solidFill>
                  <a:srgbClr val="5B4897"/>
                </a:solidFill>
                <a:latin typeface="Gill Sans for Oriflame Light"/>
                <a:ea typeface="+mn-ea"/>
                <a:cs typeface="Gill Sans for Oriflame Light"/>
              </a:rPr>
              <a:t/>
            </a:r>
            <a:br>
              <a:rPr lang="es-CL" sz="2800" b="0" kern="1200" dirty="0">
                <a:solidFill>
                  <a:srgbClr val="5B4897"/>
                </a:solidFill>
                <a:latin typeface="Gill Sans for Oriflame Light"/>
                <a:ea typeface="+mn-ea"/>
                <a:cs typeface="Gill Sans for Oriflame Light"/>
              </a:rPr>
            </a:br>
            <a:endParaRPr lang="es-CL" sz="2800" b="0" kern="1200" dirty="0">
              <a:solidFill>
                <a:srgbClr val="5B4897"/>
              </a:solidFill>
              <a:latin typeface="Gill Sans for Oriflame Light"/>
              <a:ea typeface="+mn-ea"/>
              <a:cs typeface="Gill Sans for Oriflame Light"/>
            </a:endParaRPr>
          </a:p>
        </p:txBody>
      </p:sp>
      <p:sp>
        <p:nvSpPr>
          <p:cNvPr id="54" name="Rectangle 5"/>
          <p:cNvSpPr>
            <a:spLocks noChangeArrowheads="1"/>
          </p:cNvSpPr>
          <p:nvPr/>
        </p:nvSpPr>
        <p:spPr bwMode="auto">
          <a:xfrm>
            <a:off x="534359" y="829270"/>
            <a:ext cx="78009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en-US" dirty="0">
              <a:solidFill>
                <a:schemeClr val="tx1">
                  <a:lumMod val="75000"/>
                  <a:lumOff val="25000"/>
                </a:schemeClr>
              </a:solidFill>
              <a:latin typeface="Gill Sans for Oriflame Light"/>
              <a:ea typeface="ＭＳ Ｐゴシック" pitchFamily="34" charset="-128"/>
              <a:cs typeface="Arial" pitchFamily="34" charset="0"/>
            </a:endParaRPr>
          </a:p>
          <a:p>
            <a:pPr fontAlgn="base">
              <a:spcBef>
                <a:spcPct val="0"/>
              </a:spcBef>
              <a:spcAft>
                <a:spcPct val="0"/>
              </a:spcAft>
            </a:pPr>
            <a:endParaRPr lang="en-US" dirty="0">
              <a:solidFill>
                <a:schemeClr val="tx1">
                  <a:lumMod val="75000"/>
                  <a:lumOff val="25000"/>
                </a:schemeClr>
              </a:solidFill>
              <a:latin typeface="Gill Sans for Oriflame Light"/>
              <a:ea typeface="ＭＳ Ｐゴシック" pitchFamily="34" charset="-128"/>
              <a:cs typeface="Arial" pitchFamily="34" charset="0"/>
            </a:endParaRPr>
          </a:p>
          <a:p>
            <a:pPr fontAlgn="base">
              <a:spcBef>
                <a:spcPct val="0"/>
              </a:spcBef>
              <a:spcAft>
                <a:spcPct val="0"/>
              </a:spcAft>
            </a:pPr>
            <a:endParaRPr lang="sv-SE" dirty="0">
              <a:solidFill>
                <a:schemeClr val="tx1">
                  <a:lumMod val="75000"/>
                  <a:lumOff val="25000"/>
                </a:schemeClr>
              </a:solidFill>
              <a:latin typeface="Gill Sans for Oriflame Light"/>
              <a:ea typeface="ＭＳ Ｐゴシック" pitchFamily="34" charset="-128"/>
              <a:cs typeface="Arial" pitchFamily="34" charset="0"/>
            </a:endParaRPr>
          </a:p>
        </p:txBody>
      </p:sp>
      <p:sp>
        <p:nvSpPr>
          <p:cNvPr id="4" name="3 CuadroTexto"/>
          <p:cNvSpPr txBox="1"/>
          <p:nvPr/>
        </p:nvSpPr>
        <p:spPr>
          <a:xfrm>
            <a:off x="563801" y="1066800"/>
            <a:ext cx="7970599" cy="646331"/>
          </a:xfrm>
          <a:prstGeom prst="rect">
            <a:avLst/>
          </a:prstGeom>
          <a:noFill/>
        </p:spPr>
        <p:txBody>
          <a:bodyPr wrap="square" rtlCol="0">
            <a:spAutoFit/>
          </a:bodyPr>
          <a:lstStyle/>
          <a:p>
            <a:r>
              <a:rPr lang="es-CL" dirty="0" smtClean="0">
                <a:solidFill>
                  <a:schemeClr val="tx1">
                    <a:lumMod val="75000"/>
                    <a:lumOff val="25000"/>
                  </a:schemeClr>
                </a:solidFill>
                <a:latin typeface="Gill Sans for Oriflame Light"/>
                <a:cs typeface="Gill Sans for Oriflame Light"/>
              </a:rPr>
              <a:t>El IM es calculado sobre las ventas netas totales de la red llamado </a:t>
            </a:r>
            <a:r>
              <a:rPr lang="es-ES_tradnl" dirty="0" smtClean="0">
                <a:solidFill>
                  <a:schemeClr val="tx1">
                    <a:lumMod val="75000"/>
                    <a:lumOff val="25000"/>
                  </a:schemeClr>
                </a:solidFill>
                <a:latin typeface="Gill Sans for Oriflame Light"/>
                <a:cs typeface="Gill Sans for Oriflame Light"/>
              </a:rPr>
              <a:t> </a:t>
            </a:r>
            <a:r>
              <a:rPr lang="es-ES_tradnl" dirty="0">
                <a:solidFill>
                  <a:schemeClr val="tx1">
                    <a:lumMod val="75000"/>
                    <a:lumOff val="25000"/>
                  </a:schemeClr>
                </a:solidFill>
                <a:latin typeface="Gill Sans for Oriflame Light"/>
                <a:cs typeface="Gill Sans for Oriflame Light"/>
              </a:rPr>
              <a:t>Volumen de </a:t>
            </a:r>
            <a:r>
              <a:rPr lang="es-ES_tradnl" dirty="0" smtClean="0">
                <a:solidFill>
                  <a:schemeClr val="tx1">
                    <a:lumMod val="75000"/>
                    <a:lumOff val="25000"/>
                  </a:schemeClr>
                </a:solidFill>
                <a:latin typeface="Gill Sans for Oriflame Light"/>
                <a:cs typeface="Gill Sans for Oriflame Light"/>
              </a:rPr>
              <a:t>Negocio </a:t>
            </a:r>
            <a:r>
              <a:rPr lang="es-ES_tradnl" dirty="0">
                <a:solidFill>
                  <a:schemeClr val="tx1">
                    <a:lumMod val="75000"/>
                    <a:lumOff val="25000"/>
                  </a:schemeClr>
                </a:solidFill>
                <a:latin typeface="Gill Sans for Oriflame Light"/>
                <a:cs typeface="Gill Sans for Oriflame Light"/>
              </a:rPr>
              <a:t>(VDN</a:t>
            </a:r>
            <a:r>
              <a:rPr lang="es-ES_tradnl" dirty="0" smtClean="0">
                <a:solidFill>
                  <a:schemeClr val="tx1">
                    <a:lumMod val="75000"/>
                    <a:lumOff val="25000"/>
                  </a:schemeClr>
                </a:solidFill>
                <a:latin typeface="Gill Sans for Oriflame Light"/>
                <a:cs typeface="Gill Sans for Oriflame Light"/>
              </a:rPr>
              <a:t>), que es </a:t>
            </a:r>
            <a:r>
              <a:rPr lang="es-ES_tradnl" dirty="0">
                <a:solidFill>
                  <a:schemeClr val="tx1">
                    <a:lumMod val="75000"/>
                    <a:lumOff val="25000"/>
                  </a:schemeClr>
                </a:solidFill>
                <a:latin typeface="Gill Sans for Oriflame Light"/>
                <a:cs typeface="Gill Sans for Oriflame Light"/>
              </a:rPr>
              <a:t>igual al Precio Socio menos </a:t>
            </a:r>
            <a:r>
              <a:rPr lang="es-ES_tradnl" dirty="0" smtClean="0">
                <a:solidFill>
                  <a:schemeClr val="tx1">
                    <a:lumMod val="75000"/>
                    <a:lumOff val="25000"/>
                  </a:schemeClr>
                </a:solidFill>
                <a:latin typeface="Gill Sans for Oriflame Light"/>
                <a:cs typeface="Gill Sans for Oriflame Light"/>
              </a:rPr>
              <a:t>los </a:t>
            </a:r>
            <a:r>
              <a:rPr lang="es-ES_tradnl" dirty="0">
                <a:solidFill>
                  <a:schemeClr val="tx1">
                    <a:lumMod val="75000"/>
                    <a:lumOff val="25000"/>
                  </a:schemeClr>
                </a:solidFill>
                <a:latin typeface="Gill Sans for Oriflame Light"/>
                <a:cs typeface="Gill Sans for Oriflame Light"/>
              </a:rPr>
              <a:t>impuestos (IVA)</a:t>
            </a:r>
            <a:endParaRPr lang="es-CL" dirty="0">
              <a:solidFill>
                <a:schemeClr val="tx1">
                  <a:lumMod val="75000"/>
                  <a:lumOff val="25000"/>
                </a:schemeClr>
              </a:solidFill>
              <a:latin typeface="Gill Sans for Oriflame Light"/>
              <a:cs typeface="Gill Sans for Oriflame Light"/>
            </a:endParaRPr>
          </a:p>
        </p:txBody>
      </p:sp>
      <p:sp>
        <p:nvSpPr>
          <p:cNvPr id="5" name="4 CuadroTexto"/>
          <p:cNvSpPr txBox="1"/>
          <p:nvPr/>
        </p:nvSpPr>
        <p:spPr>
          <a:xfrm>
            <a:off x="4038600" y="2133600"/>
            <a:ext cx="3797489" cy="1300356"/>
          </a:xfrm>
          <a:prstGeom prst="rect">
            <a:avLst/>
          </a:prstGeom>
          <a:noFill/>
        </p:spPr>
        <p:txBody>
          <a:bodyPr wrap="square" rtlCol="0">
            <a:spAutoFit/>
          </a:bodyPr>
          <a:lstStyle/>
          <a:p>
            <a:pPr>
              <a:spcBef>
                <a:spcPts val="300"/>
              </a:spcBef>
              <a:spcAft>
                <a:spcPts val="600"/>
              </a:spcAft>
            </a:pPr>
            <a:r>
              <a:rPr lang="es-CL" sz="1400" dirty="0" smtClean="0">
                <a:solidFill>
                  <a:schemeClr val="tx1">
                    <a:lumMod val="75000"/>
                    <a:lumOff val="25000"/>
                  </a:schemeClr>
                </a:solidFill>
                <a:latin typeface="Gill Sans for Oriflame Light"/>
                <a:cs typeface="Gill Sans for Oriflame Light"/>
              </a:rPr>
              <a:t>Todos hacen 100 VEP</a:t>
            </a:r>
          </a:p>
          <a:p>
            <a:pPr>
              <a:spcBef>
                <a:spcPts val="300"/>
              </a:spcBef>
              <a:spcAft>
                <a:spcPts val="600"/>
              </a:spcAft>
            </a:pPr>
            <a:r>
              <a:rPr lang="es-CL" sz="1400" dirty="0" smtClean="0">
                <a:solidFill>
                  <a:schemeClr val="tx1">
                    <a:lumMod val="75000"/>
                    <a:lumOff val="25000"/>
                  </a:schemeClr>
                </a:solidFill>
                <a:latin typeface="Gill Sans for Oriflame Light"/>
                <a:cs typeface="Gill Sans for Oriflame Light"/>
              </a:rPr>
              <a:t>Cada grupo acumula: 700 VEP = 6%</a:t>
            </a:r>
          </a:p>
          <a:p>
            <a:pPr>
              <a:spcBef>
                <a:spcPts val="300"/>
              </a:spcBef>
              <a:spcAft>
                <a:spcPts val="600"/>
              </a:spcAft>
            </a:pPr>
            <a:r>
              <a:rPr lang="es-CL" sz="1400" dirty="0" smtClean="0">
                <a:solidFill>
                  <a:schemeClr val="tx1">
                    <a:lumMod val="75000"/>
                    <a:lumOff val="25000"/>
                  </a:schemeClr>
                </a:solidFill>
                <a:latin typeface="Gill Sans for Oriflame Light"/>
                <a:cs typeface="Gill Sans for Oriflame Light"/>
              </a:rPr>
              <a:t>VDN de cada grupo: $350</a:t>
            </a:r>
          </a:p>
          <a:p>
            <a:pPr>
              <a:spcBef>
                <a:spcPts val="300"/>
              </a:spcBef>
              <a:spcAft>
                <a:spcPts val="600"/>
              </a:spcAft>
            </a:pPr>
            <a:r>
              <a:rPr lang="es-CL" sz="1400" dirty="0" smtClean="0">
                <a:solidFill>
                  <a:schemeClr val="tx1">
                    <a:lumMod val="75000"/>
                    <a:lumOff val="25000"/>
                  </a:schemeClr>
                </a:solidFill>
                <a:latin typeface="Gill Sans for Oriflame Light"/>
                <a:cs typeface="Gill Sans for Oriflame Light"/>
              </a:rPr>
              <a:t>Total puntos de la red: 4.300 = 15%</a:t>
            </a:r>
          </a:p>
        </p:txBody>
      </p:sp>
      <p:sp>
        <p:nvSpPr>
          <p:cNvPr id="212" name="Text Box 38"/>
          <p:cNvSpPr txBox="1">
            <a:spLocks noChangeArrowheads="1"/>
          </p:cNvSpPr>
          <p:nvPr/>
        </p:nvSpPr>
        <p:spPr bwMode="auto">
          <a:xfrm>
            <a:off x="762000" y="4572000"/>
            <a:ext cx="1371600" cy="64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s-ES" b="1" dirty="0" smtClean="0">
                <a:solidFill>
                  <a:srgbClr val="FF7E65"/>
                </a:solidFill>
                <a:latin typeface="Gill Sans for Oriflame"/>
                <a:ea typeface="ＭＳ Ｐゴシック" pitchFamily="34" charset="-128"/>
                <a:cs typeface="Gill Sans for Oriflame"/>
              </a:rPr>
              <a:t>Total VEP: </a:t>
            </a:r>
            <a:r>
              <a:rPr lang="es-ES" dirty="0" smtClean="0">
                <a:solidFill>
                  <a:srgbClr val="FF7E65"/>
                </a:solidFill>
                <a:latin typeface="Gill Sans for Oriflame"/>
                <a:ea typeface="ＭＳ Ｐゴシック" pitchFamily="34" charset="-128"/>
                <a:cs typeface="Gill Sans for Oriflame"/>
              </a:rPr>
              <a:t>4.300</a:t>
            </a:r>
            <a:endParaRPr lang="es-ES" dirty="0">
              <a:solidFill>
                <a:srgbClr val="FF7E65"/>
              </a:solidFill>
              <a:latin typeface="Gill Sans for Oriflame"/>
              <a:ea typeface="ＭＳ Ｐゴシック" pitchFamily="34" charset="-128"/>
              <a:cs typeface="Gill Sans for Oriflame"/>
            </a:endParaRPr>
          </a:p>
        </p:txBody>
      </p:sp>
      <p:sp>
        <p:nvSpPr>
          <p:cNvPr id="11" name="10 Rectángulo redondeado"/>
          <p:cNvSpPr/>
          <p:nvPr/>
        </p:nvSpPr>
        <p:spPr>
          <a:xfrm>
            <a:off x="3886200" y="3581400"/>
            <a:ext cx="4953000" cy="2553891"/>
          </a:xfrm>
          <a:prstGeom prst="roundRect">
            <a:avLst/>
          </a:prstGeom>
          <a:noFill/>
          <a:ln w="76200">
            <a:noFill/>
          </a:ln>
          <a:effectLst/>
        </p:spPr>
        <p:txBody>
          <a:bodyPr wrap="square">
            <a:spAutoFit/>
          </a:bodyPr>
          <a:lstStyle/>
          <a:p>
            <a:r>
              <a:rPr lang="es-CL" sz="1600" dirty="0" smtClean="0">
                <a:solidFill>
                  <a:schemeClr val="tx1">
                    <a:lumMod val="75000"/>
                    <a:lumOff val="25000"/>
                  </a:schemeClr>
                </a:solidFill>
                <a:latin typeface="Gill Sans for Oriflame Light"/>
                <a:cs typeface="Gill Sans for Oriflame Light"/>
              </a:rPr>
              <a:t>Tú obtienes:</a:t>
            </a:r>
          </a:p>
          <a:p>
            <a:r>
              <a:rPr lang="es-CL" sz="1600" b="1" dirty="0" smtClean="0">
                <a:solidFill>
                  <a:srgbClr val="F7B960"/>
                </a:solidFill>
                <a:latin typeface="Gill Sans for Oriflame Light"/>
                <a:cs typeface="Gill Sans for Oriflame Light"/>
              </a:rPr>
              <a:t>IM Diferencial: por cada uno de tus grupos</a:t>
            </a:r>
            <a:endParaRPr lang="es-CL" sz="1600" b="1" dirty="0">
              <a:solidFill>
                <a:srgbClr val="F7B960"/>
              </a:solidFill>
              <a:latin typeface="Gill Sans for Oriflame Light"/>
              <a:cs typeface="Gill Sans for Oriflame Light"/>
            </a:endParaRPr>
          </a:p>
          <a:p>
            <a:r>
              <a:rPr lang="es-CL" sz="1600" dirty="0">
                <a:solidFill>
                  <a:schemeClr val="tx1">
                    <a:lumMod val="75000"/>
                    <a:lumOff val="25000"/>
                  </a:schemeClr>
                </a:solidFill>
                <a:latin typeface="Gill Sans for Oriflame Light"/>
                <a:cs typeface="Gill Sans for Oriflame Light"/>
              </a:rPr>
              <a:t>15% - 6%= 9</a:t>
            </a:r>
            <a:r>
              <a:rPr lang="es-CL" sz="1600" dirty="0" smtClean="0">
                <a:solidFill>
                  <a:schemeClr val="tx1">
                    <a:lumMod val="75000"/>
                    <a:lumOff val="25000"/>
                  </a:schemeClr>
                </a:solidFill>
                <a:latin typeface="Gill Sans for Oriflame Light"/>
                <a:cs typeface="Gill Sans for Oriflame Light"/>
              </a:rPr>
              <a:t>% del VDN de cada grupo</a:t>
            </a:r>
          </a:p>
          <a:p>
            <a:endParaRPr lang="es-CL" sz="1600" dirty="0" smtClean="0">
              <a:solidFill>
                <a:schemeClr val="tx1">
                  <a:lumMod val="75000"/>
                  <a:lumOff val="25000"/>
                </a:schemeClr>
              </a:solidFill>
              <a:latin typeface="Gill Sans for Oriflame Light"/>
              <a:cs typeface="Gill Sans for Oriflame Light"/>
            </a:endParaRPr>
          </a:p>
          <a:p>
            <a:r>
              <a:rPr lang="es-CL" sz="1600" b="1" dirty="0">
                <a:solidFill>
                  <a:srgbClr val="F7B960"/>
                </a:solidFill>
                <a:latin typeface="Gill Sans for Oriflame Light"/>
                <a:cs typeface="Gill Sans for Oriflame Light"/>
              </a:rPr>
              <a:t>IM </a:t>
            </a:r>
            <a:r>
              <a:rPr lang="es-CL" sz="1600" b="1" dirty="0" smtClean="0">
                <a:solidFill>
                  <a:srgbClr val="F7B960"/>
                </a:solidFill>
                <a:latin typeface="Gill Sans for Oriflame Light"/>
                <a:cs typeface="Gill Sans for Oriflame Light"/>
              </a:rPr>
              <a:t>sobre tu pedido personal:</a:t>
            </a:r>
            <a:endParaRPr lang="es-CL" sz="1600" b="1" dirty="0">
              <a:solidFill>
                <a:srgbClr val="F7B960"/>
              </a:solidFill>
              <a:latin typeface="Gill Sans for Oriflame Light"/>
              <a:cs typeface="Gill Sans for Oriflame Light"/>
            </a:endParaRPr>
          </a:p>
          <a:p>
            <a:r>
              <a:rPr lang="es-CL" sz="1600" dirty="0" smtClean="0">
                <a:solidFill>
                  <a:schemeClr val="tx1">
                    <a:lumMod val="75000"/>
                    <a:lumOff val="25000"/>
                  </a:schemeClr>
                </a:solidFill>
                <a:latin typeface="Gill Sans for Oriflame Light"/>
                <a:cs typeface="Gill Sans for Oriflame Light"/>
              </a:rPr>
              <a:t>15% </a:t>
            </a:r>
            <a:r>
              <a:rPr lang="es-CL" sz="1600" dirty="0">
                <a:solidFill>
                  <a:schemeClr val="tx1">
                    <a:lumMod val="75000"/>
                    <a:lumOff val="25000"/>
                  </a:schemeClr>
                </a:solidFill>
                <a:latin typeface="Gill Sans for Oriflame Light"/>
                <a:cs typeface="Gill Sans for Oriflame Light"/>
              </a:rPr>
              <a:t>del VDN de </a:t>
            </a:r>
            <a:r>
              <a:rPr lang="es-CL" sz="1600" dirty="0" smtClean="0">
                <a:solidFill>
                  <a:schemeClr val="tx1">
                    <a:lumMod val="75000"/>
                    <a:lumOff val="25000"/>
                  </a:schemeClr>
                </a:solidFill>
                <a:latin typeface="Gill Sans for Oriflame Light"/>
                <a:cs typeface="Gill Sans for Oriflame Light"/>
              </a:rPr>
              <a:t>tu pedido personal (100 VEP)</a:t>
            </a:r>
            <a:endParaRPr lang="es-CL" sz="1600" dirty="0">
              <a:solidFill>
                <a:schemeClr val="tx1">
                  <a:lumMod val="75000"/>
                  <a:lumOff val="25000"/>
                </a:schemeClr>
              </a:solidFill>
              <a:latin typeface="Gill Sans for Oriflame Light"/>
              <a:cs typeface="Gill Sans for Oriflame Light"/>
            </a:endParaRPr>
          </a:p>
          <a:p>
            <a:endParaRPr lang="es-CL" sz="1600" dirty="0">
              <a:solidFill>
                <a:schemeClr val="tx1">
                  <a:lumMod val="75000"/>
                  <a:lumOff val="25000"/>
                </a:schemeClr>
              </a:solidFill>
              <a:latin typeface="Gill Sans for Oriflame Light"/>
              <a:cs typeface="Gill Sans for Oriflame Light"/>
            </a:endParaRPr>
          </a:p>
          <a:p>
            <a:endParaRPr lang="es-CL" sz="1600" dirty="0">
              <a:solidFill>
                <a:schemeClr val="tx1">
                  <a:lumMod val="75000"/>
                  <a:lumOff val="25000"/>
                </a:schemeClr>
              </a:solidFill>
              <a:latin typeface="Gill Sans for Oriflame Light"/>
              <a:cs typeface="Gill Sans for Oriflame Light"/>
            </a:endParaRPr>
          </a:p>
          <a:p>
            <a:endParaRPr lang="es-CL" sz="1600" dirty="0">
              <a:solidFill>
                <a:schemeClr val="tx1">
                  <a:lumMod val="75000"/>
                  <a:lumOff val="25000"/>
                </a:schemeClr>
              </a:solidFill>
              <a:latin typeface="Gill Sans for Oriflame Light"/>
              <a:cs typeface="Gill Sans for Oriflame Light"/>
            </a:endParaRPr>
          </a:p>
        </p:txBody>
      </p:sp>
      <p:cxnSp>
        <p:nvCxnSpPr>
          <p:cNvPr id="6" name="5 Conector recto"/>
          <p:cNvCxnSpPr/>
          <p:nvPr/>
        </p:nvCxnSpPr>
        <p:spPr bwMode="auto">
          <a:xfrm>
            <a:off x="4108712" y="2489184"/>
            <a:ext cx="3600000" cy="0"/>
          </a:xfrm>
          <a:prstGeom prst="line">
            <a:avLst/>
          </a:prstGeom>
          <a:solidFill>
            <a:schemeClr val="accent1"/>
          </a:solidFill>
          <a:ln w="9525" cap="flat" cmpd="sng" algn="ctr">
            <a:solidFill>
              <a:srgbClr val="FF7E65"/>
            </a:solidFill>
            <a:prstDash val="sysDash"/>
            <a:round/>
            <a:headEnd type="none" w="med" len="med"/>
            <a:tailEnd type="none" w="med" len="med"/>
          </a:ln>
          <a:effectLst/>
        </p:spPr>
      </p:cxnSp>
      <p:cxnSp>
        <p:nvCxnSpPr>
          <p:cNvPr id="85" name="84 Conector recto"/>
          <p:cNvCxnSpPr/>
          <p:nvPr/>
        </p:nvCxnSpPr>
        <p:spPr bwMode="auto">
          <a:xfrm>
            <a:off x="4114800" y="2819400"/>
            <a:ext cx="3600000" cy="0"/>
          </a:xfrm>
          <a:prstGeom prst="line">
            <a:avLst/>
          </a:prstGeom>
          <a:solidFill>
            <a:schemeClr val="accent1"/>
          </a:solidFill>
          <a:ln w="9525" cap="flat" cmpd="sng" algn="ctr">
            <a:solidFill>
              <a:srgbClr val="FF7E65"/>
            </a:solidFill>
            <a:prstDash val="sysDash"/>
            <a:round/>
            <a:headEnd type="none" w="med" len="med"/>
            <a:tailEnd type="none" w="med" len="med"/>
          </a:ln>
          <a:effectLst/>
        </p:spPr>
      </p:cxnSp>
      <p:cxnSp>
        <p:nvCxnSpPr>
          <p:cNvPr id="87" name="86 Conector recto"/>
          <p:cNvCxnSpPr/>
          <p:nvPr/>
        </p:nvCxnSpPr>
        <p:spPr bwMode="auto">
          <a:xfrm>
            <a:off x="4114800" y="3124200"/>
            <a:ext cx="3600000" cy="0"/>
          </a:xfrm>
          <a:prstGeom prst="line">
            <a:avLst/>
          </a:prstGeom>
          <a:solidFill>
            <a:schemeClr val="accent1"/>
          </a:solidFill>
          <a:ln w="9525" cap="flat" cmpd="sng" algn="ctr">
            <a:solidFill>
              <a:srgbClr val="FF7E65"/>
            </a:solidFill>
            <a:prstDash val="sysDash"/>
            <a:round/>
            <a:headEnd type="none" w="med" len="med"/>
            <a:tailEnd type="none" w="med" len="med"/>
          </a:ln>
          <a:effectLst/>
        </p:spPr>
      </p:cxnSp>
      <p:pic>
        <p:nvPicPr>
          <p:cNvPr id="94" name="Imagen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352800"/>
            <a:ext cx="762000" cy="1160722"/>
          </a:xfrm>
          <a:prstGeom prst="rect">
            <a:avLst/>
          </a:prstGeom>
        </p:spPr>
      </p:pic>
      <p:sp>
        <p:nvSpPr>
          <p:cNvPr id="237" name="236 CuadroTexto"/>
          <p:cNvSpPr txBox="1"/>
          <p:nvPr/>
        </p:nvSpPr>
        <p:spPr>
          <a:xfrm>
            <a:off x="1295400" y="3409890"/>
            <a:ext cx="497252" cy="400110"/>
          </a:xfrm>
          <a:prstGeom prst="rect">
            <a:avLst/>
          </a:prstGeom>
          <a:noFill/>
        </p:spPr>
        <p:txBody>
          <a:bodyPr wrap="none" rtlCol="0">
            <a:spAutoFit/>
          </a:bodyPr>
          <a:lstStyle/>
          <a:p>
            <a:r>
              <a:rPr lang="es-CL" sz="2000" b="1" i="1" dirty="0">
                <a:solidFill>
                  <a:schemeClr val="bg1"/>
                </a:solidFill>
                <a:latin typeface="Garamond" pitchFamily="18" charset="0"/>
              </a:rPr>
              <a:t>Tú</a:t>
            </a:r>
          </a:p>
        </p:txBody>
      </p:sp>
      <p:sp>
        <p:nvSpPr>
          <p:cNvPr id="149" name="148 CuadroTexto"/>
          <p:cNvSpPr txBox="1"/>
          <p:nvPr/>
        </p:nvSpPr>
        <p:spPr>
          <a:xfrm>
            <a:off x="1143000" y="3962400"/>
            <a:ext cx="747320" cy="461665"/>
          </a:xfrm>
          <a:prstGeom prst="rect">
            <a:avLst/>
          </a:prstGeom>
          <a:noFill/>
        </p:spPr>
        <p:txBody>
          <a:bodyPr wrap="none" rtlCol="0">
            <a:spAutoFit/>
          </a:bodyPr>
          <a:lstStyle/>
          <a:p>
            <a:pPr fontAlgn="base">
              <a:spcBef>
                <a:spcPct val="0"/>
              </a:spcBef>
              <a:spcAft>
                <a:spcPct val="0"/>
              </a:spcAft>
            </a:pPr>
            <a:r>
              <a:rPr lang="es-CL" sz="2400" b="1" i="1" dirty="0">
                <a:solidFill>
                  <a:schemeClr val="bg1"/>
                </a:solidFill>
                <a:latin typeface="Garamond" pitchFamily="18" charset="0"/>
              </a:rPr>
              <a:t>1</a:t>
            </a:r>
            <a:r>
              <a:rPr lang="es-CL" sz="2400" b="1" i="1" dirty="0" smtClean="0">
                <a:solidFill>
                  <a:schemeClr val="bg1"/>
                </a:solidFill>
                <a:latin typeface="Garamond" pitchFamily="18" charset="0"/>
              </a:rPr>
              <a:t>5%</a:t>
            </a:r>
            <a:endParaRPr lang="es-CL" sz="2400" b="1" i="1" dirty="0">
              <a:solidFill>
                <a:schemeClr val="bg1"/>
              </a:solidFill>
              <a:latin typeface="Garamond" pitchFamily="18" charset="0"/>
            </a:endParaRPr>
          </a:p>
        </p:txBody>
      </p:sp>
      <p:sp>
        <p:nvSpPr>
          <p:cNvPr id="206" name="Text Box 38"/>
          <p:cNvSpPr txBox="1">
            <a:spLocks noChangeArrowheads="1"/>
          </p:cNvSpPr>
          <p:nvPr/>
        </p:nvSpPr>
        <p:spPr bwMode="auto">
          <a:xfrm>
            <a:off x="2706927" y="2403217"/>
            <a:ext cx="940556"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1200" dirty="0" smtClean="0">
                <a:solidFill>
                  <a:schemeClr val="tx1">
                    <a:lumMod val="75000"/>
                    <a:lumOff val="25000"/>
                  </a:schemeClr>
                </a:solidFill>
                <a:latin typeface="Gill Sans for Oriflame"/>
                <a:ea typeface="ＭＳ Ｐゴシック" pitchFamily="34" charset="-128"/>
                <a:cs typeface="Gill Sans for Oriflame"/>
              </a:rPr>
              <a:t>700 </a:t>
            </a:r>
            <a:r>
              <a:rPr lang="es-ES" sz="1200" dirty="0" err="1" smtClean="0">
                <a:solidFill>
                  <a:schemeClr val="tx1">
                    <a:lumMod val="75000"/>
                    <a:lumOff val="25000"/>
                  </a:schemeClr>
                </a:solidFill>
                <a:latin typeface="Gill Sans for Oriflame"/>
                <a:ea typeface="ＭＳ Ｐゴシック" pitchFamily="34" charset="-128"/>
                <a:cs typeface="Gill Sans for Oriflame"/>
              </a:rPr>
              <a:t>VEP</a:t>
            </a:r>
            <a:endParaRPr lang="es-ES" sz="1200" dirty="0" smtClean="0">
              <a:solidFill>
                <a:schemeClr val="tx1">
                  <a:lumMod val="75000"/>
                  <a:lumOff val="25000"/>
                </a:schemeClr>
              </a:solidFill>
              <a:latin typeface="Gill Sans for Oriflame"/>
              <a:ea typeface="ＭＳ Ｐゴシック" pitchFamily="34" charset="-128"/>
              <a:cs typeface="Gill Sans for Oriflame"/>
            </a:endParaRPr>
          </a:p>
        </p:txBody>
      </p:sp>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0400" y="2209800"/>
            <a:ext cx="643830" cy="407758"/>
          </a:xfrm>
          <a:prstGeom prst="rect">
            <a:avLst/>
          </a:prstGeom>
        </p:spPr>
      </p:pic>
      <p:pic>
        <p:nvPicPr>
          <p:cNvPr id="46" name="Imagen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200" y="2121310"/>
            <a:ext cx="410184" cy="621890"/>
          </a:xfrm>
          <a:prstGeom prst="rect">
            <a:avLst/>
          </a:prstGeom>
        </p:spPr>
      </p:pic>
      <p:sp>
        <p:nvSpPr>
          <p:cNvPr id="47" name="24 Rectángulo redondeado"/>
          <p:cNvSpPr/>
          <p:nvPr/>
        </p:nvSpPr>
        <p:spPr bwMode="auto">
          <a:xfrm>
            <a:off x="2286000" y="2057400"/>
            <a:ext cx="1607893"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sp>
        <p:nvSpPr>
          <p:cNvPr id="50" name="Text Box 38"/>
          <p:cNvSpPr txBox="1">
            <a:spLocks noChangeArrowheads="1"/>
          </p:cNvSpPr>
          <p:nvPr/>
        </p:nvSpPr>
        <p:spPr bwMode="auto">
          <a:xfrm>
            <a:off x="2706927" y="3165217"/>
            <a:ext cx="940556"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1200" dirty="0" smtClean="0">
                <a:solidFill>
                  <a:schemeClr val="tx1">
                    <a:lumMod val="75000"/>
                    <a:lumOff val="25000"/>
                  </a:schemeClr>
                </a:solidFill>
                <a:latin typeface="Gill Sans for Oriflame"/>
                <a:ea typeface="ＭＳ Ｐゴシック" pitchFamily="34" charset="-128"/>
                <a:cs typeface="Gill Sans for Oriflame"/>
              </a:rPr>
              <a:t>700 </a:t>
            </a:r>
            <a:r>
              <a:rPr lang="es-ES" sz="1200" dirty="0" err="1" smtClean="0">
                <a:solidFill>
                  <a:schemeClr val="tx1">
                    <a:lumMod val="75000"/>
                    <a:lumOff val="25000"/>
                  </a:schemeClr>
                </a:solidFill>
                <a:latin typeface="Gill Sans for Oriflame"/>
                <a:ea typeface="ＭＳ Ｐゴシック" pitchFamily="34" charset="-128"/>
                <a:cs typeface="Gill Sans for Oriflame"/>
              </a:rPr>
              <a:t>VEP</a:t>
            </a:r>
            <a:endParaRPr lang="es-ES" sz="1200" dirty="0" smtClean="0">
              <a:solidFill>
                <a:schemeClr val="tx1">
                  <a:lumMod val="75000"/>
                  <a:lumOff val="25000"/>
                </a:schemeClr>
              </a:solidFill>
              <a:latin typeface="Gill Sans for Oriflame"/>
              <a:ea typeface="ＭＳ Ｐゴシック" pitchFamily="34" charset="-128"/>
              <a:cs typeface="Gill Sans for Oriflame"/>
            </a:endParaRPr>
          </a:p>
        </p:txBody>
      </p:sp>
      <p:pic>
        <p:nvPicPr>
          <p:cNvPr id="51" name="Imagen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0400" y="2971800"/>
            <a:ext cx="643830" cy="407758"/>
          </a:xfrm>
          <a:prstGeom prst="rect">
            <a:avLst/>
          </a:prstGeom>
        </p:spPr>
      </p:pic>
      <p:pic>
        <p:nvPicPr>
          <p:cNvPr id="52" name="Imagen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200" y="2883310"/>
            <a:ext cx="410184" cy="621890"/>
          </a:xfrm>
          <a:prstGeom prst="rect">
            <a:avLst/>
          </a:prstGeom>
        </p:spPr>
      </p:pic>
      <p:sp>
        <p:nvSpPr>
          <p:cNvPr id="53" name="24 Rectángulo redondeado"/>
          <p:cNvSpPr/>
          <p:nvPr/>
        </p:nvSpPr>
        <p:spPr bwMode="auto">
          <a:xfrm>
            <a:off x="2286000" y="2819400"/>
            <a:ext cx="1607893"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sp>
        <p:nvSpPr>
          <p:cNvPr id="56" name="Text Box 38"/>
          <p:cNvSpPr txBox="1">
            <a:spLocks noChangeArrowheads="1"/>
          </p:cNvSpPr>
          <p:nvPr/>
        </p:nvSpPr>
        <p:spPr bwMode="auto">
          <a:xfrm>
            <a:off x="2706927" y="3927217"/>
            <a:ext cx="940556"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1200" dirty="0" smtClean="0">
                <a:solidFill>
                  <a:schemeClr val="tx1">
                    <a:lumMod val="75000"/>
                    <a:lumOff val="25000"/>
                  </a:schemeClr>
                </a:solidFill>
                <a:latin typeface="Gill Sans for Oriflame"/>
                <a:ea typeface="ＭＳ Ｐゴシック" pitchFamily="34" charset="-128"/>
                <a:cs typeface="Gill Sans for Oriflame"/>
              </a:rPr>
              <a:t>700 </a:t>
            </a:r>
            <a:r>
              <a:rPr lang="es-ES" sz="1200" dirty="0" err="1" smtClean="0">
                <a:solidFill>
                  <a:schemeClr val="tx1">
                    <a:lumMod val="75000"/>
                    <a:lumOff val="25000"/>
                  </a:schemeClr>
                </a:solidFill>
                <a:latin typeface="Gill Sans for Oriflame"/>
                <a:ea typeface="ＭＳ Ｐゴシック" pitchFamily="34" charset="-128"/>
                <a:cs typeface="Gill Sans for Oriflame"/>
              </a:rPr>
              <a:t>VEP</a:t>
            </a:r>
            <a:endParaRPr lang="es-ES" sz="1200" dirty="0" smtClean="0">
              <a:solidFill>
                <a:schemeClr val="tx1">
                  <a:lumMod val="75000"/>
                  <a:lumOff val="25000"/>
                </a:schemeClr>
              </a:solidFill>
              <a:latin typeface="Gill Sans for Oriflame"/>
              <a:ea typeface="ＭＳ Ｐゴシック" pitchFamily="34" charset="-128"/>
              <a:cs typeface="Gill Sans for Oriflame"/>
            </a:endParaRPr>
          </a:p>
        </p:txBody>
      </p:sp>
      <p:pic>
        <p:nvPicPr>
          <p:cNvPr id="57" name="Imagen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0400" y="3733800"/>
            <a:ext cx="643830" cy="407758"/>
          </a:xfrm>
          <a:prstGeom prst="rect">
            <a:avLst/>
          </a:prstGeom>
        </p:spPr>
      </p:pic>
      <p:pic>
        <p:nvPicPr>
          <p:cNvPr id="58" name="Imagen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200" y="3645310"/>
            <a:ext cx="410184" cy="621890"/>
          </a:xfrm>
          <a:prstGeom prst="rect">
            <a:avLst/>
          </a:prstGeom>
        </p:spPr>
      </p:pic>
      <p:sp>
        <p:nvSpPr>
          <p:cNvPr id="59" name="24 Rectángulo redondeado"/>
          <p:cNvSpPr/>
          <p:nvPr/>
        </p:nvSpPr>
        <p:spPr bwMode="auto">
          <a:xfrm>
            <a:off x="2286000" y="3581400"/>
            <a:ext cx="1607893"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sp>
        <p:nvSpPr>
          <p:cNvPr id="61" name="Text Box 38"/>
          <p:cNvSpPr txBox="1">
            <a:spLocks noChangeArrowheads="1"/>
          </p:cNvSpPr>
          <p:nvPr/>
        </p:nvSpPr>
        <p:spPr bwMode="auto">
          <a:xfrm>
            <a:off x="2706927" y="4689217"/>
            <a:ext cx="940556"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1200" dirty="0" smtClean="0">
                <a:solidFill>
                  <a:schemeClr val="tx1">
                    <a:lumMod val="75000"/>
                    <a:lumOff val="25000"/>
                  </a:schemeClr>
                </a:solidFill>
                <a:latin typeface="Gill Sans for Oriflame"/>
                <a:ea typeface="ＭＳ Ｐゴシック" pitchFamily="34" charset="-128"/>
                <a:cs typeface="Gill Sans for Oriflame"/>
              </a:rPr>
              <a:t>700 </a:t>
            </a:r>
            <a:r>
              <a:rPr lang="es-ES" sz="1200" dirty="0" err="1" smtClean="0">
                <a:solidFill>
                  <a:schemeClr val="tx1">
                    <a:lumMod val="75000"/>
                    <a:lumOff val="25000"/>
                  </a:schemeClr>
                </a:solidFill>
                <a:latin typeface="Gill Sans for Oriflame"/>
                <a:ea typeface="ＭＳ Ｐゴシック" pitchFamily="34" charset="-128"/>
                <a:cs typeface="Gill Sans for Oriflame"/>
              </a:rPr>
              <a:t>VEP</a:t>
            </a:r>
            <a:endParaRPr lang="es-ES" sz="1200" dirty="0" smtClean="0">
              <a:solidFill>
                <a:schemeClr val="tx1">
                  <a:lumMod val="75000"/>
                  <a:lumOff val="25000"/>
                </a:schemeClr>
              </a:solidFill>
              <a:latin typeface="Gill Sans for Oriflame"/>
              <a:ea typeface="ＭＳ Ｐゴシック" pitchFamily="34" charset="-128"/>
              <a:cs typeface="Gill Sans for Oriflame"/>
            </a:endParaRPr>
          </a:p>
        </p:txBody>
      </p:sp>
      <p:pic>
        <p:nvPicPr>
          <p:cNvPr id="62" name="Imagen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0400" y="4495800"/>
            <a:ext cx="643830" cy="407758"/>
          </a:xfrm>
          <a:prstGeom prst="rect">
            <a:avLst/>
          </a:prstGeom>
        </p:spPr>
      </p:pic>
      <p:pic>
        <p:nvPicPr>
          <p:cNvPr id="63" name="Imagen 6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200" y="4407310"/>
            <a:ext cx="410184" cy="621890"/>
          </a:xfrm>
          <a:prstGeom prst="rect">
            <a:avLst/>
          </a:prstGeom>
        </p:spPr>
      </p:pic>
      <p:sp>
        <p:nvSpPr>
          <p:cNvPr id="64" name="24 Rectángulo redondeado"/>
          <p:cNvSpPr/>
          <p:nvPr/>
        </p:nvSpPr>
        <p:spPr bwMode="auto">
          <a:xfrm>
            <a:off x="2286000" y="4343400"/>
            <a:ext cx="1607893"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sp>
        <p:nvSpPr>
          <p:cNvPr id="66" name="Text Box 38"/>
          <p:cNvSpPr txBox="1">
            <a:spLocks noChangeArrowheads="1"/>
          </p:cNvSpPr>
          <p:nvPr/>
        </p:nvSpPr>
        <p:spPr bwMode="auto">
          <a:xfrm>
            <a:off x="2706927" y="5451217"/>
            <a:ext cx="940556"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1200" dirty="0" smtClean="0">
                <a:solidFill>
                  <a:schemeClr val="tx1">
                    <a:lumMod val="75000"/>
                    <a:lumOff val="25000"/>
                  </a:schemeClr>
                </a:solidFill>
                <a:latin typeface="Gill Sans for Oriflame"/>
                <a:ea typeface="ＭＳ Ｐゴシック" pitchFamily="34" charset="-128"/>
                <a:cs typeface="Gill Sans for Oriflame"/>
              </a:rPr>
              <a:t>700 </a:t>
            </a:r>
            <a:r>
              <a:rPr lang="es-ES" sz="1200" dirty="0" err="1" smtClean="0">
                <a:solidFill>
                  <a:schemeClr val="tx1">
                    <a:lumMod val="75000"/>
                    <a:lumOff val="25000"/>
                  </a:schemeClr>
                </a:solidFill>
                <a:latin typeface="Gill Sans for Oriflame"/>
                <a:ea typeface="ＭＳ Ｐゴシック" pitchFamily="34" charset="-128"/>
                <a:cs typeface="Gill Sans for Oriflame"/>
              </a:rPr>
              <a:t>VEP</a:t>
            </a:r>
            <a:endParaRPr lang="es-ES" sz="1200" dirty="0" smtClean="0">
              <a:solidFill>
                <a:schemeClr val="tx1">
                  <a:lumMod val="75000"/>
                  <a:lumOff val="25000"/>
                </a:schemeClr>
              </a:solidFill>
              <a:latin typeface="Gill Sans for Oriflame"/>
              <a:ea typeface="ＭＳ Ｐゴシック" pitchFamily="34" charset="-128"/>
              <a:cs typeface="Gill Sans for Oriflame"/>
            </a:endParaRPr>
          </a:p>
        </p:txBody>
      </p:sp>
      <p:pic>
        <p:nvPicPr>
          <p:cNvPr id="67" name="Imagen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0400" y="5257800"/>
            <a:ext cx="643830" cy="407758"/>
          </a:xfrm>
          <a:prstGeom prst="rect">
            <a:avLst/>
          </a:prstGeom>
        </p:spPr>
      </p:pic>
      <p:pic>
        <p:nvPicPr>
          <p:cNvPr id="68" name="Imagen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200" y="5169310"/>
            <a:ext cx="410184" cy="621890"/>
          </a:xfrm>
          <a:prstGeom prst="rect">
            <a:avLst/>
          </a:prstGeom>
        </p:spPr>
      </p:pic>
      <p:sp>
        <p:nvSpPr>
          <p:cNvPr id="69" name="24 Rectángulo redondeado"/>
          <p:cNvSpPr/>
          <p:nvPr/>
        </p:nvSpPr>
        <p:spPr bwMode="auto">
          <a:xfrm>
            <a:off x="2286000" y="5105400"/>
            <a:ext cx="1607893"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sp>
        <p:nvSpPr>
          <p:cNvPr id="48" name="47 CuadroTexto"/>
          <p:cNvSpPr txBox="1"/>
          <p:nvPr/>
        </p:nvSpPr>
        <p:spPr>
          <a:xfrm>
            <a:off x="2332292" y="2399801"/>
            <a:ext cx="470000" cy="307777"/>
          </a:xfrm>
          <a:prstGeom prst="rect">
            <a:avLst/>
          </a:prstGeom>
          <a:noFill/>
        </p:spPr>
        <p:txBody>
          <a:bodyPr wrap="none" rtlCol="0">
            <a:spAutoFit/>
          </a:bodyPr>
          <a:lstStyle/>
          <a:p>
            <a:pPr fontAlgn="base">
              <a:spcBef>
                <a:spcPct val="0"/>
              </a:spcBef>
              <a:spcAft>
                <a:spcPct val="0"/>
              </a:spcAft>
            </a:pPr>
            <a:r>
              <a:rPr lang="es-CL" sz="1400" b="1" i="1" dirty="0" smtClean="0">
                <a:solidFill>
                  <a:schemeClr val="bg1"/>
                </a:solidFill>
                <a:latin typeface="Garamond" pitchFamily="18" charset="0"/>
              </a:rPr>
              <a:t> 6%</a:t>
            </a:r>
            <a:endParaRPr lang="es-CL" sz="1400" b="1" i="1" dirty="0">
              <a:solidFill>
                <a:schemeClr val="bg1"/>
              </a:solidFill>
              <a:latin typeface="Garamond" pitchFamily="18" charset="0"/>
            </a:endParaRPr>
          </a:p>
        </p:txBody>
      </p:sp>
      <p:sp>
        <p:nvSpPr>
          <p:cNvPr id="70" name="69 CuadroTexto"/>
          <p:cNvSpPr txBox="1"/>
          <p:nvPr/>
        </p:nvSpPr>
        <p:spPr>
          <a:xfrm>
            <a:off x="2286000" y="3197423"/>
            <a:ext cx="470000" cy="307777"/>
          </a:xfrm>
          <a:prstGeom prst="rect">
            <a:avLst/>
          </a:prstGeom>
          <a:noFill/>
        </p:spPr>
        <p:txBody>
          <a:bodyPr wrap="none" rtlCol="0">
            <a:spAutoFit/>
          </a:bodyPr>
          <a:lstStyle/>
          <a:p>
            <a:pPr fontAlgn="base">
              <a:spcBef>
                <a:spcPct val="0"/>
              </a:spcBef>
              <a:spcAft>
                <a:spcPct val="0"/>
              </a:spcAft>
            </a:pPr>
            <a:r>
              <a:rPr lang="es-CL" sz="1400" b="1" i="1" dirty="0" smtClean="0">
                <a:solidFill>
                  <a:schemeClr val="bg1"/>
                </a:solidFill>
                <a:latin typeface="Garamond" pitchFamily="18" charset="0"/>
              </a:rPr>
              <a:t> 6%</a:t>
            </a:r>
            <a:endParaRPr lang="es-CL" sz="1400" b="1" i="1" dirty="0">
              <a:solidFill>
                <a:schemeClr val="bg1"/>
              </a:solidFill>
              <a:latin typeface="Garamond" pitchFamily="18" charset="0"/>
            </a:endParaRPr>
          </a:p>
        </p:txBody>
      </p:sp>
      <p:sp>
        <p:nvSpPr>
          <p:cNvPr id="71" name="70 CuadroTexto"/>
          <p:cNvSpPr txBox="1"/>
          <p:nvPr/>
        </p:nvSpPr>
        <p:spPr>
          <a:xfrm>
            <a:off x="2286000" y="3959423"/>
            <a:ext cx="470000" cy="307777"/>
          </a:xfrm>
          <a:prstGeom prst="rect">
            <a:avLst/>
          </a:prstGeom>
          <a:noFill/>
        </p:spPr>
        <p:txBody>
          <a:bodyPr wrap="none" rtlCol="0">
            <a:spAutoFit/>
          </a:bodyPr>
          <a:lstStyle/>
          <a:p>
            <a:pPr fontAlgn="base">
              <a:spcBef>
                <a:spcPct val="0"/>
              </a:spcBef>
              <a:spcAft>
                <a:spcPct val="0"/>
              </a:spcAft>
            </a:pPr>
            <a:r>
              <a:rPr lang="es-CL" sz="1400" b="1" i="1" dirty="0" smtClean="0">
                <a:solidFill>
                  <a:schemeClr val="bg1"/>
                </a:solidFill>
                <a:latin typeface="Garamond" pitchFamily="18" charset="0"/>
              </a:rPr>
              <a:t> 6%</a:t>
            </a:r>
            <a:endParaRPr lang="es-CL" sz="1400" b="1" i="1" dirty="0">
              <a:solidFill>
                <a:schemeClr val="bg1"/>
              </a:solidFill>
              <a:latin typeface="Garamond" pitchFamily="18" charset="0"/>
            </a:endParaRPr>
          </a:p>
        </p:txBody>
      </p:sp>
      <p:sp>
        <p:nvSpPr>
          <p:cNvPr id="72" name="71 CuadroTexto"/>
          <p:cNvSpPr txBox="1"/>
          <p:nvPr/>
        </p:nvSpPr>
        <p:spPr>
          <a:xfrm>
            <a:off x="2286000" y="4724400"/>
            <a:ext cx="470000" cy="307777"/>
          </a:xfrm>
          <a:prstGeom prst="rect">
            <a:avLst/>
          </a:prstGeom>
          <a:noFill/>
        </p:spPr>
        <p:txBody>
          <a:bodyPr wrap="none" rtlCol="0">
            <a:spAutoFit/>
          </a:bodyPr>
          <a:lstStyle/>
          <a:p>
            <a:pPr fontAlgn="base">
              <a:spcBef>
                <a:spcPct val="0"/>
              </a:spcBef>
              <a:spcAft>
                <a:spcPct val="0"/>
              </a:spcAft>
            </a:pPr>
            <a:r>
              <a:rPr lang="es-CL" sz="1400" b="1" i="1" dirty="0" smtClean="0">
                <a:solidFill>
                  <a:schemeClr val="bg1"/>
                </a:solidFill>
                <a:latin typeface="Garamond" pitchFamily="18" charset="0"/>
              </a:rPr>
              <a:t> 6%</a:t>
            </a:r>
            <a:endParaRPr lang="es-CL" sz="1400" b="1" i="1" dirty="0">
              <a:solidFill>
                <a:schemeClr val="bg1"/>
              </a:solidFill>
              <a:latin typeface="Garamond" pitchFamily="18" charset="0"/>
            </a:endParaRPr>
          </a:p>
        </p:txBody>
      </p:sp>
      <p:sp>
        <p:nvSpPr>
          <p:cNvPr id="73" name="72 CuadroTexto"/>
          <p:cNvSpPr txBox="1"/>
          <p:nvPr/>
        </p:nvSpPr>
        <p:spPr>
          <a:xfrm>
            <a:off x="2286000" y="5483423"/>
            <a:ext cx="470000" cy="307777"/>
          </a:xfrm>
          <a:prstGeom prst="rect">
            <a:avLst/>
          </a:prstGeom>
          <a:noFill/>
        </p:spPr>
        <p:txBody>
          <a:bodyPr wrap="none" rtlCol="0">
            <a:spAutoFit/>
          </a:bodyPr>
          <a:lstStyle/>
          <a:p>
            <a:pPr fontAlgn="base">
              <a:spcBef>
                <a:spcPct val="0"/>
              </a:spcBef>
              <a:spcAft>
                <a:spcPct val="0"/>
              </a:spcAft>
            </a:pPr>
            <a:r>
              <a:rPr lang="es-CL" sz="1400" b="1" i="1" dirty="0" smtClean="0">
                <a:solidFill>
                  <a:schemeClr val="bg1"/>
                </a:solidFill>
                <a:latin typeface="Garamond" pitchFamily="18" charset="0"/>
              </a:rPr>
              <a:t> 6%</a:t>
            </a:r>
            <a:endParaRPr lang="es-CL" sz="1400" b="1" i="1" dirty="0">
              <a:solidFill>
                <a:schemeClr val="bg1"/>
              </a:solidFill>
              <a:latin typeface="Garamond" pitchFamily="18" charset="0"/>
            </a:endParaRPr>
          </a:p>
        </p:txBody>
      </p:sp>
      <p:grpSp>
        <p:nvGrpSpPr>
          <p:cNvPr id="12" name="11 Grupo"/>
          <p:cNvGrpSpPr/>
          <p:nvPr/>
        </p:nvGrpSpPr>
        <p:grpSpPr>
          <a:xfrm>
            <a:off x="5943601" y="5389090"/>
            <a:ext cx="2368648" cy="1275433"/>
            <a:chOff x="7162800" y="6664522"/>
            <a:chExt cx="2087429" cy="1162535"/>
          </a:xfrm>
        </p:grpSpPr>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6664522"/>
              <a:ext cx="2087429" cy="1162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80 CuadroTexto"/>
            <p:cNvSpPr txBox="1"/>
            <p:nvPr/>
          </p:nvSpPr>
          <p:spPr>
            <a:xfrm>
              <a:off x="7169450" y="6878792"/>
              <a:ext cx="1980030" cy="707886"/>
            </a:xfrm>
            <a:prstGeom prst="rect">
              <a:avLst/>
            </a:prstGeom>
            <a:noFill/>
          </p:spPr>
          <p:txBody>
            <a:bodyPr wrap="none" rtlCol="0">
              <a:spAutoFit/>
            </a:bodyPr>
            <a:lstStyle/>
            <a:p>
              <a:pPr algn="ctr"/>
              <a:r>
                <a:rPr lang="es-CL" sz="2000" b="1" i="1" dirty="0" smtClean="0">
                  <a:solidFill>
                    <a:schemeClr val="bg1"/>
                  </a:solidFill>
                  <a:latin typeface="Garamond" panose="02020404030301010803" pitchFamily="18" charset="0"/>
                  <a:cs typeface="Gill Sans for Oriflame"/>
                </a:rPr>
                <a:t>Total Ganancia </a:t>
              </a:r>
            </a:p>
            <a:p>
              <a:pPr algn="ctr"/>
              <a:r>
                <a:rPr lang="es-CL" sz="2000" b="1" i="1" dirty="0" smtClean="0">
                  <a:solidFill>
                    <a:schemeClr val="bg1"/>
                  </a:solidFill>
                  <a:latin typeface="Garamond" panose="02020404030301010803" pitchFamily="18" charset="0"/>
                  <a:cs typeface="Gill Sans for Oriflame"/>
                </a:rPr>
                <a:t>por IM: $196,5</a:t>
              </a:r>
              <a:endParaRPr lang="es-CL" sz="2000" b="1" i="1" dirty="0">
                <a:solidFill>
                  <a:schemeClr val="bg1"/>
                </a:solidFill>
                <a:latin typeface="Garamond" panose="02020404030301010803" pitchFamily="18" charset="0"/>
                <a:cs typeface="Gill Sans for Oriflame"/>
              </a:endParaRPr>
            </a:p>
          </p:txBody>
        </p:sp>
      </p:grpSp>
      <p:sp>
        <p:nvSpPr>
          <p:cNvPr id="82" name="Text Box 38"/>
          <p:cNvSpPr txBox="1">
            <a:spLocks noChangeArrowheads="1"/>
          </p:cNvSpPr>
          <p:nvPr/>
        </p:nvSpPr>
        <p:spPr bwMode="auto">
          <a:xfrm>
            <a:off x="2706927" y="6209520"/>
            <a:ext cx="940556"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1200" dirty="0" smtClean="0">
                <a:solidFill>
                  <a:schemeClr val="tx1">
                    <a:lumMod val="75000"/>
                    <a:lumOff val="25000"/>
                  </a:schemeClr>
                </a:solidFill>
                <a:latin typeface="Gill Sans for Oriflame"/>
                <a:ea typeface="ＭＳ Ｐゴシック" pitchFamily="34" charset="-128"/>
                <a:cs typeface="Gill Sans for Oriflame"/>
              </a:rPr>
              <a:t>700 </a:t>
            </a:r>
            <a:r>
              <a:rPr lang="es-ES" sz="1200" dirty="0" err="1" smtClean="0">
                <a:solidFill>
                  <a:schemeClr val="tx1">
                    <a:lumMod val="75000"/>
                    <a:lumOff val="25000"/>
                  </a:schemeClr>
                </a:solidFill>
                <a:latin typeface="Gill Sans for Oriflame"/>
                <a:ea typeface="ＭＳ Ｐゴシック" pitchFamily="34" charset="-128"/>
                <a:cs typeface="Gill Sans for Oriflame"/>
              </a:rPr>
              <a:t>VEP</a:t>
            </a:r>
            <a:endParaRPr lang="es-ES" sz="1200" dirty="0" smtClean="0">
              <a:solidFill>
                <a:schemeClr val="tx1">
                  <a:lumMod val="75000"/>
                  <a:lumOff val="25000"/>
                </a:schemeClr>
              </a:solidFill>
              <a:latin typeface="Gill Sans for Oriflame"/>
              <a:ea typeface="ＭＳ Ｐゴシック" pitchFamily="34" charset="-128"/>
              <a:cs typeface="Gill Sans for Oriflame"/>
            </a:endParaRPr>
          </a:p>
        </p:txBody>
      </p:sp>
      <p:pic>
        <p:nvPicPr>
          <p:cNvPr id="83" name="Imagen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0400" y="6016103"/>
            <a:ext cx="643830" cy="407758"/>
          </a:xfrm>
          <a:prstGeom prst="rect">
            <a:avLst/>
          </a:prstGeom>
        </p:spPr>
      </p:pic>
      <p:pic>
        <p:nvPicPr>
          <p:cNvPr id="84" name="Imagen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200" y="5927613"/>
            <a:ext cx="410184" cy="621890"/>
          </a:xfrm>
          <a:prstGeom prst="rect">
            <a:avLst/>
          </a:prstGeom>
        </p:spPr>
      </p:pic>
      <p:sp>
        <p:nvSpPr>
          <p:cNvPr id="86" name="24 Rectángulo redondeado"/>
          <p:cNvSpPr/>
          <p:nvPr/>
        </p:nvSpPr>
        <p:spPr bwMode="auto">
          <a:xfrm>
            <a:off x="2286000" y="5863703"/>
            <a:ext cx="1607893"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sp>
        <p:nvSpPr>
          <p:cNvPr id="91" name="90 CuadroTexto"/>
          <p:cNvSpPr txBox="1"/>
          <p:nvPr/>
        </p:nvSpPr>
        <p:spPr>
          <a:xfrm>
            <a:off x="2362200" y="6245423"/>
            <a:ext cx="470000" cy="307777"/>
          </a:xfrm>
          <a:prstGeom prst="rect">
            <a:avLst/>
          </a:prstGeom>
          <a:noFill/>
        </p:spPr>
        <p:txBody>
          <a:bodyPr wrap="none" rtlCol="0">
            <a:spAutoFit/>
          </a:bodyPr>
          <a:lstStyle/>
          <a:p>
            <a:pPr fontAlgn="base">
              <a:spcBef>
                <a:spcPct val="0"/>
              </a:spcBef>
              <a:spcAft>
                <a:spcPct val="0"/>
              </a:spcAft>
            </a:pPr>
            <a:r>
              <a:rPr lang="es-CL" sz="1400" b="1" i="1" dirty="0" smtClean="0">
                <a:solidFill>
                  <a:schemeClr val="bg1"/>
                </a:solidFill>
                <a:latin typeface="Garamond" pitchFamily="18" charset="0"/>
              </a:rPr>
              <a:t> 6%</a:t>
            </a:r>
            <a:endParaRPr lang="es-CL" sz="1400" b="1" i="1" dirty="0">
              <a:solidFill>
                <a:schemeClr val="bg1"/>
              </a:solidFill>
              <a:latin typeface="Garamond" pitchFamily="18" charset="0"/>
            </a:endParaRPr>
          </a:p>
        </p:txBody>
      </p:sp>
    </p:spTree>
    <p:extLst>
      <p:ext uri="{BB962C8B-B14F-4D97-AF65-F5344CB8AC3E}">
        <p14:creationId xmlns:p14="http://schemas.microsoft.com/office/powerpoint/2010/main" val="183348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6"/>
                                        </p:tgtEl>
                                        <p:attrNameLst>
                                          <p:attrName>style.visibility</p:attrName>
                                        </p:attrNameLst>
                                      </p:cBhvr>
                                      <p:to>
                                        <p:strVal val="visible"/>
                                      </p:to>
                                    </p:set>
                                    <p:animEffect transition="in" filter="fade">
                                      <p:cBhvr>
                                        <p:cTn id="20" dur="500"/>
                                        <p:tgtEl>
                                          <p:spTgt spid="20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500"/>
                                        <p:tgtEl>
                                          <p:spTgt spid="7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fade">
                                      <p:cBhvr>
                                        <p:cTn id="47" dur="500"/>
                                        <p:tgtEl>
                                          <p:spTgt spid="7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fade">
                                      <p:cBhvr>
                                        <p:cTn id="60" dur="500"/>
                                        <p:tgtEl>
                                          <p:spTgt spid="8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fade">
                                      <p:cBhvr>
                                        <p:cTn id="63" dur="500"/>
                                        <p:tgtEl>
                                          <p:spTgt spid="9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
                                            <p:txEl>
                                              <p:pRg st="2" end="2"/>
                                            </p:txEl>
                                          </p:spTgt>
                                        </p:tgtEl>
                                        <p:attrNameLst>
                                          <p:attrName>style.visibility</p:attrName>
                                        </p:attrNameLst>
                                      </p:cBhvr>
                                      <p:to>
                                        <p:strVal val="visible"/>
                                      </p:to>
                                    </p:set>
                                    <p:animEffect transition="in" filter="wipe(left)">
                                      <p:cBhvr>
                                        <p:cTn id="68" dur="500"/>
                                        <p:tgtEl>
                                          <p:spTgt spid="5">
                                            <p:txEl>
                                              <p:pRg st="2" end="2"/>
                                            </p:txEl>
                                          </p:spTgt>
                                        </p:tgtEl>
                                      </p:cBhvr>
                                    </p:animEffect>
                                  </p:childTnLst>
                                </p:cTn>
                              </p:par>
                              <p:par>
                                <p:cTn id="69" presetID="22" presetClass="entr" presetSubtype="8" fill="hold" nodeType="withEffect">
                                  <p:stCondLst>
                                    <p:cond delay="0"/>
                                  </p:stCondLst>
                                  <p:childTnLst>
                                    <p:set>
                                      <p:cBhvr>
                                        <p:cTn id="70" dur="1" fill="hold">
                                          <p:stCondLst>
                                            <p:cond delay="0"/>
                                          </p:stCondLst>
                                        </p:cTn>
                                        <p:tgtEl>
                                          <p:spTgt spid="85"/>
                                        </p:tgtEl>
                                        <p:attrNameLst>
                                          <p:attrName>style.visibility</p:attrName>
                                        </p:attrNameLst>
                                      </p:cBhvr>
                                      <p:to>
                                        <p:strVal val="visible"/>
                                      </p:to>
                                    </p:set>
                                    <p:animEffect transition="in" filter="wipe(left)">
                                      <p:cBhvr>
                                        <p:cTn id="71" dur="500"/>
                                        <p:tgtEl>
                                          <p:spTgt spid="8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5">
                                            <p:txEl>
                                              <p:pRg st="3" end="3"/>
                                            </p:txEl>
                                          </p:spTgt>
                                        </p:tgtEl>
                                        <p:attrNameLst>
                                          <p:attrName>style.visibility</p:attrName>
                                        </p:attrNameLst>
                                      </p:cBhvr>
                                      <p:to>
                                        <p:strVal val="visible"/>
                                      </p:to>
                                    </p:set>
                                    <p:animEffect transition="in" filter="wipe(left)">
                                      <p:cBhvr>
                                        <p:cTn id="76" dur="500"/>
                                        <p:tgtEl>
                                          <p:spTgt spid="5">
                                            <p:txEl>
                                              <p:pRg st="3" end="3"/>
                                            </p:txEl>
                                          </p:spTgt>
                                        </p:tgtEl>
                                      </p:cBhvr>
                                    </p:animEffect>
                                  </p:childTnLst>
                                </p:cTn>
                              </p:par>
                              <p:par>
                                <p:cTn id="77" presetID="22" presetClass="entr" presetSubtype="8" fill="hold" nodeType="with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wipe(left)">
                                      <p:cBhvr>
                                        <p:cTn id="79" dur="500"/>
                                        <p:tgtEl>
                                          <p:spTgt spid="87"/>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12"/>
                                        </p:tgtEl>
                                        <p:attrNameLst>
                                          <p:attrName>style.visibility</p:attrName>
                                        </p:attrNameLst>
                                      </p:cBhvr>
                                      <p:to>
                                        <p:strVal val="visible"/>
                                      </p:to>
                                    </p:set>
                                    <p:anim calcmode="lin" valueType="num">
                                      <p:cBhvr>
                                        <p:cTn id="84" dur="500" fill="hold"/>
                                        <p:tgtEl>
                                          <p:spTgt spid="212"/>
                                        </p:tgtEl>
                                        <p:attrNameLst>
                                          <p:attrName>ppt_w</p:attrName>
                                        </p:attrNameLst>
                                      </p:cBhvr>
                                      <p:tavLst>
                                        <p:tav tm="0">
                                          <p:val>
                                            <p:fltVal val="0"/>
                                          </p:val>
                                        </p:tav>
                                        <p:tav tm="100000">
                                          <p:val>
                                            <p:strVal val="#ppt_w"/>
                                          </p:val>
                                        </p:tav>
                                      </p:tavLst>
                                    </p:anim>
                                    <p:anim calcmode="lin" valueType="num">
                                      <p:cBhvr>
                                        <p:cTn id="85" dur="500" fill="hold"/>
                                        <p:tgtEl>
                                          <p:spTgt spid="212"/>
                                        </p:tgtEl>
                                        <p:attrNameLst>
                                          <p:attrName>ppt_h</p:attrName>
                                        </p:attrNameLst>
                                      </p:cBhvr>
                                      <p:tavLst>
                                        <p:tav tm="0">
                                          <p:val>
                                            <p:fltVal val="0"/>
                                          </p:val>
                                        </p:tav>
                                        <p:tav tm="100000">
                                          <p:val>
                                            <p:strVal val="#ppt_h"/>
                                          </p:val>
                                        </p:tav>
                                      </p:tavLst>
                                    </p:anim>
                                    <p:animEffect transition="in" filter="fade">
                                      <p:cBhvr>
                                        <p:cTn id="86" dur="500"/>
                                        <p:tgtEl>
                                          <p:spTgt spid="21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49"/>
                                        </p:tgtEl>
                                        <p:attrNameLst>
                                          <p:attrName>style.visibility</p:attrName>
                                        </p:attrNameLst>
                                      </p:cBhvr>
                                      <p:to>
                                        <p:strVal val="visible"/>
                                      </p:to>
                                    </p:set>
                                    <p:animEffect transition="in" filter="fade">
                                      <p:cBhvr>
                                        <p:cTn id="89" dur="500"/>
                                        <p:tgtEl>
                                          <p:spTgt spid="149"/>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1">
                                            <p:txEl>
                                              <p:pRg st="0" end="0"/>
                                            </p:txEl>
                                          </p:spTgt>
                                        </p:tgtEl>
                                        <p:attrNameLst>
                                          <p:attrName>style.visibility</p:attrName>
                                        </p:attrNameLst>
                                      </p:cBhvr>
                                      <p:to>
                                        <p:strVal val="visible"/>
                                      </p:to>
                                    </p:set>
                                    <p:animEffect transition="in" filter="fade">
                                      <p:cBhvr>
                                        <p:cTn id="94" dur="500"/>
                                        <p:tgtEl>
                                          <p:spTgt spid="11">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1">
                                            <p:txEl>
                                              <p:pRg st="1" end="1"/>
                                            </p:txEl>
                                          </p:spTgt>
                                        </p:tgtEl>
                                        <p:attrNameLst>
                                          <p:attrName>style.visibility</p:attrName>
                                        </p:attrNameLst>
                                      </p:cBhvr>
                                      <p:to>
                                        <p:strVal val="visible"/>
                                      </p:to>
                                    </p:set>
                                    <p:animEffect transition="in" filter="fade">
                                      <p:cBhvr>
                                        <p:cTn id="99" dur="500"/>
                                        <p:tgtEl>
                                          <p:spTgt spid="11">
                                            <p:txEl>
                                              <p:pRg st="1" end="1"/>
                                            </p:txEl>
                                          </p:spTgt>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
                                            <p:txEl>
                                              <p:pRg st="2" end="2"/>
                                            </p:txEl>
                                          </p:spTgt>
                                        </p:tgtEl>
                                        <p:attrNameLst>
                                          <p:attrName>style.visibility</p:attrName>
                                        </p:attrNameLst>
                                      </p:cBhvr>
                                      <p:to>
                                        <p:strVal val="visible"/>
                                      </p:to>
                                    </p:set>
                                    <p:animEffect transition="in" filter="fade">
                                      <p:cBhvr>
                                        <p:cTn id="102" dur="500"/>
                                        <p:tgtEl>
                                          <p:spTgt spid="11">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1">
                                            <p:txEl>
                                              <p:pRg st="4" end="4"/>
                                            </p:txEl>
                                          </p:spTgt>
                                        </p:tgtEl>
                                        <p:attrNameLst>
                                          <p:attrName>style.visibility</p:attrName>
                                        </p:attrNameLst>
                                      </p:cBhvr>
                                      <p:to>
                                        <p:strVal val="visible"/>
                                      </p:to>
                                    </p:set>
                                    <p:animEffect transition="in" filter="fade">
                                      <p:cBhvr>
                                        <p:cTn id="107" dur="500"/>
                                        <p:tgtEl>
                                          <p:spTgt spid="11">
                                            <p:txEl>
                                              <p:pRg st="4" end="4"/>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1">
                                            <p:txEl>
                                              <p:pRg st="5" end="5"/>
                                            </p:txEl>
                                          </p:spTgt>
                                        </p:tgtEl>
                                        <p:attrNameLst>
                                          <p:attrName>style.visibility</p:attrName>
                                        </p:attrNameLst>
                                      </p:cBhvr>
                                      <p:to>
                                        <p:strVal val="visible"/>
                                      </p:to>
                                    </p:set>
                                    <p:animEffect transition="in" filter="fade">
                                      <p:cBhvr>
                                        <p:cTn id="112" dur="500"/>
                                        <p:tgtEl>
                                          <p:spTgt spid="11">
                                            <p:txEl>
                                              <p:pRg st="5" end="5"/>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nodeType="clickEffect">
                                  <p:stCondLst>
                                    <p:cond delay="0"/>
                                  </p:stCondLst>
                                  <p:childTnLst>
                                    <p:set>
                                      <p:cBhvr>
                                        <p:cTn id="116" dur="1" fill="hold">
                                          <p:stCondLst>
                                            <p:cond delay="0"/>
                                          </p:stCondLst>
                                        </p:cTn>
                                        <p:tgtEl>
                                          <p:spTgt spid="12"/>
                                        </p:tgtEl>
                                        <p:attrNameLst>
                                          <p:attrName>style.visibility</p:attrName>
                                        </p:attrNameLst>
                                      </p:cBhvr>
                                      <p:to>
                                        <p:strVal val="visible"/>
                                      </p:to>
                                    </p:set>
                                    <p:anim calcmode="lin" valueType="num">
                                      <p:cBhvr>
                                        <p:cTn id="117" dur="500" fill="hold"/>
                                        <p:tgtEl>
                                          <p:spTgt spid="12"/>
                                        </p:tgtEl>
                                        <p:attrNameLst>
                                          <p:attrName>ppt_w</p:attrName>
                                        </p:attrNameLst>
                                      </p:cBhvr>
                                      <p:tavLst>
                                        <p:tav tm="0">
                                          <p:val>
                                            <p:fltVal val="0"/>
                                          </p:val>
                                        </p:tav>
                                        <p:tav tm="100000">
                                          <p:val>
                                            <p:strVal val="#ppt_w"/>
                                          </p:val>
                                        </p:tav>
                                      </p:tavLst>
                                    </p:anim>
                                    <p:anim calcmode="lin" valueType="num">
                                      <p:cBhvr>
                                        <p:cTn id="118" dur="500" fill="hold"/>
                                        <p:tgtEl>
                                          <p:spTgt spid="12"/>
                                        </p:tgtEl>
                                        <p:attrNameLst>
                                          <p:attrName>ppt_h</p:attrName>
                                        </p:attrNameLst>
                                      </p:cBhvr>
                                      <p:tavLst>
                                        <p:tav tm="0">
                                          <p:val>
                                            <p:fltVal val="0"/>
                                          </p:val>
                                        </p:tav>
                                        <p:tav tm="100000">
                                          <p:val>
                                            <p:strVal val="#ppt_h"/>
                                          </p:val>
                                        </p:tav>
                                      </p:tavLst>
                                    </p:anim>
                                    <p:animEffect transition="in" filter="fade">
                                      <p:cBhvr>
                                        <p:cTn id="1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12" grpId="0"/>
      <p:bldP spid="11" grpId="0" uiExpand="1" build="p"/>
      <p:bldP spid="149" grpId="0"/>
      <p:bldP spid="206" grpId="0"/>
      <p:bldP spid="50" grpId="0"/>
      <p:bldP spid="56" grpId="0"/>
      <p:bldP spid="61" grpId="0"/>
      <p:bldP spid="66" grpId="0"/>
      <p:bldP spid="48" grpId="0"/>
      <p:bldP spid="70" grpId="0"/>
      <p:bldP spid="71" grpId="0"/>
      <p:bldP spid="72" grpId="0"/>
      <p:bldP spid="73" grpId="0"/>
      <p:bldP spid="82" grpId="0"/>
      <p:bldP spid="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Imagen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676400"/>
            <a:ext cx="7924800" cy="4800600"/>
          </a:xfrm>
          <a:prstGeom prst="rect">
            <a:avLst/>
          </a:prstGeom>
        </p:spPr>
      </p:pic>
      <p:sp>
        <p:nvSpPr>
          <p:cNvPr id="4" name="3 CuadroTexto"/>
          <p:cNvSpPr txBox="1"/>
          <p:nvPr/>
        </p:nvSpPr>
        <p:spPr>
          <a:xfrm>
            <a:off x="609600" y="1295400"/>
            <a:ext cx="8228418" cy="338554"/>
          </a:xfrm>
          <a:prstGeom prst="rect">
            <a:avLst/>
          </a:prstGeom>
          <a:noFill/>
        </p:spPr>
        <p:txBody>
          <a:bodyPr wrap="square" rtlCol="0">
            <a:spAutoFit/>
          </a:bodyPr>
          <a:lstStyle/>
          <a:p>
            <a:r>
              <a:rPr lang="es-CL" sz="1600" dirty="0" smtClean="0">
                <a:solidFill>
                  <a:schemeClr val="tx1">
                    <a:lumMod val="75000"/>
                    <a:lumOff val="25000"/>
                  </a:schemeClr>
                </a:solidFill>
                <a:latin typeface="Gill Sans for Oriflame Light"/>
                <a:cs typeface="Gill Sans for Oriflame Light"/>
              </a:rPr>
              <a:t>Construye una red equilibrada, aprovecha el impulso de aquellos que quieren crecer</a:t>
            </a:r>
            <a:endParaRPr lang="es-CL" sz="1600" dirty="0">
              <a:solidFill>
                <a:schemeClr val="tx1">
                  <a:lumMod val="75000"/>
                  <a:lumOff val="25000"/>
                </a:schemeClr>
              </a:solidFill>
              <a:latin typeface="Gill Sans for Oriflame Light"/>
              <a:cs typeface="Gill Sans for Oriflame Light"/>
            </a:endParaRPr>
          </a:p>
        </p:txBody>
      </p:sp>
      <p:sp>
        <p:nvSpPr>
          <p:cNvPr id="5" name="4 CuadroTexto"/>
          <p:cNvSpPr txBox="1"/>
          <p:nvPr/>
        </p:nvSpPr>
        <p:spPr>
          <a:xfrm>
            <a:off x="4722608" y="2057400"/>
            <a:ext cx="4051080" cy="1300356"/>
          </a:xfrm>
          <a:prstGeom prst="rect">
            <a:avLst/>
          </a:prstGeom>
          <a:noFill/>
        </p:spPr>
        <p:txBody>
          <a:bodyPr wrap="square" rtlCol="0">
            <a:spAutoFit/>
          </a:bodyPr>
          <a:lstStyle/>
          <a:p>
            <a:pPr>
              <a:spcBef>
                <a:spcPts val="300"/>
              </a:spcBef>
              <a:spcAft>
                <a:spcPts val="600"/>
              </a:spcAft>
            </a:pPr>
            <a:r>
              <a:rPr lang="es-CL" sz="1400" dirty="0" smtClean="0">
                <a:solidFill>
                  <a:schemeClr val="tx1">
                    <a:lumMod val="75000"/>
                    <a:lumOff val="25000"/>
                  </a:schemeClr>
                </a:solidFill>
                <a:latin typeface="Gill Sans for Oriflame Light"/>
                <a:cs typeface="Gill Sans for Oriflame Light"/>
              </a:rPr>
              <a:t>Todos hacen 100 VEP</a:t>
            </a:r>
          </a:p>
          <a:p>
            <a:pPr>
              <a:spcBef>
                <a:spcPts val="300"/>
              </a:spcBef>
              <a:spcAft>
                <a:spcPts val="600"/>
              </a:spcAft>
            </a:pPr>
            <a:r>
              <a:rPr lang="es-CL" sz="1400" dirty="0" smtClean="0">
                <a:solidFill>
                  <a:schemeClr val="tx1">
                    <a:lumMod val="75000"/>
                    <a:lumOff val="25000"/>
                  </a:schemeClr>
                </a:solidFill>
                <a:latin typeface="Gill Sans for Oriflame Light"/>
                <a:cs typeface="Gill Sans for Oriflame Light"/>
              </a:rPr>
              <a:t>Total puntos de la red: 4.500 =15%</a:t>
            </a:r>
          </a:p>
          <a:p>
            <a:pPr>
              <a:spcBef>
                <a:spcPts val="300"/>
              </a:spcBef>
              <a:spcAft>
                <a:spcPts val="600"/>
              </a:spcAft>
            </a:pPr>
            <a:r>
              <a:rPr lang="es-CL" sz="1400" dirty="0" smtClean="0">
                <a:solidFill>
                  <a:schemeClr val="tx1">
                    <a:lumMod val="75000"/>
                    <a:lumOff val="25000"/>
                  </a:schemeClr>
                </a:solidFill>
                <a:latin typeface="Gill Sans for Oriflame Light"/>
                <a:cs typeface="Gill Sans for Oriflame Light"/>
              </a:rPr>
              <a:t>VDN de la Red       $2.150</a:t>
            </a:r>
          </a:p>
          <a:p>
            <a:pPr>
              <a:spcBef>
                <a:spcPts val="300"/>
              </a:spcBef>
              <a:spcAft>
                <a:spcPts val="600"/>
              </a:spcAft>
            </a:pPr>
            <a:r>
              <a:rPr lang="es-CL" sz="1400" dirty="0">
                <a:solidFill>
                  <a:schemeClr val="tx1">
                    <a:lumMod val="75000"/>
                    <a:lumOff val="25000"/>
                  </a:schemeClr>
                </a:solidFill>
                <a:latin typeface="Gill Sans for Oriflame Light"/>
                <a:cs typeface="Gill Sans for Oriflame Light"/>
              </a:rPr>
              <a:t>VDN de la Red       </a:t>
            </a:r>
            <a:r>
              <a:rPr lang="es-CL" sz="1400" dirty="0" smtClean="0">
                <a:solidFill>
                  <a:schemeClr val="tx1">
                    <a:lumMod val="75000"/>
                    <a:lumOff val="25000"/>
                  </a:schemeClr>
                </a:solidFill>
                <a:latin typeface="Gill Sans for Oriflame Light"/>
                <a:cs typeface="Gill Sans for Oriflame Light"/>
              </a:rPr>
              <a:t>$50</a:t>
            </a:r>
            <a:endParaRPr lang="es-CL" sz="1400" dirty="0" smtClean="0">
              <a:solidFill>
                <a:schemeClr val="tx1">
                  <a:lumMod val="75000"/>
                  <a:lumOff val="25000"/>
                </a:schemeClr>
              </a:solidFill>
            </a:endParaRPr>
          </a:p>
        </p:txBody>
      </p:sp>
      <p:sp>
        <p:nvSpPr>
          <p:cNvPr id="200" name="199 Rectángulo redondeado"/>
          <p:cNvSpPr/>
          <p:nvPr/>
        </p:nvSpPr>
        <p:spPr bwMode="auto">
          <a:xfrm>
            <a:off x="2057400" y="2133600"/>
            <a:ext cx="2422642" cy="1797713"/>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lumMod val="75000"/>
                  <a:lumOff val="25000"/>
                </a:schemeClr>
              </a:solidFill>
              <a:effectLst/>
              <a:latin typeface="Arial" pitchFamily="-123" charset="0"/>
              <a:cs typeface="ヒラギノ角ゴ Pro W3" pitchFamily="-123" charset="-128"/>
            </a:endParaRPr>
          </a:p>
        </p:txBody>
      </p:sp>
      <p:sp>
        <p:nvSpPr>
          <p:cNvPr id="201" name="200 Rectángulo redondeado"/>
          <p:cNvSpPr/>
          <p:nvPr/>
        </p:nvSpPr>
        <p:spPr bwMode="auto">
          <a:xfrm>
            <a:off x="2117842" y="4010736"/>
            <a:ext cx="1965441" cy="718874"/>
          </a:xfrm>
          <a:prstGeom prst="roundRect">
            <a:avLst/>
          </a:prstGeom>
          <a:noFill/>
          <a:ln w="9525" cap="flat" cmpd="sng" algn="ctr">
            <a:solidFill>
              <a:srgbClr val="9876D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lumMod val="75000"/>
                  <a:lumOff val="25000"/>
                </a:schemeClr>
              </a:solidFill>
              <a:effectLst/>
              <a:latin typeface="Arial" pitchFamily="-123" charset="0"/>
              <a:cs typeface="ヒラギノ角ゴ Pro W3" pitchFamily="-123" charset="-128"/>
            </a:endParaRPr>
          </a:p>
        </p:txBody>
      </p:sp>
      <p:sp>
        <p:nvSpPr>
          <p:cNvPr id="206" name="Text Box 38"/>
          <p:cNvSpPr txBox="1">
            <a:spLocks noChangeArrowheads="1"/>
          </p:cNvSpPr>
          <p:nvPr/>
        </p:nvSpPr>
        <p:spPr bwMode="auto">
          <a:xfrm>
            <a:off x="2575042" y="3510410"/>
            <a:ext cx="1113190"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1200" dirty="0" smtClean="0">
                <a:solidFill>
                  <a:schemeClr val="tx1">
                    <a:lumMod val="75000"/>
                    <a:lumOff val="25000"/>
                  </a:schemeClr>
                </a:solidFill>
                <a:latin typeface="Gill Sans for Oriflame Light"/>
                <a:ea typeface="ＭＳ Ｐゴシック" pitchFamily="34" charset="-128"/>
                <a:cs typeface="Gill Sans for Oriflame Light"/>
              </a:rPr>
              <a:t>4.300 </a:t>
            </a:r>
            <a:r>
              <a:rPr lang="es-ES" sz="1200" dirty="0" err="1" smtClean="0">
                <a:solidFill>
                  <a:schemeClr val="tx1">
                    <a:lumMod val="75000"/>
                    <a:lumOff val="25000"/>
                  </a:schemeClr>
                </a:solidFill>
                <a:latin typeface="Gill Sans for Oriflame Light"/>
                <a:ea typeface="ＭＳ Ｐゴシック" pitchFamily="34" charset="-128"/>
                <a:cs typeface="Gill Sans for Oriflame Light"/>
              </a:rPr>
              <a:t>VEP</a:t>
            </a:r>
            <a:endParaRPr lang="es-ES" sz="1200" dirty="0" smtClean="0">
              <a:solidFill>
                <a:schemeClr val="tx1">
                  <a:lumMod val="75000"/>
                  <a:lumOff val="25000"/>
                </a:schemeClr>
              </a:solidFill>
              <a:latin typeface="Gill Sans for Oriflame Light"/>
              <a:ea typeface="ＭＳ Ｐゴシック" pitchFamily="34" charset="-128"/>
              <a:cs typeface="Gill Sans for Oriflame Light"/>
            </a:endParaRPr>
          </a:p>
        </p:txBody>
      </p:sp>
      <p:sp>
        <p:nvSpPr>
          <p:cNvPr id="207" name="Text Box 38"/>
          <p:cNvSpPr txBox="1">
            <a:spLocks noChangeArrowheads="1"/>
          </p:cNvSpPr>
          <p:nvPr/>
        </p:nvSpPr>
        <p:spPr bwMode="auto">
          <a:xfrm>
            <a:off x="2575042" y="4348610"/>
            <a:ext cx="1113190"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1200" dirty="0">
                <a:solidFill>
                  <a:schemeClr val="tx1">
                    <a:lumMod val="75000"/>
                    <a:lumOff val="25000"/>
                  </a:schemeClr>
                </a:solidFill>
                <a:latin typeface="Gill Sans for Oriflame Light"/>
                <a:ea typeface="ＭＳ Ｐゴシック" pitchFamily="34" charset="-128"/>
                <a:cs typeface="Gill Sans for Oriflame Light"/>
              </a:rPr>
              <a:t>1</a:t>
            </a:r>
            <a:r>
              <a:rPr lang="es-ES" sz="1200" dirty="0" smtClean="0">
                <a:solidFill>
                  <a:schemeClr val="tx1">
                    <a:lumMod val="75000"/>
                    <a:lumOff val="25000"/>
                  </a:schemeClr>
                </a:solidFill>
                <a:latin typeface="Gill Sans for Oriflame Light"/>
                <a:ea typeface="ＭＳ Ｐゴシック" pitchFamily="34" charset="-128"/>
                <a:cs typeface="Gill Sans for Oriflame Light"/>
              </a:rPr>
              <a:t>00 </a:t>
            </a:r>
            <a:r>
              <a:rPr lang="es-ES" sz="1200" dirty="0" err="1" smtClean="0">
                <a:solidFill>
                  <a:schemeClr val="tx1">
                    <a:lumMod val="75000"/>
                    <a:lumOff val="25000"/>
                  </a:schemeClr>
                </a:solidFill>
                <a:latin typeface="Gill Sans for Oriflame Light"/>
                <a:ea typeface="ＭＳ Ｐゴシック" pitchFamily="34" charset="-128"/>
                <a:cs typeface="Gill Sans for Oriflame Light"/>
              </a:rPr>
              <a:t>VEP</a:t>
            </a:r>
            <a:endParaRPr lang="es-ES" sz="1200" dirty="0">
              <a:solidFill>
                <a:schemeClr val="tx1">
                  <a:lumMod val="75000"/>
                  <a:lumOff val="25000"/>
                </a:schemeClr>
              </a:solidFill>
              <a:latin typeface="Gill Sans for Oriflame Light"/>
              <a:ea typeface="ＭＳ Ｐゴシック" pitchFamily="34" charset="-128"/>
              <a:cs typeface="Gill Sans for Oriflame Light"/>
            </a:endParaRPr>
          </a:p>
        </p:txBody>
      </p:sp>
      <p:sp>
        <p:nvSpPr>
          <p:cNvPr id="3" name="2 Rectángulo"/>
          <p:cNvSpPr/>
          <p:nvPr/>
        </p:nvSpPr>
        <p:spPr>
          <a:xfrm>
            <a:off x="6096000" y="5562600"/>
            <a:ext cx="2340805" cy="338554"/>
          </a:xfrm>
          <a:prstGeom prst="rect">
            <a:avLst/>
          </a:prstGeom>
        </p:spPr>
        <p:txBody>
          <a:bodyPr wrap="none">
            <a:spAutoFit/>
          </a:bodyPr>
          <a:lstStyle/>
          <a:p>
            <a:r>
              <a:rPr lang="es-CL" sz="1600" dirty="0" smtClean="0">
                <a:solidFill>
                  <a:schemeClr val="tx1">
                    <a:lumMod val="75000"/>
                    <a:lumOff val="25000"/>
                  </a:schemeClr>
                </a:solidFill>
                <a:latin typeface="Gill Sans for Oriflame Light"/>
                <a:cs typeface="Gill Sans for Oriflame Light"/>
              </a:rPr>
              <a:t>= 15% del VDN del grupo </a:t>
            </a:r>
            <a:endParaRPr lang="es-CL" sz="1600" dirty="0">
              <a:solidFill>
                <a:schemeClr val="tx1">
                  <a:lumMod val="75000"/>
                  <a:lumOff val="25000"/>
                </a:schemeClr>
              </a:solidFill>
              <a:latin typeface="Gill Sans for Oriflame Light"/>
              <a:cs typeface="Gill Sans for Oriflame Light"/>
            </a:endParaRPr>
          </a:p>
        </p:txBody>
      </p:sp>
      <p:sp>
        <p:nvSpPr>
          <p:cNvPr id="104" name="103 Rectángulo"/>
          <p:cNvSpPr/>
          <p:nvPr/>
        </p:nvSpPr>
        <p:spPr>
          <a:xfrm>
            <a:off x="5204464" y="4551448"/>
            <a:ext cx="320922" cy="584775"/>
          </a:xfrm>
          <a:prstGeom prst="rect">
            <a:avLst/>
          </a:prstGeom>
        </p:spPr>
        <p:txBody>
          <a:bodyPr wrap="none">
            <a:spAutoFit/>
          </a:bodyPr>
          <a:lstStyle/>
          <a:p>
            <a:r>
              <a:rPr lang="es-CL" sz="3200" dirty="0" smtClean="0">
                <a:solidFill>
                  <a:srgbClr val="FF7E65"/>
                </a:solidFill>
              </a:rPr>
              <a:t>-</a:t>
            </a:r>
            <a:endParaRPr lang="es-CL" sz="3200" dirty="0">
              <a:solidFill>
                <a:srgbClr val="FF7E65"/>
              </a:solidFill>
            </a:endParaRPr>
          </a:p>
        </p:txBody>
      </p:sp>
      <p:cxnSp>
        <p:nvCxnSpPr>
          <p:cNvPr id="81" name="80 Conector recto"/>
          <p:cNvCxnSpPr/>
          <p:nvPr/>
        </p:nvCxnSpPr>
        <p:spPr bwMode="auto">
          <a:xfrm>
            <a:off x="4705800" y="2357229"/>
            <a:ext cx="3600000" cy="0"/>
          </a:xfrm>
          <a:prstGeom prst="line">
            <a:avLst/>
          </a:prstGeom>
          <a:solidFill>
            <a:schemeClr val="accent1"/>
          </a:solidFill>
          <a:ln w="9525" cap="flat" cmpd="sng" algn="ctr">
            <a:solidFill>
              <a:srgbClr val="FF7E65"/>
            </a:solidFill>
            <a:prstDash val="sysDash"/>
            <a:round/>
            <a:headEnd type="none" w="med" len="med"/>
            <a:tailEnd type="none" w="med" len="med"/>
          </a:ln>
          <a:effectLst/>
        </p:spPr>
      </p:cxnSp>
      <p:cxnSp>
        <p:nvCxnSpPr>
          <p:cNvPr id="82" name="81 Conector recto"/>
          <p:cNvCxnSpPr/>
          <p:nvPr/>
        </p:nvCxnSpPr>
        <p:spPr bwMode="auto">
          <a:xfrm>
            <a:off x="4724400" y="3043029"/>
            <a:ext cx="3600000" cy="0"/>
          </a:xfrm>
          <a:prstGeom prst="line">
            <a:avLst/>
          </a:prstGeom>
          <a:solidFill>
            <a:schemeClr val="accent1"/>
          </a:solidFill>
          <a:ln w="9525" cap="flat" cmpd="sng" algn="ctr">
            <a:solidFill>
              <a:srgbClr val="FF7E65"/>
            </a:solidFill>
            <a:prstDash val="sysDash"/>
            <a:round/>
            <a:headEnd type="none" w="med" len="med"/>
            <a:tailEnd type="none" w="med" len="med"/>
          </a:ln>
          <a:effectLst/>
        </p:spPr>
      </p:cxnSp>
      <p:cxnSp>
        <p:nvCxnSpPr>
          <p:cNvPr id="83" name="82 Conector recto"/>
          <p:cNvCxnSpPr/>
          <p:nvPr/>
        </p:nvCxnSpPr>
        <p:spPr bwMode="auto">
          <a:xfrm>
            <a:off x="4724400" y="2662029"/>
            <a:ext cx="3600000" cy="0"/>
          </a:xfrm>
          <a:prstGeom prst="line">
            <a:avLst/>
          </a:prstGeom>
          <a:solidFill>
            <a:schemeClr val="accent1"/>
          </a:solidFill>
          <a:ln w="9525" cap="flat" cmpd="sng" algn="ctr">
            <a:solidFill>
              <a:srgbClr val="FF7E65"/>
            </a:solidFill>
            <a:prstDash val="sysDash"/>
            <a:round/>
            <a:headEnd type="none" w="med" len="med"/>
            <a:tailEnd type="none" w="med" len="med"/>
          </a:ln>
          <a:effectLst/>
        </p:spPr>
      </p:cxnSp>
      <p:sp>
        <p:nvSpPr>
          <p:cNvPr id="13" name="12 Rectángulo"/>
          <p:cNvSpPr/>
          <p:nvPr/>
        </p:nvSpPr>
        <p:spPr>
          <a:xfrm>
            <a:off x="4626188" y="3904183"/>
            <a:ext cx="1590500" cy="338554"/>
          </a:xfrm>
          <a:prstGeom prst="rect">
            <a:avLst/>
          </a:prstGeom>
        </p:spPr>
        <p:txBody>
          <a:bodyPr wrap="none">
            <a:spAutoFit/>
          </a:bodyPr>
          <a:lstStyle/>
          <a:p>
            <a:r>
              <a:rPr lang="es-CL" sz="1600" b="1" dirty="0">
                <a:solidFill>
                  <a:srgbClr val="F7B960"/>
                </a:solidFill>
                <a:latin typeface="Gill Sans for Oriflame Light"/>
                <a:cs typeface="Gill Sans for Oriflame Light"/>
              </a:rPr>
              <a:t>IM Diferencial</a:t>
            </a:r>
            <a:r>
              <a:rPr lang="es-CL" sz="1600" b="1" dirty="0" smtClean="0">
                <a:solidFill>
                  <a:srgbClr val="F7B960"/>
                </a:solidFill>
                <a:latin typeface="Gill Sans for Oriflame Light"/>
                <a:cs typeface="Gill Sans for Oriflame Light"/>
              </a:rPr>
              <a:t>:</a:t>
            </a:r>
            <a:endParaRPr lang="es-CL" sz="1600" dirty="0">
              <a:solidFill>
                <a:schemeClr val="tx1">
                  <a:lumMod val="75000"/>
                  <a:lumOff val="25000"/>
                </a:schemeClr>
              </a:solidFill>
              <a:latin typeface="Gill Sans for Oriflame"/>
              <a:cs typeface="Gill Sans for Oriflame"/>
            </a:endParaRPr>
          </a:p>
        </p:txBody>
      </p:sp>
      <p:sp>
        <p:nvSpPr>
          <p:cNvPr id="91" name="1 Título"/>
          <p:cNvSpPr txBox="1">
            <a:spLocks/>
          </p:cNvSpPr>
          <p:nvPr/>
        </p:nvSpPr>
        <p:spPr>
          <a:xfrm>
            <a:off x="565150" y="228600"/>
            <a:ext cx="8274050" cy="1143000"/>
          </a:xfrm>
          <a:prstGeom prst="rect">
            <a:avLst/>
          </a:prstGeom>
        </p:spPr>
        <p:txBody>
          <a:bodyPr/>
          <a:lstStyle>
            <a:lvl1pPr algn="ctr" rtl="0" eaLnBrk="0" fontAlgn="base" hangingPunct="0">
              <a:spcBef>
                <a:spcPct val="0"/>
              </a:spcBef>
              <a:spcAft>
                <a:spcPct val="0"/>
              </a:spcAft>
              <a:defRPr sz="4400" b="1" i="0">
                <a:solidFill>
                  <a:schemeClr val="tx1">
                    <a:lumMod val="75000"/>
                    <a:lumOff val="25000"/>
                  </a:schemeClr>
                </a:solidFill>
                <a:latin typeface="Garamond" pitchFamily="18" charset="0"/>
                <a:ea typeface="+mj-ea"/>
                <a:cs typeface="+mj-cs"/>
              </a:defRPr>
            </a:lvl1pPr>
            <a:lvl2pPr algn="ctr" rtl="0" eaLnBrk="0" fontAlgn="base" hangingPunct="0">
              <a:spcBef>
                <a:spcPct val="0"/>
              </a:spcBef>
              <a:spcAft>
                <a:spcPct val="0"/>
              </a:spcAft>
              <a:defRPr sz="4400">
                <a:solidFill>
                  <a:schemeClr val="tx2"/>
                </a:solidFill>
                <a:latin typeface="Arial" pitchFamily="-123" charset="0"/>
                <a:ea typeface="Osaka" pitchFamily="-123" charset="-128"/>
                <a:cs typeface="Osaka" pitchFamily="-123" charset="-128"/>
              </a:defRPr>
            </a:lvl2pPr>
            <a:lvl3pPr algn="ctr" rtl="0" eaLnBrk="0" fontAlgn="base" hangingPunct="0">
              <a:spcBef>
                <a:spcPct val="0"/>
              </a:spcBef>
              <a:spcAft>
                <a:spcPct val="0"/>
              </a:spcAft>
              <a:defRPr sz="4400">
                <a:solidFill>
                  <a:schemeClr val="tx2"/>
                </a:solidFill>
                <a:latin typeface="Arial" pitchFamily="-123" charset="0"/>
                <a:ea typeface="Osaka" pitchFamily="-123" charset="-128"/>
                <a:cs typeface="Osaka" pitchFamily="-123" charset="-128"/>
              </a:defRPr>
            </a:lvl3pPr>
            <a:lvl4pPr algn="ctr" rtl="0" eaLnBrk="0" fontAlgn="base" hangingPunct="0">
              <a:spcBef>
                <a:spcPct val="0"/>
              </a:spcBef>
              <a:spcAft>
                <a:spcPct val="0"/>
              </a:spcAft>
              <a:defRPr sz="4400">
                <a:solidFill>
                  <a:schemeClr val="tx2"/>
                </a:solidFill>
                <a:latin typeface="Arial" pitchFamily="-123" charset="0"/>
                <a:ea typeface="Osaka" pitchFamily="-123" charset="-128"/>
                <a:cs typeface="Osaka" pitchFamily="-123" charset="-128"/>
              </a:defRPr>
            </a:lvl4pPr>
            <a:lvl5pPr algn="ctr" rtl="0" eaLnBrk="0" fontAlgn="base" hangingPunct="0">
              <a:spcBef>
                <a:spcPct val="0"/>
              </a:spcBef>
              <a:spcAft>
                <a:spcPct val="0"/>
              </a:spcAft>
              <a:defRPr sz="4400">
                <a:solidFill>
                  <a:schemeClr val="tx2"/>
                </a:solidFill>
                <a:latin typeface="Arial" pitchFamily="-123" charset="0"/>
                <a:ea typeface="Osaka" pitchFamily="-123" charset="-128"/>
                <a:cs typeface="Osaka" pitchFamily="-123" charset="-128"/>
              </a:defRPr>
            </a:lvl5pPr>
            <a:lvl6pPr marL="457200" algn="ctr" rtl="0" fontAlgn="base">
              <a:spcBef>
                <a:spcPct val="0"/>
              </a:spcBef>
              <a:spcAft>
                <a:spcPct val="0"/>
              </a:spcAft>
              <a:defRPr sz="4400">
                <a:solidFill>
                  <a:schemeClr val="tx2"/>
                </a:solidFill>
                <a:latin typeface="Arial" pitchFamily="-123" charset="0"/>
                <a:ea typeface="Osaka" pitchFamily="-123" charset="-128"/>
                <a:cs typeface="Osaka" pitchFamily="-123" charset="-128"/>
              </a:defRPr>
            </a:lvl6pPr>
            <a:lvl7pPr marL="914400" algn="ctr" rtl="0" fontAlgn="base">
              <a:spcBef>
                <a:spcPct val="0"/>
              </a:spcBef>
              <a:spcAft>
                <a:spcPct val="0"/>
              </a:spcAft>
              <a:defRPr sz="4400">
                <a:solidFill>
                  <a:schemeClr val="tx2"/>
                </a:solidFill>
                <a:latin typeface="Arial" pitchFamily="-123" charset="0"/>
                <a:ea typeface="Osaka" pitchFamily="-123" charset="-128"/>
                <a:cs typeface="Osaka" pitchFamily="-123" charset="-128"/>
              </a:defRPr>
            </a:lvl7pPr>
            <a:lvl8pPr marL="1371600" algn="ctr" rtl="0" fontAlgn="base">
              <a:spcBef>
                <a:spcPct val="0"/>
              </a:spcBef>
              <a:spcAft>
                <a:spcPct val="0"/>
              </a:spcAft>
              <a:defRPr sz="4400">
                <a:solidFill>
                  <a:schemeClr val="tx2"/>
                </a:solidFill>
                <a:latin typeface="Arial" pitchFamily="-123" charset="0"/>
                <a:ea typeface="Osaka" pitchFamily="-123" charset="-128"/>
                <a:cs typeface="Osaka" pitchFamily="-123" charset="-128"/>
              </a:defRPr>
            </a:lvl8pPr>
            <a:lvl9pPr marL="1828800" algn="ctr" rtl="0" fontAlgn="base">
              <a:spcBef>
                <a:spcPct val="0"/>
              </a:spcBef>
              <a:spcAft>
                <a:spcPct val="0"/>
              </a:spcAft>
              <a:defRPr sz="4400">
                <a:solidFill>
                  <a:schemeClr val="tx2"/>
                </a:solidFill>
                <a:latin typeface="Arial" pitchFamily="-123" charset="0"/>
                <a:ea typeface="Osaka" pitchFamily="-123" charset="-128"/>
                <a:cs typeface="Osaka" pitchFamily="-123" charset="-128"/>
              </a:defRPr>
            </a:lvl9pPr>
          </a:lstStyle>
          <a:p>
            <a:pPr algn="l"/>
            <a:r>
              <a:rPr lang="es-CL" sz="2800" b="0" kern="1200" dirty="0" smtClean="0">
                <a:solidFill>
                  <a:srgbClr val="F7B960"/>
                </a:solidFill>
                <a:latin typeface="Gill Sans for Oriflame Light"/>
                <a:ea typeface="+mn-ea"/>
                <a:cs typeface="Gill Sans for Oriflame Light"/>
              </a:rPr>
              <a:t>Ganancias por Incentivo Monetario</a:t>
            </a:r>
            <a:br>
              <a:rPr lang="es-CL" sz="2800" b="0" kern="1200" dirty="0" smtClean="0">
                <a:solidFill>
                  <a:srgbClr val="F7B960"/>
                </a:solidFill>
                <a:latin typeface="Gill Sans for Oriflame Light"/>
                <a:ea typeface="+mn-ea"/>
                <a:cs typeface="Gill Sans for Oriflame Light"/>
              </a:rPr>
            </a:br>
            <a:r>
              <a:rPr lang="es-CL" sz="2800" b="0" kern="1200" dirty="0" smtClean="0">
                <a:solidFill>
                  <a:srgbClr val="FF7E65"/>
                </a:solidFill>
                <a:latin typeface="Gill Sans for Oriflame Light"/>
                <a:ea typeface="+mn-ea"/>
                <a:cs typeface="Gill Sans for Oriflame Light"/>
              </a:rPr>
              <a:t>Cómo Funciona</a:t>
            </a:r>
            <a:r>
              <a:rPr lang="es-CL" sz="2800" b="0" kern="1200" dirty="0" smtClean="0">
                <a:solidFill>
                  <a:srgbClr val="5B4897"/>
                </a:solidFill>
                <a:latin typeface="Gill Sans for Oriflame Light"/>
                <a:ea typeface="+mn-ea"/>
                <a:cs typeface="Gill Sans for Oriflame Light"/>
              </a:rPr>
              <a:t/>
            </a:r>
            <a:br>
              <a:rPr lang="es-CL" sz="2800" b="0" kern="1200" dirty="0" smtClean="0">
                <a:solidFill>
                  <a:srgbClr val="5B4897"/>
                </a:solidFill>
                <a:latin typeface="Gill Sans for Oriflame Light"/>
                <a:ea typeface="+mn-ea"/>
                <a:cs typeface="Gill Sans for Oriflame Light"/>
              </a:rPr>
            </a:br>
            <a:endParaRPr lang="es-CL" sz="2800" b="0" kern="1200" dirty="0">
              <a:solidFill>
                <a:srgbClr val="5B4897"/>
              </a:solidFill>
              <a:latin typeface="Gill Sans for Oriflame Light"/>
              <a:ea typeface="+mn-ea"/>
              <a:cs typeface="Gill Sans for Oriflame Light"/>
            </a:endParaRPr>
          </a:p>
        </p:txBody>
      </p:sp>
      <p:sp>
        <p:nvSpPr>
          <p:cNvPr id="92" name="91 CuadroTexto"/>
          <p:cNvSpPr txBox="1"/>
          <p:nvPr/>
        </p:nvSpPr>
        <p:spPr>
          <a:xfrm>
            <a:off x="5615697" y="5723776"/>
            <a:ext cx="490840" cy="369332"/>
          </a:xfrm>
          <a:prstGeom prst="rect">
            <a:avLst/>
          </a:prstGeom>
          <a:noFill/>
        </p:spPr>
        <p:txBody>
          <a:bodyPr wrap="none" rtlCol="0">
            <a:spAutoFit/>
          </a:bodyPr>
          <a:lstStyle/>
          <a:p>
            <a:pPr fontAlgn="base">
              <a:spcBef>
                <a:spcPct val="0"/>
              </a:spcBef>
              <a:spcAft>
                <a:spcPct val="0"/>
              </a:spcAft>
            </a:pPr>
            <a:r>
              <a:rPr lang="es-CL" b="1" i="1" dirty="0">
                <a:solidFill>
                  <a:schemeClr val="bg1"/>
                </a:solidFill>
                <a:latin typeface="Garamond" pitchFamily="18" charset="0"/>
              </a:rPr>
              <a:t>0</a:t>
            </a:r>
            <a:r>
              <a:rPr lang="es-CL" b="1" i="1" dirty="0" smtClean="0">
                <a:solidFill>
                  <a:schemeClr val="bg1"/>
                </a:solidFill>
                <a:latin typeface="Garamond" pitchFamily="18" charset="0"/>
              </a:rPr>
              <a:t>%</a:t>
            </a:r>
            <a:endParaRPr lang="es-CL" b="1" i="1" dirty="0">
              <a:solidFill>
                <a:schemeClr val="bg1"/>
              </a:solidFill>
              <a:latin typeface="Garamond" pitchFamily="18" charset="0"/>
            </a:endParaRPr>
          </a:p>
        </p:txBody>
      </p:sp>
      <p:sp>
        <p:nvSpPr>
          <p:cNvPr id="14" name="13 Rectángulo"/>
          <p:cNvSpPr/>
          <p:nvPr/>
        </p:nvSpPr>
        <p:spPr>
          <a:xfrm>
            <a:off x="6087418" y="4725740"/>
            <a:ext cx="2238213" cy="338554"/>
          </a:xfrm>
          <a:prstGeom prst="rect">
            <a:avLst/>
          </a:prstGeom>
        </p:spPr>
        <p:txBody>
          <a:bodyPr wrap="none">
            <a:spAutoFit/>
          </a:bodyPr>
          <a:lstStyle/>
          <a:p>
            <a:r>
              <a:rPr lang="es-CL" sz="1600" dirty="0">
                <a:solidFill>
                  <a:schemeClr val="tx1">
                    <a:lumMod val="75000"/>
                    <a:lumOff val="25000"/>
                  </a:schemeClr>
                </a:solidFill>
                <a:latin typeface="Gill Sans for Oriflame Light"/>
                <a:cs typeface="Gill Sans for Oriflame Light"/>
              </a:rPr>
              <a:t>= 0% del VDN del grupo</a:t>
            </a:r>
          </a:p>
        </p:txBody>
      </p:sp>
      <p:sp>
        <p:nvSpPr>
          <p:cNvPr id="107" name="106 Rectángulo"/>
          <p:cNvSpPr/>
          <p:nvPr/>
        </p:nvSpPr>
        <p:spPr>
          <a:xfrm>
            <a:off x="5241678" y="5373466"/>
            <a:ext cx="320922" cy="584775"/>
          </a:xfrm>
          <a:prstGeom prst="rect">
            <a:avLst/>
          </a:prstGeom>
        </p:spPr>
        <p:txBody>
          <a:bodyPr wrap="none">
            <a:spAutoFit/>
          </a:bodyPr>
          <a:lstStyle/>
          <a:p>
            <a:r>
              <a:rPr lang="es-CL" sz="3200" dirty="0" smtClean="0">
                <a:solidFill>
                  <a:srgbClr val="FF7E65"/>
                </a:solidFill>
              </a:rPr>
              <a:t>-</a:t>
            </a:r>
            <a:endParaRPr lang="es-CL" sz="3200" dirty="0">
              <a:solidFill>
                <a:srgbClr val="FF7E65"/>
              </a:solidFill>
            </a:endParaRPr>
          </a:p>
        </p:txBody>
      </p:sp>
      <p:cxnSp>
        <p:nvCxnSpPr>
          <p:cNvPr id="110" name="109 Conector recto"/>
          <p:cNvCxnSpPr/>
          <p:nvPr/>
        </p:nvCxnSpPr>
        <p:spPr bwMode="auto">
          <a:xfrm>
            <a:off x="4724400" y="3424029"/>
            <a:ext cx="3600000" cy="0"/>
          </a:xfrm>
          <a:prstGeom prst="line">
            <a:avLst/>
          </a:prstGeom>
          <a:solidFill>
            <a:schemeClr val="accent1"/>
          </a:solidFill>
          <a:ln w="9525" cap="flat" cmpd="sng" algn="ctr">
            <a:solidFill>
              <a:srgbClr val="FF7E65"/>
            </a:solidFill>
            <a:prstDash val="sysDash"/>
            <a:round/>
            <a:headEnd type="none" w="med" len="med"/>
            <a:tailEnd type="none" w="med" len="med"/>
          </a:ln>
          <a:effectLst/>
        </p:spPr>
      </p:cxnSp>
      <p:sp>
        <p:nvSpPr>
          <p:cNvPr id="98" name="Text Box 38"/>
          <p:cNvSpPr txBox="1">
            <a:spLocks noChangeArrowheads="1"/>
          </p:cNvSpPr>
          <p:nvPr/>
        </p:nvSpPr>
        <p:spPr bwMode="auto">
          <a:xfrm>
            <a:off x="838200" y="4191000"/>
            <a:ext cx="121920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lang="es-ES" sz="1600" b="1" dirty="0" smtClean="0">
                <a:solidFill>
                  <a:srgbClr val="FF7E65"/>
                </a:solidFill>
                <a:latin typeface="Gill Alt One MT"/>
                <a:ea typeface="ＭＳ Ｐゴシック" pitchFamily="34" charset="-128"/>
              </a:rPr>
              <a:t>Total VEP: 4.500</a:t>
            </a:r>
            <a:endParaRPr lang="es-ES" sz="1600" b="1" dirty="0">
              <a:solidFill>
                <a:srgbClr val="FF7E65"/>
              </a:solidFill>
              <a:latin typeface="Gill Alt One MT"/>
              <a:ea typeface="ＭＳ Ｐゴシック" pitchFamily="34" charset="-128"/>
            </a:endParaRPr>
          </a:p>
        </p:txBody>
      </p:sp>
      <p:sp>
        <p:nvSpPr>
          <p:cNvPr id="109" name="236 CuadroTexto"/>
          <p:cNvSpPr txBox="1"/>
          <p:nvPr/>
        </p:nvSpPr>
        <p:spPr>
          <a:xfrm>
            <a:off x="1066800" y="3124200"/>
            <a:ext cx="503747" cy="400110"/>
          </a:xfrm>
          <a:prstGeom prst="rect">
            <a:avLst/>
          </a:prstGeom>
          <a:noFill/>
        </p:spPr>
        <p:txBody>
          <a:bodyPr wrap="none" rtlCol="0">
            <a:spAutoFit/>
          </a:bodyPr>
          <a:lstStyle/>
          <a:p>
            <a:r>
              <a:rPr lang="es-CL" sz="2000" i="1" dirty="0">
                <a:solidFill>
                  <a:schemeClr val="bg1"/>
                </a:solidFill>
                <a:latin typeface="Garamond" pitchFamily="18" charset="0"/>
              </a:rPr>
              <a:t>Tú</a:t>
            </a:r>
          </a:p>
        </p:txBody>
      </p:sp>
      <p:sp>
        <p:nvSpPr>
          <p:cNvPr id="112" name="148 CuadroTexto"/>
          <p:cNvSpPr txBox="1"/>
          <p:nvPr/>
        </p:nvSpPr>
        <p:spPr>
          <a:xfrm>
            <a:off x="914400" y="3657600"/>
            <a:ext cx="777485" cy="461665"/>
          </a:xfrm>
          <a:prstGeom prst="rect">
            <a:avLst/>
          </a:prstGeom>
          <a:noFill/>
        </p:spPr>
        <p:txBody>
          <a:bodyPr wrap="none" rtlCol="0">
            <a:spAutoFit/>
          </a:bodyPr>
          <a:lstStyle/>
          <a:p>
            <a:pPr fontAlgn="base">
              <a:spcBef>
                <a:spcPct val="0"/>
              </a:spcBef>
              <a:spcAft>
                <a:spcPct val="0"/>
              </a:spcAft>
            </a:pPr>
            <a:r>
              <a:rPr lang="es-CL" sz="2400" i="1" dirty="0">
                <a:solidFill>
                  <a:schemeClr val="bg1"/>
                </a:solidFill>
                <a:latin typeface="Garamond" pitchFamily="18" charset="0"/>
              </a:rPr>
              <a:t>1</a:t>
            </a:r>
            <a:r>
              <a:rPr lang="es-CL" sz="2400" i="1" dirty="0" smtClean="0">
                <a:solidFill>
                  <a:schemeClr val="bg1"/>
                </a:solidFill>
                <a:latin typeface="Garamond" pitchFamily="18" charset="0"/>
              </a:rPr>
              <a:t>5%</a:t>
            </a:r>
            <a:endParaRPr lang="es-CL" sz="2400" i="1" dirty="0">
              <a:solidFill>
                <a:schemeClr val="bg1"/>
              </a:solidFill>
              <a:latin typeface="Garamond" pitchFamily="18" charset="0"/>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4042" y="4102392"/>
            <a:ext cx="381000" cy="577645"/>
          </a:xfrm>
          <a:prstGeom prst="rect">
            <a:avLst/>
          </a:prstGeom>
        </p:spPr>
      </p:pic>
      <p:sp>
        <p:nvSpPr>
          <p:cNvPr id="230" name="229 CuadroTexto"/>
          <p:cNvSpPr txBox="1"/>
          <p:nvPr/>
        </p:nvSpPr>
        <p:spPr>
          <a:xfrm>
            <a:off x="2194042" y="4345633"/>
            <a:ext cx="423514" cy="307777"/>
          </a:xfrm>
          <a:prstGeom prst="rect">
            <a:avLst/>
          </a:prstGeom>
          <a:noFill/>
        </p:spPr>
        <p:txBody>
          <a:bodyPr wrap="none" rtlCol="0">
            <a:spAutoFit/>
          </a:bodyPr>
          <a:lstStyle/>
          <a:p>
            <a:pPr fontAlgn="base">
              <a:spcBef>
                <a:spcPct val="0"/>
              </a:spcBef>
              <a:spcAft>
                <a:spcPct val="0"/>
              </a:spcAft>
            </a:pPr>
            <a:r>
              <a:rPr lang="es-CL" sz="1400" b="1" i="1" dirty="0">
                <a:solidFill>
                  <a:schemeClr val="bg1"/>
                </a:solidFill>
                <a:latin typeface="Garamond" pitchFamily="18" charset="0"/>
              </a:rPr>
              <a:t>0</a:t>
            </a:r>
            <a:r>
              <a:rPr lang="es-CL" sz="1400" b="1" i="1" dirty="0" smtClean="0">
                <a:solidFill>
                  <a:schemeClr val="bg1"/>
                </a:solidFill>
                <a:latin typeface="Garamond" pitchFamily="18" charset="0"/>
              </a:rPr>
              <a:t>%</a:t>
            </a:r>
            <a:endParaRPr lang="es-CL" sz="1400" b="1" i="1" dirty="0">
              <a:solidFill>
                <a:schemeClr val="bg1"/>
              </a:solidFill>
              <a:latin typeface="Garamond" pitchFamily="18" charset="0"/>
            </a:endParaRPr>
          </a:p>
        </p:txBody>
      </p:sp>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859" y="3161366"/>
            <a:ext cx="410184" cy="621890"/>
          </a:xfrm>
          <a:prstGeom prst="rect">
            <a:avLst/>
          </a:prstGeom>
        </p:spPr>
      </p:pic>
      <p:sp>
        <p:nvSpPr>
          <p:cNvPr id="229" name="228 CuadroTexto"/>
          <p:cNvSpPr txBox="1"/>
          <p:nvPr/>
        </p:nvSpPr>
        <p:spPr>
          <a:xfrm>
            <a:off x="2117842" y="3434210"/>
            <a:ext cx="513282" cy="307777"/>
          </a:xfrm>
          <a:prstGeom prst="rect">
            <a:avLst/>
          </a:prstGeom>
          <a:noFill/>
        </p:spPr>
        <p:txBody>
          <a:bodyPr wrap="none" rtlCol="0">
            <a:spAutoFit/>
          </a:bodyPr>
          <a:lstStyle/>
          <a:p>
            <a:pPr fontAlgn="base">
              <a:spcBef>
                <a:spcPct val="0"/>
              </a:spcBef>
              <a:spcAft>
                <a:spcPct val="0"/>
              </a:spcAft>
            </a:pPr>
            <a:r>
              <a:rPr lang="es-CL" sz="1400" b="1" i="1" dirty="0" smtClean="0">
                <a:solidFill>
                  <a:schemeClr val="bg1"/>
                </a:solidFill>
                <a:latin typeface="Garamond" pitchFamily="18" charset="0"/>
              </a:rPr>
              <a:t>15%</a:t>
            </a:r>
            <a:endParaRPr lang="es-CL" sz="1400" b="1" i="1" dirty="0">
              <a:solidFill>
                <a:schemeClr val="bg1"/>
              </a:solidFill>
              <a:latin typeface="Garamond" pitchFamily="18" charset="0"/>
            </a:endParaRPr>
          </a:p>
        </p:txBody>
      </p:sp>
      <p:pic>
        <p:nvPicPr>
          <p:cNvPr id="119" name="Imagen 1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4042" y="2215010"/>
            <a:ext cx="301558" cy="457200"/>
          </a:xfrm>
          <a:prstGeom prst="rect">
            <a:avLst/>
          </a:prstGeom>
        </p:spPr>
      </p:pic>
      <p:pic>
        <p:nvPicPr>
          <p:cNvPr id="120" name="Imagen 1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8842" y="2519810"/>
            <a:ext cx="301558" cy="457200"/>
          </a:xfrm>
          <a:prstGeom prst="rect">
            <a:avLst/>
          </a:prstGeom>
        </p:spPr>
      </p:pic>
      <p:pic>
        <p:nvPicPr>
          <p:cNvPr id="121" name="Imagen 1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3642" y="2748410"/>
            <a:ext cx="301558" cy="457200"/>
          </a:xfrm>
          <a:prstGeom prst="rect">
            <a:avLst/>
          </a:prstGeom>
        </p:spPr>
      </p:pic>
      <p:pic>
        <p:nvPicPr>
          <p:cNvPr id="122" name="Imagen 1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8442" y="2977010"/>
            <a:ext cx="301558" cy="457200"/>
          </a:xfrm>
          <a:prstGeom prst="rect">
            <a:avLst/>
          </a:prstGeom>
        </p:spPr>
      </p:pic>
      <p:pic>
        <p:nvPicPr>
          <p:cNvPr id="123" name="Imagen 1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3242" y="3205610"/>
            <a:ext cx="301558" cy="457200"/>
          </a:xfrm>
          <a:prstGeom prst="rect">
            <a:avLst/>
          </a:prstGeom>
        </p:spPr>
      </p:pic>
      <p:pic>
        <p:nvPicPr>
          <p:cNvPr id="124" name="Imagen 1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8042" y="3434210"/>
            <a:ext cx="301558" cy="457200"/>
          </a:xfrm>
          <a:prstGeom prst="rect">
            <a:avLst/>
          </a:prstGeom>
        </p:spPr>
      </p:pic>
      <p:pic>
        <p:nvPicPr>
          <p:cNvPr id="17" name="Imagen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8842" y="2138810"/>
            <a:ext cx="457200" cy="342900"/>
          </a:xfrm>
          <a:prstGeom prst="rect">
            <a:avLst/>
          </a:prstGeom>
        </p:spPr>
      </p:pic>
      <p:pic>
        <p:nvPicPr>
          <p:cNvPr id="133" name="Imagen 1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3642" y="2367410"/>
            <a:ext cx="457200" cy="342900"/>
          </a:xfrm>
          <a:prstGeom prst="rect">
            <a:avLst/>
          </a:prstGeom>
        </p:spPr>
      </p:pic>
      <p:pic>
        <p:nvPicPr>
          <p:cNvPr id="134" name="Imagen 1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8442" y="2596010"/>
            <a:ext cx="457200" cy="342900"/>
          </a:xfrm>
          <a:prstGeom prst="rect">
            <a:avLst/>
          </a:prstGeom>
        </p:spPr>
      </p:pic>
      <p:pic>
        <p:nvPicPr>
          <p:cNvPr id="135" name="Imagen 1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3242" y="2824610"/>
            <a:ext cx="457200" cy="342900"/>
          </a:xfrm>
          <a:prstGeom prst="rect">
            <a:avLst/>
          </a:prstGeom>
        </p:spPr>
      </p:pic>
      <p:pic>
        <p:nvPicPr>
          <p:cNvPr id="136" name="Imagen 1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8042" y="3053210"/>
            <a:ext cx="457200" cy="342900"/>
          </a:xfrm>
          <a:prstGeom prst="rect">
            <a:avLst/>
          </a:prstGeom>
        </p:spPr>
      </p:pic>
      <p:pic>
        <p:nvPicPr>
          <p:cNvPr id="137" name="Imagen 1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6642" y="3358010"/>
            <a:ext cx="457200" cy="342900"/>
          </a:xfrm>
          <a:prstGeom prst="rect">
            <a:avLst/>
          </a:prstGeom>
        </p:spPr>
      </p:pic>
      <p:pic>
        <p:nvPicPr>
          <p:cNvPr id="138" name="Imagen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2738229"/>
            <a:ext cx="178342" cy="270389"/>
          </a:xfrm>
          <a:prstGeom prst="rect">
            <a:avLst/>
          </a:prstGeom>
        </p:spPr>
      </p:pic>
      <p:pic>
        <p:nvPicPr>
          <p:cNvPr id="139" name="Imagen 1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3119229"/>
            <a:ext cx="175098" cy="265472"/>
          </a:xfrm>
          <a:prstGeom prst="rect">
            <a:avLst/>
          </a:prstGeom>
        </p:spPr>
      </p:pic>
      <p:pic>
        <p:nvPicPr>
          <p:cNvPr id="140" name="Imagen 1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430" y="3048000"/>
            <a:ext cx="677333" cy="1031752"/>
          </a:xfrm>
          <a:prstGeom prst="rect">
            <a:avLst/>
          </a:prstGeom>
        </p:spPr>
      </p:pic>
      <p:sp>
        <p:nvSpPr>
          <p:cNvPr id="141" name="236 CuadroTexto"/>
          <p:cNvSpPr txBox="1"/>
          <p:nvPr/>
        </p:nvSpPr>
        <p:spPr>
          <a:xfrm>
            <a:off x="1142999" y="3048000"/>
            <a:ext cx="602763" cy="400110"/>
          </a:xfrm>
          <a:prstGeom prst="rect">
            <a:avLst/>
          </a:prstGeom>
          <a:noFill/>
        </p:spPr>
        <p:txBody>
          <a:bodyPr wrap="square" rtlCol="0">
            <a:spAutoFit/>
          </a:bodyPr>
          <a:lstStyle/>
          <a:p>
            <a:r>
              <a:rPr lang="es-CL" sz="2000" b="1" i="1" dirty="0">
                <a:solidFill>
                  <a:schemeClr val="bg1"/>
                </a:solidFill>
                <a:latin typeface="Garamond" pitchFamily="18" charset="0"/>
              </a:rPr>
              <a:t>Tú</a:t>
            </a:r>
          </a:p>
        </p:txBody>
      </p:sp>
      <p:sp>
        <p:nvSpPr>
          <p:cNvPr id="142" name="148 CuadroTexto"/>
          <p:cNvSpPr txBox="1"/>
          <p:nvPr/>
        </p:nvSpPr>
        <p:spPr>
          <a:xfrm>
            <a:off x="1066800" y="3657600"/>
            <a:ext cx="664284" cy="400110"/>
          </a:xfrm>
          <a:prstGeom prst="rect">
            <a:avLst/>
          </a:prstGeom>
          <a:noFill/>
        </p:spPr>
        <p:txBody>
          <a:bodyPr wrap="square" rtlCol="0">
            <a:spAutoFit/>
          </a:bodyPr>
          <a:lstStyle/>
          <a:p>
            <a:pPr fontAlgn="base">
              <a:spcBef>
                <a:spcPct val="0"/>
              </a:spcBef>
              <a:spcAft>
                <a:spcPct val="0"/>
              </a:spcAft>
            </a:pPr>
            <a:r>
              <a:rPr lang="es-CL" sz="2000" b="1" i="1" dirty="0">
                <a:solidFill>
                  <a:schemeClr val="bg1"/>
                </a:solidFill>
                <a:latin typeface="Garamond" pitchFamily="18" charset="0"/>
              </a:rPr>
              <a:t>1</a:t>
            </a:r>
            <a:r>
              <a:rPr lang="es-CL" sz="2000" b="1" i="1" dirty="0" smtClean="0">
                <a:solidFill>
                  <a:schemeClr val="bg1"/>
                </a:solidFill>
                <a:latin typeface="Garamond" pitchFamily="18" charset="0"/>
              </a:rPr>
              <a:t>5%</a:t>
            </a:r>
            <a:endParaRPr lang="es-CL" sz="2000" b="1" i="1" dirty="0">
              <a:solidFill>
                <a:schemeClr val="bg1"/>
              </a:solidFill>
              <a:latin typeface="Garamond" pitchFamily="18" charset="0"/>
            </a:endParaRPr>
          </a:p>
        </p:txBody>
      </p:sp>
      <p:grpSp>
        <p:nvGrpSpPr>
          <p:cNvPr id="2" name="1 Grupo"/>
          <p:cNvGrpSpPr/>
          <p:nvPr/>
        </p:nvGrpSpPr>
        <p:grpSpPr>
          <a:xfrm>
            <a:off x="4648200" y="4419600"/>
            <a:ext cx="624280" cy="762000"/>
            <a:chOff x="4648200" y="4419600"/>
            <a:chExt cx="624280" cy="762000"/>
          </a:xfrm>
        </p:grpSpPr>
        <p:pic>
          <p:nvPicPr>
            <p:cNvPr id="146" name="Imagen 1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4419600"/>
              <a:ext cx="500244" cy="762000"/>
            </a:xfrm>
            <a:prstGeom prst="rect">
              <a:avLst/>
            </a:prstGeom>
          </p:spPr>
        </p:pic>
        <p:sp>
          <p:nvSpPr>
            <p:cNvPr id="147" name="236 CuadroTexto"/>
            <p:cNvSpPr txBox="1"/>
            <p:nvPr/>
          </p:nvSpPr>
          <p:spPr>
            <a:xfrm>
              <a:off x="4724400" y="4419600"/>
              <a:ext cx="415384" cy="276999"/>
            </a:xfrm>
            <a:prstGeom prst="rect">
              <a:avLst/>
            </a:prstGeom>
            <a:noFill/>
          </p:spPr>
          <p:txBody>
            <a:bodyPr wrap="square" rtlCol="0">
              <a:spAutoFit/>
            </a:bodyPr>
            <a:lstStyle/>
            <a:p>
              <a:r>
                <a:rPr lang="es-CL" sz="1200" b="1" i="1" dirty="0">
                  <a:solidFill>
                    <a:schemeClr val="bg1"/>
                  </a:solidFill>
                  <a:latin typeface="Garamond" pitchFamily="18" charset="0"/>
                </a:rPr>
                <a:t>Tú</a:t>
              </a:r>
            </a:p>
          </p:txBody>
        </p:sp>
        <p:sp>
          <p:nvSpPr>
            <p:cNvPr id="150" name="148 CuadroTexto"/>
            <p:cNvSpPr txBox="1"/>
            <p:nvPr/>
          </p:nvSpPr>
          <p:spPr>
            <a:xfrm>
              <a:off x="4648200" y="4800600"/>
              <a:ext cx="624280" cy="307777"/>
            </a:xfrm>
            <a:prstGeom prst="rect">
              <a:avLst/>
            </a:prstGeom>
            <a:noFill/>
          </p:spPr>
          <p:txBody>
            <a:bodyPr wrap="square" rtlCol="0">
              <a:spAutoFit/>
            </a:bodyPr>
            <a:lstStyle/>
            <a:p>
              <a:pPr fontAlgn="base">
                <a:spcBef>
                  <a:spcPct val="0"/>
                </a:spcBef>
                <a:spcAft>
                  <a:spcPct val="0"/>
                </a:spcAft>
              </a:pPr>
              <a:r>
                <a:rPr lang="es-CL" sz="1400" b="1" i="1" dirty="0">
                  <a:solidFill>
                    <a:schemeClr val="bg1"/>
                  </a:solidFill>
                  <a:latin typeface="Garamond" pitchFamily="18" charset="0"/>
                </a:rPr>
                <a:t>1</a:t>
              </a:r>
              <a:r>
                <a:rPr lang="es-CL" sz="1400" b="1" i="1" dirty="0" smtClean="0">
                  <a:solidFill>
                    <a:schemeClr val="bg1"/>
                  </a:solidFill>
                  <a:latin typeface="Garamond" pitchFamily="18" charset="0"/>
                </a:rPr>
                <a:t>5%</a:t>
              </a:r>
              <a:endParaRPr lang="es-CL" sz="1400" b="1" i="1" dirty="0">
                <a:solidFill>
                  <a:schemeClr val="bg1"/>
                </a:solidFill>
                <a:latin typeface="Garamond" pitchFamily="18" charset="0"/>
              </a:endParaRPr>
            </a:p>
          </p:txBody>
        </p:sp>
      </p:grpSp>
      <p:grpSp>
        <p:nvGrpSpPr>
          <p:cNvPr id="6" name="5 Grupo"/>
          <p:cNvGrpSpPr/>
          <p:nvPr/>
        </p:nvGrpSpPr>
        <p:grpSpPr>
          <a:xfrm>
            <a:off x="4648200" y="5334000"/>
            <a:ext cx="624280" cy="762000"/>
            <a:chOff x="4648200" y="5334000"/>
            <a:chExt cx="624280" cy="762000"/>
          </a:xfrm>
        </p:grpSpPr>
        <p:pic>
          <p:nvPicPr>
            <p:cNvPr id="153" name="Imagen 1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5334000"/>
              <a:ext cx="500244" cy="762000"/>
            </a:xfrm>
            <a:prstGeom prst="rect">
              <a:avLst/>
            </a:prstGeom>
          </p:spPr>
        </p:pic>
        <p:sp>
          <p:nvSpPr>
            <p:cNvPr id="154" name="236 CuadroTexto"/>
            <p:cNvSpPr txBox="1"/>
            <p:nvPr/>
          </p:nvSpPr>
          <p:spPr>
            <a:xfrm>
              <a:off x="4724400" y="5334000"/>
              <a:ext cx="415384" cy="276999"/>
            </a:xfrm>
            <a:prstGeom prst="rect">
              <a:avLst/>
            </a:prstGeom>
            <a:noFill/>
          </p:spPr>
          <p:txBody>
            <a:bodyPr wrap="square" rtlCol="0">
              <a:spAutoFit/>
            </a:bodyPr>
            <a:lstStyle/>
            <a:p>
              <a:r>
                <a:rPr lang="es-CL" sz="1200" b="1" i="1" dirty="0">
                  <a:solidFill>
                    <a:schemeClr val="bg1"/>
                  </a:solidFill>
                  <a:latin typeface="Garamond" pitchFamily="18" charset="0"/>
                </a:rPr>
                <a:t>Tú</a:t>
              </a:r>
            </a:p>
          </p:txBody>
        </p:sp>
        <p:sp>
          <p:nvSpPr>
            <p:cNvPr id="155" name="148 CuadroTexto"/>
            <p:cNvSpPr txBox="1"/>
            <p:nvPr/>
          </p:nvSpPr>
          <p:spPr>
            <a:xfrm>
              <a:off x="4648200" y="5715000"/>
              <a:ext cx="624280" cy="307777"/>
            </a:xfrm>
            <a:prstGeom prst="rect">
              <a:avLst/>
            </a:prstGeom>
            <a:noFill/>
          </p:spPr>
          <p:txBody>
            <a:bodyPr wrap="square" rtlCol="0">
              <a:spAutoFit/>
            </a:bodyPr>
            <a:lstStyle/>
            <a:p>
              <a:pPr fontAlgn="base">
                <a:spcBef>
                  <a:spcPct val="0"/>
                </a:spcBef>
                <a:spcAft>
                  <a:spcPct val="0"/>
                </a:spcAft>
              </a:pPr>
              <a:r>
                <a:rPr lang="es-CL" sz="1400" b="1" i="1" dirty="0">
                  <a:solidFill>
                    <a:schemeClr val="bg1"/>
                  </a:solidFill>
                  <a:latin typeface="Garamond" pitchFamily="18" charset="0"/>
                </a:rPr>
                <a:t>1</a:t>
              </a:r>
              <a:r>
                <a:rPr lang="es-CL" sz="1400" b="1" i="1" dirty="0" smtClean="0">
                  <a:solidFill>
                    <a:schemeClr val="bg1"/>
                  </a:solidFill>
                  <a:latin typeface="Garamond" pitchFamily="18" charset="0"/>
                </a:rPr>
                <a:t>5%</a:t>
              </a:r>
              <a:endParaRPr lang="es-CL" sz="1400" b="1" i="1" dirty="0">
                <a:solidFill>
                  <a:schemeClr val="bg1"/>
                </a:solidFill>
                <a:latin typeface="Garamond" pitchFamily="18" charset="0"/>
              </a:endParaRPr>
            </a:p>
          </p:txBody>
        </p:sp>
      </p:grpSp>
      <p:grpSp>
        <p:nvGrpSpPr>
          <p:cNvPr id="8" name="7 Grupo"/>
          <p:cNvGrpSpPr/>
          <p:nvPr/>
        </p:nvGrpSpPr>
        <p:grpSpPr>
          <a:xfrm>
            <a:off x="5596286" y="5518355"/>
            <a:ext cx="423514" cy="577645"/>
            <a:chOff x="5596286" y="5518355"/>
            <a:chExt cx="423514" cy="577645"/>
          </a:xfrm>
        </p:grpSpPr>
        <p:pic>
          <p:nvPicPr>
            <p:cNvPr id="156" name="Imagen 1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6286" y="5518355"/>
              <a:ext cx="381000" cy="577645"/>
            </a:xfrm>
            <a:prstGeom prst="rect">
              <a:avLst/>
            </a:prstGeom>
          </p:spPr>
        </p:pic>
        <p:sp>
          <p:nvSpPr>
            <p:cNvPr id="157" name="229 CuadroTexto"/>
            <p:cNvSpPr txBox="1"/>
            <p:nvPr/>
          </p:nvSpPr>
          <p:spPr>
            <a:xfrm>
              <a:off x="5596286" y="5761596"/>
              <a:ext cx="423514" cy="307777"/>
            </a:xfrm>
            <a:prstGeom prst="rect">
              <a:avLst/>
            </a:prstGeom>
            <a:noFill/>
          </p:spPr>
          <p:txBody>
            <a:bodyPr wrap="none" rtlCol="0">
              <a:spAutoFit/>
            </a:bodyPr>
            <a:lstStyle/>
            <a:p>
              <a:pPr fontAlgn="base">
                <a:spcBef>
                  <a:spcPct val="0"/>
                </a:spcBef>
                <a:spcAft>
                  <a:spcPct val="0"/>
                </a:spcAft>
              </a:pPr>
              <a:r>
                <a:rPr lang="es-CL" sz="1400" b="1" i="1" dirty="0">
                  <a:solidFill>
                    <a:schemeClr val="bg1"/>
                  </a:solidFill>
                  <a:latin typeface="Garamond" pitchFamily="18" charset="0"/>
                </a:rPr>
                <a:t>0</a:t>
              </a:r>
              <a:r>
                <a:rPr lang="es-CL" sz="1400" b="1" i="1" dirty="0" smtClean="0">
                  <a:solidFill>
                    <a:schemeClr val="bg1"/>
                  </a:solidFill>
                  <a:latin typeface="Garamond" pitchFamily="18" charset="0"/>
                </a:rPr>
                <a:t>%</a:t>
              </a:r>
              <a:endParaRPr lang="es-CL" sz="1400" b="1" i="1" dirty="0">
                <a:solidFill>
                  <a:schemeClr val="bg1"/>
                </a:solidFill>
                <a:latin typeface="Garamond" pitchFamily="18" charset="0"/>
              </a:endParaRPr>
            </a:p>
          </p:txBody>
        </p:sp>
      </p:grpSp>
      <p:grpSp>
        <p:nvGrpSpPr>
          <p:cNvPr id="7" name="6 Grupo"/>
          <p:cNvGrpSpPr/>
          <p:nvPr/>
        </p:nvGrpSpPr>
        <p:grpSpPr>
          <a:xfrm>
            <a:off x="5515583" y="4559710"/>
            <a:ext cx="513282" cy="621890"/>
            <a:chOff x="5515583" y="4559710"/>
            <a:chExt cx="513282" cy="621890"/>
          </a:xfrm>
        </p:grpSpPr>
        <p:pic>
          <p:nvPicPr>
            <p:cNvPr id="158" name="Imagen 1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4559710"/>
              <a:ext cx="410184" cy="621890"/>
            </a:xfrm>
            <a:prstGeom prst="rect">
              <a:avLst/>
            </a:prstGeom>
          </p:spPr>
        </p:pic>
        <p:sp>
          <p:nvSpPr>
            <p:cNvPr id="160" name="228 CuadroTexto"/>
            <p:cNvSpPr txBox="1"/>
            <p:nvPr/>
          </p:nvSpPr>
          <p:spPr>
            <a:xfrm>
              <a:off x="5515583" y="4832554"/>
              <a:ext cx="513282" cy="307777"/>
            </a:xfrm>
            <a:prstGeom prst="rect">
              <a:avLst/>
            </a:prstGeom>
            <a:noFill/>
          </p:spPr>
          <p:txBody>
            <a:bodyPr wrap="none" rtlCol="0">
              <a:spAutoFit/>
            </a:bodyPr>
            <a:lstStyle/>
            <a:p>
              <a:pPr fontAlgn="base">
                <a:spcBef>
                  <a:spcPct val="0"/>
                </a:spcBef>
                <a:spcAft>
                  <a:spcPct val="0"/>
                </a:spcAft>
              </a:pPr>
              <a:r>
                <a:rPr lang="es-CL" sz="1400" b="1" i="1" dirty="0" smtClean="0">
                  <a:solidFill>
                    <a:schemeClr val="bg1"/>
                  </a:solidFill>
                  <a:latin typeface="Garamond" pitchFamily="18" charset="0"/>
                </a:rPr>
                <a:t>15%</a:t>
              </a:r>
              <a:endParaRPr lang="es-CL" sz="1400" b="1" i="1" dirty="0">
                <a:solidFill>
                  <a:schemeClr val="bg1"/>
                </a:solidFill>
                <a:latin typeface="Garamond" pitchFamily="18" charset="0"/>
              </a:endParaRPr>
            </a:p>
          </p:txBody>
        </p:sp>
      </p:grpSp>
      <p:grpSp>
        <p:nvGrpSpPr>
          <p:cNvPr id="59" name="58 Grupo"/>
          <p:cNvGrpSpPr/>
          <p:nvPr/>
        </p:nvGrpSpPr>
        <p:grpSpPr>
          <a:xfrm>
            <a:off x="1447800" y="5140331"/>
            <a:ext cx="2368648" cy="1275433"/>
            <a:chOff x="7162800" y="6664522"/>
            <a:chExt cx="2087429" cy="1162535"/>
          </a:xfrm>
        </p:grpSpPr>
        <p:pic>
          <p:nvPicPr>
            <p:cNvPr id="6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6664522"/>
              <a:ext cx="2087429" cy="1162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61 CuadroTexto"/>
            <p:cNvSpPr txBox="1"/>
            <p:nvPr/>
          </p:nvSpPr>
          <p:spPr>
            <a:xfrm>
              <a:off x="7286990" y="6878792"/>
              <a:ext cx="1744949" cy="645226"/>
            </a:xfrm>
            <a:prstGeom prst="rect">
              <a:avLst/>
            </a:prstGeom>
            <a:noFill/>
          </p:spPr>
          <p:txBody>
            <a:bodyPr wrap="none" rtlCol="0">
              <a:spAutoFit/>
            </a:bodyPr>
            <a:lstStyle/>
            <a:p>
              <a:pPr algn="ctr"/>
              <a:r>
                <a:rPr lang="es-CL" sz="2000" b="1" i="1" dirty="0" smtClean="0">
                  <a:solidFill>
                    <a:schemeClr val="bg1"/>
                  </a:solidFill>
                  <a:latin typeface="Garamond" panose="02020404030301010803" pitchFamily="18" charset="0"/>
                  <a:cs typeface="Gill Sans for Oriflame"/>
                </a:rPr>
                <a:t>Total Ganancia </a:t>
              </a:r>
            </a:p>
            <a:p>
              <a:pPr algn="ctr"/>
              <a:r>
                <a:rPr lang="es-CL" sz="2000" b="1" i="1" dirty="0" smtClean="0">
                  <a:solidFill>
                    <a:schemeClr val="bg1"/>
                  </a:solidFill>
                  <a:latin typeface="Garamond" panose="02020404030301010803" pitchFamily="18" charset="0"/>
                  <a:cs typeface="Gill Sans for Oriflame"/>
                </a:rPr>
                <a:t>por IM: $15</a:t>
              </a:r>
              <a:endParaRPr lang="es-CL" sz="2000" b="1" i="1" dirty="0">
                <a:solidFill>
                  <a:schemeClr val="bg1"/>
                </a:solidFill>
                <a:latin typeface="Garamond" panose="02020404030301010803" pitchFamily="18" charset="0"/>
                <a:cs typeface="Gill Sans for Oriflame"/>
              </a:endParaRPr>
            </a:p>
          </p:txBody>
        </p:sp>
      </p:grpSp>
    </p:spTree>
    <p:extLst>
      <p:ext uri="{BB962C8B-B14F-4D97-AF65-F5344CB8AC3E}">
        <p14:creationId xmlns:p14="http://schemas.microsoft.com/office/powerpoint/2010/main" val="276078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wipe(left)">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wipe(left)">
                                      <p:cBhvr>
                                        <p:cTn id="18" dur="500"/>
                                        <p:tgtEl>
                                          <p:spTgt spid="8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6"/>
                                        </p:tgtEl>
                                        <p:attrNameLst>
                                          <p:attrName>style.visibility</p:attrName>
                                        </p:attrNameLst>
                                      </p:cBhvr>
                                      <p:to>
                                        <p:strVal val="visible"/>
                                      </p:to>
                                    </p:set>
                                    <p:animEffect transition="in" filter="fade">
                                      <p:cBhvr>
                                        <p:cTn id="23" dur="500"/>
                                        <p:tgtEl>
                                          <p:spTgt spid="206"/>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29"/>
                                        </p:tgtEl>
                                        <p:attrNameLst>
                                          <p:attrName>style.visibility</p:attrName>
                                        </p:attrNameLst>
                                      </p:cBhvr>
                                      <p:to>
                                        <p:strVal val="visible"/>
                                      </p:to>
                                    </p:set>
                                    <p:animEffect transition="in" filter="fade">
                                      <p:cBhvr>
                                        <p:cTn id="27" dur="500"/>
                                        <p:tgtEl>
                                          <p:spTgt spid="2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7"/>
                                        </p:tgtEl>
                                        <p:attrNameLst>
                                          <p:attrName>style.visibility</p:attrName>
                                        </p:attrNameLst>
                                      </p:cBhvr>
                                      <p:to>
                                        <p:strVal val="visible"/>
                                      </p:to>
                                    </p:set>
                                    <p:animEffect transition="in" filter="fade">
                                      <p:cBhvr>
                                        <p:cTn id="32" dur="500"/>
                                        <p:tgtEl>
                                          <p:spTgt spid="207"/>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30"/>
                                        </p:tgtEl>
                                        <p:attrNameLst>
                                          <p:attrName>style.visibility</p:attrName>
                                        </p:attrNameLst>
                                      </p:cBhvr>
                                      <p:to>
                                        <p:strVal val="visible"/>
                                      </p:to>
                                    </p:set>
                                    <p:animEffect transition="in" filter="fade">
                                      <p:cBhvr>
                                        <p:cTn id="36" dur="500"/>
                                        <p:tgtEl>
                                          <p:spTgt spid="2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fade">
                                      <p:cBhvr>
                                        <p:cTn id="41" dur="500"/>
                                        <p:tgtEl>
                                          <p:spTgt spid="9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2"/>
                                        </p:tgtEl>
                                        <p:attrNameLst>
                                          <p:attrName>style.visibility</p:attrName>
                                        </p:attrNameLst>
                                      </p:cBhvr>
                                      <p:to>
                                        <p:strVal val="visible"/>
                                      </p:to>
                                    </p:set>
                                    <p:animEffect transition="in" filter="fade">
                                      <p:cBhvr>
                                        <p:cTn id="44" dur="500"/>
                                        <p:tgtEl>
                                          <p:spTgt spid="1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wipe(left)">
                                      <p:cBhvr>
                                        <p:cTn id="49" dur="500"/>
                                        <p:tgtEl>
                                          <p:spTgt spid="5">
                                            <p:txEl>
                                              <p:pRg st="2" end="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38"/>
                                        </p:tgtEl>
                                        <p:attrNameLst>
                                          <p:attrName>style.visibility</p:attrName>
                                        </p:attrNameLst>
                                      </p:cBhvr>
                                      <p:to>
                                        <p:strVal val="visible"/>
                                      </p:to>
                                    </p:set>
                                    <p:animEffect transition="in" filter="fade">
                                      <p:cBhvr>
                                        <p:cTn id="52" dur="500"/>
                                        <p:tgtEl>
                                          <p:spTgt spid="138"/>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82"/>
                                        </p:tgtEl>
                                        <p:attrNameLst>
                                          <p:attrName>style.visibility</p:attrName>
                                        </p:attrNameLst>
                                      </p:cBhvr>
                                      <p:to>
                                        <p:strVal val="visible"/>
                                      </p:to>
                                    </p:set>
                                    <p:animEffect transition="in" filter="wipe(left)">
                                      <p:cBhvr>
                                        <p:cTn id="56" dur="500"/>
                                        <p:tgtEl>
                                          <p:spTgt spid="8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5">
                                            <p:txEl>
                                              <p:pRg st="3" end="3"/>
                                            </p:txEl>
                                          </p:spTgt>
                                        </p:tgtEl>
                                        <p:attrNameLst>
                                          <p:attrName>style.visibility</p:attrName>
                                        </p:attrNameLst>
                                      </p:cBhvr>
                                      <p:to>
                                        <p:strVal val="visible"/>
                                      </p:to>
                                    </p:set>
                                    <p:animEffect transition="in" filter="wipe(left)">
                                      <p:cBhvr>
                                        <p:cTn id="61" dur="500"/>
                                        <p:tgtEl>
                                          <p:spTgt spid="5">
                                            <p:txEl>
                                              <p:pRg st="3" end="3"/>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139"/>
                                        </p:tgtEl>
                                        <p:attrNameLst>
                                          <p:attrName>style.visibility</p:attrName>
                                        </p:attrNameLst>
                                      </p:cBhvr>
                                      <p:to>
                                        <p:strVal val="visible"/>
                                      </p:to>
                                    </p:set>
                                    <p:animEffect transition="in" filter="fade">
                                      <p:cBhvr>
                                        <p:cTn id="64" dur="500"/>
                                        <p:tgtEl>
                                          <p:spTgt spid="139"/>
                                        </p:tgtEl>
                                      </p:cBhvr>
                                    </p:animEffect>
                                  </p:childTnLst>
                                </p:cTn>
                              </p:par>
                            </p:childTnLst>
                          </p:cTn>
                        </p:par>
                        <p:par>
                          <p:cTn id="65" fill="hold">
                            <p:stCondLst>
                              <p:cond delay="500"/>
                            </p:stCondLst>
                            <p:childTnLst>
                              <p:par>
                                <p:cTn id="66" presetID="22" presetClass="entr" presetSubtype="8" fill="hold" nodeType="afterEffect">
                                  <p:stCondLst>
                                    <p:cond delay="0"/>
                                  </p:stCondLst>
                                  <p:childTnLst>
                                    <p:set>
                                      <p:cBhvr>
                                        <p:cTn id="67" dur="1" fill="hold">
                                          <p:stCondLst>
                                            <p:cond delay="0"/>
                                          </p:stCondLst>
                                        </p:cTn>
                                        <p:tgtEl>
                                          <p:spTgt spid="110"/>
                                        </p:tgtEl>
                                        <p:attrNameLst>
                                          <p:attrName>style.visibility</p:attrName>
                                        </p:attrNameLst>
                                      </p:cBhvr>
                                      <p:to>
                                        <p:strVal val="visible"/>
                                      </p:to>
                                    </p:set>
                                    <p:animEffect transition="in" filter="wipe(left)">
                                      <p:cBhvr>
                                        <p:cTn id="68" dur="500"/>
                                        <p:tgtEl>
                                          <p:spTgt spid="11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fade">
                                      <p:cBhvr>
                                        <p:cTn id="78" dur="500"/>
                                        <p:tgtEl>
                                          <p:spTgt spid="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04"/>
                                        </p:tgtEl>
                                        <p:attrNameLst>
                                          <p:attrName>style.visibility</p:attrName>
                                        </p:attrNameLst>
                                      </p:cBhvr>
                                      <p:to>
                                        <p:strVal val="visible"/>
                                      </p:to>
                                    </p:set>
                                    <p:animEffect transition="in" filter="fade">
                                      <p:cBhvr>
                                        <p:cTn id="81" dur="500"/>
                                        <p:tgtEl>
                                          <p:spTgt spid="104"/>
                                        </p:tgtEl>
                                      </p:cBhvr>
                                    </p:animEffect>
                                  </p:childTnLst>
                                </p:cTn>
                              </p:par>
                              <p:par>
                                <p:cTn id="82" presetID="10" presetClass="entr" presetSubtype="0" fill="hold" nodeType="with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fade">
                                      <p:cBhvr>
                                        <p:cTn id="84" dur="500"/>
                                        <p:tgtEl>
                                          <p:spTgt spid="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500"/>
                                        <p:tgtEl>
                                          <p:spTgt spid="14"/>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500"/>
                                        <p:tgtEl>
                                          <p:spTgt spid="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7"/>
                                        </p:tgtEl>
                                        <p:attrNameLst>
                                          <p:attrName>style.visibility</p:attrName>
                                        </p:attrNameLst>
                                      </p:cBhvr>
                                      <p:to>
                                        <p:strVal val="visible"/>
                                      </p:to>
                                    </p:set>
                                    <p:animEffect transition="in" filter="fade">
                                      <p:cBhvr>
                                        <p:cTn id="97" dur="500"/>
                                        <p:tgtEl>
                                          <p:spTgt spid="107"/>
                                        </p:tgtEl>
                                      </p:cBhvr>
                                    </p:animEffect>
                                  </p:childTnLst>
                                </p:cTn>
                              </p:par>
                              <p:par>
                                <p:cTn id="98" presetID="10" presetClass="entr" presetSubtype="0" fill="hold" nodeType="with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fade">
                                      <p:cBhvr>
                                        <p:cTn id="100" dur="500"/>
                                        <p:tgtEl>
                                          <p:spTgt spid="8"/>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
                                        </p:tgtEl>
                                        <p:attrNameLst>
                                          <p:attrName>style.visibility</p:attrName>
                                        </p:attrNameLst>
                                      </p:cBhvr>
                                      <p:to>
                                        <p:strVal val="visible"/>
                                      </p:to>
                                    </p:set>
                                    <p:animEffect transition="in" filter="fade">
                                      <p:cBhvr>
                                        <p:cTn id="105" dur="500"/>
                                        <p:tgtEl>
                                          <p:spTgt spid="3"/>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59"/>
                                        </p:tgtEl>
                                        <p:attrNameLst>
                                          <p:attrName>style.visibility</p:attrName>
                                        </p:attrNameLst>
                                      </p:cBhvr>
                                      <p:to>
                                        <p:strVal val="visible"/>
                                      </p:to>
                                    </p:set>
                                    <p:anim calcmode="lin" valueType="num">
                                      <p:cBhvr>
                                        <p:cTn id="110" dur="500" fill="hold"/>
                                        <p:tgtEl>
                                          <p:spTgt spid="59"/>
                                        </p:tgtEl>
                                        <p:attrNameLst>
                                          <p:attrName>ppt_w</p:attrName>
                                        </p:attrNameLst>
                                      </p:cBhvr>
                                      <p:tavLst>
                                        <p:tav tm="0">
                                          <p:val>
                                            <p:fltVal val="0"/>
                                          </p:val>
                                        </p:tav>
                                        <p:tav tm="100000">
                                          <p:val>
                                            <p:strVal val="#ppt_w"/>
                                          </p:val>
                                        </p:tav>
                                      </p:tavLst>
                                    </p:anim>
                                    <p:anim calcmode="lin" valueType="num">
                                      <p:cBhvr>
                                        <p:cTn id="111" dur="500" fill="hold"/>
                                        <p:tgtEl>
                                          <p:spTgt spid="59"/>
                                        </p:tgtEl>
                                        <p:attrNameLst>
                                          <p:attrName>ppt_h</p:attrName>
                                        </p:attrNameLst>
                                      </p:cBhvr>
                                      <p:tavLst>
                                        <p:tav tm="0">
                                          <p:val>
                                            <p:fltVal val="0"/>
                                          </p:val>
                                        </p:tav>
                                        <p:tav tm="100000">
                                          <p:val>
                                            <p:strVal val="#ppt_h"/>
                                          </p:val>
                                        </p:tav>
                                      </p:tavLst>
                                    </p:anim>
                                    <p:animEffect transition="in" filter="fade">
                                      <p:cBhvr>
                                        <p:cTn id="1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06" grpId="0"/>
      <p:bldP spid="207" grpId="0"/>
      <p:bldP spid="3" grpId="0"/>
      <p:bldP spid="104" grpId="0"/>
      <p:bldP spid="13" grpId="0"/>
      <p:bldP spid="14" grpId="0"/>
      <p:bldP spid="107" grpId="0"/>
      <p:bldP spid="98" grpId="0"/>
      <p:bldP spid="230" grpId="0"/>
      <p:bldP spid="229" grpId="0"/>
      <p:bldP spid="1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12173" y="1329556"/>
            <a:ext cx="8228418" cy="584775"/>
          </a:xfrm>
          <a:prstGeom prst="rect">
            <a:avLst/>
          </a:prstGeom>
          <a:noFill/>
        </p:spPr>
        <p:txBody>
          <a:bodyPr wrap="square" rtlCol="0">
            <a:spAutoFit/>
          </a:bodyPr>
          <a:lstStyle/>
          <a:p>
            <a:r>
              <a:rPr lang="es-CL" sz="1600" dirty="0" smtClean="0">
                <a:solidFill>
                  <a:schemeClr val="tx1">
                    <a:lumMod val="75000"/>
                    <a:lumOff val="25000"/>
                  </a:schemeClr>
                </a:solidFill>
                <a:latin typeface="Gill Sans for Oriflame Light"/>
                <a:cs typeface="Gill Sans for Oriflame Light"/>
              </a:rPr>
              <a:t>Crece y ayuda a creer a tu grupo ¡¡Así todos ganan!! A más crecimiento de tu red mayores ganancias, esto es ¡Duplicación de tu negocio!</a:t>
            </a:r>
            <a:endParaRPr lang="es-CL" sz="1600" dirty="0">
              <a:solidFill>
                <a:schemeClr val="tx1">
                  <a:lumMod val="75000"/>
                  <a:lumOff val="25000"/>
                </a:schemeClr>
              </a:solidFill>
              <a:latin typeface="Gill Sans for Oriflame Light"/>
              <a:cs typeface="Gill Sans for Oriflame Light"/>
            </a:endParaRPr>
          </a:p>
        </p:txBody>
      </p:sp>
      <p:sp>
        <p:nvSpPr>
          <p:cNvPr id="91" name="1 Título"/>
          <p:cNvSpPr txBox="1">
            <a:spLocks/>
          </p:cNvSpPr>
          <p:nvPr/>
        </p:nvSpPr>
        <p:spPr>
          <a:xfrm>
            <a:off x="565150" y="228600"/>
            <a:ext cx="8274050" cy="914400"/>
          </a:xfrm>
          <a:prstGeom prst="rect">
            <a:avLst/>
          </a:prstGeom>
        </p:spPr>
        <p:txBody>
          <a:bodyPr/>
          <a:lstStyle>
            <a:lvl1pPr algn="ctr" rtl="0" eaLnBrk="0" fontAlgn="base" hangingPunct="0">
              <a:spcBef>
                <a:spcPct val="0"/>
              </a:spcBef>
              <a:spcAft>
                <a:spcPct val="0"/>
              </a:spcAft>
              <a:defRPr sz="4400" b="1" i="0">
                <a:solidFill>
                  <a:schemeClr val="tx1">
                    <a:lumMod val="75000"/>
                    <a:lumOff val="25000"/>
                  </a:schemeClr>
                </a:solidFill>
                <a:latin typeface="Garamond" pitchFamily="18" charset="0"/>
                <a:ea typeface="+mj-ea"/>
                <a:cs typeface="+mj-cs"/>
              </a:defRPr>
            </a:lvl1pPr>
            <a:lvl2pPr algn="ctr" rtl="0" eaLnBrk="0" fontAlgn="base" hangingPunct="0">
              <a:spcBef>
                <a:spcPct val="0"/>
              </a:spcBef>
              <a:spcAft>
                <a:spcPct val="0"/>
              </a:spcAft>
              <a:defRPr sz="4400">
                <a:solidFill>
                  <a:schemeClr val="tx2"/>
                </a:solidFill>
                <a:latin typeface="Arial" pitchFamily="-123" charset="0"/>
                <a:ea typeface="Osaka" pitchFamily="-123" charset="-128"/>
                <a:cs typeface="Osaka" pitchFamily="-123" charset="-128"/>
              </a:defRPr>
            </a:lvl2pPr>
            <a:lvl3pPr algn="ctr" rtl="0" eaLnBrk="0" fontAlgn="base" hangingPunct="0">
              <a:spcBef>
                <a:spcPct val="0"/>
              </a:spcBef>
              <a:spcAft>
                <a:spcPct val="0"/>
              </a:spcAft>
              <a:defRPr sz="4400">
                <a:solidFill>
                  <a:schemeClr val="tx2"/>
                </a:solidFill>
                <a:latin typeface="Arial" pitchFamily="-123" charset="0"/>
                <a:ea typeface="Osaka" pitchFamily="-123" charset="-128"/>
                <a:cs typeface="Osaka" pitchFamily="-123" charset="-128"/>
              </a:defRPr>
            </a:lvl3pPr>
            <a:lvl4pPr algn="ctr" rtl="0" eaLnBrk="0" fontAlgn="base" hangingPunct="0">
              <a:spcBef>
                <a:spcPct val="0"/>
              </a:spcBef>
              <a:spcAft>
                <a:spcPct val="0"/>
              </a:spcAft>
              <a:defRPr sz="4400">
                <a:solidFill>
                  <a:schemeClr val="tx2"/>
                </a:solidFill>
                <a:latin typeface="Arial" pitchFamily="-123" charset="0"/>
                <a:ea typeface="Osaka" pitchFamily="-123" charset="-128"/>
                <a:cs typeface="Osaka" pitchFamily="-123" charset="-128"/>
              </a:defRPr>
            </a:lvl4pPr>
            <a:lvl5pPr algn="ctr" rtl="0" eaLnBrk="0" fontAlgn="base" hangingPunct="0">
              <a:spcBef>
                <a:spcPct val="0"/>
              </a:spcBef>
              <a:spcAft>
                <a:spcPct val="0"/>
              </a:spcAft>
              <a:defRPr sz="4400">
                <a:solidFill>
                  <a:schemeClr val="tx2"/>
                </a:solidFill>
                <a:latin typeface="Arial" pitchFamily="-123" charset="0"/>
                <a:ea typeface="Osaka" pitchFamily="-123" charset="-128"/>
                <a:cs typeface="Osaka" pitchFamily="-123" charset="-128"/>
              </a:defRPr>
            </a:lvl5pPr>
            <a:lvl6pPr marL="457200" algn="ctr" rtl="0" fontAlgn="base">
              <a:spcBef>
                <a:spcPct val="0"/>
              </a:spcBef>
              <a:spcAft>
                <a:spcPct val="0"/>
              </a:spcAft>
              <a:defRPr sz="4400">
                <a:solidFill>
                  <a:schemeClr val="tx2"/>
                </a:solidFill>
                <a:latin typeface="Arial" pitchFamily="-123" charset="0"/>
                <a:ea typeface="Osaka" pitchFamily="-123" charset="-128"/>
                <a:cs typeface="Osaka" pitchFamily="-123" charset="-128"/>
              </a:defRPr>
            </a:lvl6pPr>
            <a:lvl7pPr marL="914400" algn="ctr" rtl="0" fontAlgn="base">
              <a:spcBef>
                <a:spcPct val="0"/>
              </a:spcBef>
              <a:spcAft>
                <a:spcPct val="0"/>
              </a:spcAft>
              <a:defRPr sz="4400">
                <a:solidFill>
                  <a:schemeClr val="tx2"/>
                </a:solidFill>
                <a:latin typeface="Arial" pitchFamily="-123" charset="0"/>
                <a:ea typeface="Osaka" pitchFamily="-123" charset="-128"/>
                <a:cs typeface="Osaka" pitchFamily="-123" charset="-128"/>
              </a:defRPr>
            </a:lvl7pPr>
            <a:lvl8pPr marL="1371600" algn="ctr" rtl="0" fontAlgn="base">
              <a:spcBef>
                <a:spcPct val="0"/>
              </a:spcBef>
              <a:spcAft>
                <a:spcPct val="0"/>
              </a:spcAft>
              <a:defRPr sz="4400">
                <a:solidFill>
                  <a:schemeClr val="tx2"/>
                </a:solidFill>
                <a:latin typeface="Arial" pitchFamily="-123" charset="0"/>
                <a:ea typeface="Osaka" pitchFamily="-123" charset="-128"/>
                <a:cs typeface="Osaka" pitchFamily="-123" charset="-128"/>
              </a:defRPr>
            </a:lvl8pPr>
            <a:lvl9pPr marL="1828800" algn="ctr" rtl="0" fontAlgn="base">
              <a:spcBef>
                <a:spcPct val="0"/>
              </a:spcBef>
              <a:spcAft>
                <a:spcPct val="0"/>
              </a:spcAft>
              <a:defRPr sz="4400">
                <a:solidFill>
                  <a:schemeClr val="tx2"/>
                </a:solidFill>
                <a:latin typeface="Arial" pitchFamily="-123" charset="0"/>
                <a:ea typeface="Osaka" pitchFamily="-123" charset="-128"/>
                <a:cs typeface="Osaka" pitchFamily="-123" charset="-128"/>
              </a:defRPr>
            </a:lvl9pPr>
          </a:lstStyle>
          <a:p>
            <a:pPr algn="l"/>
            <a:r>
              <a:rPr lang="es-CL" sz="2800" b="0" kern="1200" dirty="0" smtClean="0">
                <a:solidFill>
                  <a:srgbClr val="F7B960"/>
                </a:solidFill>
                <a:latin typeface="Gill Sans for Oriflame Light"/>
                <a:ea typeface="+mn-ea"/>
                <a:cs typeface="Gill Sans for Oriflame Light"/>
              </a:rPr>
              <a:t>Ganancias por Incentivo Monetario</a:t>
            </a:r>
            <a:br>
              <a:rPr lang="es-CL" sz="2800" b="0" kern="1200" dirty="0" smtClean="0">
                <a:solidFill>
                  <a:srgbClr val="F7B960"/>
                </a:solidFill>
                <a:latin typeface="Gill Sans for Oriflame Light"/>
                <a:ea typeface="+mn-ea"/>
                <a:cs typeface="Gill Sans for Oriflame Light"/>
              </a:rPr>
            </a:br>
            <a:r>
              <a:rPr lang="es-CL" sz="2800" b="0" kern="1200" dirty="0" smtClean="0">
                <a:solidFill>
                  <a:srgbClr val="FF7E65"/>
                </a:solidFill>
                <a:latin typeface="Gill Sans for Oriflame Light"/>
                <a:ea typeface="+mn-ea"/>
                <a:cs typeface="Gill Sans for Oriflame Light"/>
              </a:rPr>
              <a:t>Cómo Funciona</a:t>
            </a:r>
            <a:endParaRPr lang="es-CL" sz="2800" b="0" kern="1200" dirty="0">
              <a:solidFill>
                <a:srgbClr val="5B4897"/>
              </a:solidFill>
              <a:latin typeface="Gill Sans for Oriflame Light"/>
              <a:ea typeface="+mn-ea"/>
              <a:cs typeface="Gill Sans for Oriflame Light"/>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96" y="2057400"/>
            <a:ext cx="4639396"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6382" y="3787320"/>
            <a:ext cx="4518854" cy="2842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77782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Imagen 9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52600"/>
            <a:ext cx="8458200" cy="4953000"/>
          </a:xfrm>
          <a:prstGeom prst="rect">
            <a:avLst/>
          </a:prstGeom>
        </p:spPr>
      </p:pic>
      <p:sp>
        <p:nvSpPr>
          <p:cNvPr id="119" name="Rectangle 19"/>
          <p:cNvSpPr/>
          <p:nvPr/>
        </p:nvSpPr>
        <p:spPr>
          <a:xfrm>
            <a:off x="3886200" y="2408649"/>
            <a:ext cx="4309547" cy="12489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dirty="0">
              <a:latin typeface="Gill Sans for Oriflame Light"/>
            </a:endParaRPr>
          </a:p>
        </p:txBody>
      </p:sp>
      <p:sp>
        <p:nvSpPr>
          <p:cNvPr id="31" name="1 Título"/>
          <p:cNvSpPr>
            <a:spLocks noGrp="1"/>
          </p:cNvSpPr>
          <p:nvPr>
            <p:ph type="title" idx="4294967295"/>
          </p:nvPr>
        </p:nvSpPr>
        <p:spPr>
          <a:xfrm>
            <a:off x="397519" y="228600"/>
            <a:ext cx="8746481" cy="609600"/>
          </a:xfrm>
          <a:prstGeom prst="rect">
            <a:avLst/>
          </a:prstGeom>
        </p:spPr>
        <p:txBody>
          <a:bodyPr/>
          <a:lstStyle/>
          <a:p>
            <a:pPr algn="l"/>
            <a:r>
              <a:rPr lang="es-CL" sz="2800" b="0" kern="1200" dirty="0" smtClean="0">
                <a:solidFill>
                  <a:srgbClr val="F7B960"/>
                </a:solidFill>
                <a:latin typeface="Gill Sans for Oriflame Light"/>
                <a:ea typeface="+mn-ea"/>
                <a:cs typeface="Gill Sans for Oriflame Light"/>
              </a:rPr>
              <a:t>Ganancias por ayudar a otros a crecer</a:t>
            </a:r>
            <a:r>
              <a:rPr lang="es-CL" sz="2700" b="0" kern="1200" dirty="0">
                <a:solidFill>
                  <a:srgbClr val="F7B960"/>
                </a:solidFill>
                <a:latin typeface="Gill Sans for Oriflame Light"/>
                <a:ea typeface="+mn-ea"/>
                <a:cs typeface="Gill Sans for Oriflame Light"/>
              </a:rPr>
              <a:t/>
            </a:r>
            <a:br>
              <a:rPr lang="es-CL" sz="2700" b="0" kern="1200" dirty="0">
                <a:solidFill>
                  <a:srgbClr val="F7B960"/>
                </a:solidFill>
                <a:latin typeface="Gill Sans for Oriflame Light"/>
                <a:ea typeface="+mn-ea"/>
                <a:cs typeface="Gill Sans for Oriflame Light"/>
              </a:rPr>
            </a:br>
            <a:endParaRPr lang="es-CL" sz="2700" b="0" kern="1200" dirty="0">
              <a:solidFill>
                <a:srgbClr val="F7B960"/>
              </a:solidFill>
              <a:latin typeface="Gill Sans for Oriflame Light"/>
              <a:ea typeface="+mn-ea"/>
              <a:cs typeface="Gill Sans for Oriflame Light"/>
            </a:endParaRPr>
          </a:p>
        </p:txBody>
      </p:sp>
      <p:sp>
        <p:nvSpPr>
          <p:cNvPr id="32" name="Rectangle 5"/>
          <p:cNvSpPr>
            <a:spLocks noChangeArrowheads="1"/>
          </p:cNvSpPr>
          <p:nvPr/>
        </p:nvSpPr>
        <p:spPr bwMode="auto">
          <a:xfrm>
            <a:off x="457200" y="838200"/>
            <a:ext cx="780097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fontAlgn="base">
              <a:spcBef>
                <a:spcPct val="0"/>
              </a:spcBef>
              <a:spcAft>
                <a:spcPct val="0"/>
              </a:spcAft>
              <a:buFont typeface="Arial"/>
              <a:buChar char="•"/>
            </a:pPr>
            <a:r>
              <a:rPr lang="es-CL" sz="1600" dirty="0" smtClean="0">
                <a:solidFill>
                  <a:schemeClr val="tx1">
                    <a:lumMod val="75000"/>
                    <a:lumOff val="25000"/>
                  </a:schemeClr>
                </a:solidFill>
                <a:latin typeface="Gill Sans for Oriflame Light"/>
                <a:ea typeface="ＭＳ Ｐゴシック" pitchFamily="34" charset="-128"/>
                <a:cs typeface="Arial" pitchFamily="34" charset="0"/>
              </a:rPr>
              <a:t>Comienza con al menos 6 amigos que hagan lo mismo que tu.</a:t>
            </a:r>
            <a:endParaRPr lang="es-CL" sz="1600" dirty="0">
              <a:solidFill>
                <a:schemeClr val="tx1">
                  <a:lumMod val="75000"/>
                  <a:lumOff val="25000"/>
                </a:schemeClr>
              </a:solidFill>
              <a:latin typeface="Gill Sans for Oriflame Light"/>
              <a:ea typeface="ＭＳ Ｐゴシック" pitchFamily="34" charset="-128"/>
              <a:cs typeface="Arial" pitchFamily="34" charset="0"/>
            </a:endParaRPr>
          </a:p>
          <a:p>
            <a:pPr marL="285750" indent="-285750" fontAlgn="base">
              <a:spcBef>
                <a:spcPct val="0"/>
              </a:spcBef>
              <a:spcAft>
                <a:spcPct val="0"/>
              </a:spcAft>
              <a:buFont typeface="Arial"/>
              <a:buChar char="•"/>
            </a:pPr>
            <a:r>
              <a:rPr lang="es-CL" sz="1600" dirty="0">
                <a:solidFill>
                  <a:schemeClr val="tx1">
                    <a:lumMod val="75000"/>
                    <a:lumOff val="25000"/>
                  </a:schemeClr>
                </a:solidFill>
                <a:latin typeface="Gill Sans for Oriflame Light"/>
                <a:ea typeface="ＭＳ Ｐゴシック" pitchFamily="34" charset="-128"/>
                <a:cs typeface="Arial" pitchFamily="34" charset="0"/>
              </a:rPr>
              <a:t>Ayuda a tus amigos a realizar lo mismo que tu </a:t>
            </a:r>
            <a:r>
              <a:rPr lang="es-CL" sz="1600" dirty="0" smtClean="0">
                <a:solidFill>
                  <a:schemeClr val="tx1">
                    <a:lumMod val="75000"/>
                    <a:lumOff val="25000"/>
                  </a:schemeClr>
                </a:solidFill>
                <a:latin typeface="Gill Sans for Oriflame Light"/>
                <a:ea typeface="ＭＳ Ｐゴシック" pitchFamily="34" charset="-128"/>
                <a:cs typeface="Arial" pitchFamily="34" charset="0"/>
              </a:rPr>
              <a:t>haces.</a:t>
            </a:r>
          </a:p>
          <a:p>
            <a:pPr marL="285750" indent="-285750" fontAlgn="base">
              <a:spcBef>
                <a:spcPct val="0"/>
              </a:spcBef>
              <a:spcAft>
                <a:spcPct val="0"/>
              </a:spcAft>
              <a:buFont typeface="Arial"/>
              <a:buChar char="•"/>
            </a:pPr>
            <a:r>
              <a:rPr lang="es-CL" sz="1600" dirty="0" smtClean="0">
                <a:solidFill>
                  <a:schemeClr val="tx1">
                    <a:lumMod val="75000"/>
                    <a:lumOff val="25000"/>
                  </a:schemeClr>
                </a:solidFill>
                <a:latin typeface="Gill Sans for Oriflame Light"/>
                <a:ea typeface="ＭＳ Ｐゴシック" pitchFamily="34" charset="-128"/>
                <a:cs typeface="Arial" pitchFamily="34" charset="0"/>
              </a:rPr>
              <a:t>Ellos ayudan a 6 de sus amigos </a:t>
            </a:r>
            <a:r>
              <a:rPr lang="es-CL" sz="1600" dirty="0">
                <a:solidFill>
                  <a:schemeClr val="tx1">
                    <a:lumMod val="75000"/>
                    <a:lumOff val="25000"/>
                  </a:schemeClr>
                </a:solidFill>
                <a:latin typeface="Gill Sans for Oriflame Light"/>
                <a:ea typeface="ＭＳ Ｐゴシック" pitchFamily="34" charset="-128"/>
                <a:cs typeface="Arial" pitchFamily="34" charset="0"/>
              </a:rPr>
              <a:t>: </a:t>
            </a:r>
            <a:r>
              <a:rPr lang="es-CL" sz="1600" b="1" dirty="0">
                <a:solidFill>
                  <a:schemeClr val="tx1">
                    <a:lumMod val="75000"/>
                    <a:lumOff val="25000"/>
                  </a:schemeClr>
                </a:solidFill>
                <a:latin typeface="Gill Sans for Oriflame Light"/>
                <a:ea typeface="ＭＳ Ｐゴシック" pitchFamily="34" charset="-128"/>
                <a:cs typeface="Arial" pitchFamily="34" charset="0"/>
              </a:rPr>
              <a:t>6 X 6 X </a:t>
            </a:r>
            <a:r>
              <a:rPr lang="es-CL" sz="1600" b="1" dirty="0" smtClean="0">
                <a:solidFill>
                  <a:schemeClr val="tx1">
                    <a:lumMod val="75000"/>
                    <a:lumOff val="25000"/>
                  </a:schemeClr>
                </a:solidFill>
                <a:latin typeface="Gill Sans for Oriflame Light"/>
                <a:ea typeface="ＭＳ Ｐゴシック" pitchFamily="34" charset="-128"/>
                <a:cs typeface="Arial" pitchFamily="34" charset="0"/>
              </a:rPr>
              <a:t>6  </a:t>
            </a:r>
            <a:r>
              <a:rPr lang="es-CL" sz="1600" dirty="0" smtClean="0">
                <a:solidFill>
                  <a:schemeClr val="tx1">
                    <a:lumMod val="75000"/>
                    <a:lumOff val="25000"/>
                  </a:schemeClr>
                </a:solidFill>
                <a:latin typeface="Gill Sans for Oriflame Light"/>
                <a:ea typeface="ＭＳ Ｐゴシック" pitchFamily="34" charset="-128"/>
                <a:cs typeface="Arial" pitchFamily="34" charset="0"/>
              </a:rPr>
              <a:t>¡¡Así se hace la duplicación!!</a:t>
            </a:r>
            <a:endParaRPr lang="sv-SE" sz="1600" dirty="0">
              <a:solidFill>
                <a:schemeClr val="tx1">
                  <a:lumMod val="75000"/>
                  <a:lumOff val="25000"/>
                </a:schemeClr>
              </a:solidFill>
              <a:latin typeface="Gill Sans for Oriflame Light"/>
              <a:ea typeface="ＭＳ Ｐゴシック" pitchFamily="34" charset="-128"/>
              <a:cs typeface="Arial" pitchFamily="34" charset="0"/>
            </a:endParaRPr>
          </a:p>
        </p:txBody>
      </p:sp>
      <p:sp>
        <p:nvSpPr>
          <p:cNvPr id="25" name="24 Rectángulo redondeado"/>
          <p:cNvSpPr/>
          <p:nvPr/>
        </p:nvSpPr>
        <p:spPr bwMode="auto">
          <a:xfrm>
            <a:off x="1580082" y="1959248"/>
            <a:ext cx="1607893"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sp>
        <p:nvSpPr>
          <p:cNvPr id="569" name="568 Rectángulo redondeado"/>
          <p:cNvSpPr/>
          <p:nvPr/>
        </p:nvSpPr>
        <p:spPr bwMode="auto">
          <a:xfrm>
            <a:off x="1580082" y="1959248"/>
            <a:ext cx="3208229"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sp>
        <p:nvSpPr>
          <p:cNvPr id="617" name="616 CuadroTexto"/>
          <p:cNvSpPr txBox="1"/>
          <p:nvPr/>
        </p:nvSpPr>
        <p:spPr>
          <a:xfrm>
            <a:off x="5223947" y="2320260"/>
            <a:ext cx="3193503" cy="1184940"/>
          </a:xfrm>
          <a:prstGeom prst="rect">
            <a:avLst/>
          </a:prstGeom>
          <a:noFill/>
        </p:spPr>
        <p:txBody>
          <a:bodyPr wrap="square" rtlCol="0">
            <a:spAutoFit/>
          </a:bodyPr>
          <a:lstStyle/>
          <a:p>
            <a:pPr>
              <a:spcBef>
                <a:spcPts val="300"/>
              </a:spcBef>
              <a:spcAft>
                <a:spcPts val="300"/>
              </a:spcAft>
            </a:pPr>
            <a:r>
              <a:rPr lang="es-CL" sz="1400" dirty="0" smtClean="0">
                <a:solidFill>
                  <a:schemeClr val="tx1">
                    <a:lumMod val="75000"/>
                    <a:lumOff val="25000"/>
                  </a:schemeClr>
                </a:solidFill>
                <a:latin typeface="Gill Sans for Oriflame Light"/>
                <a:cs typeface="Gill Sans for Oriflame Light"/>
              </a:rPr>
              <a:t>Todos hacen 100 VEP</a:t>
            </a:r>
          </a:p>
          <a:p>
            <a:pPr>
              <a:spcBef>
                <a:spcPts val="300"/>
              </a:spcBef>
              <a:spcAft>
                <a:spcPts val="300"/>
              </a:spcAft>
            </a:pPr>
            <a:r>
              <a:rPr lang="es-CL" sz="1400" dirty="0" smtClean="0">
                <a:solidFill>
                  <a:schemeClr val="tx1">
                    <a:lumMod val="75000"/>
                    <a:lumOff val="25000"/>
                  </a:schemeClr>
                </a:solidFill>
                <a:latin typeface="Gill Sans for Oriflame Light"/>
                <a:cs typeface="Gill Sans for Oriflame Light"/>
              </a:rPr>
              <a:t>Cada grupo 4.300 VEP =15%</a:t>
            </a:r>
          </a:p>
          <a:p>
            <a:pPr>
              <a:spcBef>
                <a:spcPts val="300"/>
              </a:spcBef>
              <a:spcAft>
                <a:spcPts val="300"/>
              </a:spcAft>
            </a:pPr>
            <a:r>
              <a:rPr lang="es-CL" sz="1400" dirty="0" smtClean="0">
                <a:solidFill>
                  <a:schemeClr val="tx1">
                    <a:lumMod val="75000"/>
                    <a:lumOff val="25000"/>
                  </a:schemeClr>
                </a:solidFill>
                <a:latin typeface="Gill Sans for Oriflame Light"/>
                <a:cs typeface="Gill Sans for Oriflame Light"/>
              </a:rPr>
              <a:t>Total VDN de cada grupo: $2,150</a:t>
            </a:r>
          </a:p>
          <a:p>
            <a:pPr>
              <a:spcBef>
                <a:spcPts val="300"/>
              </a:spcBef>
              <a:spcAft>
                <a:spcPts val="300"/>
              </a:spcAft>
            </a:pPr>
            <a:r>
              <a:rPr lang="es-CL" sz="1400" dirty="0" smtClean="0">
                <a:solidFill>
                  <a:schemeClr val="tx1">
                    <a:lumMod val="75000"/>
                    <a:lumOff val="25000"/>
                  </a:schemeClr>
                </a:solidFill>
                <a:latin typeface="Gill Sans for Oriflame Light"/>
                <a:cs typeface="Gill Sans for Oriflame Light"/>
              </a:rPr>
              <a:t>Total VEP de la Red: 25.900 = 21%</a:t>
            </a:r>
          </a:p>
        </p:txBody>
      </p:sp>
      <p:sp>
        <p:nvSpPr>
          <p:cNvPr id="618" name="617 Rectángulo"/>
          <p:cNvSpPr/>
          <p:nvPr/>
        </p:nvSpPr>
        <p:spPr>
          <a:xfrm>
            <a:off x="4953000" y="3809237"/>
            <a:ext cx="4038600" cy="1769715"/>
          </a:xfrm>
          <a:prstGeom prst="rect">
            <a:avLst/>
          </a:prstGeom>
        </p:spPr>
        <p:txBody>
          <a:bodyPr wrap="square">
            <a:spAutoFit/>
          </a:bodyPr>
          <a:lstStyle/>
          <a:p>
            <a:pPr>
              <a:spcAft>
                <a:spcPts val="600"/>
              </a:spcAft>
            </a:pPr>
            <a:r>
              <a:rPr lang="es-CL" sz="1400" b="1" dirty="0">
                <a:solidFill>
                  <a:srgbClr val="F7B960"/>
                </a:solidFill>
                <a:latin typeface="Gill Sans for Oriflame Light"/>
                <a:cs typeface="Gill Sans for Oriflame Light"/>
              </a:rPr>
              <a:t>IM Diferencial: por cada uno de tus grupos </a:t>
            </a:r>
            <a:endParaRPr lang="es-CL" sz="1400" b="1" dirty="0" smtClean="0">
              <a:solidFill>
                <a:srgbClr val="F7B960"/>
              </a:solidFill>
              <a:latin typeface="Gill Sans for Oriflame Light"/>
              <a:cs typeface="Gill Sans for Oriflame Light"/>
            </a:endParaRPr>
          </a:p>
          <a:p>
            <a:pPr>
              <a:spcAft>
                <a:spcPts val="600"/>
              </a:spcAft>
            </a:pPr>
            <a:r>
              <a:rPr lang="es-CL" sz="1400" dirty="0" smtClean="0">
                <a:solidFill>
                  <a:schemeClr val="tx1">
                    <a:lumMod val="75000"/>
                    <a:lumOff val="25000"/>
                  </a:schemeClr>
                </a:solidFill>
                <a:latin typeface="Gill Sans for Oriflame"/>
                <a:cs typeface="Gill Sans for Oriflame"/>
              </a:rPr>
              <a:t>21% -15%= 6% del VDN de cada grupo</a:t>
            </a:r>
          </a:p>
          <a:p>
            <a:pPr>
              <a:spcAft>
                <a:spcPts val="600"/>
              </a:spcAft>
            </a:pPr>
            <a:r>
              <a:rPr lang="es-CL" sz="1400" b="1" dirty="0">
                <a:solidFill>
                  <a:srgbClr val="F7B960"/>
                </a:solidFill>
                <a:latin typeface="Gill Sans for Oriflame Light"/>
                <a:cs typeface="Gill Sans for Oriflame Light"/>
              </a:rPr>
              <a:t>IM sobre tu pedido personal:</a:t>
            </a:r>
          </a:p>
          <a:p>
            <a:pPr>
              <a:spcAft>
                <a:spcPts val="600"/>
              </a:spcAft>
            </a:pPr>
            <a:r>
              <a:rPr lang="es-CL" sz="1400" dirty="0" smtClean="0">
                <a:solidFill>
                  <a:schemeClr val="tx1">
                    <a:lumMod val="75000"/>
                    <a:lumOff val="25000"/>
                  </a:schemeClr>
                </a:solidFill>
                <a:latin typeface="Gill Sans for Oriflame Light"/>
                <a:cs typeface="Gill Sans for Oriflame Light"/>
              </a:rPr>
              <a:t>21% </a:t>
            </a:r>
            <a:r>
              <a:rPr lang="es-CL" sz="1400" dirty="0">
                <a:solidFill>
                  <a:schemeClr val="tx1">
                    <a:lumMod val="75000"/>
                    <a:lumOff val="25000"/>
                  </a:schemeClr>
                </a:solidFill>
                <a:latin typeface="Gill Sans for Oriflame Light"/>
                <a:cs typeface="Gill Sans for Oriflame Light"/>
              </a:rPr>
              <a:t>del VDN de tu pedido personal (100 VEP)</a:t>
            </a:r>
          </a:p>
          <a:p>
            <a:pPr>
              <a:spcAft>
                <a:spcPts val="600"/>
              </a:spcAft>
            </a:pPr>
            <a:endParaRPr lang="es-CL" sz="1400" dirty="0">
              <a:solidFill>
                <a:schemeClr val="tx1">
                  <a:lumMod val="75000"/>
                  <a:lumOff val="25000"/>
                </a:schemeClr>
              </a:solidFill>
              <a:latin typeface="Gill Sans for Oriflame"/>
              <a:cs typeface="Gill Sans for Oriflame"/>
            </a:endParaRPr>
          </a:p>
          <a:p>
            <a:pPr>
              <a:spcAft>
                <a:spcPts val="600"/>
              </a:spcAft>
            </a:pPr>
            <a:endParaRPr lang="es-CL" sz="1400" dirty="0">
              <a:solidFill>
                <a:schemeClr val="tx1">
                  <a:lumMod val="75000"/>
                  <a:lumOff val="25000"/>
                </a:schemeClr>
              </a:solidFill>
              <a:latin typeface="Gill Sans for Oriflame Light"/>
              <a:cs typeface="Gill Sans for Oriflame Light"/>
            </a:endParaRPr>
          </a:p>
        </p:txBody>
      </p:sp>
      <p:sp>
        <p:nvSpPr>
          <p:cNvPr id="632" name="Marcador de texto 4"/>
          <p:cNvSpPr txBox="1">
            <a:spLocks/>
          </p:cNvSpPr>
          <p:nvPr/>
        </p:nvSpPr>
        <p:spPr>
          <a:xfrm>
            <a:off x="6096000" y="1371600"/>
            <a:ext cx="2736304" cy="504056"/>
          </a:xfrm>
          <a:prstGeom prst="rect">
            <a:avLst/>
          </a:prstGeom>
          <a:effectLst/>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Font typeface="Arial" pitchFamily="34" charset="0"/>
              <a:buNone/>
            </a:pPr>
            <a:endParaRPr lang="en-US" sz="2000" b="1" dirty="0">
              <a:solidFill>
                <a:schemeClr val="tx1">
                  <a:lumMod val="65000"/>
                  <a:lumOff val="35000"/>
                </a:schemeClr>
              </a:solidFill>
              <a:latin typeface="Gill Alt One MT"/>
              <a:cs typeface="Gill Alt One MT"/>
            </a:endParaRPr>
          </a:p>
        </p:txBody>
      </p:sp>
      <p:cxnSp>
        <p:nvCxnSpPr>
          <p:cNvPr id="110" name="109 Conector recto"/>
          <p:cNvCxnSpPr/>
          <p:nvPr/>
        </p:nvCxnSpPr>
        <p:spPr bwMode="auto">
          <a:xfrm>
            <a:off x="5069134" y="2605887"/>
            <a:ext cx="3163111" cy="0"/>
          </a:xfrm>
          <a:prstGeom prst="line">
            <a:avLst/>
          </a:prstGeom>
          <a:solidFill>
            <a:schemeClr val="accent1"/>
          </a:solidFill>
          <a:ln w="9525" cap="flat" cmpd="sng" algn="ctr">
            <a:solidFill>
              <a:srgbClr val="FF7E65"/>
            </a:solidFill>
            <a:prstDash val="sysDash"/>
            <a:round/>
            <a:headEnd type="none" w="med" len="med"/>
            <a:tailEnd type="none" w="med" len="med"/>
          </a:ln>
          <a:effectLst/>
        </p:spPr>
      </p:cxnSp>
      <p:cxnSp>
        <p:nvCxnSpPr>
          <p:cNvPr id="111" name="110 Conector recto"/>
          <p:cNvCxnSpPr/>
          <p:nvPr/>
        </p:nvCxnSpPr>
        <p:spPr bwMode="auto">
          <a:xfrm>
            <a:off x="5100214" y="3200400"/>
            <a:ext cx="3163111" cy="0"/>
          </a:xfrm>
          <a:prstGeom prst="line">
            <a:avLst/>
          </a:prstGeom>
          <a:solidFill>
            <a:schemeClr val="accent1"/>
          </a:solidFill>
          <a:ln w="9525" cap="flat" cmpd="sng" algn="ctr">
            <a:solidFill>
              <a:srgbClr val="FF7E65"/>
            </a:solidFill>
            <a:prstDash val="sysDash"/>
            <a:round/>
            <a:headEnd type="none" w="med" len="med"/>
            <a:tailEnd type="none" w="med" len="med"/>
          </a:ln>
          <a:effectLst/>
        </p:spPr>
      </p:cxnSp>
      <p:cxnSp>
        <p:nvCxnSpPr>
          <p:cNvPr id="112" name="111 Conector recto"/>
          <p:cNvCxnSpPr/>
          <p:nvPr/>
        </p:nvCxnSpPr>
        <p:spPr bwMode="auto">
          <a:xfrm>
            <a:off x="5069134" y="2910687"/>
            <a:ext cx="3163111" cy="0"/>
          </a:xfrm>
          <a:prstGeom prst="line">
            <a:avLst/>
          </a:prstGeom>
          <a:solidFill>
            <a:schemeClr val="accent1"/>
          </a:solidFill>
          <a:ln w="9525" cap="flat" cmpd="sng" algn="ctr">
            <a:solidFill>
              <a:srgbClr val="FF7E65"/>
            </a:solidFill>
            <a:prstDash val="sysDash"/>
            <a:round/>
            <a:headEnd type="none" w="med" len="med"/>
            <a:tailEnd type="none" w="med" len="med"/>
          </a:ln>
          <a:effectLst/>
        </p:spPr>
      </p:cxnSp>
      <p:cxnSp>
        <p:nvCxnSpPr>
          <p:cNvPr id="116" name="115 Conector recto"/>
          <p:cNvCxnSpPr/>
          <p:nvPr/>
        </p:nvCxnSpPr>
        <p:spPr bwMode="auto">
          <a:xfrm>
            <a:off x="5100214" y="3505200"/>
            <a:ext cx="3163111" cy="0"/>
          </a:xfrm>
          <a:prstGeom prst="line">
            <a:avLst/>
          </a:prstGeom>
          <a:solidFill>
            <a:schemeClr val="accent1"/>
          </a:solidFill>
          <a:ln w="9525" cap="flat" cmpd="sng" algn="ctr">
            <a:solidFill>
              <a:srgbClr val="FF7E65"/>
            </a:solidFill>
            <a:prstDash val="sysDash"/>
            <a:round/>
            <a:headEnd type="none" w="med" len="med"/>
            <a:tailEnd type="none" w="med" len="med"/>
          </a:ln>
          <a:effectLst/>
        </p:spPr>
      </p:cxnSp>
      <p:sp>
        <p:nvSpPr>
          <p:cNvPr id="121" name="Text Box 38"/>
          <p:cNvSpPr txBox="1">
            <a:spLocks noChangeArrowheads="1"/>
          </p:cNvSpPr>
          <p:nvPr/>
        </p:nvSpPr>
        <p:spPr bwMode="auto">
          <a:xfrm>
            <a:off x="2037282" y="2438399"/>
            <a:ext cx="1067699" cy="2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800" b="1" dirty="0" smtClean="0">
                <a:solidFill>
                  <a:schemeClr val="tx1">
                    <a:lumMod val="75000"/>
                    <a:lumOff val="25000"/>
                  </a:schemeClr>
                </a:solidFill>
                <a:latin typeface="Gill Alt One MT"/>
                <a:ea typeface="ＭＳ Ｐゴシック" pitchFamily="34" charset="-128"/>
              </a:rPr>
              <a:t>4.300 </a:t>
            </a:r>
            <a:r>
              <a:rPr lang="es-ES" sz="800" b="1" dirty="0" err="1" smtClean="0">
                <a:solidFill>
                  <a:schemeClr val="tx1">
                    <a:lumMod val="75000"/>
                    <a:lumOff val="25000"/>
                  </a:schemeClr>
                </a:solidFill>
                <a:latin typeface="Gill Alt One MT"/>
                <a:ea typeface="ＭＳ Ｐゴシック" pitchFamily="34" charset="-128"/>
              </a:rPr>
              <a:t>VEP</a:t>
            </a:r>
            <a:endParaRPr lang="es-ES" sz="800" b="1" dirty="0" smtClean="0">
              <a:solidFill>
                <a:schemeClr val="tx1">
                  <a:lumMod val="75000"/>
                  <a:lumOff val="25000"/>
                </a:schemeClr>
              </a:solidFill>
              <a:latin typeface="Gill Alt One MT"/>
              <a:ea typeface="ＭＳ Ｐゴシック" pitchFamily="34" charset="-128"/>
            </a:endParaRPr>
          </a:p>
        </p:txBody>
      </p:sp>
      <p:sp>
        <p:nvSpPr>
          <p:cNvPr id="127" name="Text Box 38"/>
          <p:cNvSpPr txBox="1">
            <a:spLocks noChangeArrowheads="1"/>
          </p:cNvSpPr>
          <p:nvPr/>
        </p:nvSpPr>
        <p:spPr bwMode="auto">
          <a:xfrm>
            <a:off x="381000" y="4419600"/>
            <a:ext cx="137160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lnSpc>
                <a:spcPct val="50000"/>
              </a:lnSpc>
              <a:spcBef>
                <a:spcPct val="50000"/>
              </a:spcBef>
              <a:spcAft>
                <a:spcPct val="0"/>
              </a:spcAft>
            </a:pPr>
            <a:r>
              <a:rPr lang="es-ES" sz="1600" b="1" dirty="0" smtClean="0">
                <a:solidFill>
                  <a:srgbClr val="FF7E65"/>
                </a:solidFill>
                <a:latin typeface="Gill Alt One MT"/>
                <a:ea typeface="ＭＳ Ｐゴシック" pitchFamily="34" charset="-128"/>
              </a:rPr>
              <a:t>Total VEP: </a:t>
            </a:r>
          </a:p>
          <a:p>
            <a:pPr algn="ctr" eaLnBrk="1" fontAlgn="base" hangingPunct="1">
              <a:lnSpc>
                <a:spcPct val="50000"/>
              </a:lnSpc>
              <a:spcBef>
                <a:spcPct val="50000"/>
              </a:spcBef>
              <a:spcAft>
                <a:spcPct val="0"/>
              </a:spcAft>
            </a:pPr>
            <a:r>
              <a:rPr lang="es-ES" sz="1600" b="1" dirty="0" smtClean="0">
                <a:solidFill>
                  <a:srgbClr val="FF7E65"/>
                </a:solidFill>
                <a:latin typeface="Gill Alt One MT"/>
                <a:ea typeface="ＭＳ Ｐゴシック" pitchFamily="34" charset="-128"/>
              </a:rPr>
              <a:t>25.900</a:t>
            </a:r>
            <a:endParaRPr lang="es-ES" sz="1600" b="1" dirty="0">
              <a:solidFill>
                <a:srgbClr val="FF7E65"/>
              </a:solidFill>
              <a:latin typeface="Gill Alt One MT"/>
              <a:ea typeface="ＭＳ Ｐゴシック" pitchFamily="34" charset="-128"/>
            </a:endParaRPr>
          </a:p>
        </p:txBody>
      </p:sp>
      <p:pic>
        <p:nvPicPr>
          <p:cNvPr id="128" name="Imagen 1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3200400"/>
            <a:ext cx="762000" cy="1160722"/>
          </a:xfrm>
          <a:prstGeom prst="rect">
            <a:avLst/>
          </a:prstGeom>
        </p:spPr>
      </p:pic>
      <p:sp>
        <p:nvSpPr>
          <p:cNvPr id="129" name="236 CuadroTexto"/>
          <p:cNvSpPr txBox="1"/>
          <p:nvPr/>
        </p:nvSpPr>
        <p:spPr>
          <a:xfrm>
            <a:off x="838200" y="3276600"/>
            <a:ext cx="497252" cy="400110"/>
          </a:xfrm>
          <a:prstGeom prst="rect">
            <a:avLst/>
          </a:prstGeom>
          <a:noFill/>
        </p:spPr>
        <p:txBody>
          <a:bodyPr wrap="none" rtlCol="0">
            <a:spAutoFit/>
          </a:bodyPr>
          <a:lstStyle/>
          <a:p>
            <a:r>
              <a:rPr lang="es-CL" sz="2000" b="1" i="1" dirty="0">
                <a:solidFill>
                  <a:schemeClr val="bg1"/>
                </a:solidFill>
                <a:latin typeface="Garamond" pitchFamily="18" charset="0"/>
              </a:rPr>
              <a:t>Tú</a:t>
            </a:r>
          </a:p>
        </p:txBody>
      </p:sp>
      <p:sp>
        <p:nvSpPr>
          <p:cNvPr id="130" name="148 CuadroTexto"/>
          <p:cNvSpPr txBox="1"/>
          <p:nvPr/>
        </p:nvSpPr>
        <p:spPr>
          <a:xfrm>
            <a:off x="685800" y="3810000"/>
            <a:ext cx="747320" cy="461665"/>
          </a:xfrm>
          <a:prstGeom prst="rect">
            <a:avLst/>
          </a:prstGeom>
          <a:noFill/>
        </p:spPr>
        <p:txBody>
          <a:bodyPr wrap="none" rtlCol="0">
            <a:spAutoFit/>
          </a:bodyPr>
          <a:lstStyle/>
          <a:p>
            <a:pPr fontAlgn="base">
              <a:spcBef>
                <a:spcPct val="0"/>
              </a:spcBef>
              <a:spcAft>
                <a:spcPct val="0"/>
              </a:spcAft>
            </a:pPr>
            <a:r>
              <a:rPr lang="es-CL" sz="2400" b="1" i="1" dirty="0" smtClean="0">
                <a:solidFill>
                  <a:schemeClr val="bg1"/>
                </a:solidFill>
                <a:latin typeface="Garamond" pitchFamily="18" charset="0"/>
              </a:rPr>
              <a:t>21%</a:t>
            </a:r>
            <a:endParaRPr lang="es-CL" sz="2400" b="1" i="1" dirty="0">
              <a:solidFill>
                <a:schemeClr val="bg1"/>
              </a:solidFill>
              <a:latin typeface="Garamond" pitchFamily="18" charset="0"/>
            </a:endParaRPr>
          </a:p>
        </p:txBody>
      </p:sp>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2482" y="2046423"/>
            <a:ext cx="377611" cy="572507"/>
          </a:xfrm>
          <a:prstGeom prst="rect">
            <a:avLst/>
          </a:prstGeom>
        </p:spPr>
      </p:pic>
      <p:sp>
        <p:nvSpPr>
          <p:cNvPr id="583" name="582 CuadroTexto"/>
          <p:cNvSpPr txBox="1"/>
          <p:nvPr/>
        </p:nvSpPr>
        <p:spPr>
          <a:xfrm>
            <a:off x="1676400" y="2348247"/>
            <a:ext cx="589482" cy="307777"/>
          </a:xfrm>
          <a:prstGeom prst="rect">
            <a:avLst/>
          </a:prstGeom>
          <a:noFill/>
        </p:spPr>
        <p:txBody>
          <a:bodyPr wrap="square" rtlCol="0">
            <a:spAutoFit/>
          </a:bodyPr>
          <a:lstStyle/>
          <a:p>
            <a:pPr fontAlgn="base">
              <a:spcBef>
                <a:spcPct val="0"/>
              </a:spcBef>
              <a:spcAft>
                <a:spcPct val="0"/>
              </a:spcAft>
            </a:pPr>
            <a:r>
              <a:rPr lang="es-CL" sz="1400" b="1" i="1" dirty="0" smtClean="0">
                <a:solidFill>
                  <a:schemeClr val="bg1"/>
                </a:solidFill>
                <a:latin typeface="Garamond" pitchFamily="18" charset="0"/>
              </a:rPr>
              <a:t>15%</a:t>
            </a:r>
            <a:endParaRPr lang="es-CL" sz="1400" b="1" i="1" dirty="0">
              <a:solidFill>
                <a:schemeClr val="bg1"/>
              </a:solidFill>
              <a:latin typeface="Garamond" pitchFamily="18" charset="0"/>
            </a:endParaRPr>
          </a:p>
        </p:txBody>
      </p:sp>
      <p:sp>
        <p:nvSpPr>
          <p:cNvPr id="132" name="582 CuadroTexto"/>
          <p:cNvSpPr txBox="1"/>
          <p:nvPr/>
        </p:nvSpPr>
        <p:spPr>
          <a:xfrm>
            <a:off x="1524000" y="2957847"/>
            <a:ext cx="513282" cy="307777"/>
          </a:xfrm>
          <a:prstGeom prst="rect">
            <a:avLst/>
          </a:prstGeom>
          <a:noFill/>
        </p:spPr>
        <p:txBody>
          <a:bodyPr wrap="none" rtlCol="0">
            <a:spAutoFit/>
          </a:bodyPr>
          <a:lstStyle/>
          <a:p>
            <a:pPr fontAlgn="base">
              <a:spcBef>
                <a:spcPct val="0"/>
              </a:spcBef>
              <a:spcAft>
                <a:spcPct val="0"/>
              </a:spcAft>
            </a:pPr>
            <a:r>
              <a:rPr lang="es-CL" sz="1400" b="1" i="1" dirty="0" smtClean="0">
                <a:solidFill>
                  <a:schemeClr val="bg1"/>
                </a:solidFill>
                <a:latin typeface="Garamond" pitchFamily="18" charset="0"/>
              </a:rPr>
              <a:t>15%</a:t>
            </a:r>
            <a:endParaRPr lang="es-CL" sz="1400" b="1" i="1" dirty="0">
              <a:solidFill>
                <a:schemeClr val="bg1"/>
              </a:solidFill>
              <a:latin typeface="Garamond" pitchFamily="18" charset="0"/>
            </a:endParaRPr>
          </a:p>
        </p:txBody>
      </p:sp>
      <p:sp>
        <p:nvSpPr>
          <p:cNvPr id="140" name="582 CuadroTexto"/>
          <p:cNvSpPr txBox="1"/>
          <p:nvPr/>
        </p:nvSpPr>
        <p:spPr>
          <a:xfrm>
            <a:off x="1524000" y="6005847"/>
            <a:ext cx="513282" cy="307777"/>
          </a:xfrm>
          <a:prstGeom prst="rect">
            <a:avLst/>
          </a:prstGeom>
          <a:noFill/>
        </p:spPr>
        <p:txBody>
          <a:bodyPr wrap="none" rtlCol="0">
            <a:spAutoFit/>
          </a:bodyPr>
          <a:lstStyle/>
          <a:p>
            <a:pPr fontAlgn="base">
              <a:spcBef>
                <a:spcPct val="0"/>
              </a:spcBef>
              <a:spcAft>
                <a:spcPct val="0"/>
              </a:spcAft>
            </a:pPr>
            <a:r>
              <a:rPr lang="es-CL" sz="1400" b="1" i="1" dirty="0" smtClean="0">
                <a:solidFill>
                  <a:schemeClr val="bg1"/>
                </a:solidFill>
                <a:latin typeface="Garamond" pitchFamily="18" charset="0"/>
              </a:rPr>
              <a:t>15%</a:t>
            </a:r>
            <a:endParaRPr lang="es-CL" sz="1400" b="1" i="1" dirty="0">
              <a:solidFill>
                <a:schemeClr val="bg1"/>
              </a:solidFill>
              <a:latin typeface="Garamond" pitchFamily="18" charset="0"/>
            </a:endParaRPr>
          </a:p>
        </p:txBody>
      </p:sp>
      <p:pic>
        <p:nvPicPr>
          <p:cNvPr id="141" name="Imagen 1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5882" y="2122623"/>
            <a:ext cx="730861" cy="462879"/>
          </a:xfrm>
          <a:prstGeom prst="rect">
            <a:avLst/>
          </a:prstGeom>
        </p:spPr>
      </p:pic>
      <p:grpSp>
        <p:nvGrpSpPr>
          <p:cNvPr id="2" name="1 Grupo"/>
          <p:cNvGrpSpPr/>
          <p:nvPr/>
        </p:nvGrpSpPr>
        <p:grpSpPr>
          <a:xfrm>
            <a:off x="3332682" y="2122623"/>
            <a:ext cx="1356030" cy="460039"/>
            <a:chOff x="3713682" y="2122623"/>
            <a:chExt cx="1356030" cy="460039"/>
          </a:xfrm>
        </p:grpSpPr>
        <p:pic>
          <p:nvPicPr>
            <p:cNvPr id="142" name="Imagen 1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3682" y="2122623"/>
              <a:ext cx="365430" cy="231439"/>
            </a:xfrm>
            <a:prstGeom prst="rect">
              <a:avLst/>
            </a:prstGeom>
          </p:spPr>
        </p:pic>
        <p:pic>
          <p:nvPicPr>
            <p:cNvPr id="143" name="Imagen 1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0882" y="2122623"/>
              <a:ext cx="365430" cy="231439"/>
            </a:xfrm>
            <a:prstGeom prst="rect">
              <a:avLst/>
            </a:prstGeom>
          </p:spPr>
        </p:pic>
        <p:pic>
          <p:nvPicPr>
            <p:cNvPr id="144" name="Imagen 1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7082" y="2351223"/>
              <a:ext cx="365430" cy="231439"/>
            </a:xfrm>
            <a:prstGeom prst="rect">
              <a:avLst/>
            </a:prstGeom>
          </p:spPr>
        </p:pic>
        <p:pic>
          <p:nvPicPr>
            <p:cNvPr id="145" name="Imagen 1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282" y="2351223"/>
              <a:ext cx="365430" cy="231439"/>
            </a:xfrm>
            <a:prstGeom prst="rect">
              <a:avLst/>
            </a:prstGeom>
          </p:spPr>
        </p:pic>
        <p:pic>
          <p:nvPicPr>
            <p:cNvPr id="146" name="Imagen 1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9882" y="2351223"/>
              <a:ext cx="365430" cy="231439"/>
            </a:xfrm>
            <a:prstGeom prst="rect">
              <a:avLst/>
            </a:prstGeom>
          </p:spPr>
        </p:pic>
        <p:pic>
          <p:nvPicPr>
            <p:cNvPr id="147" name="Imagen 1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8082" y="2198823"/>
              <a:ext cx="365430" cy="231439"/>
            </a:xfrm>
            <a:prstGeom prst="rect">
              <a:avLst/>
            </a:prstGeom>
          </p:spPr>
        </p:pic>
      </p:grpSp>
      <p:sp>
        <p:nvSpPr>
          <p:cNvPr id="270" name="24 Rectángulo redondeado"/>
          <p:cNvSpPr/>
          <p:nvPr/>
        </p:nvSpPr>
        <p:spPr bwMode="auto">
          <a:xfrm>
            <a:off x="1580082" y="2732224"/>
            <a:ext cx="1607893"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sp>
        <p:nvSpPr>
          <p:cNvPr id="271" name="568 Rectángulo redondeado"/>
          <p:cNvSpPr/>
          <p:nvPr/>
        </p:nvSpPr>
        <p:spPr bwMode="auto">
          <a:xfrm>
            <a:off x="1580082" y="2732224"/>
            <a:ext cx="3208229"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pic>
        <p:nvPicPr>
          <p:cNvPr id="272" name="Imagen 2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2482" y="2819399"/>
            <a:ext cx="377611" cy="572507"/>
          </a:xfrm>
          <a:prstGeom prst="rect">
            <a:avLst/>
          </a:prstGeom>
        </p:spPr>
      </p:pic>
      <p:sp>
        <p:nvSpPr>
          <p:cNvPr id="273" name="582 CuadroTexto"/>
          <p:cNvSpPr txBox="1"/>
          <p:nvPr/>
        </p:nvSpPr>
        <p:spPr>
          <a:xfrm>
            <a:off x="1676400" y="3121223"/>
            <a:ext cx="589482" cy="307777"/>
          </a:xfrm>
          <a:prstGeom prst="rect">
            <a:avLst/>
          </a:prstGeom>
          <a:noFill/>
        </p:spPr>
        <p:txBody>
          <a:bodyPr wrap="square" rtlCol="0">
            <a:spAutoFit/>
          </a:bodyPr>
          <a:lstStyle/>
          <a:p>
            <a:pPr fontAlgn="base">
              <a:spcBef>
                <a:spcPct val="0"/>
              </a:spcBef>
              <a:spcAft>
                <a:spcPct val="0"/>
              </a:spcAft>
            </a:pPr>
            <a:r>
              <a:rPr lang="es-CL" sz="1400" b="1" i="1" dirty="0" smtClean="0">
                <a:solidFill>
                  <a:schemeClr val="bg1"/>
                </a:solidFill>
                <a:latin typeface="Garamond" pitchFamily="18" charset="0"/>
              </a:rPr>
              <a:t>15%</a:t>
            </a:r>
            <a:endParaRPr lang="es-CL" sz="1400" b="1" i="1" dirty="0">
              <a:solidFill>
                <a:schemeClr val="bg1"/>
              </a:solidFill>
              <a:latin typeface="Garamond" pitchFamily="18" charset="0"/>
            </a:endParaRPr>
          </a:p>
        </p:txBody>
      </p:sp>
      <p:pic>
        <p:nvPicPr>
          <p:cNvPr id="274" name="Imagen 2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5882" y="2895599"/>
            <a:ext cx="730861" cy="462879"/>
          </a:xfrm>
          <a:prstGeom prst="rect">
            <a:avLst/>
          </a:prstGeom>
        </p:spPr>
      </p:pic>
      <p:grpSp>
        <p:nvGrpSpPr>
          <p:cNvPr id="3" name="2 Grupo"/>
          <p:cNvGrpSpPr/>
          <p:nvPr/>
        </p:nvGrpSpPr>
        <p:grpSpPr>
          <a:xfrm>
            <a:off x="3332682" y="2895599"/>
            <a:ext cx="1356030" cy="460039"/>
            <a:chOff x="3713682" y="2895599"/>
            <a:chExt cx="1356030" cy="460039"/>
          </a:xfrm>
        </p:grpSpPr>
        <p:pic>
          <p:nvPicPr>
            <p:cNvPr id="275" name="Imagen 2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3682" y="2895599"/>
              <a:ext cx="365430" cy="231439"/>
            </a:xfrm>
            <a:prstGeom prst="rect">
              <a:avLst/>
            </a:prstGeom>
          </p:spPr>
        </p:pic>
        <p:pic>
          <p:nvPicPr>
            <p:cNvPr id="276" name="Imagen 2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0882" y="2895599"/>
              <a:ext cx="365430" cy="231439"/>
            </a:xfrm>
            <a:prstGeom prst="rect">
              <a:avLst/>
            </a:prstGeom>
          </p:spPr>
        </p:pic>
        <p:pic>
          <p:nvPicPr>
            <p:cNvPr id="277" name="Imagen 2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7082" y="3124199"/>
              <a:ext cx="365430" cy="231439"/>
            </a:xfrm>
            <a:prstGeom prst="rect">
              <a:avLst/>
            </a:prstGeom>
          </p:spPr>
        </p:pic>
        <p:pic>
          <p:nvPicPr>
            <p:cNvPr id="278" name="Imagen 2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282" y="3124199"/>
              <a:ext cx="365430" cy="231439"/>
            </a:xfrm>
            <a:prstGeom prst="rect">
              <a:avLst/>
            </a:prstGeom>
          </p:spPr>
        </p:pic>
        <p:pic>
          <p:nvPicPr>
            <p:cNvPr id="279" name="Imagen 2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9882" y="3124199"/>
              <a:ext cx="365430" cy="231439"/>
            </a:xfrm>
            <a:prstGeom prst="rect">
              <a:avLst/>
            </a:prstGeom>
          </p:spPr>
        </p:pic>
        <p:pic>
          <p:nvPicPr>
            <p:cNvPr id="280" name="Imagen 2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8082" y="2971799"/>
              <a:ext cx="365430" cy="231439"/>
            </a:xfrm>
            <a:prstGeom prst="rect">
              <a:avLst/>
            </a:prstGeom>
          </p:spPr>
        </p:pic>
      </p:grpSp>
      <p:sp>
        <p:nvSpPr>
          <p:cNvPr id="281" name="24 Rectángulo redondeado"/>
          <p:cNvSpPr/>
          <p:nvPr/>
        </p:nvSpPr>
        <p:spPr bwMode="auto">
          <a:xfrm>
            <a:off x="1580082" y="3494224"/>
            <a:ext cx="1607893"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sp>
        <p:nvSpPr>
          <p:cNvPr id="282" name="568 Rectángulo redondeado"/>
          <p:cNvSpPr/>
          <p:nvPr/>
        </p:nvSpPr>
        <p:spPr bwMode="auto">
          <a:xfrm>
            <a:off x="1580082" y="3494224"/>
            <a:ext cx="3208229"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pic>
        <p:nvPicPr>
          <p:cNvPr id="283" name="Imagen 2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2482" y="3581399"/>
            <a:ext cx="377611" cy="572507"/>
          </a:xfrm>
          <a:prstGeom prst="rect">
            <a:avLst/>
          </a:prstGeom>
        </p:spPr>
      </p:pic>
      <p:sp>
        <p:nvSpPr>
          <p:cNvPr id="284" name="582 CuadroTexto"/>
          <p:cNvSpPr txBox="1"/>
          <p:nvPr/>
        </p:nvSpPr>
        <p:spPr>
          <a:xfrm>
            <a:off x="1676400" y="3883223"/>
            <a:ext cx="589482" cy="307777"/>
          </a:xfrm>
          <a:prstGeom prst="rect">
            <a:avLst/>
          </a:prstGeom>
          <a:noFill/>
        </p:spPr>
        <p:txBody>
          <a:bodyPr wrap="square" rtlCol="0">
            <a:spAutoFit/>
          </a:bodyPr>
          <a:lstStyle/>
          <a:p>
            <a:pPr fontAlgn="base">
              <a:spcBef>
                <a:spcPct val="0"/>
              </a:spcBef>
              <a:spcAft>
                <a:spcPct val="0"/>
              </a:spcAft>
            </a:pPr>
            <a:r>
              <a:rPr lang="es-CL" sz="1400" b="1" i="1" dirty="0" smtClean="0">
                <a:solidFill>
                  <a:schemeClr val="bg1"/>
                </a:solidFill>
                <a:latin typeface="Garamond" pitchFamily="18" charset="0"/>
              </a:rPr>
              <a:t>15%</a:t>
            </a:r>
            <a:endParaRPr lang="es-CL" sz="1400" b="1" i="1" dirty="0">
              <a:solidFill>
                <a:schemeClr val="bg1"/>
              </a:solidFill>
              <a:latin typeface="Garamond" pitchFamily="18" charset="0"/>
            </a:endParaRPr>
          </a:p>
        </p:txBody>
      </p:sp>
      <p:pic>
        <p:nvPicPr>
          <p:cNvPr id="285" name="Imagen 28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5882" y="3657599"/>
            <a:ext cx="730861" cy="462879"/>
          </a:xfrm>
          <a:prstGeom prst="rect">
            <a:avLst/>
          </a:prstGeom>
        </p:spPr>
      </p:pic>
      <p:grpSp>
        <p:nvGrpSpPr>
          <p:cNvPr id="4" name="3 Grupo"/>
          <p:cNvGrpSpPr/>
          <p:nvPr/>
        </p:nvGrpSpPr>
        <p:grpSpPr>
          <a:xfrm>
            <a:off x="3332682" y="3657599"/>
            <a:ext cx="1356030" cy="460039"/>
            <a:chOff x="3713682" y="3657599"/>
            <a:chExt cx="1356030" cy="460039"/>
          </a:xfrm>
        </p:grpSpPr>
        <p:pic>
          <p:nvPicPr>
            <p:cNvPr id="286" name="Imagen 2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3682" y="3657599"/>
              <a:ext cx="365430" cy="231439"/>
            </a:xfrm>
            <a:prstGeom prst="rect">
              <a:avLst/>
            </a:prstGeom>
          </p:spPr>
        </p:pic>
        <p:pic>
          <p:nvPicPr>
            <p:cNvPr id="287" name="Imagen 2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0882" y="3657599"/>
              <a:ext cx="365430" cy="231439"/>
            </a:xfrm>
            <a:prstGeom prst="rect">
              <a:avLst/>
            </a:prstGeom>
          </p:spPr>
        </p:pic>
        <p:pic>
          <p:nvPicPr>
            <p:cNvPr id="288" name="Imagen 2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7082" y="3886199"/>
              <a:ext cx="365430" cy="231439"/>
            </a:xfrm>
            <a:prstGeom prst="rect">
              <a:avLst/>
            </a:prstGeom>
          </p:spPr>
        </p:pic>
        <p:pic>
          <p:nvPicPr>
            <p:cNvPr id="289" name="Imagen 2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282" y="3886199"/>
              <a:ext cx="365430" cy="231439"/>
            </a:xfrm>
            <a:prstGeom prst="rect">
              <a:avLst/>
            </a:prstGeom>
          </p:spPr>
        </p:pic>
        <p:pic>
          <p:nvPicPr>
            <p:cNvPr id="290" name="Imagen 2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9882" y="3886199"/>
              <a:ext cx="365430" cy="231439"/>
            </a:xfrm>
            <a:prstGeom prst="rect">
              <a:avLst/>
            </a:prstGeom>
          </p:spPr>
        </p:pic>
        <p:pic>
          <p:nvPicPr>
            <p:cNvPr id="291" name="Imagen 29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8082" y="3733799"/>
              <a:ext cx="365430" cy="231439"/>
            </a:xfrm>
            <a:prstGeom prst="rect">
              <a:avLst/>
            </a:prstGeom>
          </p:spPr>
        </p:pic>
      </p:grpSp>
      <p:sp>
        <p:nvSpPr>
          <p:cNvPr id="292" name="24 Rectángulo redondeado"/>
          <p:cNvSpPr/>
          <p:nvPr/>
        </p:nvSpPr>
        <p:spPr bwMode="auto">
          <a:xfrm>
            <a:off x="1580082" y="4256224"/>
            <a:ext cx="1607893"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sp>
        <p:nvSpPr>
          <p:cNvPr id="293" name="568 Rectángulo redondeado"/>
          <p:cNvSpPr/>
          <p:nvPr/>
        </p:nvSpPr>
        <p:spPr bwMode="auto">
          <a:xfrm>
            <a:off x="1580082" y="4256224"/>
            <a:ext cx="3208229"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pic>
        <p:nvPicPr>
          <p:cNvPr id="294" name="Imagen 2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2482" y="4343399"/>
            <a:ext cx="377611" cy="572507"/>
          </a:xfrm>
          <a:prstGeom prst="rect">
            <a:avLst/>
          </a:prstGeom>
        </p:spPr>
      </p:pic>
      <p:sp>
        <p:nvSpPr>
          <p:cNvPr id="295" name="582 CuadroTexto"/>
          <p:cNvSpPr txBox="1"/>
          <p:nvPr/>
        </p:nvSpPr>
        <p:spPr>
          <a:xfrm>
            <a:off x="1676400" y="4645223"/>
            <a:ext cx="589482" cy="307777"/>
          </a:xfrm>
          <a:prstGeom prst="rect">
            <a:avLst/>
          </a:prstGeom>
          <a:noFill/>
        </p:spPr>
        <p:txBody>
          <a:bodyPr wrap="square" rtlCol="0">
            <a:spAutoFit/>
          </a:bodyPr>
          <a:lstStyle/>
          <a:p>
            <a:pPr fontAlgn="base">
              <a:spcBef>
                <a:spcPct val="0"/>
              </a:spcBef>
              <a:spcAft>
                <a:spcPct val="0"/>
              </a:spcAft>
            </a:pPr>
            <a:r>
              <a:rPr lang="es-CL" sz="1400" b="1" i="1" dirty="0" smtClean="0">
                <a:solidFill>
                  <a:schemeClr val="bg1"/>
                </a:solidFill>
                <a:latin typeface="Garamond" pitchFamily="18" charset="0"/>
              </a:rPr>
              <a:t>15%</a:t>
            </a:r>
            <a:endParaRPr lang="es-CL" sz="1400" b="1" i="1" dirty="0">
              <a:solidFill>
                <a:schemeClr val="bg1"/>
              </a:solidFill>
              <a:latin typeface="Garamond" pitchFamily="18" charset="0"/>
            </a:endParaRPr>
          </a:p>
        </p:txBody>
      </p:sp>
      <p:pic>
        <p:nvPicPr>
          <p:cNvPr id="296" name="Imagen 2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5882" y="4419599"/>
            <a:ext cx="730861" cy="462879"/>
          </a:xfrm>
          <a:prstGeom prst="rect">
            <a:avLst/>
          </a:prstGeom>
        </p:spPr>
      </p:pic>
      <p:grpSp>
        <p:nvGrpSpPr>
          <p:cNvPr id="5" name="4 Grupo"/>
          <p:cNvGrpSpPr/>
          <p:nvPr/>
        </p:nvGrpSpPr>
        <p:grpSpPr>
          <a:xfrm>
            <a:off x="3332682" y="4419599"/>
            <a:ext cx="1356030" cy="460039"/>
            <a:chOff x="3713682" y="4419599"/>
            <a:chExt cx="1356030" cy="460039"/>
          </a:xfrm>
        </p:grpSpPr>
        <p:pic>
          <p:nvPicPr>
            <p:cNvPr id="297" name="Imagen 29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3682" y="4419599"/>
              <a:ext cx="365430" cy="231439"/>
            </a:xfrm>
            <a:prstGeom prst="rect">
              <a:avLst/>
            </a:prstGeom>
          </p:spPr>
        </p:pic>
        <p:pic>
          <p:nvPicPr>
            <p:cNvPr id="298" name="Imagen 29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0882" y="4419599"/>
              <a:ext cx="365430" cy="231439"/>
            </a:xfrm>
            <a:prstGeom prst="rect">
              <a:avLst/>
            </a:prstGeom>
          </p:spPr>
        </p:pic>
        <p:pic>
          <p:nvPicPr>
            <p:cNvPr id="299" name="Imagen 29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7082" y="4648199"/>
              <a:ext cx="365430" cy="231439"/>
            </a:xfrm>
            <a:prstGeom prst="rect">
              <a:avLst/>
            </a:prstGeom>
          </p:spPr>
        </p:pic>
        <p:pic>
          <p:nvPicPr>
            <p:cNvPr id="300" name="Imagen 2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282" y="4648199"/>
              <a:ext cx="365430" cy="231439"/>
            </a:xfrm>
            <a:prstGeom prst="rect">
              <a:avLst/>
            </a:prstGeom>
          </p:spPr>
        </p:pic>
        <p:pic>
          <p:nvPicPr>
            <p:cNvPr id="301" name="Imagen 3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9882" y="4648199"/>
              <a:ext cx="365430" cy="231439"/>
            </a:xfrm>
            <a:prstGeom prst="rect">
              <a:avLst/>
            </a:prstGeom>
          </p:spPr>
        </p:pic>
        <p:pic>
          <p:nvPicPr>
            <p:cNvPr id="302" name="Imagen 3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8082" y="4495799"/>
              <a:ext cx="365430" cy="231439"/>
            </a:xfrm>
            <a:prstGeom prst="rect">
              <a:avLst/>
            </a:prstGeom>
          </p:spPr>
        </p:pic>
      </p:grpSp>
      <p:sp>
        <p:nvSpPr>
          <p:cNvPr id="303" name="24 Rectángulo redondeado"/>
          <p:cNvSpPr/>
          <p:nvPr/>
        </p:nvSpPr>
        <p:spPr bwMode="auto">
          <a:xfrm>
            <a:off x="1580082" y="5018224"/>
            <a:ext cx="1607893"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sp>
        <p:nvSpPr>
          <p:cNvPr id="304" name="568 Rectángulo redondeado"/>
          <p:cNvSpPr/>
          <p:nvPr/>
        </p:nvSpPr>
        <p:spPr bwMode="auto">
          <a:xfrm>
            <a:off x="1580082" y="5018224"/>
            <a:ext cx="3208229"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pic>
        <p:nvPicPr>
          <p:cNvPr id="305" name="Imagen 30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2482" y="5105399"/>
            <a:ext cx="377611" cy="572507"/>
          </a:xfrm>
          <a:prstGeom prst="rect">
            <a:avLst/>
          </a:prstGeom>
        </p:spPr>
      </p:pic>
      <p:sp>
        <p:nvSpPr>
          <p:cNvPr id="306" name="582 CuadroTexto"/>
          <p:cNvSpPr txBox="1"/>
          <p:nvPr/>
        </p:nvSpPr>
        <p:spPr>
          <a:xfrm>
            <a:off x="1676400" y="5407223"/>
            <a:ext cx="589482" cy="307777"/>
          </a:xfrm>
          <a:prstGeom prst="rect">
            <a:avLst/>
          </a:prstGeom>
          <a:noFill/>
        </p:spPr>
        <p:txBody>
          <a:bodyPr wrap="square" rtlCol="0">
            <a:spAutoFit/>
          </a:bodyPr>
          <a:lstStyle/>
          <a:p>
            <a:pPr fontAlgn="base">
              <a:spcBef>
                <a:spcPct val="0"/>
              </a:spcBef>
              <a:spcAft>
                <a:spcPct val="0"/>
              </a:spcAft>
            </a:pPr>
            <a:r>
              <a:rPr lang="es-CL" sz="1400" b="1" i="1" dirty="0" smtClean="0">
                <a:solidFill>
                  <a:schemeClr val="bg1"/>
                </a:solidFill>
                <a:latin typeface="Garamond" pitchFamily="18" charset="0"/>
              </a:rPr>
              <a:t>15%</a:t>
            </a:r>
            <a:endParaRPr lang="es-CL" sz="1400" b="1" i="1" dirty="0">
              <a:solidFill>
                <a:schemeClr val="bg1"/>
              </a:solidFill>
              <a:latin typeface="Garamond" pitchFamily="18" charset="0"/>
            </a:endParaRPr>
          </a:p>
        </p:txBody>
      </p:sp>
      <p:pic>
        <p:nvPicPr>
          <p:cNvPr id="307" name="Imagen 30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5882" y="5181599"/>
            <a:ext cx="730861" cy="462879"/>
          </a:xfrm>
          <a:prstGeom prst="rect">
            <a:avLst/>
          </a:prstGeom>
        </p:spPr>
      </p:pic>
      <p:grpSp>
        <p:nvGrpSpPr>
          <p:cNvPr id="6" name="5 Grupo"/>
          <p:cNvGrpSpPr/>
          <p:nvPr/>
        </p:nvGrpSpPr>
        <p:grpSpPr>
          <a:xfrm>
            <a:off x="3332682" y="5181599"/>
            <a:ext cx="1356030" cy="460039"/>
            <a:chOff x="3713682" y="5181599"/>
            <a:chExt cx="1356030" cy="460039"/>
          </a:xfrm>
        </p:grpSpPr>
        <p:pic>
          <p:nvPicPr>
            <p:cNvPr id="308" name="Imagen 30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3682" y="5181599"/>
              <a:ext cx="365430" cy="231439"/>
            </a:xfrm>
            <a:prstGeom prst="rect">
              <a:avLst/>
            </a:prstGeom>
          </p:spPr>
        </p:pic>
        <p:pic>
          <p:nvPicPr>
            <p:cNvPr id="309" name="Imagen 30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0882" y="5181599"/>
              <a:ext cx="365430" cy="231439"/>
            </a:xfrm>
            <a:prstGeom prst="rect">
              <a:avLst/>
            </a:prstGeom>
          </p:spPr>
        </p:pic>
        <p:pic>
          <p:nvPicPr>
            <p:cNvPr id="310" name="Imagen 30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7082" y="5410199"/>
              <a:ext cx="365430" cy="231439"/>
            </a:xfrm>
            <a:prstGeom prst="rect">
              <a:avLst/>
            </a:prstGeom>
          </p:spPr>
        </p:pic>
        <p:pic>
          <p:nvPicPr>
            <p:cNvPr id="311" name="Imagen 3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282" y="5410199"/>
              <a:ext cx="365430" cy="231439"/>
            </a:xfrm>
            <a:prstGeom prst="rect">
              <a:avLst/>
            </a:prstGeom>
          </p:spPr>
        </p:pic>
        <p:pic>
          <p:nvPicPr>
            <p:cNvPr id="312" name="Imagen 3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9882" y="5410199"/>
              <a:ext cx="365430" cy="231439"/>
            </a:xfrm>
            <a:prstGeom prst="rect">
              <a:avLst/>
            </a:prstGeom>
          </p:spPr>
        </p:pic>
        <p:pic>
          <p:nvPicPr>
            <p:cNvPr id="313" name="Imagen 3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8082" y="5257799"/>
              <a:ext cx="365430" cy="231439"/>
            </a:xfrm>
            <a:prstGeom prst="rect">
              <a:avLst/>
            </a:prstGeom>
          </p:spPr>
        </p:pic>
      </p:grpSp>
      <p:sp>
        <p:nvSpPr>
          <p:cNvPr id="314" name="24 Rectángulo redondeado"/>
          <p:cNvSpPr/>
          <p:nvPr/>
        </p:nvSpPr>
        <p:spPr bwMode="auto">
          <a:xfrm>
            <a:off x="1580082" y="5780224"/>
            <a:ext cx="1607893"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sp>
        <p:nvSpPr>
          <p:cNvPr id="315" name="568 Rectángulo redondeado"/>
          <p:cNvSpPr/>
          <p:nvPr/>
        </p:nvSpPr>
        <p:spPr bwMode="auto">
          <a:xfrm>
            <a:off x="1580082" y="5780224"/>
            <a:ext cx="3208229" cy="689497"/>
          </a:xfrm>
          <a:prstGeom prst="roundRect">
            <a:avLst/>
          </a:prstGeom>
          <a:noFill/>
          <a:ln w="9525" cap="flat" cmpd="sng" algn="ctr">
            <a:solidFill>
              <a:srgbClr val="F7B96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0">
              <a:ln>
                <a:noFill/>
              </a:ln>
              <a:solidFill>
                <a:schemeClr val="tx1"/>
              </a:solidFill>
              <a:effectLst/>
              <a:latin typeface="Arial" pitchFamily="-123" charset="0"/>
              <a:cs typeface="ヒラギノ角ゴ Pro W3" pitchFamily="-123" charset="-128"/>
            </a:endParaRPr>
          </a:p>
        </p:txBody>
      </p:sp>
      <p:pic>
        <p:nvPicPr>
          <p:cNvPr id="316" name="Imagen 3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2482" y="5867399"/>
            <a:ext cx="377611" cy="572507"/>
          </a:xfrm>
          <a:prstGeom prst="rect">
            <a:avLst/>
          </a:prstGeom>
        </p:spPr>
      </p:pic>
      <p:sp>
        <p:nvSpPr>
          <p:cNvPr id="317" name="582 CuadroTexto"/>
          <p:cNvSpPr txBox="1"/>
          <p:nvPr/>
        </p:nvSpPr>
        <p:spPr>
          <a:xfrm>
            <a:off x="1676400" y="6169223"/>
            <a:ext cx="589482" cy="307777"/>
          </a:xfrm>
          <a:prstGeom prst="rect">
            <a:avLst/>
          </a:prstGeom>
          <a:noFill/>
        </p:spPr>
        <p:txBody>
          <a:bodyPr wrap="square" rtlCol="0">
            <a:spAutoFit/>
          </a:bodyPr>
          <a:lstStyle/>
          <a:p>
            <a:pPr fontAlgn="base">
              <a:spcBef>
                <a:spcPct val="0"/>
              </a:spcBef>
              <a:spcAft>
                <a:spcPct val="0"/>
              </a:spcAft>
            </a:pPr>
            <a:r>
              <a:rPr lang="es-CL" sz="1400" b="1" i="1" dirty="0" smtClean="0">
                <a:solidFill>
                  <a:schemeClr val="bg1"/>
                </a:solidFill>
                <a:latin typeface="Garamond" pitchFamily="18" charset="0"/>
              </a:rPr>
              <a:t>15%</a:t>
            </a:r>
            <a:endParaRPr lang="es-CL" sz="1400" b="1" i="1" dirty="0">
              <a:solidFill>
                <a:schemeClr val="bg1"/>
              </a:solidFill>
              <a:latin typeface="Garamond" pitchFamily="18" charset="0"/>
            </a:endParaRPr>
          </a:p>
        </p:txBody>
      </p:sp>
      <p:pic>
        <p:nvPicPr>
          <p:cNvPr id="318" name="Imagen 3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5882" y="5943599"/>
            <a:ext cx="730861" cy="462879"/>
          </a:xfrm>
          <a:prstGeom prst="rect">
            <a:avLst/>
          </a:prstGeom>
        </p:spPr>
      </p:pic>
      <p:grpSp>
        <p:nvGrpSpPr>
          <p:cNvPr id="7" name="6 Grupo"/>
          <p:cNvGrpSpPr/>
          <p:nvPr/>
        </p:nvGrpSpPr>
        <p:grpSpPr>
          <a:xfrm>
            <a:off x="3332682" y="5943599"/>
            <a:ext cx="1356030" cy="460039"/>
            <a:chOff x="3713682" y="5943599"/>
            <a:chExt cx="1356030" cy="460039"/>
          </a:xfrm>
        </p:grpSpPr>
        <p:pic>
          <p:nvPicPr>
            <p:cNvPr id="319" name="Imagen 3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3682" y="5943599"/>
              <a:ext cx="365430" cy="231439"/>
            </a:xfrm>
            <a:prstGeom prst="rect">
              <a:avLst/>
            </a:prstGeom>
          </p:spPr>
        </p:pic>
        <p:pic>
          <p:nvPicPr>
            <p:cNvPr id="320" name="Imagen 3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0882" y="5943599"/>
              <a:ext cx="365430" cy="231439"/>
            </a:xfrm>
            <a:prstGeom prst="rect">
              <a:avLst/>
            </a:prstGeom>
          </p:spPr>
        </p:pic>
        <p:pic>
          <p:nvPicPr>
            <p:cNvPr id="321" name="Imagen 3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7082" y="6172199"/>
              <a:ext cx="365430" cy="231439"/>
            </a:xfrm>
            <a:prstGeom prst="rect">
              <a:avLst/>
            </a:prstGeom>
          </p:spPr>
        </p:pic>
        <p:pic>
          <p:nvPicPr>
            <p:cNvPr id="322" name="Imagen 3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282" y="6172199"/>
              <a:ext cx="365430" cy="231439"/>
            </a:xfrm>
            <a:prstGeom prst="rect">
              <a:avLst/>
            </a:prstGeom>
          </p:spPr>
        </p:pic>
        <p:pic>
          <p:nvPicPr>
            <p:cNvPr id="323" name="Imagen 3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9882" y="6172199"/>
              <a:ext cx="365430" cy="231439"/>
            </a:xfrm>
            <a:prstGeom prst="rect">
              <a:avLst/>
            </a:prstGeom>
          </p:spPr>
        </p:pic>
        <p:pic>
          <p:nvPicPr>
            <p:cNvPr id="324" name="Imagen 3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8082" y="6019799"/>
              <a:ext cx="365430" cy="231439"/>
            </a:xfrm>
            <a:prstGeom prst="rect">
              <a:avLst/>
            </a:prstGeom>
          </p:spPr>
        </p:pic>
      </p:grpSp>
      <p:sp>
        <p:nvSpPr>
          <p:cNvPr id="325" name="Text Box 38"/>
          <p:cNvSpPr txBox="1">
            <a:spLocks noChangeArrowheads="1"/>
          </p:cNvSpPr>
          <p:nvPr/>
        </p:nvSpPr>
        <p:spPr bwMode="auto">
          <a:xfrm>
            <a:off x="2037282" y="3189424"/>
            <a:ext cx="1067699" cy="2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800" b="1" dirty="0" smtClean="0">
                <a:solidFill>
                  <a:schemeClr val="tx1">
                    <a:lumMod val="75000"/>
                    <a:lumOff val="25000"/>
                  </a:schemeClr>
                </a:solidFill>
                <a:latin typeface="Gill Alt One MT"/>
                <a:ea typeface="ＭＳ Ｐゴシック" pitchFamily="34" charset="-128"/>
              </a:rPr>
              <a:t>4.300 </a:t>
            </a:r>
            <a:r>
              <a:rPr lang="es-ES" sz="800" b="1" dirty="0" err="1" smtClean="0">
                <a:solidFill>
                  <a:schemeClr val="tx1">
                    <a:lumMod val="75000"/>
                    <a:lumOff val="25000"/>
                  </a:schemeClr>
                </a:solidFill>
                <a:latin typeface="Gill Alt One MT"/>
                <a:ea typeface="ＭＳ Ｐゴシック" pitchFamily="34" charset="-128"/>
              </a:rPr>
              <a:t>VEP</a:t>
            </a:r>
            <a:endParaRPr lang="es-ES" sz="800" b="1" dirty="0" smtClean="0">
              <a:solidFill>
                <a:schemeClr val="tx1">
                  <a:lumMod val="75000"/>
                  <a:lumOff val="25000"/>
                </a:schemeClr>
              </a:solidFill>
              <a:latin typeface="Gill Alt One MT"/>
              <a:ea typeface="ＭＳ Ｐゴシック" pitchFamily="34" charset="-128"/>
            </a:endParaRPr>
          </a:p>
        </p:txBody>
      </p:sp>
      <p:sp>
        <p:nvSpPr>
          <p:cNvPr id="326" name="Text Box 38"/>
          <p:cNvSpPr txBox="1">
            <a:spLocks noChangeArrowheads="1"/>
          </p:cNvSpPr>
          <p:nvPr/>
        </p:nvSpPr>
        <p:spPr bwMode="auto">
          <a:xfrm>
            <a:off x="2037282" y="3951424"/>
            <a:ext cx="1067699" cy="2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800" b="1" dirty="0" smtClean="0">
                <a:solidFill>
                  <a:schemeClr val="tx1">
                    <a:lumMod val="75000"/>
                    <a:lumOff val="25000"/>
                  </a:schemeClr>
                </a:solidFill>
                <a:latin typeface="Gill Alt One MT"/>
                <a:ea typeface="ＭＳ Ｐゴシック" pitchFamily="34" charset="-128"/>
              </a:rPr>
              <a:t>4.300 </a:t>
            </a:r>
            <a:r>
              <a:rPr lang="es-ES" sz="800" b="1" dirty="0" err="1" smtClean="0">
                <a:solidFill>
                  <a:schemeClr val="tx1">
                    <a:lumMod val="75000"/>
                    <a:lumOff val="25000"/>
                  </a:schemeClr>
                </a:solidFill>
                <a:latin typeface="Gill Alt One MT"/>
                <a:ea typeface="ＭＳ Ｐゴシック" pitchFamily="34" charset="-128"/>
              </a:rPr>
              <a:t>VEP</a:t>
            </a:r>
            <a:endParaRPr lang="es-ES" sz="800" b="1" dirty="0" smtClean="0">
              <a:solidFill>
                <a:schemeClr val="tx1">
                  <a:lumMod val="75000"/>
                  <a:lumOff val="25000"/>
                </a:schemeClr>
              </a:solidFill>
              <a:latin typeface="Gill Alt One MT"/>
              <a:ea typeface="ＭＳ Ｐゴシック" pitchFamily="34" charset="-128"/>
            </a:endParaRPr>
          </a:p>
        </p:txBody>
      </p:sp>
      <p:sp>
        <p:nvSpPr>
          <p:cNvPr id="327" name="Text Box 38"/>
          <p:cNvSpPr txBox="1">
            <a:spLocks noChangeArrowheads="1"/>
          </p:cNvSpPr>
          <p:nvPr/>
        </p:nvSpPr>
        <p:spPr bwMode="auto">
          <a:xfrm>
            <a:off x="2037282" y="4713424"/>
            <a:ext cx="1067699" cy="2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800" b="1" dirty="0" smtClean="0">
                <a:solidFill>
                  <a:schemeClr val="tx1">
                    <a:lumMod val="75000"/>
                    <a:lumOff val="25000"/>
                  </a:schemeClr>
                </a:solidFill>
                <a:latin typeface="Gill Alt One MT"/>
                <a:ea typeface="ＭＳ Ｐゴシック" pitchFamily="34" charset="-128"/>
              </a:rPr>
              <a:t>4.300 </a:t>
            </a:r>
            <a:r>
              <a:rPr lang="es-ES" sz="800" b="1" dirty="0" err="1" smtClean="0">
                <a:solidFill>
                  <a:schemeClr val="tx1">
                    <a:lumMod val="75000"/>
                    <a:lumOff val="25000"/>
                  </a:schemeClr>
                </a:solidFill>
                <a:latin typeface="Gill Alt One MT"/>
                <a:ea typeface="ＭＳ Ｐゴシック" pitchFamily="34" charset="-128"/>
              </a:rPr>
              <a:t>VEP</a:t>
            </a:r>
            <a:endParaRPr lang="es-ES" sz="800" b="1" dirty="0" smtClean="0">
              <a:solidFill>
                <a:schemeClr val="tx1">
                  <a:lumMod val="75000"/>
                  <a:lumOff val="25000"/>
                </a:schemeClr>
              </a:solidFill>
              <a:latin typeface="Gill Alt One MT"/>
              <a:ea typeface="ＭＳ Ｐゴシック" pitchFamily="34" charset="-128"/>
            </a:endParaRPr>
          </a:p>
        </p:txBody>
      </p:sp>
      <p:sp>
        <p:nvSpPr>
          <p:cNvPr id="328" name="Text Box 38"/>
          <p:cNvSpPr txBox="1">
            <a:spLocks noChangeArrowheads="1"/>
          </p:cNvSpPr>
          <p:nvPr/>
        </p:nvSpPr>
        <p:spPr bwMode="auto">
          <a:xfrm>
            <a:off x="2037282" y="5475424"/>
            <a:ext cx="1067699" cy="2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800" b="1" dirty="0" smtClean="0">
                <a:solidFill>
                  <a:schemeClr val="tx1">
                    <a:lumMod val="75000"/>
                    <a:lumOff val="25000"/>
                  </a:schemeClr>
                </a:solidFill>
                <a:latin typeface="Gill Alt One MT"/>
                <a:ea typeface="ＭＳ Ｐゴシック" pitchFamily="34" charset="-128"/>
              </a:rPr>
              <a:t>4.300 </a:t>
            </a:r>
            <a:r>
              <a:rPr lang="es-ES" sz="800" b="1" dirty="0" err="1" smtClean="0">
                <a:solidFill>
                  <a:schemeClr val="tx1">
                    <a:lumMod val="75000"/>
                    <a:lumOff val="25000"/>
                  </a:schemeClr>
                </a:solidFill>
                <a:latin typeface="Gill Alt One MT"/>
                <a:ea typeface="ＭＳ Ｐゴシック" pitchFamily="34" charset="-128"/>
              </a:rPr>
              <a:t>VEP</a:t>
            </a:r>
            <a:endParaRPr lang="es-ES" sz="800" b="1" dirty="0" smtClean="0">
              <a:solidFill>
                <a:schemeClr val="tx1">
                  <a:lumMod val="75000"/>
                  <a:lumOff val="25000"/>
                </a:schemeClr>
              </a:solidFill>
              <a:latin typeface="Gill Alt One MT"/>
              <a:ea typeface="ＭＳ Ｐゴシック" pitchFamily="34" charset="-128"/>
            </a:endParaRPr>
          </a:p>
        </p:txBody>
      </p:sp>
      <p:sp>
        <p:nvSpPr>
          <p:cNvPr id="329" name="Text Box 38"/>
          <p:cNvSpPr txBox="1">
            <a:spLocks noChangeArrowheads="1"/>
          </p:cNvSpPr>
          <p:nvPr/>
        </p:nvSpPr>
        <p:spPr bwMode="auto">
          <a:xfrm>
            <a:off x="2037282" y="6237424"/>
            <a:ext cx="1067699" cy="2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lvl1pPr defTabSz="873125" eaLnBrk="0" hangingPunct="0">
              <a:defRPr>
                <a:solidFill>
                  <a:schemeClr val="tx1"/>
                </a:solidFill>
                <a:latin typeface="Arial" pitchFamily="34" charset="0"/>
                <a:cs typeface="Arial" pitchFamily="34" charset="0"/>
              </a:defRPr>
            </a:lvl1pPr>
            <a:lvl2pPr marL="742950" indent="-285750" defTabSz="873125" eaLnBrk="0" hangingPunct="0">
              <a:defRPr>
                <a:solidFill>
                  <a:schemeClr val="tx1"/>
                </a:solidFill>
                <a:latin typeface="Arial" pitchFamily="34" charset="0"/>
                <a:cs typeface="Arial" pitchFamily="34" charset="0"/>
              </a:defRPr>
            </a:lvl2pPr>
            <a:lvl3pPr marL="1143000" indent="-228600" defTabSz="873125" eaLnBrk="0" hangingPunct="0">
              <a:defRPr>
                <a:solidFill>
                  <a:schemeClr val="tx1"/>
                </a:solidFill>
                <a:latin typeface="Arial" pitchFamily="34" charset="0"/>
                <a:cs typeface="Arial" pitchFamily="34" charset="0"/>
              </a:defRPr>
            </a:lvl3pPr>
            <a:lvl4pPr marL="1600200" indent="-228600" defTabSz="873125" eaLnBrk="0" hangingPunct="0">
              <a:defRPr>
                <a:solidFill>
                  <a:schemeClr val="tx1"/>
                </a:solidFill>
                <a:latin typeface="Arial" pitchFamily="34" charset="0"/>
                <a:cs typeface="Arial" pitchFamily="34" charset="0"/>
              </a:defRPr>
            </a:lvl4pPr>
            <a:lvl5pPr marL="2057400" indent="-228600" defTabSz="873125" eaLnBrk="0" hangingPunct="0">
              <a:defRPr>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s-ES" sz="800" b="1" dirty="0" smtClean="0">
                <a:solidFill>
                  <a:schemeClr val="tx1">
                    <a:lumMod val="75000"/>
                    <a:lumOff val="25000"/>
                  </a:schemeClr>
                </a:solidFill>
                <a:latin typeface="Gill Alt One MT"/>
                <a:ea typeface="ＭＳ Ｐゴシック" pitchFamily="34" charset="-128"/>
              </a:rPr>
              <a:t>4.300 </a:t>
            </a:r>
            <a:r>
              <a:rPr lang="es-ES" sz="800" b="1" dirty="0" err="1" smtClean="0">
                <a:solidFill>
                  <a:schemeClr val="tx1">
                    <a:lumMod val="75000"/>
                    <a:lumOff val="25000"/>
                  </a:schemeClr>
                </a:solidFill>
                <a:latin typeface="Gill Alt One MT"/>
                <a:ea typeface="ＭＳ Ｐゴシック" pitchFamily="34" charset="-128"/>
              </a:rPr>
              <a:t>VEP</a:t>
            </a:r>
            <a:endParaRPr lang="es-ES" sz="800" b="1" dirty="0" smtClean="0">
              <a:solidFill>
                <a:schemeClr val="tx1">
                  <a:lumMod val="75000"/>
                  <a:lumOff val="25000"/>
                </a:schemeClr>
              </a:solidFill>
              <a:latin typeface="Gill Alt One MT"/>
              <a:ea typeface="ＭＳ Ｐゴシック" pitchFamily="34" charset="-128"/>
            </a:endParaRPr>
          </a:p>
        </p:txBody>
      </p:sp>
      <p:grpSp>
        <p:nvGrpSpPr>
          <p:cNvPr id="102" name="101 Grupo"/>
          <p:cNvGrpSpPr/>
          <p:nvPr/>
        </p:nvGrpSpPr>
        <p:grpSpPr>
          <a:xfrm>
            <a:off x="6013352" y="5229682"/>
            <a:ext cx="2368648" cy="1275433"/>
            <a:chOff x="7162800" y="6664522"/>
            <a:chExt cx="2087429" cy="1162535"/>
          </a:xfrm>
        </p:grpSpPr>
        <p:pic>
          <p:nvPicPr>
            <p:cNvPr id="10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6664522"/>
              <a:ext cx="2087429" cy="1162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 name="103 CuadroTexto"/>
            <p:cNvSpPr txBox="1"/>
            <p:nvPr/>
          </p:nvSpPr>
          <p:spPr>
            <a:xfrm>
              <a:off x="7286990" y="6878792"/>
              <a:ext cx="1744949" cy="645226"/>
            </a:xfrm>
            <a:prstGeom prst="rect">
              <a:avLst/>
            </a:prstGeom>
            <a:noFill/>
          </p:spPr>
          <p:txBody>
            <a:bodyPr wrap="none" rtlCol="0">
              <a:spAutoFit/>
            </a:bodyPr>
            <a:lstStyle/>
            <a:p>
              <a:pPr algn="ctr"/>
              <a:r>
                <a:rPr lang="es-CL" sz="2000" b="1" i="1" dirty="0" smtClean="0">
                  <a:solidFill>
                    <a:schemeClr val="bg1"/>
                  </a:solidFill>
                  <a:latin typeface="Garamond" panose="02020404030301010803" pitchFamily="18" charset="0"/>
                  <a:cs typeface="Gill Sans for Oriflame"/>
                </a:rPr>
                <a:t>Total Ganancia </a:t>
              </a:r>
            </a:p>
            <a:p>
              <a:pPr algn="ctr"/>
              <a:r>
                <a:rPr lang="es-CL" sz="2000" b="1" i="1" dirty="0" smtClean="0">
                  <a:solidFill>
                    <a:schemeClr val="bg1"/>
                  </a:solidFill>
                  <a:latin typeface="Garamond" panose="02020404030301010803" pitchFamily="18" charset="0"/>
                  <a:cs typeface="Gill Sans for Oriflame"/>
                </a:rPr>
                <a:t>por IM: $784,5</a:t>
              </a:r>
              <a:endParaRPr lang="es-CL" sz="2000" b="1" i="1" dirty="0">
                <a:solidFill>
                  <a:schemeClr val="bg1"/>
                </a:solidFill>
                <a:latin typeface="Garamond" panose="02020404030301010803" pitchFamily="18" charset="0"/>
                <a:cs typeface="Gill Sans for Oriflame"/>
              </a:endParaRPr>
            </a:p>
          </p:txBody>
        </p:sp>
      </p:grpSp>
    </p:spTree>
    <p:extLst>
      <p:ext uri="{BB962C8B-B14F-4D97-AF65-F5344CB8AC3E}">
        <p14:creationId xmlns:p14="http://schemas.microsoft.com/office/powerpoint/2010/main" val="72888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74"/>
                                        </p:tgtEl>
                                        <p:attrNameLst>
                                          <p:attrName>style.visibility</p:attrName>
                                        </p:attrNameLst>
                                      </p:cBhvr>
                                      <p:to>
                                        <p:strVal val="visible"/>
                                      </p:to>
                                    </p:set>
                                    <p:animEffect transition="in" filter="fade">
                                      <p:cBhvr>
                                        <p:cTn id="13" dur="500"/>
                                        <p:tgtEl>
                                          <p:spTgt spid="2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0"/>
                                        </p:tgtEl>
                                        <p:attrNameLst>
                                          <p:attrName>style.visibility</p:attrName>
                                        </p:attrNameLst>
                                      </p:cBhvr>
                                      <p:to>
                                        <p:strVal val="visible"/>
                                      </p:to>
                                    </p:set>
                                    <p:animEffect transition="in" filter="fade">
                                      <p:cBhvr>
                                        <p:cTn id="16" dur="500"/>
                                        <p:tgtEl>
                                          <p:spTgt spid="270"/>
                                        </p:tgtEl>
                                      </p:cBhvr>
                                    </p:animEffect>
                                  </p:childTnLst>
                                </p:cTn>
                              </p:par>
                              <p:par>
                                <p:cTn id="17" presetID="10" presetClass="entr" presetSubtype="0" fill="hold" nodeType="withEffect">
                                  <p:stCondLst>
                                    <p:cond delay="0"/>
                                  </p:stCondLst>
                                  <p:childTnLst>
                                    <p:set>
                                      <p:cBhvr>
                                        <p:cTn id="18" dur="1" fill="hold">
                                          <p:stCondLst>
                                            <p:cond delay="0"/>
                                          </p:stCondLst>
                                        </p:cTn>
                                        <p:tgtEl>
                                          <p:spTgt spid="285"/>
                                        </p:tgtEl>
                                        <p:attrNameLst>
                                          <p:attrName>style.visibility</p:attrName>
                                        </p:attrNameLst>
                                      </p:cBhvr>
                                      <p:to>
                                        <p:strVal val="visible"/>
                                      </p:to>
                                    </p:set>
                                    <p:animEffect transition="in" filter="fade">
                                      <p:cBhvr>
                                        <p:cTn id="19" dur="500"/>
                                        <p:tgtEl>
                                          <p:spTgt spid="2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500"/>
                                        <p:tgtEl>
                                          <p:spTgt spid="281"/>
                                        </p:tgtEl>
                                      </p:cBhvr>
                                    </p:animEffect>
                                  </p:childTnLst>
                                </p:cTn>
                              </p:par>
                              <p:par>
                                <p:cTn id="23" presetID="10" presetClass="entr" presetSubtype="0" fill="hold" nodeType="withEffect">
                                  <p:stCondLst>
                                    <p:cond delay="0"/>
                                  </p:stCondLst>
                                  <p:childTnLst>
                                    <p:set>
                                      <p:cBhvr>
                                        <p:cTn id="24" dur="1" fill="hold">
                                          <p:stCondLst>
                                            <p:cond delay="0"/>
                                          </p:stCondLst>
                                        </p:cTn>
                                        <p:tgtEl>
                                          <p:spTgt spid="296"/>
                                        </p:tgtEl>
                                        <p:attrNameLst>
                                          <p:attrName>style.visibility</p:attrName>
                                        </p:attrNameLst>
                                      </p:cBhvr>
                                      <p:to>
                                        <p:strVal val="visible"/>
                                      </p:to>
                                    </p:set>
                                    <p:animEffect transition="in" filter="fade">
                                      <p:cBhvr>
                                        <p:cTn id="25" dur="500"/>
                                        <p:tgtEl>
                                          <p:spTgt spid="29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2"/>
                                        </p:tgtEl>
                                        <p:attrNameLst>
                                          <p:attrName>style.visibility</p:attrName>
                                        </p:attrNameLst>
                                      </p:cBhvr>
                                      <p:to>
                                        <p:strVal val="visible"/>
                                      </p:to>
                                    </p:set>
                                    <p:animEffect transition="in" filter="fade">
                                      <p:cBhvr>
                                        <p:cTn id="28" dur="500"/>
                                        <p:tgtEl>
                                          <p:spTgt spid="292"/>
                                        </p:tgtEl>
                                      </p:cBhvr>
                                    </p:animEffect>
                                  </p:childTnLst>
                                </p:cTn>
                              </p:par>
                              <p:par>
                                <p:cTn id="29" presetID="10" presetClass="entr" presetSubtype="0" fill="hold" nodeType="withEffect">
                                  <p:stCondLst>
                                    <p:cond delay="0"/>
                                  </p:stCondLst>
                                  <p:childTnLst>
                                    <p:set>
                                      <p:cBhvr>
                                        <p:cTn id="30" dur="1" fill="hold">
                                          <p:stCondLst>
                                            <p:cond delay="0"/>
                                          </p:stCondLst>
                                        </p:cTn>
                                        <p:tgtEl>
                                          <p:spTgt spid="307"/>
                                        </p:tgtEl>
                                        <p:attrNameLst>
                                          <p:attrName>style.visibility</p:attrName>
                                        </p:attrNameLst>
                                      </p:cBhvr>
                                      <p:to>
                                        <p:strVal val="visible"/>
                                      </p:to>
                                    </p:set>
                                    <p:animEffect transition="in" filter="fade">
                                      <p:cBhvr>
                                        <p:cTn id="31" dur="500"/>
                                        <p:tgtEl>
                                          <p:spTgt spid="30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3"/>
                                        </p:tgtEl>
                                        <p:attrNameLst>
                                          <p:attrName>style.visibility</p:attrName>
                                        </p:attrNameLst>
                                      </p:cBhvr>
                                      <p:to>
                                        <p:strVal val="visible"/>
                                      </p:to>
                                    </p:set>
                                    <p:animEffect transition="in" filter="fade">
                                      <p:cBhvr>
                                        <p:cTn id="34" dur="500"/>
                                        <p:tgtEl>
                                          <p:spTgt spid="303"/>
                                        </p:tgtEl>
                                      </p:cBhvr>
                                    </p:animEffect>
                                  </p:childTnLst>
                                </p:cTn>
                              </p:par>
                              <p:par>
                                <p:cTn id="35" presetID="10" presetClass="entr" presetSubtype="0" fill="hold" nodeType="withEffect">
                                  <p:stCondLst>
                                    <p:cond delay="0"/>
                                  </p:stCondLst>
                                  <p:childTnLst>
                                    <p:set>
                                      <p:cBhvr>
                                        <p:cTn id="36" dur="1" fill="hold">
                                          <p:stCondLst>
                                            <p:cond delay="0"/>
                                          </p:stCondLst>
                                        </p:cTn>
                                        <p:tgtEl>
                                          <p:spTgt spid="318"/>
                                        </p:tgtEl>
                                        <p:attrNameLst>
                                          <p:attrName>style.visibility</p:attrName>
                                        </p:attrNameLst>
                                      </p:cBhvr>
                                      <p:to>
                                        <p:strVal val="visible"/>
                                      </p:to>
                                    </p:set>
                                    <p:animEffect transition="in" filter="fade">
                                      <p:cBhvr>
                                        <p:cTn id="37" dur="500"/>
                                        <p:tgtEl>
                                          <p:spTgt spid="3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4"/>
                                        </p:tgtEl>
                                        <p:attrNameLst>
                                          <p:attrName>style.visibility</p:attrName>
                                        </p:attrNameLst>
                                      </p:cBhvr>
                                      <p:to>
                                        <p:strVal val="visible"/>
                                      </p:to>
                                    </p:set>
                                    <p:animEffect transition="in" filter="fade">
                                      <p:cBhvr>
                                        <p:cTn id="40" dur="500"/>
                                        <p:tgtEl>
                                          <p:spTgt spid="3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5"/>
                                        </p:tgtEl>
                                      </p:cBhvr>
                                    </p:animEffect>
                                    <p:set>
                                      <p:cBhvr>
                                        <p:cTn id="45" dur="1" fill="hold">
                                          <p:stCondLst>
                                            <p:cond delay="499"/>
                                          </p:stCondLst>
                                        </p:cTn>
                                        <p:tgtEl>
                                          <p:spTgt spid="2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70"/>
                                        </p:tgtEl>
                                      </p:cBhvr>
                                    </p:animEffect>
                                    <p:set>
                                      <p:cBhvr>
                                        <p:cTn id="48" dur="1" fill="hold">
                                          <p:stCondLst>
                                            <p:cond delay="499"/>
                                          </p:stCondLst>
                                        </p:cTn>
                                        <p:tgtEl>
                                          <p:spTgt spid="270"/>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81"/>
                                        </p:tgtEl>
                                      </p:cBhvr>
                                    </p:animEffect>
                                    <p:set>
                                      <p:cBhvr>
                                        <p:cTn id="51" dur="1" fill="hold">
                                          <p:stCondLst>
                                            <p:cond delay="499"/>
                                          </p:stCondLst>
                                        </p:cTn>
                                        <p:tgtEl>
                                          <p:spTgt spid="28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92"/>
                                        </p:tgtEl>
                                      </p:cBhvr>
                                    </p:animEffect>
                                    <p:set>
                                      <p:cBhvr>
                                        <p:cTn id="54" dur="1" fill="hold">
                                          <p:stCondLst>
                                            <p:cond delay="499"/>
                                          </p:stCondLst>
                                        </p:cTn>
                                        <p:tgtEl>
                                          <p:spTgt spid="292"/>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03"/>
                                        </p:tgtEl>
                                      </p:cBhvr>
                                    </p:animEffect>
                                    <p:set>
                                      <p:cBhvr>
                                        <p:cTn id="57" dur="1" fill="hold">
                                          <p:stCondLst>
                                            <p:cond delay="499"/>
                                          </p:stCondLst>
                                        </p:cTn>
                                        <p:tgtEl>
                                          <p:spTgt spid="303"/>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314"/>
                                        </p:tgtEl>
                                      </p:cBhvr>
                                    </p:animEffect>
                                    <p:set>
                                      <p:cBhvr>
                                        <p:cTn id="60" dur="1" fill="hold">
                                          <p:stCondLst>
                                            <p:cond delay="499"/>
                                          </p:stCondLst>
                                        </p:cTn>
                                        <p:tgtEl>
                                          <p:spTgt spid="314"/>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569"/>
                                        </p:tgtEl>
                                        <p:attrNameLst>
                                          <p:attrName>style.visibility</p:attrName>
                                        </p:attrNameLst>
                                      </p:cBhvr>
                                      <p:to>
                                        <p:strVal val="visible"/>
                                      </p:to>
                                    </p:set>
                                    <p:animEffect transition="in" filter="fade">
                                      <p:cBhvr>
                                        <p:cTn id="64" dur="500"/>
                                        <p:tgtEl>
                                          <p:spTgt spid="569"/>
                                        </p:tgtEl>
                                      </p:cBhvr>
                                    </p:animEffect>
                                  </p:childTnLst>
                                </p:cTn>
                              </p:par>
                              <p:par>
                                <p:cTn id="65" presetID="10" presetClass="entr" presetSubtype="0"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500"/>
                                        <p:tgtEl>
                                          <p:spTgt spid="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1"/>
                                        </p:tgtEl>
                                        <p:attrNameLst>
                                          <p:attrName>style.visibility</p:attrName>
                                        </p:attrNameLst>
                                      </p:cBhvr>
                                      <p:to>
                                        <p:strVal val="visible"/>
                                      </p:to>
                                    </p:set>
                                    <p:animEffect transition="in" filter="fade">
                                      <p:cBhvr>
                                        <p:cTn id="70" dur="500"/>
                                        <p:tgtEl>
                                          <p:spTgt spid="271"/>
                                        </p:tgtEl>
                                      </p:cBhvr>
                                    </p:animEffect>
                                  </p:childTnLst>
                                </p:cTn>
                              </p:par>
                              <p:par>
                                <p:cTn id="71" presetID="10"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82"/>
                                        </p:tgtEl>
                                        <p:attrNameLst>
                                          <p:attrName>style.visibility</p:attrName>
                                        </p:attrNameLst>
                                      </p:cBhvr>
                                      <p:to>
                                        <p:strVal val="visible"/>
                                      </p:to>
                                    </p:set>
                                    <p:animEffect transition="in" filter="fade">
                                      <p:cBhvr>
                                        <p:cTn id="76" dur="500"/>
                                        <p:tgtEl>
                                          <p:spTgt spid="282"/>
                                        </p:tgtEl>
                                      </p:cBhvr>
                                    </p:animEffect>
                                  </p:childTnLst>
                                </p:cTn>
                              </p:par>
                              <p:par>
                                <p:cTn id="77" presetID="10" presetClass="entr" presetSubtype="0"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500"/>
                                        <p:tgtEl>
                                          <p:spTgt spid="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93"/>
                                        </p:tgtEl>
                                        <p:attrNameLst>
                                          <p:attrName>style.visibility</p:attrName>
                                        </p:attrNameLst>
                                      </p:cBhvr>
                                      <p:to>
                                        <p:strVal val="visible"/>
                                      </p:to>
                                    </p:set>
                                    <p:animEffect transition="in" filter="fade">
                                      <p:cBhvr>
                                        <p:cTn id="82" dur="500"/>
                                        <p:tgtEl>
                                          <p:spTgt spid="293"/>
                                        </p:tgtEl>
                                      </p:cBhvr>
                                    </p:animEffect>
                                  </p:childTnLst>
                                </p:cTn>
                              </p:par>
                              <p:par>
                                <p:cTn id="83" presetID="10" presetClass="entr" presetSubtype="0" fill="hold" nodeType="with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500"/>
                                        <p:tgtEl>
                                          <p:spTgt spid="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04"/>
                                        </p:tgtEl>
                                        <p:attrNameLst>
                                          <p:attrName>style.visibility</p:attrName>
                                        </p:attrNameLst>
                                      </p:cBhvr>
                                      <p:to>
                                        <p:strVal val="visible"/>
                                      </p:to>
                                    </p:set>
                                    <p:animEffect transition="in" filter="fade">
                                      <p:cBhvr>
                                        <p:cTn id="88" dur="500"/>
                                        <p:tgtEl>
                                          <p:spTgt spid="304"/>
                                        </p:tgtEl>
                                      </p:cBhvr>
                                    </p:animEffect>
                                  </p:childTnLst>
                                </p:cTn>
                              </p:par>
                              <p:par>
                                <p:cTn id="89" presetID="10" presetClass="entr" presetSubtype="0" fill="hold" nodeType="with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500"/>
                                        <p:tgtEl>
                                          <p:spTgt spid="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15"/>
                                        </p:tgtEl>
                                        <p:attrNameLst>
                                          <p:attrName>style.visibility</p:attrName>
                                        </p:attrNameLst>
                                      </p:cBhvr>
                                      <p:to>
                                        <p:strVal val="visible"/>
                                      </p:to>
                                    </p:set>
                                    <p:animEffect transition="in" filter="fade">
                                      <p:cBhvr>
                                        <p:cTn id="94" dur="500"/>
                                        <p:tgtEl>
                                          <p:spTgt spid="315"/>
                                        </p:tgtEl>
                                      </p:cBhvr>
                                    </p:animEffect>
                                  </p:childTnLst>
                                </p:cTn>
                              </p:par>
                              <p:par>
                                <p:cTn id="95" presetID="10" presetClass="entr" presetSubtype="0" fill="hold" nodeType="with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fade">
                                      <p:cBhvr>
                                        <p:cTn id="97" dur="500"/>
                                        <p:tgtEl>
                                          <p:spTgt spid="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17">
                                            <p:txEl>
                                              <p:pRg st="0" end="0"/>
                                            </p:txEl>
                                          </p:spTgt>
                                        </p:tgtEl>
                                        <p:attrNameLst>
                                          <p:attrName>style.visibility</p:attrName>
                                        </p:attrNameLst>
                                      </p:cBhvr>
                                      <p:to>
                                        <p:strVal val="visible"/>
                                      </p:to>
                                    </p:set>
                                    <p:animEffect transition="in" filter="fade">
                                      <p:cBhvr>
                                        <p:cTn id="102" dur="500"/>
                                        <p:tgtEl>
                                          <p:spTgt spid="617">
                                            <p:txEl>
                                              <p:pRg st="0" end="0"/>
                                            </p:txEl>
                                          </p:spTgt>
                                        </p:tgtEl>
                                      </p:cBhvr>
                                    </p:animEffect>
                                  </p:childTnLst>
                                </p:cTn>
                              </p:par>
                              <p:par>
                                <p:cTn id="103" presetID="22" presetClass="entr" presetSubtype="8" fill="hold" nodeType="withEffect">
                                  <p:stCondLst>
                                    <p:cond delay="0"/>
                                  </p:stCondLst>
                                  <p:childTnLst>
                                    <p:set>
                                      <p:cBhvr>
                                        <p:cTn id="104" dur="1" fill="hold">
                                          <p:stCondLst>
                                            <p:cond delay="0"/>
                                          </p:stCondLst>
                                        </p:cTn>
                                        <p:tgtEl>
                                          <p:spTgt spid="110"/>
                                        </p:tgtEl>
                                        <p:attrNameLst>
                                          <p:attrName>style.visibility</p:attrName>
                                        </p:attrNameLst>
                                      </p:cBhvr>
                                      <p:to>
                                        <p:strVal val="visible"/>
                                      </p:to>
                                    </p:set>
                                    <p:animEffect transition="in" filter="wipe(left)">
                                      <p:cBhvr>
                                        <p:cTn id="105" dur="500"/>
                                        <p:tgtEl>
                                          <p:spTgt spid="110"/>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617">
                                            <p:txEl>
                                              <p:pRg st="1" end="1"/>
                                            </p:txEl>
                                          </p:spTgt>
                                        </p:tgtEl>
                                        <p:attrNameLst>
                                          <p:attrName>style.visibility</p:attrName>
                                        </p:attrNameLst>
                                      </p:cBhvr>
                                      <p:to>
                                        <p:strVal val="visible"/>
                                      </p:to>
                                    </p:set>
                                    <p:animEffect transition="in" filter="fade">
                                      <p:cBhvr>
                                        <p:cTn id="110" dur="500"/>
                                        <p:tgtEl>
                                          <p:spTgt spid="617">
                                            <p:txEl>
                                              <p:pRg st="1" end="1"/>
                                            </p:txEl>
                                          </p:spTgt>
                                        </p:tgtEl>
                                      </p:cBhvr>
                                    </p:animEffect>
                                  </p:childTnLst>
                                </p:cTn>
                              </p:par>
                              <p:par>
                                <p:cTn id="111" presetID="22" presetClass="entr" presetSubtype="8" fill="hold" nodeType="withEffect">
                                  <p:stCondLst>
                                    <p:cond delay="0"/>
                                  </p:stCondLst>
                                  <p:childTnLst>
                                    <p:set>
                                      <p:cBhvr>
                                        <p:cTn id="112" dur="1" fill="hold">
                                          <p:stCondLst>
                                            <p:cond delay="0"/>
                                          </p:stCondLst>
                                        </p:cTn>
                                        <p:tgtEl>
                                          <p:spTgt spid="112"/>
                                        </p:tgtEl>
                                        <p:attrNameLst>
                                          <p:attrName>style.visibility</p:attrName>
                                        </p:attrNameLst>
                                      </p:cBhvr>
                                      <p:to>
                                        <p:strVal val="visible"/>
                                      </p:to>
                                    </p:set>
                                    <p:animEffect transition="in" filter="wipe(left)">
                                      <p:cBhvr>
                                        <p:cTn id="113" dur="500"/>
                                        <p:tgtEl>
                                          <p:spTgt spid="112"/>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21"/>
                                        </p:tgtEl>
                                        <p:attrNameLst>
                                          <p:attrName>style.visibility</p:attrName>
                                        </p:attrNameLst>
                                      </p:cBhvr>
                                      <p:to>
                                        <p:strVal val="visible"/>
                                      </p:to>
                                    </p:set>
                                    <p:animEffect transition="in" filter="fade">
                                      <p:cBhvr>
                                        <p:cTn id="118" dur="500"/>
                                        <p:tgtEl>
                                          <p:spTgt spid="121"/>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583"/>
                                        </p:tgtEl>
                                        <p:attrNameLst>
                                          <p:attrName>style.visibility</p:attrName>
                                        </p:attrNameLst>
                                      </p:cBhvr>
                                      <p:to>
                                        <p:strVal val="visible"/>
                                      </p:to>
                                    </p:set>
                                    <p:animEffect transition="in" filter="fade">
                                      <p:cBhvr>
                                        <p:cTn id="121" dur="500"/>
                                        <p:tgtEl>
                                          <p:spTgt spid="583"/>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25"/>
                                        </p:tgtEl>
                                        <p:attrNameLst>
                                          <p:attrName>style.visibility</p:attrName>
                                        </p:attrNameLst>
                                      </p:cBhvr>
                                      <p:to>
                                        <p:strVal val="visible"/>
                                      </p:to>
                                    </p:set>
                                    <p:animEffect transition="in" filter="fade">
                                      <p:cBhvr>
                                        <p:cTn id="124" dur="500"/>
                                        <p:tgtEl>
                                          <p:spTgt spid="32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73"/>
                                        </p:tgtEl>
                                        <p:attrNameLst>
                                          <p:attrName>style.visibility</p:attrName>
                                        </p:attrNameLst>
                                      </p:cBhvr>
                                      <p:to>
                                        <p:strVal val="visible"/>
                                      </p:to>
                                    </p:set>
                                    <p:animEffect transition="in" filter="fade">
                                      <p:cBhvr>
                                        <p:cTn id="127" dur="500"/>
                                        <p:tgtEl>
                                          <p:spTgt spid="273"/>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326"/>
                                        </p:tgtEl>
                                        <p:attrNameLst>
                                          <p:attrName>style.visibility</p:attrName>
                                        </p:attrNameLst>
                                      </p:cBhvr>
                                      <p:to>
                                        <p:strVal val="visible"/>
                                      </p:to>
                                    </p:set>
                                    <p:animEffect transition="in" filter="fade">
                                      <p:cBhvr>
                                        <p:cTn id="130" dur="500"/>
                                        <p:tgtEl>
                                          <p:spTgt spid="326"/>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284"/>
                                        </p:tgtEl>
                                        <p:attrNameLst>
                                          <p:attrName>style.visibility</p:attrName>
                                        </p:attrNameLst>
                                      </p:cBhvr>
                                      <p:to>
                                        <p:strVal val="visible"/>
                                      </p:to>
                                    </p:set>
                                    <p:animEffect transition="in" filter="fade">
                                      <p:cBhvr>
                                        <p:cTn id="133" dur="500"/>
                                        <p:tgtEl>
                                          <p:spTgt spid="284"/>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327"/>
                                        </p:tgtEl>
                                        <p:attrNameLst>
                                          <p:attrName>style.visibility</p:attrName>
                                        </p:attrNameLst>
                                      </p:cBhvr>
                                      <p:to>
                                        <p:strVal val="visible"/>
                                      </p:to>
                                    </p:set>
                                    <p:animEffect transition="in" filter="fade">
                                      <p:cBhvr>
                                        <p:cTn id="136" dur="500"/>
                                        <p:tgtEl>
                                          <p:spTgt spid="327"/>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95"/>
                                        </p:tgtEl>
                                        <p:attrNameLst>
                                          <p:attrName>style.visibility</p:attrName>
                                        </p:attrNameLst>
                                      </p:cBhvr>
                                      <p:to>
                                        <p:strVal val="visible"/>
                                      </p:to>
                                    </p:set>
                                    <p:animEffect transition="in" filter="fade">
                                      <p:cBhvr>
                                        <p:cTn id="139" dur="500"/>
                                        <p:tgtEl>
                                          <p:spTgt spid="295"/>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328"/>
                                        </p:tgtEl>
                                        <p:attrNameLst>
                                          <p:attrName>style.visibility</p:attrName>
                                        </p:attrNameLst>
                                      </p:cBhvr>
                                      <p:to>
                                        <p:strVal val="visible"/>
                                      </p:to>
                                    </p:set>
                                    <p:animEffect transition="in" filter="fade">
                                      <p:cBhvr>
                                        <p:cTn id="142" dur="500"/>
                                        <p:tgtEl>
                                          <p:spTgt spid="328"/>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306"/>
                                        </p:tgtEl>
                                        <p:attrNameLst>
                                          <p:attrName>style.visibility</p:attrName>
                                        </p:attrNameLst>
                                      </p:cBhvr>
                                      <p:to>
                                        <p:strVal val="visible"/>
                                      </p:to>
                                    </p:set>
                                    <p:animEffect transition="in" filter="fade">
                                      <p:cBhvr>
                                        <p:cTn id="145" dur="500"/>
                                        <p:tgtEl>
                                          <p:spTgt spid="306"/>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329"/>
                                        </p:tgtEl>
                                        <p:attrNameLst>
                                          <p:attrName>style.visibility</p:attrName>
                                        </p:attrNameLst>
                                      </p:cBhvr>
                                      <p:to>
                                        <p:strVal val="visible"/>
                                      </p:to>
                                    </p:set>
                                    <p:animEffect transition="in" filter="fade">
                                      <p:cBhvr>
                                        <p:cTn id="148" dur="500"/>
                                        <p:tgtEl>
                                          <p:spTgt spid="329"/>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17"/>
                                        </p:tgtEl>
                                        <p:attrNameLst>
                                          <p:attrName>style.visibility</p:attrName>
                                        </p:attrNameLst>
                                      </p:cBhvr>
                                      <p:to>
                                        <p:strVal val="visible"/>
                                      </p:to>
                                    </p:set>
                                    <p:animEffect transition="in" filter="fade">
                                      <p:cBhvr>
                                        <p:cTn id="151" dur="500"/>
                                        <p:tgtEl>
                                          <p:spTgt spid="317"/>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617">
                                            <p:txEl>
                                              <p:pRg st="2" end="2"/>
                                            </p:txEl>
                                          </p:spTgt>
                                        </p:tgtEl>
                                        <p:attrNameLst>
                                          <p:attrName>style.visibility</p:attrName>
                                        </p:attrNameLst>
                                      </p:cBhvr>
                                      <p:to>
                                        <p:strVal val="visible"/>
                                      </p:to>
                                    </p:set>
                                    <p:animEffect transition="in" filter="fade">
                                      <p:cBhvr>
                                        <p:cTn id="156" dur="500"/>
                                        <p:tgtEl>
                                          <p:spTgt spid="617">
                                            <p:txEl>
                                              <p:pRg st="2" end="2"/>
                                            </p:txEl>
                                          </p:spTgt>
                                        </p:tgtEl>
                                      </p:cBhvr>
                                    </p:animEffect>
                                  </p:childTnLst>
                                </p:cTn>
                              </p:par>
                              <p:par>
                                <p:cTn id="157" presetID="10" presetClass="entr" presetSubtype="0" fill="hold" nodeType="withEffect">
                                  <p:stCondLst>
                                    <p:cond delay="0"/>
                                  </p:stCondLst>
                                  <p:childTnLst>
                                    <p:set>
                                      <p:cBhvr>
                                        <p:cTn id="158" dur="1" fill="hold">
                                          <p:stCondLst>
                                            <p:cond delay="0"/>
                                          </p:stCondLst>
                                        </p:cTn>
                                        <p:tgtEl>
                                          <p:spTgt spid="111"/>
                                        </p:tgtEl>
                                        <p:attrNameLst>
                                          <p:attrName>style.visibility</p:attrName>
                                        </p:attrNameLst>
                                      </p:cBhvr>
                                      <p:to>
                                        <p:strVal val="visible"/>
                                      </p:to>
                                    </p:set>
                                    <p:animEffect transition="in" filter="fade">
                                      <p:cBhvr>
                                        <p:cTn id="159" dur="500"/>
                                        <p:tgtEl>
                                          <p:spTgt spid="111"/>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617">
                                            <p:txEl>
                                              <p:pRg st="3" end="3"/>
                                            </p:txEl>
                                          </p:spTgt>
                                        </p:tgtEl>
                                        <p:attrNameLst>
                                          <p:attrName>style.visibility</p:attrName>
                                        </p:attrNameLst>
                                      </p:cBhvr>
                                      <p:to>
                                        <p:strVal val="visible"/>
                                      </p:to>
                                    </p:set>
                                    <p:animEffect transition="in" filter="fade">
                                      <p:cBhvr>
                                        <p:cTn id="164" dur="500"/>
                                        <p:tgtEl>
                                          <p:spTgt spid="617">
                                            <p:txEl>
                                              <p:pRg st="3" end="3"/>
                                            </p:txEl>
                                          </p:spTgt>
                                        </p:tgtEl>
                                      </p:cBhvr>
                                    </p:animEffect>
                                  </p:childTnLst>
                                </p:cTn>
                              </p:par>
                              <p:par>
                                <p:cTn id="165" presetID="10" presetClass="entr" presetSubtype="0" fill="hold" nodeType="withEffect">
                                  <p:stCondLst>
                                    <p:cond delay="0"/>
                                  </p:stCondLst>
                                  <p:childTnLst>
                                    <p:set>
                                      <p:cBhvr>
                                        <p:cTn id="166" dur="1" fill="hold">
                                          <p:stCondLst>
                                            <p:cond delay="0"/>
                                          </p:stCondLst>
                                        </p:cTn>
                                        <p:tgtEl>
                                          <p:spTgt spid="116"/>
                                        </p:tgtEl>
                                        <p:attrNameLst>
                                          <p:attrName>style.visibility</p:attrName>
                                        </p:attrNameLst>
                                      </p:cBhvr>
                                      <p:to>
                                        <p:strVal val="visible"/>
                                      </p:to>
                                    </p:set>
                                    <p:animEffect transition="in" filter="fade">
                                      <p:cBhvr>
                                        <p:cTn id="167" dur="500"/>
                                        <p:tgtEl>
                                          <p:spTgt spid="116"/>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127"/>
                                        </p:tgtEl>
                                        <p:attrNameLst>
                                          <p:attrName>style.visibility</p:attrName>
                                        </p:attrNameLst>
                                      </p:cBhvr>
                                      <p:to>
                                        <p:strVal val="visible"/>
                                      </p:to>
                                    </p:set>
                                    <p:anim calcmode="lin" valueType="num">
                                      <p:cBhvr>
                                        <p:cTn id="172" dur="500" fill="hold"/>
                                        <p:tgtEl>
                                          <p:spTgt spid="127"/>
                                        </p:tgtEl>
                                        <p:attrNameLst>
                                          <p:attrName>ppt_w</p:attrName>
                                        </p:attrNameLst>
                                      </p:cBhvr>
                                      <p:tavLst>
                                        <p:tav tm="0">
                                          <p:val>
                                            <p:fltVal val="0"/>
                                          </p:val>
                                        </p:tav>
                                        <p:tav tm="100000">
                                          <p:val>
                                            <p:strVal val="#ppt_w"/>
                                          </p:val>
                                        </p:tav>
                                      </p:tavLst>
                                    </p:anim>
                                    <p:anim calcmode="lin" valueType="num">
                                      <p:cBhvr>
                                        <p:cTn id="173" dur="500" fill="hold"/>
                                        <p:tgtEl>
                                          <p:spTgt spid="127"/>
                                        </p:tgtEl>
                                        <p:attrNameLst>
                                          <p:attrName>ppt_h</p:attrName>
                                        </p:attrNameLst>
                                      </p:cBhvr>
                                      <p:tavLst>
                                        <p:tav tm="0">
                                          <p:val>
                                            <p:fltVal val="0"/>
                                          </p:val>
                                        </p:tav>
                                        <p:tav tm="100000">
                                          <p:val>
                                            <p:strVal val="#ppt_h"/>
                                          </p:val>
                                        </p:tav>
                                      </p:tavLst>
                                    </p:anim>
                                    <p:animEffect transition="in" filter="fade">
                                      <p:cBhvr>
                                        <p:cTn id="174" dur="500"/>
                                        <p:tgtEl>
                                          <p:spTgt spid="127"/>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30"/>
                                        </p:tgtEl>
                                        <p:attrNameLst>
                                          <p:attrName>style.visibility</p:attrName>
                                        </p:attrNameLst>
                                      </p:cBhvr>
                                      <p:to>
                                        <p:strVal val="visible"/>
                                      </p:to>
                                    </p:set>
                                    <p:anim calcmode="lin" valueType="num">
                                      <p:cBhvr>
                                        <p:cTn id="177" dur="500" fill="hold"/>
                                        <p:tgtEl>
                                          <p:spTgt spid="130"/>
                                        </p:tgtEl>
                                        <p:attrNameLst>
                                          <p:attrName>ppt_w</p:attrName>
                                        </p:attrNameLst>
                                      </p:cBhvr>
                                      <p:tavLst>
                                        <p:tav tm="0">
                                          <p:val>
                                            <p:fltVal val="0"/>
                                          </p:val>
                                        </p:tav>
                                        <p:tav tm="100000">
                                          <p:val>
                                            <p:strVal val="#ppt_w"/>
                                          </p:val>
                                        </p:tav>
                                      </p:tavLst>
                                    </p:anim>
                                    <p:anim calcmode="lin" valueType="num">
                                      <p:cBhvr>
                                        <p:cTn id="178" dur="500" fill="hold"/>
                                        <p:tgtEl>
                                          <p:spTgt spid="130"/>
                                        </p:tgtEl>
                                        <p:attrNameLst>
                                          <p:attrName>ppt_h</p:attrName>
                                        </p:attrNameLst>
                                      </p:cBhvr>
                                      <p:tavLst>
                                        <p:tav tm="0">
                                          <p:val>
                                            <p:fltVal val="0"/>
                                          </p:val>
                                        </p:tav>
                                        <p:tav tm="100000">
                                          <p:val>
                                            <p:strVal val="#ppt_h"/>
                                          </p:val>
                                        </p:tav>
                                      </p:tavLst>
                                    </p:anim>
                                    <p:animEffect transition="in" filter="fade">
                                      <p:cBhvr>
                                        <p:cTn id="179" dur="500"/>
                                        <p:tgtEl>
                                          <p:spTgt spid="130"/>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grpId="0" nodeType="clickEffect">
                                  <p:stCondLst>
                                    <p:cond delay="0"/>
                                  </p:stCondLst>
                                  <p:childTnLst>
                                    <p:set>
                                      <p:cBhvr>
                                        <p:cTn id="183" dur="1" fill="hold">
                                          <p:stCondLst>
                                            <p:cond delay="0"/>
                                          </p:stCondLst>
                                        </p:cTn>
                                        <p:tgtEl>
                                          <p:spTgt spid="618">
                                            <p:txEl>
                                              <p:pRg st="0" end="0"/>
                                            </p:txEl>
                                          </p:spTgt>
                                        </p:tgtEl>
                                        <p:attrNameLst>
                                          <p:attrName>style.visibility</p:attrName>
                                        </p:attrNameLst>
                                      </p:cBhvr>
                                      <p:to>
                                        <p:strVal val="visible"/>
                                      </p:to>
                                    </p:set>
                                    <p:animEffect transition="in" filter="fade">
                                      <p:cBhvr>
                                        <p:cTn id="184" dur="500"/>
                                        <p:tgtEl>
                                          <p:spTgt spid="618">
                                            <p:txEl>
                                              <p:pRg st="0" end="0"/>
                                            </p:txEl>
                                          </p:spTgt>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618">
                                            <p:txEl>
                                              <p:pRg st="1" end="1"/>
                                            </p:txEl>
                                          </p:spTgt>
                                        </p:tgtEl>
                                        <p:attrNameLst>
                                          <p:attrName>style.visibility</p:attrName>
                                        </p:attrNameLst>
                                      </p:cBhvr>
                                      <p:to>
                                        <p:strVal val="visible"/>
                                      </p:to>
                                    </p:set>
                                    <p:animEffect transition="in" filter="fade">
                                      <p:cBhvr>
                                        <p:cTn id="189" dur="500"/>
                                        <p:tgtEl>
                                          <p:spTgt spid="618">
                                            <p:txEl>
                                              <p:pRg st="1" end="1"/>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grpId="0" nodeType="clickEffect">
                                  <p:stCondLst>
                                    <p:cond delay="0"/>
                                  </p:stCondLst>
                                  <p:childTnLst>
                                    <p:set>
                                      <p:cBhvr>
                                        <p:cTn id="193" dur="1" fill="hold">
                                          <p:stCondLst>
                                            <p:cond delay="0"/>
                                          </p:stCondLst>
                                        </p:cTn>
                                        <p:tgtEl>
                                          <p:spTgt spid="618">
                                            <p:txEl>
                                              <p:pRg st="2" end="2"/>
                                            </p:txEl>
                                          </p:spTgt>
                                        </p:tgtEl>
                                        <p:attrNameLst>
                                          <p:attrName>style.visibility</p:attrName>
                                        </p:attrNameLst>
                                      </p:cBhvr>
                                      <p:to>
                                        <p:strVal val="visible"/>
                                      </p:to>
                                    </p:set>
                                    <p:animEffect transition="in" filter="fade">
                                      <p:cBhvr>
                                        <p:cTn id="194" dur="500"/>
                                        <p:tgtEl>
                                          <p:spTgt spid="618">
                                            <p:txEl>
                                              <p:pRg st="2" end="2"/>
                                            </p:txEl>
                                          </p:spTgt>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618">
                                            <p:txEl>
                                              <p:pRg st="3" end="3"/>
                                            </p:txEl>
                                          </p:spTgt>
                                        </p:tgtEl>
                                        <p:attrNameLst>
                                          <p:attrName>style.visibility</p:attrName>
                                        </p:attrNameLst>
                                      </p:cBhvr>
                                      <p:to>
                                        <p:strVal val="visible"/>
                                      </p:to>
                                    </p:set>
                                    <p:animEffect transition="in" filter="fade">
                                      <p:cBhvr>
                                        <p:cTn id="199" dur="500"/>
                                        <p:tgtEl>
                                          <p:spTgt spid="618">
                                            <p:txEl>
                                              <p:pRg st="3" end="3"/>
                                            </p:txEl>
                                          </p:spTgt>
                                        </p:tgtEl>
                                      </p:cBhvr>
                                    </p:animEffect>
                                  </p:childTnLst>
                                </p:cTn>
                              </p:par>
                            </p:childTnLst>
                          </p:cTn>
                        </p:par>
                      </p:childTnLst>
                    </p:cTn>
                  </p:par>
                  <p:par>
                    <p:cTn id="200" fill="hold">
                      <p:stCondLst>
                        <p:cond delay="indefinite"/>
                      </p:stCondLst>
                      <p:childTnLst>
                        <p:par>
                          <p:cTn id="201" fill="hold">
                            <p:stCondLst>
                              <p:cond delay="0"/>
                            </p:stCondLst>
                            <p:childTnLst>
                              <p:par>
                                <p:cTn id="202" presetID="53" presetClass="entr" presetSubtype="16" fill="hold" nodeType="clickEffect">
                                  <p:stCondLst>
                                    <p:cond delay="0"/>
                                  </p:stCondLst>
                                  <p:childTnLst>
                                    <p:set>
                                      <p:cBhvr>
                                        <p:cTn id="203" dur="1" fill="hold">
                                          <p:stCondLst>
                                            <p:cond delay="0"/>
                                          </p:stCondLst>
                                        </p:cTn>
                                        <p:tgtEl>
                                          <p:spTgt spid="102"/>
                                        </p:tgtEl>
                                        <p:attrNameLst>
                                          <p:attrName>style.visibility</p:attrName>
                                        </p:attrNameLst>
                                      </p:cBhvr>
                                      <p:to>
                                        <p:strVal val="visible"/>
                                      </p:to>
                                    </p:set>
                                    <p:anim calcmode="lin" valueType="num">
                                      <p:cBhvr>
                                        <p:cTn id="204" dur="500" fill="hold"/>
                                        <p:tgtEl>
                                          <p:spTgt spid="102"/>
                                        </p:tgtEl>
                                        <p:attrNameLst>
                                          <p:attrName>ppt_w</p:attrName>
                                        </p:attrNameLst>
                                      </p:cBhvr>
                                      <p:tavLst>
                                        <p:tav tm="0">
                                          <p:val>
                                            <p:fltVal val="0"/>
                                          </p:val>
                                        </p:tav>
                                        <p:tav tm="100000">
                                          <p:val>
                                            <p:strVal val="#ppt_w"/>
                                          </p:val>
                                        </p:tav>
                                      </p:tavLst>
                                    </p:anim>
                                    <p:anim calcmode="lin" valueType="num">
                                      <p:cBhvr>
                                        <p:cTn id="205" dur="500" fill="hold"/>
                                        <p:tgtEl>
                                          <p:spTgt spid="102"/>
                                        </p:tgtEl>
                                        <p:attrNameLst>
                                          <p:attrName>ppt_h</p:attrName>
                                        </p:attrNameLst>
                                      </p:cBhvr>
                                      <p:tavLst>
                                        <p:tav tm="0">
                                          <p:val>
                                            <p:fltVal val="0"/>
                                          </p:val>
                                        </p:tav>
                                        <p:tav tm="100000">
                                          <p:val>
                                            <p:strVal val="#ppt_h"/>
                                          </p:val>
                                        </p:tav>
                                      </p:tavLst>
                                    </p:anim>
                                    <p:animEffect transition="in" filter="fade">
                                      <p:cBhvr>
                                        <p:cTn id="206"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569" grpId="0" animBg="1"/>
      <p:bldP spid="617" grpId="0" uiExpand="1" build="p"/>
      <p:bldP spid="618" grpId="0" uiExpand="1" build="p"/>
      <p:bldP spid="121" grpId="0"/>
      <p:bldP spid="127" grpId="0"/>
      <p:bldP spid="130" grpId="0"/>
      <p:bldP spid="583" grpId="0"/>
      <p:bldP spid="270" grpId="0" animBg="1"/>
      <p:bldP spid="270" grpId="1" animBg="1"/>
      <p:bldP spid="271" grpId="0" animBg="1"/>
      <p:bldP spid="273" grpId="0"/>
      <p:bldP spid="281" grpId="0" animBg="1"/>
      <p:bldP spid="281" grpId="1" animBg="1"/>
      <p:bldP spid="282" grpId="0" animBg="1"/>
      <p:bldP spid="284" grpId="0"/>
      <p:bldP spid="292" grpId="0" animBg="1"/>
      <p:bldP spid="292" grpId="1" animBg="1"/>
      <p:bldP spid="293" grpId="0" animBg="1"/>
      <p:bldP spid="295" grpId="0"/>
      <p:bldP spid="303" grpId="0" animBg="1"/>
      <p:bldP spid="303" grpId="1" animBg="1"/>
      <p:bldP spid="304" grpId="0" animBg="1"/>
      <p:bldP spid="306" grpId="0"/>
      <p:bldP spid="314" grpId="0" animBg="1"/>
      <p:bldP spid="314" grpId="1" animBg="1"/>
      <p:bldP spid="315" grpId="0" animBg="1"/>
      <p:bldP spid="317" grpId="0"/>
      <p:bldP spid="325" grpId="0"/>
      <p:bldP spid="326" grpId="0"/>
      <p:bldP spid="327" grpId="0"/>
      <p:bldP spid="328" grpId="0"/>
      <p:bldP spid="3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plan del exito_S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57200"/>
            <a:ext cx="5334000" cy="5302821"/>
          </a:xfrm>
          <a:prstGeom prst="rect">
            <a:avLst/>
          </a:prstGeom>
        </p:spPr>
      </p:pic>
      <p:pic>
        <p:nvPicPr>
          <p:cNvPr id="2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3095" t="71710" r="13688" b="10699"/>
          <a:stretch/>
        </p:blipFill>
        <p:spPr bwMode="auto">
          <a:xfrm>
            <a:off x="5791200" y="5105400"/>
            <a:ext cx="1963737" cy="1089838"/>
          </a:xfrm>
          <a:prstGeom prst="rect">
            <a:avLst/>
          </a:prstGeom>
          <a:noFill/>
        </p:spPr>
      </p:pic>
      <p:sp>
        <p:nvSpPr>
          <p:cNvPr id="5" name="Rectangle 4"/>
          <p:cNvSpPr/>
          <p:nvPr/>
        </p:nvSpPr>
        <p:spPr>
          <a:xfrm>
            <a:off x="367920" y="337101"/>
            <a:ext cx="4866286" cy="523220"/>
          </a:xfrm>
          <a:prstGeom prst="rect">
            <a:avLst/>
          </a:prstGeom>
        </p:spPr>
        <p:txBody>
          <a:bodyPr wrap="none">
            <a:spAutoFit/>
          </a:bodyPr>
          <a:lstStyle/>
          <a:p>
            <a:pPr>
              <a:lnSpc>
                <a:spcPts val="3400"/>
              </a:lnSpc>
              <a:tabLst>
                <a:tab pos="215900" algn="l"/>
              </a:tabLst>
            </a:pPr>
            <a:r>
              <a:rPr lang="es-CL" altLang="zh-CN" sz="2800" dirty="0" smtClean="0">
                <a:solidFill>
                  <a:srgbClr val="F7B960"/>
                </a:solidFill>
                <a:latin typeface="Gill Sans for Oriflame Light"/>
                <a:cs typeface="Gill Sans for Oriflame Light"/>
              </a:rPr>
              <a:t>Oportunidades del Plan del Éxito</a:t>
            </a:r>
            <a:endParaRPr lang="es-CL" altLang="zh-CN" sz="2800" dirty="0">
              <a:solidFill>
                <a:srgbClr val="F7B960"/>
              </a:solidFill>
              <a:latin typeface="Gill Sans for Oriflame Light"/>
              <a:cs typeface="Gill Sans for Oriflame Light"/>
            </a:endParaRPr>
          </a:p>
        </p:txBody>
      </p:sp>
      <p:sp>
        <p:nvSpPr>
          <p:cNvPr id="6" name="Rectangle 5"/>
          <p:cNvSpPr/>
          <p:nvPr/>
        </p:nvSpPr>
        <p:spPr>
          <a:xfrm>
            <a:off x="6111354" y="857534"/>
            <a:ext cx="4572000" cy="646331"/>
          </a:xfrm>
          <a:prstGeom prst="rect">
            <a:avLst/>
          </a:prstGeom>
        </p:spPr>
        <p:txBody>
          <a:bodyPr>
            <a:spAutoFit/>
          </a:bodyPr>
          <a:lstStyle/>
          <a:p>
            <a:pPr>
              <a:tabLst>
                <a:tab pos="215900" algn="l"/>
              </a:tabLst>
            </a:pPr>
            <a:r>
              <a:rPr lang="es-CL" altLang="zh-CN" dirty="0" smtClean="0">
                <a:solidFill>
                  <a:srgbClr val="231F20"/>
                </a:solidFill>
                <a:latin typeface="Gill Sans for Oriflame Light"/>
                <a:cs typeface="Gill Sans for Oriflame Light"/>
              </a:rPr>
              <a:t>Ingreso anual </a:t>
            </a:r>
          </a:p>
          <a:p>
            <a:pPr>
              <a:tabLst>
                <a:tab pos="215900" algn="l"/>
              </a:tabLst>
            </a:pPr>
            <a:r>
              <a:rPr lang="es-CL" altLang="zh-CN" b="1" dirty="0" smtClean="0">
                <a:solidFill>
                  <a:srgbClr val="5B4897"/>
                </a:solidFill>
                <a:latin typeface="Gill Sans for Oriflame Light"/>
                <a:cs typeface="Gill Sans for Oriflame"/>
              </a:rPr>
              <a:t>Premio en efectivo</a:t>
            </a:r>
            <a:endParaRPr lang="es-CL" altLang="zh-CN" b="1" dirty="0">
              <a:solidFill>
                <a:srgbClr val="5B4897"/>
              </a:solidFill>
              <a:latin typeface="Gill Sans for Oriflame Light"/>
              <a:cs typeface="Gill Sans for Oriflame"/>
            </a:endParaRPr>
          </a:p>
        </p:txBody>
      </p:sp>
      <p:sp>
        <p:nvSpPr>
          <p:cNvPr id="7" name="Rectangle 6"/>
          <p:cNvSpPr/>
          <p:nvPr/>
        </p:nvSpPr>
        <p:spPr>
          <a:xfrm>
            <a:off x="3854583" y="4495800"/>
            <a:ext cx="3384417" cy="646331"/>
          </a:xfrm>
          <a:prstGeom prst="rect">
            <a:avLst/>
          </a:prstGeom>
        </p:spPr>
        <p:txBody>
          <a:bodyPr wrap="square">
            <a:spAutoFit/>
          </a:bodyPr>
          <a:lstStyle/>
          <a:p>
            <a:pPr>
              <a:tabLst/>
            </a:pPr>
            <a:r>
              <a:rPr lang="es-CL" altLang="zh-CN" dirty="0" smtClean="0">
                <a:solidFill>
                  <a:srgbClr val="231F20"/>
                </a:solidFill>
                <a:latin typeface="Gill Sans for Oriflame Light"/>
                <a:cs typeface="Gill Sans for Oriflame Light"/>
              </a:rPr>
              <a:t>Distinguido $10.000 Dólares</a:t>
            </a:r>
          </a:p>
          <a:p>
            <a:pPr>
              <a:tabLst/>
            </a:pPr>
            <a:r>
              <a:rPr lang="es-CL" altLang="zh-CN" b="1" dirty="0" smtClean="0">
                <a:solidFill>
                  <a:srgbClr val="5B4897"/>
                </a:solidFill>
                <a:latin typeface="Gill Sans for Oriflame Light"/>
                <a:cs typeface="Gill Sans for Oriflame"/>
              </a:rPr>
              <a:t>$1.000</a:t>
            </a:r>
            <a:endParaRPr lang="es-CL" altLang="zh-CN" b="1" dirty="0">
              <a:solidFill>
                <a:srgbClr val="5B4897"/>
              </a:solidFill>
              <a:latin typeface="Gill Sans for Oriflame Light"/>
              <a:cs typeface="Gill Sans for Oriflame"/>
            </a:endParaRPr>
          </a:p>
        </p:txBody>
      </p:sp>
      <p:sp>
        <p:nvSpPr>
          <p:cNvPr id="8" name="Rectangle 7"/>
          <p:cNvSpPr/>
          <p:nvPr/>
        </p:nvSpPr>
        <p:spPr>
          <a:xfrm>
            <a:off x="5029200" y="3458210"/>
            <a:ext cx="3048000" cy="646331"/>
          </a:xfrm>
          <a:prstGeom prst="rect">
            <a:avLst/>
          </a:prstGeom>
        </p:spPr>
        <p:txBody>
          <a:bodyPr wrap="square">
            <a:spAutoFit/>
          </a:bodyPr>
          <a:lstStyle/>
          <a:p>
            <a:pPr>
              <a:tabLst/>
            </a:pPr>
            <a:r>
              <a:rPr lang="es-CL" altLang="zh-CN" dirty="0" smtClean="0">
                <a:solidFill>
                  <a:srgbClr val="231F20"/>
                </a:solidFill>
                <a:latin typeface="Gill Sans for Oriflame Light"/>
                <a:cs typeface="Gill Sans for Oriflame Light"/>
              </a:rPr>
              <a:t>Diamante $ 64.500 Dólares</a:t>
            </a:r>
          </a:p>
          <a:p>
            <a:pPr>
              <a:tabLst/>
            </a:pPr>
            <a:r>
              <a:rPr lang="es-CL" altLang="zh-CN" b="1" dirty="0" smtClean="0">
                <a:solidFill>
                  <a:srgbClr val="5B4897"/>
                </a:solidFill>
                <a:latin typeface="Gill Sans for Oriflame Light"/>
                <a:cs typeface="Gill Sans for Oriflame"/>
              </a:rPr>
              <a:t>$6.000</a:t>
            </a:r>
            <a:endParaRPr lang="es-CL" altLang="zh-CN" b="1" dirty="0">
              <a:solidFill>
                <a:srgbClr val="5B4897"/>
              </a:solidFill>
              <a:latin typeface="Gill Sans for Oriflame Light"/>
              <a:cs typeface="Gill Sans for Oriflame"/>
            </a:endParaRPr>
          </a:p>
        </p:txBody>
      </p:sp>
      <p:sp>
        <p:nvSpPr>
          <p:cNvPr id="9" name="Rectangle 8"/>
          <p:cNvSpPr/>
          <p:nvPr/>
        </p:nvSpPr>
        <p:spPr>
          <a:xfrm>
            <a:off x="5592181" y="2597168"/>
            <a:ext cx="3170819" cy="646331"/>
          </a:xfrm>
          <a:prstGeom prst="rect">
            <a:avLst/>
          </a:prstGeom>
        </p:spPr>
        <p:txBody>
          <a:bodyPr wrap="square">
            <a:spAutoFit/>
          </a:bodyPr>
          <a:lstStyle/>
          <a:p>
            <a:pPr>
              <a:tabLst/>
            </a:pPr>
            <a:r>
              <a:rPr lang="es-CL" altLang="zh-CN" dirty="0" smtClean="0">
                <a:solidFill>
                  <a:srgbClr val="231F20"/>
                </a:solidFill>
                <a:latin typeface="Gill Sans for Oriflame Light"/>
                <a:cs typeface="Gill Sans for Oriflame Light"/>
              </a:rPr>
              <a:t>Ejecutivo $147.300 Dólares</a:t>
            </a:r>
          </a:p>
          <a:p>
            <a:pPr>
              <a:tabLst/>
            </a:pPr>
            <a:r>
              <a:rPr lang="es-CL" altLang="zh-CN" b="1" dirty="0" smtClean="0">
                <a:solidFill>
                  <a:srgbClr val="5B4897"/>
                </a:solidFill>
                <a:latin typeface="Gill Sans for Oriflame Light"/>
                <a:cs typeface="Gill Sans for Oriflame"/>
              </a:rPr>
              <a:t>$24.000</a:t>
            </a:r>
            <a:endParaRPr lang="es-CL" altLang="zh-CN" b="1" dirty="0">
              <a:solidFill>
                <a:srgbClr val="5B4897"/>
              </a:solidFill>
              <a:latin typeface="Gill Sans for Oriflame Light"/>
              <a:cs typeface="Gill Sans for Oriflame"/>
            </a:endParaRPr>
          </a:p>
        </p:txBody>
      </p:sp>
      <p:sp>
        <p:nvSpPr>
          <p:cNvPr id="15" name="Rectangle 14"/>
          <p:cNvSpPr/>
          <p:nvPr/>
        </p:nvSpPr>
        <p:spPr>
          <a:xfrm>
            <a:off x="5791200" y="1738686"/>
            <a:ext cx="3429000" cy="646331"/>
          </a:xfrm>
          <a:prstGeom prst="rect">
            <a:avLst/>
          </a:prstGeom>
        </p:spPr>
        <p:txBody>
          <a:bodyPr wrap="square">
            <a:spAutoFit/>
          </a:bodyPr>
          <a:lstStyle/>
          <a:p>
            <a:pPr>
              <a:tabLst>
                <a:tab pos="1066800" algn="l"/>
              </a:tabLst>
            </a:pPr>
            <a:r>
              <a:rPr lang="es-CL" altLang="zh-CN" dirty="0" smtClean="0">
                <a:solidFill>
                  <a:srgbClr val="231F20"/>
                </a:solidFill>
                <a:latin typeface="Gill Sans for Oriflame Light"/>
                <a:cs typeface="Gill Sans for Oriflame Light"/>
              </a:rPr>
              <a:t>Presidente $ 400.000 Dólares</a:t>
            </a:r>
          </a:p>
          <a:p>
            <a:pPr>
              <a:tabLst>
                <a:tab pos="1066800" algn="l"/>
              </a:tabLst>
            </a:pPr>
            <a:r>
              <a:rPr lang="es-CL" altLang="zh-CN" b="1" dirty="0" smtClean="0">
                <a:solidFill>
                  <a:srgbClr val="5B4897"/>
                </a:solidFill>
                <a:latin typeface="Gill Sans for Oriflame Light"/>
                <a:cs typeface="Gill Sans for Oriflame"/>
              </a:rPr>
              <a:t>$100.000</a:t>
            </a:r>
            <a:endParaRPr lang="es-CL" altLang="zh-CN" b="1" dirty="0">
              <a:solidFill>
                <a:srgbClr val="5B4897"/>
              </a:solidFill>
              <a:latin typeface="Gill Sans for Oriflame Light"/>
              <a:cs typeface="Gill Sans for Oriflame"/>
            </a:endParaRPr>
          </a:p>
        </p:txBody>
      </p:sp>
      <p:sp>
        <p:nvSpPr>
          <p:cNvPr id="16" name="Rectangle 15"/>
          <p:cNvSpPr/>
          <p:nvPr/>
        </p:nvSpPr>
        <p:spPr>
          <a:xfrm>
            <a:off x="1142987" y="5460473"/>
            <a:ext cx="920637" cy="410433"/>
          </a:xfrm>
          <a:prstGeom prst="rect">
            <a:avLst/>
          </a:prstGeom>
        </p:spPr>
        <p:txBody>
          <a:bodyPr wrap="none">
            <a:spAutoFit/>
          </a:bodyPr>
          <a:lstStyle/>
          <a:p>
            <a:pPr>
              <a:lnSpc>
                <a:spcPts val="2700"/>
              </a:lnSpc>
              <a:tabLst>
                <a:tab pos="63500" algn="l"/>
                <a:tab pos="266700" algn="l"/>
                <a:tab pos="520700" algn="l"/>
                <a:tab pos="736600" algn="l"/>
              </a:tabLst>
            </a:pPr>
            <a:r>
              <a:rPr lang="es-CL" altLang="zh-CN" sz="2000" b="1" dirty="0" smtClean="0">
                <a:solidFill>
                  <a:srgbClr val="6DA5DE"/>
                </a:solidFill>
                <a:latin typeface="Gill Sans for Oriflame Light"/>
                <a:cs typeface="Gill Sans for Oriflame Light"/>
              </a:rPr>
              <a:t>Viajes</a:t>
            </a:r>
            <a:endParaRPr lang="es-CL" altLang="zh-CN" sz="2000" b="1" dirty="0">
              <a:solidFill>
                <a:srgbClr val="6DA5DE"/>
              </a:solidFill>
              <a:latin typeface="Gill Sans for Oriflame Light"/>
              <a:cs typeface="Gill Sans for Oriflame Light"/>
            </a:endParaRPr>
          </a:p>
        </p:txBody>
      </p:sp>
      <p:grpSp>
        <p:nvGrpSpPr>
          <p:cNvPr id="2" name="1 Grupo"/>
          <p:cNvGrpSpPr/>
          <p:nvPr/>
        </p:nvGrpSpPr>
        <p:grpSpPr>
          <a:xfrm>
            <a:off x="2296730" y="5138327"/>
            <a:ext cx="1890289" cy="1072833"/>
            <a:chOff x="2296730" y="5214527"/>
            <a:chExt cx="1890289" cy="1072833"/>
          </a:xfrm>
        </p:grpSpPr>
        <p:pic>
          <p:nvPicPr>
            <p:cNvPr id="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171" t="71984" r="56480" b="10699"/>
            <a:stretch/>
          </p:blipFill>
          <p:spPr bwMode="auto">
            <a:xfrm>
              <a:off x="2296730" y="5214527"/>
              <a:ext cx="1890289" cy="1072833"/>
            </a:xfrm>
            <a:prstGeom prst="rect">
              <a:avLst/>
            </a:prstGeom>
            <a:noFill/>
          </p:spPr>
        </p:pic>
        <p:sp>
          <p:nvSpPr>
            <p:cNvPr id="18" name="Rectangle 10"/>
            <p:cNvSpPr/>
            <p:nvPr/>
          </p:nvSpPr>
          <p:spPr>
            <a:xfrm>
              <a:off x="2438400" y="5348052"/>
              <a:ext cx="1564821" cy="595548"/>
            </a:xfrm>
            <a:prstGeom prst="rect">
              <a:avLst/>
            </a:prstGeom>
          </p:spPr>
          <p:txBody>
            <a:bodyPr wrap="square">
              <a:spAutoFit/>
            </a:bodyPr>
            <a:lstStyle/>
            <a:p>
              <a:pPr algn="ctr">
                <a:lnSpc>
                  <a:spcPct val="90000"/>
                </a:lnSpc>
                <a:tabLst>
                  <a:tab pos="50800" algn="l"/>
                  <a:tab pos="317500" algn="l"/>
                  <a:tab pos="330200" algn="l"/>
                  <a:tab pos="558800" algn="l"/>
                  <a:tab pos="787400" algn="l"/>
                </a:tabLst>
              </a:pPr>
              <a:r>
                <a:rPr lang="es-CL" altLang="zh-CN" b="1" dirty="0" smtClean="0">
                  <a:solidFill>
                    <a:srgbClr val="FFFFFF"/>
                  </a:solidFill>
                  <a:latin typeface="Gill Sans for Oriflame Light"/>
                  <a:cs typeface="Gill Sans for Oriflame"/>
                </a:rPr>
                <a:t>Conferencia</a:t>
              </a:r>
            </a:p>
            <a:p>
              <a:pPr algn="ctr">
                <a:lnSpc>
                  <a:spcPct val="90000"/>
                </a:lnSpc>
                <a:tabLst>
                  <a:tab pos="50800" algn="l"/>
                  <a:tab pos="317500" algn="l"/>
                  <a:tab pos="330200" algn="l"/>
                  <a:tab pos="558800" algn="l"/>
                  <a:tab pos="787400" algn="l"/>
                </a:tabLst>
              </a:pPr>
              <a:r>
                <a:rPr lang="es-CL" altLang="zh-CN" b="1" dirty="0" smtClean="0">
                  <a:solidFill>
                    <a:srgbClr val="FFFFFF"/>
                  </a:solidFill>
                  <a:latin typeface="Gill Sans for Oriflame Light"/>
                  <a:cs typeface="Gill Sans for Oriflame"/>
                </a:rPr>
                <a:t>Oro</a:t>
              </a:r>
              <a:endParaRPr lang="es-CL" altLang="zh-CN" b="1" dirty="0">
                <a:solidFill>
                  <a:srgbClr val="FFFFFF"/>
                </a:solidFill>
                <a:latin typeface="Gill Sans for Oriflame Light"/>
                <a:cs typeface="Gill Sans for Oriflame"/>
              </a:endParaRPr>
            </a:p>
          </p:txBody>
        </p:sp>
      </p:grpSp>
      <p:grpSp>
        <p:nvGrpSpPr>
          <p:cNvPr id="3" name="2 Grupo"/>
          <p:cNvGrpSpPr/>
          <p:nvPr/>
        </p:nvGrpSpPr>
        <p:grpSpPr>
          <a:xfrm>
            <a:off x="4065978" y="5105400"/>
            <a:ext cx="1832781" cy="1089837"/>
            <a:chOff x="4112809" y="5197523"/>
            <a:chExt cx="1832781" cy="1089837"/>
          </a:xfrm>
        </p:grpSpPr>
        <p:pic>
          <p:nvPicPr>
            <p:cNvPr id="2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2374" t="71710" r="35957" b="10699"/>
            <a:stretch/>
          </p:blipFill>
          <p:spPr bwMode="auto">
            <a:xfrm>
              <a:off x="4112809" y="5197523"/>
              <a:ext cx="1832781" cy="1089837"/>
            </a:xfrm>
            <a:prstGeom prst="rect">
              <a:avLst/>
            </a:prstGeom>
            <a:noFill/>
          </p:spPr>
        </p:pic>
        <p:sp>
          <p:nvSpPr>
            <p:cNvPr id="19" name="Rectangle 11"/>
            <p:cNvSpPr/>
            <p:nvPr/>
          </p:nvSpPr>
          <p:spPr>
            <a:xfrm>
              <a:off x="4267200" y="5387163"/>
              <a:ext cx="1524000" cy="595548"/>
            </a:xfrm>
            <a:prstGeom prst="rect">
              <a:avLst/>
            </a:prstGeom>
          </p:spPr>
          <p:txBody>
            <a:bodyPr wrap="square">
              <a:spAutoFit/>
            </a:bodyPr>
            <a:lstStyle/>
            <a:p>
              <a:pPr algn="ctr">
                <a:lnSpc>
                  <a:spcPct val="90000"/>
                </a:lnSpc>
                <a:tabLst>
                  <a:tab pos="88900" algn="l"/>
                  <a:tab pos="114300" algn="l"/>
                  <a:tab pos="381000" algn="l"/>
                  <a:tab pos="622300" algn="l"/>
                  <a:tab pos="850900" algn="l"/>
                </a:tabLst>
              </a:pPr>
              <a:r>
                <a:rPr lang="es-CL" altLang="zh-CN" b="1" dirty="0" smtClean="0">
                  <a:solidFill>
                    <a:srgbClr val="FFFFFF"/>
                  </a:solidFill>
                  <a:latin typeface="Gill Sans for Oriflame Light"/>
                  <a:cs typeface="Gill Sans for Oriflame"/>
                </a:rPr>
                <a:t>Conferencia Diamante</a:t>
              </a:r>
              <a:endParaRPr lang="es-CL" altLang="zh-CN" b="1" dirty="0">
                <a:solidFill>
                  <a:srgbClr val="FFFFFF"/>
                </a:solidFill>
                <a:latin typeface="Gill Sans for Oriflame Light"/>
                <a:cs typeface="Gill Sans for Oriflame"/>
              </a:endParaRPr>
            </a:p>
          </p:txBody>
        </p:sp>
      </p:grpSp>
      <p:sp>
        <p:nvSpPr>
          <p:cNvPr id="20" name="Rectangle 12"/>
          <p:cNvSpPr/>
          <p:nvPr/>
        </p:nvSpPr>
        <p:spPr>
          <a:xfrm>
            <a:off x="5943600" y="5271852"/>
            <a:ext cx="1600200" cy="595548"/>
          </a:xfrm>
          <a:prstGeom prst="rect">
            <a:avLst/>
          </a:prstGeom>
        </p:spPr>
        <p:txBody>
          <a:bodyPr wrap="square">
            <a:spAutoFit/>
          </a:bodyPr>
          <a:lstStyle/>
          <a:p>
            <a:pPr algn="ctr">
              <a:lnSpc>
                <a:spcPct val="90000"/>
              </a:lnSpc>
              <a:tabLst>
                <a:tab pos="76200" algn="l"/>
                <a:tab pos="304800" algn="l"/>
                <a:tab pos="571500" algn="l"/>
                <a:tab pos="812800" algn="l"/>
                <a:tab pos="1041400" algn="l"/>
              </a:tabLst>
            </a:pPr>
            <a:r>
              <a:rPr lang="es-CL" altLang="zh-CN" b="1" dirty="0" smtClean="0">
                <a:solidFill>
                  <a:srgbClr val="FFFFFF"/>
                </a:solidFill>
                <a:latin typeface="Gill Sans for Oriflame Light"/>
                <a:cs typeface="Gill Sans for Oriflame"/>
              </a:rPr>
              <a:t>Conferencia ejecutiva</a:t>
            </a:r>
            <a:endParaRPr lang="es-CL" altLang="zh-CN" b="1" dirty="0">
              <a:solidFill>
                <a:srgbClr val="FFFFFF"/>
              </a:solidFill>
              <a:latin typeface="Gill Sans for Oriflame Light"/>
              <a:cs typeface="Gill Sans for Oriflame"/>
            </a:endParaRPr>
          </a:p>
        </p:txBody>
      </p:sp>
      <p:sp>
        <p:nvSpPr>
          <p:cNvPr id="14" name="13 Rectángulo"/>
          <p:cNvSpPr/>
          <p:nvPr/>
        </p:nvSpPr>
        <p:spPr>
          <a:xfrm>
            <a:off x="457200" y="1600200"/>
            <a:ext cx="3059074" cy="1200329"/>
          </a:xfrm>
          <a:prstGeom prst="rect">
            <a:avLst/>
          </a:prstGeom>
        </p:spPr>
        <p:txBody>
          <a:bodyPr wrap="square">
            <a:spAutoFit/>
          </a:bodyPr>
          <a:lstStyle/>
          <a:p>
            <a:r>
              <a:rPr lang="es-CL" dirty="0" smtClean="0">
                <a:solidFill>
                  <a:schemeClr val="tx1">
                    <a:lumMod val="85000"/>
                    <a:lumOff val="15000"/>
                  </a:schemeClr>
                </a:solidFill>
                <a:latin typeface="Gill Sans for Oriflame Light"/>
                <a:cs typeface="Gill Sans for Oriflame"/>
              </a:rPr>
              <a:t>Con cada </a:t>
            </a:r>
            <a:r>
              <a:rPr lang="es-CL" dirty="0">
                <a:solidFill>
                  <a:schemeClr val="tx1">
                    <a:lumMod val="85000"/>
                    <a:lumOff val="15000"/>
                  </a:schemeClr>
                </a:solidFill>
                <a:latin typeface="Gill Sans for Oriflame Light"/>
                <a:cs typeface="Gill Sans for Oriflame"/>
              </a:rPr>
              <a:t>tramo de </a:t>
            </a:r>
            <a:r>
              <a:rPr lang="es-CL" dirty="0" smtClean="0">
                <a:solidFill>
                  <a:schemeClr val="tx1">
                    <a:lumMod val="85000"/>
                    <a:lumOff val="15000"/>
                  </a:schemeClr>
                </a:solidFill>
                <a:latin typeface="Gill Sans for Oriflame Light"/>
                <a:cs typeface="Gill Sans for Oriflame"/>
              </a:rPr>
              <a:t>este plan </a:t>
            </a:r>
            <a:r>
              <a:rPr lang="es-CL" dirty="0">
                <a:solidFill>
                  <a:schemeClr val="tx1">
                    <a:lumMod val="85000"/>
                    <a:lumOff val="15000"/>
                  </a:schemeClr>
                </a:solidFill>
                <a:latin typeface="Gill Sans for Oriflame Light"/>
                <a:cs typeface="Gill Sans for Oriflame"/>
              </a:rPr>
              <a:t>de </a:t>
            </a:r>
            <a:r>
              <a:rPr lang="es-CL" dirty="0" smtClean="0">
                <a:solidFill>
                  <a:schemeClr val="tx1">
                    <a:lumMod val="85000"/>
                    <a:lumOff val="15000"/>
                  </a:schemeClr>
                </a:solidFill>
                <a:latin typeface="Gill Sans for Oriflame Light"/>
                <a:cs typeface="Gill Sans for Oriflame"/>
              </a:rPr>
              <a:t>negocio accedes a mayores ingresos y espectaculares premios.</a:t>
            </a:r>
            <a:endParaRPr lang="es-CL" dirty="0">
              <a:solidFill>
                <a:schemeClr val="tx1">
                  <a:lumMod val="85000"/>
                  <a:lumOff val="15000"/>
                </a:schemeClr>
              </a:solidFill>
              <a:latin typeface="Gill Sans for Oriflame Light"/>
              <a:cs typeface="Gill Sans for Oriflame"/>
            </a:endParaRPr>
          </a:p>
        </p:txBody>
      </p:sp>
    </p:spTree>
    <p:extLst>
      <p:ext uri="{BB962C8B-B14F-4D97-AF65-F5344CB8AC3E}">
        <p14:creationId xmlns:p14="http://schemas.microsoft.com/office/powerpoint/2010/main" val="295460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57200" y="1600200"/>
            <a:ext cx="4038600" cy="4525963"/>
          </a:xfrm>
          <a:prstGeom prst="rect">
            <a:avLst/>
          </a:prstGeom>
        </p:spPr>
        <p:txBody>
          <a:bodyPr>
            <a:normAutofit/>
          </a:bodyPr>
          <a:lstStyle/>
          <a:p>
            <a:endParaRPr lang="es-CL" dirty="0">
              <a:latin typeface="Gill Sans for Oriflame Light"/>
            </a:endParaRPr>
          </a:p>
        </p:txBody>
      </p:sp>
      <p:sp>
        <p:nvSpPr>
          <p:cNvPr id="4" name="Content Placeholder 3"/>
          <p:cNvSpPr>
            <a:spLocks noGrp="1"/>
          </p:cNvSpPr>
          <p:nvPr>
            <p:ph sz="half" idx="4294967295"/>
          </p:nvPr>
        </p:nvSpPr>
        <p:spPr>
          <a:xfrm>
            <a:off x="4800600" y="2209800"/>
            <a:ext cx="3962400" cy="3962400"/>
          </a:xfrm>
          <a:prstGeom prst="rect">
            <a:avLst/>
          </a:prstGeom>
        </p:spPr>
        <p:txBody>
          <a:bodyPr>
            <a:noAutofit/>
          </a:bodyPr>
          <a:lstStyle/>
          <a:p>
            <a:pPr>
              <a:spcBef>
                <a:spcPts val="600"/>
              </a:spcBef>
              <a:spcAft>
                <a:spcPts val="600"/>
              </a:spcAft>
            </a:pPr>
            <a:r>
              <a:rPr lang="es-CL" sz="1600" dirty="0" smtClean="0">
                <a:solidFill>
                  <a:schemeClr val="tx1">
                    <a:lumMod val="85000"/>
                    <a:lumOff val="15000"/>
                  </a:schemeClr>
                </a:solidFill>
                <a:latin typeface="Gill Sans for Oriflame Light"/>
              </a:rPr>
              <a:t>Por cada uno obtendrás “Bonos Superiores”, el primero es el Bono Oriflame 4%</a:t>
            </a:r>
          </a:p>
          <a:p>
            <a:pPr>
              <a:spcBef>
                <a:spcPts val="600"/>
              </a:spcBef>
              <a:spcAft>
                <a:spcPts val="600"/>
              </a:spcAft>
            </a:pPr>
            <a:r>
              <a:rPr lang="es-CL" sz="1600" dirty="0" smtClean="0">
                <a:solidFill>
                  <a:schemeClr val="tx1">
                    <a:lumMod val="85000"/>
                    <a:lumOff val="15000"/>
                  </a:schemeClr>
                </a:solidFill>
                <a:latin typeface="Gill Sans for Oriflame Light"/>
              </a:rPr>
              <a:t>Por cada nuevo Título gana </a:t>
            </a:r>
            <a:r>
              <a:rPr lang="es-CL" sz="1600" dirty="0">
                <a:solidFill>
                  <a:schemeClr val="tx1">
                    <a:lumMod val="85000"/>
                    <a:lumOff val="15000"/>
                  </a:schemeClr>
                </a:solidFill>
                <a:latin typeface="Gill Sans for Oriflame Light"/>
              </a:rPr>
              <a:t>premios en efectivo  </a:t>
            </a:r>
            <a:r>
              <a:rPr lang="es-CL" sz="1600" dirty="0" smtClean="0">
                <a:solidFill>
                  <a:schemeClr val="tx1">
                    <a:lumMod val="85000"/>
                    <a:lumOff val="15000"/>
                  </a:schemeClr>
                </a:solidFill>
                <a:latin typeface="Gill Sans for Oriflame Light"/>
              </a:rPr>
              <a:t>desde </a:t>
            </a:r>
            <a:r>
              <a:rPr lang="es-CL" sz="1600" dirty="0">
                <a:solidFill>
                  <a:schemeClr val="tx1">
                    <a:lumMod val="85000"/>
                    <a:lumOff val="15000"/>
                  </a:schemeClr>
                </a:solidFill>
                <a:latin typeface="Gill Sans for Oriflame Light"/>
              </a:rPr>
              <a:t>$ 1.000 </a:t>
            </a:r>
            <a:r>
              <a:rPr lang="es-CL" sz="1600" dirty="0" smtClean="0">
                <a:solidFill>
                  <a:schemeClr val="tx1">
                    <a:lumMod val="85000"/>
                    <a:lumOff val="15000"/>
                  </a:schemeClr>
                </a:solidFill>
                <a:latin typeface="Gill Sans for Oriflame Light"/>
              </a:rPr>
              <a:t>a  $ </a:t>
            </a:r>
            <a:r>
              <a:rPr lang="es-CL" sz="1600" dirty="0">
                <a:solidFill>
                  <a:schemeClr val="tx1">
                    <a:lumMod val="85000"/>
                    <a:lumOff val="15000"/>
                  </a:schemeClr>
                </a:solidFill>
                <a:latin typeface="Gill Sans for Oriflame Light"/>
              </a:rPr>
              <a:t>1.000.000 Dólares</a:t>
            </a:r>
          </a:p>
          <a:p>
            <a:pPr>
              <a:spcBef>
                <a:spcPts val="600"/>
              </a:spcBef>
              <a:spcAft>
                <a:spcPts val="600"/>
              </a:spcAft>
            </a:pPr>
            <a:r>
              <a:rPr lang="es-CL" sz="1600" dirty="0" smtClean="0">
                <a:solidFill>
                  <a:schemeClr val="tx1">
                    <a:lumMod val="85000"/>
                    <a:lumOff val="15000"/>
                  </a:schemeClr>
                </a:solidFill>
                <a:latin typeface="Gill Sans for Oriflame Light"/>
              </a:rPr>
              <a:t>Genera ingresos crecientes cada 21 días</a:t>
            </a:r>
          </a:p>
          <a:p>
            <a:pPr>
              <a:spcBef>
                <a:spcPts val="600"/>
              </a:spcBef>
              <a:spcAft>
                <a:spcPts val="600"/>
              </a:spcAft>
            </a:pPr>
            <a:r>
              <a:rPr lang="es-CL" sz="1600" dirty="0" smtClean="0">
                <a:solidFill>
                  <a:schemeClr val="tx1">
                    <a:lumMod val="85000"/>
                    <a:lumOff val="15000"/>
                  </a:schemeClr>
                </a:solidFill>
                <a:latin typeface="Gill Sans for Oriflame Light"/>
              </a:rPr>
              <a:t>Asiste a Conferencias internacionales</a:t>
            </a:r>
          </a:p>
          <a:p>
            <a:pPr>
              <a:spcBef>
                <a:spcPts val="600"/>
              </a:spcBef>
              <a:spcAft>
                <a:spcPts val="600"/>
              </a:spcAft>
            </a:pPr>
            <a:r>
              <a:rPr lang="es-CL" sz="1600" dirty="0" smtClean="0">
                <a:solidFill>
                  <a:schemeClr val="tx1">
                    <a:lumMod val="85000"/>
                    <a:lumOff val="15000"/>
                  </a:schemeClr>
                </a:solidFill>
                <a:latin typeface="Gill Alt One MT Light"/>
              </a:rPr>
              <a:t>Participar en el programa </a:t>
            </a:r>
            <a:r>
              <a:rPr lang="es-CL" sz="1600" dirty="0">
                <a:solidFill>
                  <a:schemeClr val="tx1">
                    <a:lumMod val="85000"/>
                    <a:lumOff val="15000"/>
                  </a:schemeClr>
                </a:solidFill>
                <a:latin typeface="Gill Alt One MT Light"/>
              </a:rPr>
              <a:t>de automóviles </a:t>
            </a:r>
            <a:r>
              <a:rPr lang="es-CL" sz="1600" dirty="0" smtClean="0">
                <a:solidFill>
                  <a:schemeClr val="tx1">
                    <a:lumMod val="85000"/>
                    <a:lumOff val="15000"/>
                  </a:schemeClr>
                </a:solidFill>
                <a:latin typeface="Gill Alt One MT Light"/>
              </a:rPr>
              <a:t>¡y </a:t>
            </a:r>
            <a:r>
              <a:rPr lang="es-CL" sz="1600" dirty="0">
                <a:solidFill>
                  <a:schemeClr val="tx1">
                    <a:lumMod val="85000"/>
                    <a:lumOff val="15000"/>
                  </a:schemeClr>
                </a:solidFill>
                <a:latin typeface="Gill Alt One MT Light"/>
              </a:rPr>
              <a:t>mucho </a:t>
            </a:r>
            <a:r>
              <a:rPr lang="es-CL" sz="1600" dirty="0" smtClean="0">
                <a:solidFill>
                  <a:schemeClr val="tx1">
                    <a:lumMod val="85000"/>
                    <a:lumOff val="15000"/>
                  </a:schemeClr>
                </a:solidFill>
                <a:latin typeface="Gill Alt One MT Light"/>
              </a:rPr>
              <a:t>más!</a:t>
            </a:r>
            <a:endParaRPr lang="es-CL" sz="1600" dirty="0">
              <a:latin typeface="Gill Sans for Oriflame Light"/>
            </a:endParaRPr>
          </a:p>
        </p:txBody>
      </p:sp>
      <p:pic>
        <p:nvPicPr>
          <p:cNvPr id="5" name="Picture 4" descr="Slide_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68952" cy="6858000"/>
          </a:xfrm>
          <a:prstGeom prst="rect">
            <a:avLst/>
          </a:prstGeom>
        </p:spPr>
      </p:pic>
      <p:sp>
        <p:nvSpPr>
          <p:cNvPr id="6" name="5 Rectángulo"/>
          <p:cNvSpPr/>
          <p:nvPr/>
        </p:nvSpPr>
        <p:spPr>
          <a:xfrm>
            <a:off x="4800600" y="1563469"/>
            <a:ext cx="3924300" cy="646331"/>
          </a:xfrm>
          <a:prstGeom prst="rect">
            <a:avLst/>
          </a:prstGeom>
        </p:spPr>
        <p:txBody>
          <a:bodyPr wrap="square">
            <a:spAutoFit/>
          </a:bodyPr>
          <a:lstStyle/>
          <a:p>
            <a:pPr lvl="0">
              <a:spcBef>
                <a:spcPts val="1200"/>
              </a:spcBef>
              <a:spcAft>
                <a:spcPts val="600"/>
              </a:spcAft>
              <a:tabLst>
                <a:tab pos="177800" algn="l"/>
              </a:tabLst>
            </a:pPr>
            <a:r>
              <a:rPr lang="es-CL" altLang="zh-CN" b="1" dirty="0" smtClean="0">
                <a:solidFill>
                  <a:prstClr val="black">
                    <a:lumMod val="85000"/>
                    <a:lumOff val="15000"/>
                  </a:prstClr>
                </a:solidFill>
                <a:latin typeface="Gill Sans for Oriflame Light"/>
                <a:cs typeface="Gill Sans for Oriflame Light"/>
              </a:rPr>
              <a:t>Apoya </a:t>
            </a:r>
            <a:r>
              <a:rPr lang="es-CL" altLang="zh-CN" b="1" dirty="0">
                <a:solidFill>
                  <a:prstClr val="black">
                    <a:lumMod val="85000"/>
                    <a:lumOff val="15000"/>
                  </a:prstClr>
                </a:solidFill>
                <a:latin typeface="Gill Sans for Oriflame Light"/>
                <a:cs typeface="Gill Sans for Oriflame Light"/>
              </a:rPr>
              <a:t>a nuevos Distinguidos en tu </a:t>
            </a:r>
            <a:r>
              <a:rPr lang="es-CL" altLang="zh-CN" b="1" dirty="0" smtClean="0">
                <a:solidFill>
                  <a:prstClr val="black">
                    <a:lumMod val="85000"/>
                    <a:lumOff val="15000"/>
                  </a:prstClr>
                </a:solidFill>
                <a:latin typeface="Gill Sans for Oriflame Light"/>
                <a:cs typeface="Gill Sans for Oriflame Light"/>
              </a:rPr>
              <a:t>red.</a:t>
            </a:r>
            <a:endParaRPr lang="es-CL" altLang="zh-CN" b="1" dirty="0">
              <a:solidFill>
                <a:prstClr val="black">
                  <a:lumMod val="85000"/>
                  <a:lumOff val="15000"/>
                </a:prstClr>
              </a:solidFill>
              <a:latin typeface="Gill Sans for Oriflame Light"/>
              <a:cs typeface="Gill Sans for Oriflame Light"/>
            </a:endParaRPr>
          </a:p>
        </p:txBody>
      </p:sp>
      <p:sp>
        <p:nvSpPr>
          <p:cNvPr id="2" name="1 Rectángulo"/>
          <p:cNvSpPr/>
          <p:nvPr/>
        </p:nvSpPr>
        <p:spPr>
          <a:xfrm>
            <a:off x="4762500" y="725269"/>
            <a:ext cx="4572000" cy="830997"/>
          </a:xfrm>
          <a:prstGeom prst="rect">
            <a:avLst/>
          </a:prstGeom>
        </p:spPr>
        <p:txBody>
          <a:bodyPr>
            <a:spAutoFit/>
          </a:bodyPr>
          <a:lstStyle/>
          <a:p>
            <a:pPr lvl="0">
              <a:tabLst>
                <a:tab pos="177800" algn="l"/>
              </a:tabLst>
            </a:pPr>
            <a:r>
              <a:rPr lang="es-CL" altLang="zh-CN" sz="2400" dirty="0">
                <a:solidFill>
                  <a:srgbClr val="F7B960"/>
                </a:solidFill>
                <a:latin typeface="Gill Sans for Oriflame Light"/>
                <a:cs typeface="Gill Sans for Oriflame Light"/>
              </a:rPr>
              <a:t>Ganancias ilimitadas</a:t>
            </a:r>
          </a:p>
          <a:p>
            <a:pPr lvl="0">
              <a:tabLst>
                <a:tab pos="177800" algn="l"/>
              </a:tabLst>
            </a:pPr>
            <a:r>
              <a:rPr lang="es-CL" altLang="zh-CN" sz="2400" dirty="0">
                <a:solidFill>
                  <a:srgbClr val="F7B960"/>
                </a:solidFill>
                <a:latin typeface="Gill Sans for Oriflame Light"/>
                <a:cs typeface="Gill Sans for Oriflame Light"/>
              </a:rPr>
              <a:t>con el Plan del Éxito Oriflame</a:t>
            </a:r>
          </a:p>
        </p:txBody>
      </p:sp>
    </p:spTree>
    <p:extLst>
      <p:ext uri="{BB962C8B-B14F-4D97-AF65-F5344CB8AC3E}">
        <p14:creationId xmlns:p14="http://schemas.microsoft.com/office/powerpoint/2010/main" val="381524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00" y="992892"/>
            <a:ext cx="8426212" cy="4872216"/>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6119" y="4191000"/>
            <a:ext cx="2730500" cy="13081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99" y="4770386"/>
            <a:ext cx="2878951" cy="1363714"/>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600" y="838200"/>
            <a:ext cx="2730500" cy="13081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600" y="1936795"/>
            <a:ext cx="2654300" cy="1270000"/>
          </a:xfrm>
          <a:prstGeom prst="rect">
            <a:avLst/>
          </a:prstGeom>
        </p:spPr>
      </p:pic>
      <p:sp>
        <p:nvSpPr>
          <p:cNvPr id="4" name="TextBox 1"/>
          <p:cNvSpPr txBox="1"/>
          <p:nvPr/>
        </p:nvSpPr>
        <p:spPr>
          <a:xfrm>
            <a:off x="376023" y="432217"/>
            <a:ext cx="2623440" cy="477054"/>
          </a:xfrm>
          <a:prstGeom prst="rect">
            <a:avLst/>
          </a:prstGeom>
          <a:noFill/>
        </p:spPr>
        <p:txBody>
          <a:bodyPr wrap="none" lIns="0" tIns="0" rIns="0" rtlCol="0">
            <a:spAutoFit/>
          </a:bodyPr>
          <a:lstStyle/>
          <a:p>
            <a:pPr>
              <a:lnSpc>
                <a:spcPts val="3400"/>
              </a:lnSpc>
              <a:tabLst/>
            </a:pPr>
            <a:r>
              <a:rPr lang="es-CL" altLang="zh-CN" sz="2800" dirty="0" smtClean="0">
                <a:solidFill>
                  <a:srgbClr val="F7B960"/>
                </a:solidFill>
                <a:latin typeface="Gill Sans for Oriflame Light"/>
                <a:cs typeface="Gill Sans for Oriflame Light"/>
              </a:rPr>
              <a:t>Historias de Éxitos</a:t>
            </a:r>
          </a:p>
        </p:txBody>
      </p:sp>
      <p:sp>
        <p:nvSpPr>
          <p:cNvPr id="5" name="TextBox 1"/>
          <p:cNvSpPr txBox="1"/>
          <p:nvPr/>
        </p:nvSpPr>
        <p:spPr>
          <a:xfrm>
            <a:off x="6973633" y="1066800"/>
            <a:ext cx="1445909" cy="789960"/>
          </a:xfrm>
          <a:prstGeom prst="rect">
            <a:avLst/>
          </a:prstGeom>
          <a:noFill/>
        </p:spPr>
        <p:txBody>
          <a:bodyPr wrap="none" lIns="0" tIns="0" rIns="0" rtlCol="0">
            <a:spAutoFit/>
          </a:bodyPr>
          <a:lstStyle/>
          <a:p>
            <a:pPr>
              <a:lnSpc>
                <a:spcPts val="1600"/>
              </a:lnSpc>
              <a:tabLst/>
            </a:pPr>
            <a:r>
              <a:rPr lang="es-CL" altLang="zh-CN" sz="1200" b="1" dirty="0" smtClean="0">
                <a:solidFill>
                  <a:srgbClr val="231F20"/>
                </a:solidFill>
                <a:latin typeface="Gill Sans for Oriflame Light"/>
                <a:cs typeface="Gill Sans for Oriflame"/>
              </a:rPr>
              <a:t>Vladimir</a:t>
            </a:r>
            <a:r>
              <a:rPr lang="es-CL" altLang="zh-CN" sz="1200" b="1" dirty="0" smtClean="0">
                <a:latin typeface="Gill Sans for Oriflame Light"/>
                <a:cs typeface="Gill Sans for Oriflame"/>
              </a:rPr>
              <a:t> </a:t>
            </a:r>
            <a:r>
              <a:rPr lang="es-CL" altLang="zh-CN" sz="1200" b="1" dirty="0" err="1" smtClean="0">
                <a:solidFill>
                  <a:srgbClr val="231F20"/>
                </a:solidFill>
                <a:latin typeface="Gill Sans for Oriflame Light"/>
                <a:cs typeface="Gill Sans for Oriflame"/>
              </a:rPr>
              <a:t>Poliezhaev</a:t>
            </a:r>
            <a:endParaRPr lang="es-CL" altLang="zh-CN" sz="1200" b="1" dirty="0" smtClean="0">
              <a:solidFill>
                <a:srgbClr val="231F20"/>
              </a:solidFill>
              <a:latin typeface="Gill Sans for Oriflame Light"/>
              <a:cs typeface="Gill Sans for Oriflame"/>
            </a:endParaRPr>
          </a:p>
          <a:p>
            <a:pPr>
              <a:lnSpc>
                <a:spcPts val="1400"/>
              </a:lnSpc>
              <a:tabLst/>
            </a:pPr>
            <a:r>
              <a:rPr lang="es-CL" altLang="zh-CN" sz="1200" dirty="0" smtClean="0">
                <a:solidFill>
                  <a:srgbClr val="231F20"/>
                </a:solidFill>
                <a:latin typeface="Gill Sans for Oriflame Light"/>
                <a:cs typeface="Gill Sans for Oriflame Light"/>
              </a:rPr>
              <a:t>Región </a:t>
            </a:r>
            <a:r>
              <a:rPr lang="es-CL" altLang="zh-CN" sz="1200" dirty="0" err="1" smtClean="0">
                <a:solidFill>
                  <a:srgbClr val="231F20"/>
                </a:solidFill>
                <a:latin typeface="Gill Sans for Oriflame Light"/>
                <a:cs typeface="Gill Sans for Oriflame Light"/>
              </a:rPr>
              <a:t>CIS</a:t>
            </a:r>
            <a:r>
              <a:rPr lang="es-CL" altLang="zh-CN" sz="1200" dirty="0" smtClean="0">
                <a:latin typeface="Gill Sans for Oriflame Light"/>
                <a:cs typeface="Times New Roman" pitchFamily="18" charset="0"/>
              </a:rPr>
              <a:t> </a:t>
            </a:r>
            <a:r>
              <a:rPr lang="es-CL" altLang="zh-CN" sz="1200" dirty="0" smtClean="0">
                <a:solidFill>
                  <a:srgbClr val="231F20"/>
                </a:solidFill>
                <a:latin typeface="Gill Sans for Oriflame Light"/>
                <a:cs typeface="Gill Sans for Oriflame Light"/>
              </a:rPr>
              <a:t>,</a:t>
            </a:r>
          </a:p>
          <a:p>
            <a:pPr>
              <a:lnSpc>
                <a:spcPts val="1400"/>
              </a:lnSpc>
              <a:tabLst/>
            </a:pPr>
            <a:r>
              <a:rPr lang="es-CL" altLang="zh-CN" sz="1200" dirty="0" err="1" smtClean="0">
                <a:solidFill>
                  <a:srgbClr val="231F20"/>
                </a:solidFill>
                <a:latin typeface="Gill Sans for Oriflame Light"/>
                <a:cs typeface="Gill Sans for Oriflame Light"/>
              </a:rPr>
              <a:t>Russia</a:t>
            </a:r>
            <a:endParaRPr lang="es-CL" altLang="zh-CN" sz="1200" dirty="0" smtClean="0">
              <a:solidFill>
                <a:srgbClr val="231F20"/>
              </a:solidFill>
              <a:latin typeface="Gill Sans for Oriflame Light"/>
              <a:cs typeface="Gill Sans for Oriflame Light"/>
            </a:endParaRPr>
          </a:p>
          <a:p>
            <a:pPr>
              <a:lnSpc>
                <a:spcPts val="1400"/>
              </a:lnSpc>
              <a:tabLst/>
            </a:pPr>
            <a:r>
              <a:rPr lang="es-CL" altLang="zh-CN" sz="1200" b="1" dirty="0" smtClean="0">
                <a:solidFill>
                  <a:srgbClr val="231F20"/>
                </a:solidFill>
                <a:latin typeface="Gill Sans for Oriflame Light"/>
                <a:cs typeface="Gill Sans for Oriflame"/>
              </a:rPr>
              <a:t>Equipo President</a:t>
            </a:r>
            <a:r>
              <a:rPr lang="es-CL" altLang="zh-CN" sz="1200" b="1" dirty="0" smtClean="0">
                <a:latin typeface="Gill Sans for Oriflame Light"/>
                <a:cs typeface="Gill Sans for Oriflame"/>
              </a:rPr>
              <a:t>e</a:t>
            </a:r>
            <a:endParaRPr lang="es-CL" altLang="zh-CN" sz="1200" b="1" dirty="0" smtClean="0">
              <a:solidFill>
                <a:srgbClr val="231F20"/>
              </a:solidFill>
              <a:latin typeface="Gill Sans for Oriflame Light"/>
              <a:cs typeface="Gill Sans for Oriflame"/>
            </a:endParaRPr>
          </a:p>
        </p:txBody>
      </p:sp>
      <p:sp>
        <p:nvSpPr>
          <p:cNvPr id="6" name="TextBox 1"/>
          <p:cNvSpPr txBox="1"/>
          <p:nvPr/>
        </p:nvSpPr>
        <p:spPr>
          <a:xfrm>
            <a:off x="6819900" y="4533900"/>
            <a:ext cx="1155766" cy="789960"/>
          </a:xfrm>
          <a:prstGeom prst="rect">
            <a:avLst/>
          </a:prstGeom>
          <a:noFill/>
        </p:spPr>
        <p:txBody>
          <a:bodyPr wrap="none" lIns="0" tIns="0" rIns="0" rtlCol="0">
            <a:spAutoFit/>
          </a:bodyPr>
          <a:lstStyle/>
          <a:p>
            <a:pPr>
              <a:lnSpc>
                <a:spcPts val="1600"/>
              </a:lnSpc>
              <a:tabLst/>
            </a:pPr>
            <a:r>
              <a:rPr lang="es-CL" altLang="zh-CN" sz="1200" b="1" dirty="0" err="1" smtClean="0">
                <a:solidFill>
                  <a:srgbClr val="231F20"/>
                </a:solidFill>
                <a:latin typeface="Gill Sans for Oriflame Light"/>
                <a:cs typeface="Gill Sans for Oriflame"/>
              </a:rPr>
              <a:t>Ambica</a:t>
            </a:r>
            <a:r>
              <a:rPr lang="es-CL" altLang="zh-CN" sz="1200" b="1" dirty="0" smtClean="0">
                <a:latin typeface="Gill Sans for Oriflame Light"/>
                <a:cs typeface="Gill Sans for Oriflame"/>
              </a:rPr>
              <a:t> </a:t>
            </a:r>
            <a:r>
              <a:rPr lang="es-CL" altLang="zh-CN" sz="1200" b="1" dirty="0" err="1" smtClean="0">
                <a:solidFill>
                  <a:srgbClr val="231F20"/>
                </a:solidFill>
                <a:latin typeface="Gill Sans for Oriflame Light"/>
                <a:cs typeface="Gill Sans for Oriflame"/>
              </a:rPr>
              <a:t>Bedwal</a:t>
            </a:r>
            <a:endParaRPr lang="es-CL" altLang="zh-CN" sz="1200" b="1" dirty="0" smtClean="0">
              <a:solidFill>
                <a:srgbClr val="231F20"/>
              </a:solidFill>
              <a:latin typeface="Gill Sans for Oriflame Light"/>
              <a:cs typeface="Gill Sans for Oriflame"/>
            </a:endParaRPr>
          </a:p>
          <a:p>
            <a:pPr>
              <a:lnSpc>
                <a:spcPts val="1400"/>
              </a:lnSpc>
              <a:tabLst/>
            </a:pPr>
            <a:r>
              <a:rPr lang="es-CL" altLang="zh-CN" sz="1200" dirty="0" smtClean="0">
                <a:solidFill>
                  <a:srgbClr val="231F20"/>
                </a:solidFill>
                <a:latin typeface="Gill Sans for Oriflame Light"/>
                <a:cs typeface="Gill Sans for Oriflame Light"/>
              </a:rPr>
              <a:t>Región Asia,</a:t>
            </a:r>
          </a:p>
          <a:p>
            <a:pPr>
              <a:lnSpc>
                <a:spcPts val="1400"/>
              </a:lnSpc>
              <a:tabLst/>
            </a:pPr>
            <a:r>
              <a:rPr lang="es-CL" altLang="zh-CN" sz="1200" dirty="0" smtClean="0">
                <a:solidFill>
                  <a:srgbClr val="231F20"/>
                </a:solidFill>
                <a:latin typeface="Gill Sans for Oriflame Light"/>
                <a:cs typeface="Gill Sans for Oriflame Light"/>
              </a:rPr>
              <a:t>India</a:t>
            </a:r>
          </a:p>
          <a:p>
            <a:pPr>
              <a:lnSpc>
                <a:spcPts val="1400"/>
              </a:lnSpc>
              <a:tabLst/>
            </a:pPr>
            <a:r>
              <a:rPr lang="es-CL" altLang="zh-CN" sz="1200" b="1" dirty="0" smtClean="0">
                <a:solidFill>
                  <a:srgbClr val="231F20"/>
                </a:solidFill>
                <a:latin typeface="Gill Sans for Oriflame Light"/>
                <a:cs typeface="Gill Sans for Oriflame"/>
              </a:rPr>
              <a:t>Equipo Director</a:t>
            </a:r>
          </a:p>
        </p:txBody>
      </p:sp>
      <p:sp>
        <p:nvSpPr>
          <p:cNvPr id="7" name="TextBox 1"/>
          <p:cNvSpPr txBox="1"/>
          <p:nvPr/>
        </p:nvSpPr>
        <p:spPr>
          <a:xfrm>
            <a:off x="1435100" y="4965700"/>
            <a:ext cx="1643079" cy="969496"/>
          </a:xfrm>
          <a:prstGeom prst="rect">
            <a:avLst/>
          </a:prstGeom>
          <a:noFill/>
        </p:spPr>
        <p:txBody>
          <a:bodyPr wrap="none" lIns="0" tIns="0" rIns="0" rtlCol="0">
            <a:spAutoFit/>
          </a:bodyPr>
          <a:lstStyle/>
          <a:p>
            <a:pPr>
              <a:lnSpc>
                <a:spcPts val="1600"/>
              </a:lnSpc>
              <a:tabLst/>
            </a:pPr>
            <a:r>
              <a:rPr lang="es-CL" altLang="zh-CN" sz="1200" b="1" dirty="0" smtClean="0">
                <a:solidFill>
                  <a:srgbClr val="231F20"/>
                </a:solidFill>
                <a:latin typeface="Gill Sans for Oriflame Light"/>
                <a:cs typeface="Gill Sans for Oriflame"/>
              </a:rPr>
              <a:t>Mariela</a:t>
            </a:r>
            <a:r>
              <a:rPr lang="es-CL" altLang="zh-CN" sz="1200" b="1" dirty="0" smtClean="0">
                <a:latin typeface="Gill Sans for Oriflame Light"/>
                <a:cs typeface="Gill Sans for Oriflame"/>
              </a:rPr>
              <a:t> </a:t>
            </a:r>
            <a:r>
              <a:rPr lang="es-CL" altLang="zh-CN" sz="1200" b="1" dirty="0" err="1" smtClean="0">
                <a:solidFill>
                  <a:srgbClr val="231F20"/>
                </a:solidFill>
                <a:latin typeface="Gill Sans for Oriflame Light"/>
                <a:cs typeface="Gill Sans for Oriflame"/>
              </a:rPr>
              <a:t>Elorduy</a:t>
            </a:r>
            <a:endParaRPr lang="es-CL" altLang="zh-CN" sz="1200" b="1" dirty="0" smtClean="0">
              <a:solidFill>
                <a:srgbClr val="231F20"/>
              </a:solidFill>
              <a:latin typeface="Gill Sans for Oriflame Light"/>
              <a:cs typeface="Gill Sans for Oriflame"/>
            </a:endParaRPr>
          </a:p>
          <a:p>
            <a:pPr>
              <a:lnSpc>
                <a:spcPts val="1400"/>
              </a:lnSpc>
              <a:tabLst/>
            </a:pPr>
            <a:r>
              <a:rPr lang="es-CL" altLang="zh-CN" sz="1200" b="1" dirty="0" err="1" smtClean="0">
                <a:solidFill>
                  <a:srgbClr val="231F20"/>
                </a:solidFill>
                <a:latin typeface="Gill Sans for Oriflame Light"/>
                <a:cs typeface="Gill Sans for Oriflame"/>
              </a:rPr>
              <a:t>Blackaller</a:t>
            </a:r>
            <a:endParaRPr lang="es-CL" altLang="zh-CN" sz="1200" b="1" dirty="0" smtClean="0">
              <a:solidFill>
                <a:srgbClr val="231F20"/>
              </a:solidFill>
              <a:latin typeface="Gill Sans for Oriflame Light"/>
              <a:cs typeface="Gill Sans for Oriflame"/>
            </a:endParaRPr>
          </a:p>
          <a:p>
            <a:pPr>
              <a:lnSpc>
                <a:spcPts val="1400"/>
              </a:lnSpc>
              <a:tabLst/>
            </a:pPr>
            <a:r>
              <a:rPr lang="es-CL" altLang="zh-CN" sz="1200" dirty="0" smtClean="0">
                <a:solidFill>
                  <a:srgbClr val="231F20"/>
                </a:solidFill>
                <a:latin typeface="Gill Sans for Oriflame Light"/>
                <a:cs typeface="Gill Sans for Oriflame Light"/>
              </a:rPr>
              <a:t>Región de LA,</a:t>
            </a:r>
          </a:p>
          <a:p>
            <a:pPr>
              <a:lnSpc>
                <a:spcPts val="1400"/>
              </a:lnSpc>
              <a:tabLst/>
            </a:pPr>
            <a:r>
              <a:rPr lang="es-CL" altLang="zh-CN" sz="1200" dirty="0" smtClean="0">
                <a:solidFill>
                  <a:srgbClr val="231F20"/>
                </a:solidFill>
                <a:latin typeface="Gill Sans for Oriflame Light"/>
                <a:cs typeface="Gill Sans for Oriflame Light"/>
              </a:rPr>
              <a:t>Mexicali- Baja</a:t>
            </a:r>
            <a:r>
              <a:rPr lang="es-CL" altLang="zh-CN" sz="1200" dirty="0" smtClean="0">
                <a:latin typeface="Gill Sans for Oriflame Light"/>
                <a:cs typeface="Times New Roman" pitchFamily="18" charset="0"/>
              </a:rPr>
              <a:t> </a:t>
            </a:r>
            <a:r>
              <a:rPr lang="es-CL" altLang="zh-CN" sz="1200" dirty="0" smtClean="0">
                <a:solidFill>
                  <a:srgbClr val="231F20"/>
                </a:solidFill>
                <a:latin typeface="Gill Sans for Oriflame Light"/>
                <a:cs typeface="Gill Sans for Oriflame Light"/>
              </a:rPr>
              <a:t>California</a:t>
            </a:r>
          </a:p>
          <a:p>
            <a:pPr>
              <a:lnSpc>
                <a:spcPts val="1400"/>
              </a:lnSpc>
              <a:tabLst/>
            </a:pPr>
            <a:r>
              <a:rPr lang="es-CL" altLang="zh-CN" sz="1200" b="1" dirty="0" smtClean="0">
                <a:solidFill>
                  <a:srgbClr val="231F20"/>
                </a:solidFill>
                <a:latin typeface="Gill Sans for Oriflame Light"/>
                <a:cs typeface="Gill Sans for Oriflame"/>
              </a:rPr>
              <a:t>Equipo Ejecutivo</a:t>
            </a:r>
          </a:p>
        </p:txBody>
      </p:sp>
      <p:sp>
        <p:nvSpPr>
          <p:cNvPr id="8" name="TextBox 1"/>
          <p:cNvSpPr txBox="1"/>
          <p:nvPr/>
        </p:nvSpPr>
        <p:spPr>
          <a:xfrm>
            <a:off x="2790271" y="2146300"/>
            <a:ext cx="1343316" cy="789960"/>
          </a:xfrm>
          <a:prstGeom prst="rect">
            <a:avLst/>
          </a:prstGeom>
          <a:noFill/>
        </p:spPr>
        <p:txBody>
          <a:bodyPr wrap="none" lIns="0" tIns="0" rIns="0" rtlCol="0">
            <a:spAutoFit/>
          </a:bodyPr>
          <a:lstStyle/>
          <a:p>
            <a:pPr>
              <a:lnSpc>
                <a:spcPts val="1600"/>
              </a:lnSpc>
              <a:tabLst/>
            </a:pPr>
            <a:r>
              <a:rPr lang="es-CL" altLang="zh-CN" sz="1200" b="1" dirty="0" err="1" smtClean="0">
                <a:solidFill>
                  <a:srgbClr val="231F20"/>
                </a:solidFill>
                <a:latin typeface="Gill Sans for Oriflame Light"/>
                <a:cs typeface="Gill Sans for Oriflame"/>
              </a:rPr>
              <a:t>Samira</a:t>
            </a:r>
            <a:r>
              <a:rPr lang="es-CL" altLang="zh-CN" sz="1200" b="1" dirty="0" smtClean="0">
                <a:latin typeface="Gill Sans for Oriflame Light"/>
                <a:cs typeface="Gill Sans for Oriflame"/>
              </a:rPr>
              <a:t> </a:t>
            </a:r>
            <a:r>
              <a:rPr lang="es-CL" altLang="zh-CN" sz="1200" b="1" dirty="0" err="1" smtClean="0">
                <a:solidFill>
                  <a:srgbClr val="231F20"/>
                </a:solidFill>
                <a:latin typeface="Gill Sans for Oriflame Light"/>
                <a:cs typeface="Gill Sans for Oriflame"/>
              </a:rPr>
              <a:t>Filali</a:t>
            </a:r>
            <a:r>
              <a:rPr lang="es-CL" altLang="zh-CN" sz="1200" b="1" dirty="0" smtClean="0">
                <a:latin typeface="Gill Sans for Oriflame Light"/>
                <a:cs typeface="Gill Sans for Oriflame"/>
              </a:rPr>
              <a:t> </a:t>
            </a:r>
            <a:r>
              <a:rPr lang="es-CL" altLang="zh-CN" sz="1200" b="1" dirty="0" err="1" smtClean="0">
                <a:solidFill>
                  <a:srgbClr val="231F20"/>
                </a:solidFill>
                <a:latin typeface="Gill Sans for Oriflame Light"/>
                <a:cs typeface="Gill Sans for Oriflame"/>
              </a:rPr>
              <a:t>Matei</a:t>
            </a:r>
            <a:endParaRPr lang="es-CL" altLang="zh-CN" sz="1200" b="1" dirty="0" smtClean="0">
              <a:solidFill>
                <a:srgbClr val="231F20"/>
              </a:solidFill>
              <a:latin typeface="Gill Sans for Oriflame Light"/>
              <a:cs typeface="Gill Sans for Oriflame"/>
            </a:endParaRPr>
          </a:p>
          <a:p>
            <a:pPr>
              <a:lnSpc>
                <a:spcPts val="1400"/>
              </a:lnSpc>
              <a:tabLst/>
            </a:pPr>
            <a:r>
              <a:rPr lang="es-CL" altLang="zh-CN" sz="1200" dirty="0" smtClean="0">
                <a:solidFill>
                  <a:srgbClr val="231F20"/>
                </a:solidFill>
                <a:latin typeface="Gill Sans for Oriflame Light"/>
                <a:cs typeface="Gill Sans for Oriflame Light"/>
              </a:rPr>
              <a:t>Región de </a:t>
            </a:r>
            <a:r>
              <a:rPr lang="es-CL" altLang="zh-CN" sz="1200" dirty="0" err="1" smtClean="0">
                <a:solidFill>
                  <a:srgbClr val="231F20"/>
                </a:solidFill>
                <a:latin typeface="Gill Sans for Oriflame Light"/>
                <a:cs typeface="Gill Sans for Oriflame Light"/>
              </a:rPr>
              <a:t>EMEA</a:t>
            </a:r>
            <a:r>
              <a:rPr lang="es-CL" altLang="zh-CN" sz="1200" dirty="0" smtClean="0">
                <a:latin typeface="Gill Sans for Oriflame Light"/>
                <a:cs typeface="Times New Roman" pitchFamily="18" charset="0"/>
              </a:rPr>
              <a:t> </a:t>
            </a:r>
            <a:r>
              <a:rPr lang="es-CL" altLang="zh-CN" sz="1200" dirty="0" smtClean="0">
                <a:solidFill>
                  <a:srgbClr val="231F20"/>
                </a:solidFill>
                <a:latin typeface="Gill Sans for Oriflame Light"/>
                <a:cs typeface="Gill Sans for Oriflame Light"/>
              </a:rPr>
              <a:t>,</a:t>
            </a:r>
          </a:p>
          <a:p>
            <a:pPr>
              <a:lnSpc>
                <a:spcPts val="1400"/>
              </a:lnSpc>
              <a:tabLst/>
            </a:pPr>
            <a:r>
              <a:rPr lang="es-CL" altLang="zh-CN" sz="1200" dirty="0" smtClean="0">
                <a:solidFill>
                  <a:srgbClr val="231F20"/>
                </a:solidFill>
                <a:latin typeface="Gill Sans for Oriflame Light"/>
                <a:cs typeface="Gill Sans for Oriflame Light"/>
              </a:rPr>
              <a:t>Marruecos</a:t>
            </a:r>
          </a:p>
          <a:p>
            <a:pPr>
              <a:lnSpc>
                <a:spcPts val="1400"/>
              </a:lnSpc>
              <a:tabLst/>
            </a:pPr>
            <a:r>
              <a:rPr lang="es-CL" altLang="zh-CN" sz="1200" b="1" dirty="0" smtClean="0">
                <a:solidFill>
                  <a:srgbClr val="231F20"/>
                </a:solidFill>
                <a:latin typeface="Gill Sans for Oriflame Light"/>
                <a:cs typeface="Gill Sans for Oriflame"/>
              </a:rPr>
              <a:t>Equipo Diamante</a:t>
            </a:r>
          </a:p>
        </p:txBody>
      </p:sp>
    </p:spTree>
    <p:extLst>
      <p:ext uri="{BB962C8B-B14F-4D97-AF65-F5344CB8AC3E}">
        <p14:creationId xmlns:p14="http://schemas.microsoft.com/office/powerpoint/2010/main" val="1658188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Sales Support\USERS\LESCOBAR\imagenes marca\Naturaleza\shutterstock_11571534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58" t="10902" b="2765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8229600" y="6324600"/>
            <a:ext cx="697627" cy="369332"/>
          </a:xfrm>
          <a:prstGeom prst="rect">
            <a:avLst/>
          </a:prstGeom>
          <a:noFill/>
        </p:spPr>
        <p:txBody>
          <a:bodyPr wrap="none" rtlCol="0">
            <a:spAutoFit/>
          </a:bodyPr>
          <a:lstStyle/>
          <a:p>
            <a:r>
              <a:rPr lang="es-CL" dirty="0">
                <a:solidFill>
                  <a:srgbClr val="5B4897"/>
                </a:solidFill>
                <a:latin typeface="Gill Sans for Oriflame Light"/>
              </a:rPr>
              <a:t>P</a:t>
            </a:r>
            <a:r>
              <a:rPr lang="es-CL" dirty="0" smtClean="0">
                <a:solidFill>
                  <a:srgbClr val="5B4897"/>
                </a:solidFill>
                <a:latin typeface="Gill Sans for Oriflame Light"/>
              </a:rPr>
              <a:t>ausa</a:t>
            </a:r>
            <a:endParaRPr lang="es-CL" dirty="0">
              <a:solidFill>
                <a:srgbClr val="5B4897"/>
              </a:solidFill>
              <a:latin typeface="Gill Sans for Oriflame Light"/>
            </a:endParaRPr>
          </a:p>
        </p:txBody>
      </p:sp>
    </p:spTree>
    <p:extLst>
      <p:ext uri="{BB962C8B-B14F-4D97-AF65-F5344CB8AC3E}">
        <p14:creationId xmlns:p14="http://schemas.microsoft.com/office/powerpoint/2010/main" val="3933669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shutterstock_59551231.jpg"/>
          <p:cNvPicPr>
            <a:picLocks noChangeAspect="1"/>
          </p:cNvPicPr>
          <p:nvPr/>
        </p:nvPicPr>
        <p:blipFill rotWithShape="1">
          <a:blip r:embed="rId3" cstate="print">
            <a:extLst>
              <a:ext uri="{28A0092B-C50C-407E-A947-70E740481C1C}">
                <a14:useLocalDpi xmlns:a14="http://schemas.microsoft.com/office/drawing/2010/main" val="0"/>
              </a:ext>
            </a:extLst>
          </a:blip>
          <a:srcRect l="3441" t="505" r="5511" b="505"/>
          <a:stretch/>
        </p:blipFill>
        <p:spPr>
          <a:xfrm>
            <a:off x="1" y="3530601"/>
            <a:ext cx="4591049" cy="3327400"/>
          </a:xfrm>
          <a:prstGeom prst="rect">
            <a:avLst/>
          </a:prstGeom>
        </p:spPr>
      </p:pic>
      <p:pic>
        <p:nvPicPr>
          <p:cNvPr id="9" name="Imagen 8" descr="Aston-Martin-DB9Spread1-1024x681.jpg"/>
          <p:cNvPicPr>
            <a:picLocks noChangeAspect="1"/>
          </p:cNvPicPr>
          <p:nvPr/>
        </p:nvPicPr>
        <p:blipFill rotWithShape="1">
          <a:blip r:embed="rId4">
            <a:extLst>
              <a:ext uri="{28A0092B-C50C-407E-A947-70E740481C1C}">
                <a14:useLocalDpi xmlns:a14="http://schemas.microsoft.com/office/drawing/2010/main" val="0"/>
              </a:ext>
            </a:extLst>
          </a:blip>
          <a:srcRect l="8959" t="1034" r="1662" b="501"/>
          <a:stretch/>
        </p:blipFill>
        <p:spPr>
          <a:xfrm>
            <a:off x="4591050" y="3522133"/>
            <a:ext cx="4552950" cy="3335867"/>
          </a:xfrm>
          <a:prstGeom prst="rect">
            <a:avLst/>
          </a:prstGeom>
        </p:spPr>
      </p:pic>
      <p:pic>
        <p:nvPicPr>
          <p:cNvPr id="20" name="Picture 3" descr="S:\Sales Support\USERS\LFARÍAS\IMAGENES DESCARGADAS\shutterstock_3185297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37" t="949" r="653" b="547"/>
          <a:stretch/>
        </p:blipFill>
        <p:spPr bwMode="auto">
          <a:xfrm>
            <a:off x="0" y="-1"/>
            <a:ext cx="4639733" cy="35136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Sales Support\USERS\LFARÍAS\IMAGENES DESCARGADAS\shutterstock_14752336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624" r="6234" b="949"/>
          <a:stretch/>
        </p:blipFill>
        <p:spPr bwMode="auto">
          <a:xfrm>
            <a:off x="4588934" y="0"/>
            <a:ext cx="4555066" cy="3530600"/>
          </a:xfrm>
          <a:prstGeom prst="rect">
            <a:avLst/>
          </a:prstGeom>
          <a:noFill/>
          <a:extLst>
            <a:ext uri="{909E8E84-426E-40DD-AFC4-6F175D3DCCD1}">
              <a14:hiddenFill xmlns:a14="http://schemas.microsoft.com/office/drawing/2010/main">
                <a:solidFill>
                  <a:srgbClr val="FFFFFF"/>
                </a:solidFill>
              </a14:hiddenFill>
            </a:ext>
          </a:extLst>
        </p:spPr>
      </p:pic>
      <p:sp>
        <p:nvSpPr>
          <p:cNvPr id="14" name="13 Rectángulo"/>
          <p:cNvSpPr/>
          <p:nvPr/>
        </p:nvSpPr>
        <p:spPr>
          <a:xfrm>
            <a:off x="0" y="6019800"/>
            <a:ext cx="9144000" cy="838200"/>
          </a:xfrm>
          <a:prstGeom prst="rect">
            <a:avLst/>
          </a:prstGeom>
          <a:solidFill>
            <a:srgbClr val="5B489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1 Rectángulo"/>
          <p:cNvSpPr/>
          <p:nvPr/>
        </p:nvSpPr>
        <p:spPr>
          <a:xfrm>
            <a:off x="0" y="2743201"/>
            <a:ext cx="9144000" cy="792919"/>
          </a:xfrm>
          <a:prstGeom prst="rect">
            <a:avLst/>
          </a:prstGeom>
          <a:solidFill>
            <a:srgbClr val="5B489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angle 6"/>
          <p:cNvSpPr/>
          <p:nvPr/>
        </p:nvSpPr>
        <p:spPr>
          <a:xfrm>
            <a:off x="123721" y="2812334"/>
            <a:ext cx="8944079" cy="921466"/>
          </a:xfrm>
          <a:prstGeom prst="rect">
            <a:avLst/>
          </a:prstGeom>
        </p:spPr>
        <p:txBody>
          <a:bodyPr wrap="square">
            <a:spAutoFit/>
          </a:bodyPr>
          <a:lstStyle/>
          <a:p>
            <a:pPr algn="ctr"/>
            <a:r>
              <a:rPr lang="es-CL" altLang="zh-CN" sz="3200" dirty="0" smtClean="0">
                <a:solidFill>
                  <a:schemeClr val="bg1"/>
                </a:solidFill>
                <a:latin typeface="Gill Sans for Oriflame Light"/>
                <a:cs typeface="Gill Sans for Oriflame Light"/>
              </a:rPr>
              <a:t>¿Estás viviendo la vida que siempre soñaste?</a:t>
            </a:r>
            <a:r>
              <a:rPr lang="es-CL" altLang="zh-CN" sz="2800" dirty="0" smtClean="0">
                <a:solidFill>
                  <a:schemeClr val="bg1"/>
                </a:solidFill>
                <a:latin typeface="Gill Sans for Oriflame Light"/>
                <a:cs typeface="Gill Sans for Oriflame Light"/>
              </a:rPr>
              <a:t/>
            </a:r>
            <a:br>
              <a:rPr lang="es-CL" altLang="zh-CN" sz="2800" dirty="0" smtClean="0">
                <a:solidFill>
                  <a:schemeClr val="bg1"/>
                </a:solidFill>
                <a:latin typeface="Gill Sans for Oriflame Light"/>
                <a:cs typeface="Gill Sans for Oriflame Light"/>
              </a:rPr>
            </a:br>
            <a:endParaRPr lang="es-CL" sz="2800" dirty="0">
              <a:solidFill>
                <a:schemeClr val="bg1"/>
              </a:solidFill>
            </a:endParaRPr>
          </a:p>
        </p:txBody>
      </p:sp>
      <p:sp>
        <p:nvSpPr>
          <p:cNvPr id="8" name="Rectangle 7"/>
          <p:cNvSpPr/>
          <p:nvPr/>
        </p:nvSpPr>
        <p:spPr>
          <a:xfrm>
            <a:off x="5674982" y="1484003"/>
            <a:ext cx="2780847" cy="369332"/>
          </a:xfrm>
          <a:prstGeom prst="rect">
            <a:avLst/>
          </a:prstGeom>
        </p:spPr>
        <p:txBody>
          <a:bodyPr wrap="square">
            <a:spAutoFit/>
          </a:bodyPr>
          <a:lstStyle/>
          <a:p>
            <a:pPr algn="ctr"/>
            <a:endParaRPr lang="es-CL" dirty="0">
              <a:solidFill>
                <a:schemeClr val="bg1"/>
              </a:solidFill>
              <a:latin typeface="Gill Sans for Oriflame Light"/>
            </a:endParaRPr>
          </a:p>
        </p:txBody>
      </p:sp>
      <p:sp>
        <p:nvSpPr>
          <p:cNvPr id="18" name="17 Rectángulo"/>
          <p:cNvSpPr/>
          <p:nvPr/>
        </p:nvSpPr>
        <p:spPr>
          <a:xfrm>
            <a:off x="0" y="6132493"/>
            <a:ext cx="9144000" cy="523220"/>
          </a:xfrm>
          <a:prstGeom prst="rect">
            <a:avLst/>
          </a:prstGeom>
        </p:spPr>
        <p:txBody>
          <a:bodyPr wrap="square">
            <a:spAutoFit/>
          </a:bodyPr>
          <a:lstStyle/>
          <a:p>
            <a:pPr algn="ctr"/>
            <a:r>
              <a:rPr lang="es-CL" sz="2800" dirty="0">
                <a:solidFill>
                  <a:schemeClr val="bg1"/>
                </a:solidFill>
                <a:latin typeface="Gill Sans for Oriflame Light"/>
              </a:rPr>
              <a:t>¿</a:t>
            </a:r>
            <a:r>
              <a:rPr lang="es-CL" sz="2800" dirty="0">
                <a:solidFill>
                  <a:schemeClr val="bg1"/>
                </a:solidFill>
                <a:latin typeface="Gill Sans for Oriflame Light"/>
                <a:cs typeface="Gill Sans for Oriflame Light"/>
              </a:rPr>
              <a:t>Qué te gustaría comprar o hacer que no puedes hoy?</a:t>
            </a:r>
          </a:p>
        </p:txBody>
      </p:sp>
    </p:spTree>
    <p:extLst>
      <p:ext uri="{BB962C8B-B14F-4D97-AF65-F5344CB8AC3E}">
        <p14:creationId xmlns:p14="http://schemas.microsoft.com/office/powerpoint/2010/main" val="335903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Loreto Escobar\8. Mis imágenes\Imagenes Shutter2014\esto es oriflame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78" t="6019" r="11231" b="6019"/>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0" y="5257800"/>
            <a:ext cx="9220200" cy="1066800"/>
          </a:xfrm>
          <a:prstGeom prst="rect">
            <a:avLst/>
          </a:prstGeom>
          <a:solidFill>
            <a:srgbClr val="B2D183">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7B960"/>
              </a:solidFill>
            </a:endParaRPr>
          </a:p>
        </p:txBody>
      </p:sp>
      <p:sp>
        <p:nvSpPr>
          <p:cNvPr id="8" name="Content Placeholder 3"/>
          <p:cNvSpPr txBox="1">
            <a:spLocks/>
          </p:cNvSpPr>
          <p:nvPr/>
        </p:nvSpPr>
        <p:spPr>
          <a:xfrm>
            <a:off x="304800" y="152400"/>
            <a:ext cx="8458200" cy="685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800"/>
              </a:lnSpc>
              <a:buFont typeface="Arial" pitchFamily="34" charset="0"/>
              <a:buNone/>
            </a:pPr>
            <a:endParaRPr lang="es-ES_tradnl" sz="2800" b="1" dirty="0" smtClean="0">
              <a:latin typeface="Gill Sans for Oriflame Light"/>
            </a:endParaRPr>
          </a:p>
          <a:p>
            <a:pPr marL="0" indent="0">
              <a:lnSpc>
                <a:spcPct val="80000"/>
              </a:lnSpc>
              <a:buFont typeface="Arial" pitchFamily="34" charset="0"/>
              <a:buNone/>
            </a:pPr>
            <a:r>
              <a:rPr lang="es-ES_tradnl" sz="2400" b="1" dirty="0" smtClean="0">
                <a:solidFill>
                  <a:srgbClr val="B2D183"/>
                </a:solidFill>
                <a:latin typeface="Gill Sans for Oriflame Light"/>
              </a:rPr>
              <a:t>AGENDA</a:t>
            </a:r>
          </a:p>
        </p:txBody>
      </p:sp>
      <p:sp>
        <p:nvSpPr>
          <p:cNvPr id="9" name="Rectángulo 8"/>
          <p:cNvSpPr/>
          <p:nvPr/>
        </p:nvSpPr>
        <p:spPr>
          <a:xfrm>
            <a:off x="304800" y="5638800"/>
            <a:ext cx="8610600" cy="369332"/>
          </a:xfrm>
          <a:prstGeom prst="rect">
            <a:avLst/>
          </a:prstGeom>
        </p:spPr>
        <p:txBody>
          <a:bodyPr wrap="square">
            <a:spAutoFit/>
          </a:bodyPr>
          <a:lstStyle/>
          <a:p>
            <a:pPr>
              <a:spcBef>
                <a:spcPts val="600"/>
              </a:spcBef>
              <a:spcAft>
                <a:spcPts val="1200"/>
              </a:spcAft>
            </a:pPr>
            <a:r>
              <a:rPr lang="es-ES_tradnl" b="1" dirty="0">
                <a:latin typeface="Gill Sans for Oriflame Light"/>
              </a:rPr>
              <a:t>Parte </a:t>
            </a:r>
            <a:r>
              <a:rPr lang="es-ES_tradnl" b="1" dirty="0" smtClean="0">
                <a:latin typeface="Gill Sans for Oriflame Light"/>
              </a:rPr>
              <a:t>2: </a:t>
            </a:r>
            <a:r>
              <a:rPr lang="es-CL" altLang="zh-CN" dirty="0">
                <a:latin typeface="Gill Sans for Oriflame Light"/>
                <a:cs typeface="Gill Sans for Oriflame"/>
              </a:rPr>
              <a:t>¿Cómo invitar a otros y construir una red?</a:t>
            </a:r>
            <a:endParaRPr lang="es-CL" altLang="zh-CN" dirty="0">
              <a:latin typeface="Gill Sans for Oriflame Light"/>
            </a:endParaRPr>
          </a:p>
        </p:txBody>
      </p:sp>
      <p:sp>
        <p:nvSpPr>
          <p:cNvPr id="5" name="Rectángulo 4"/>
          <p:cNvSpPr/>
          <p:nvPr/>
        </p:nvSpPr>
        <p:spPr>
          <a:xfrm>
            <a:off x="5715000" y="5562600"/>
            <a:ext cx="5791200" cy="584776"/>
          </a:xfrm>
          <a:prstGeom prst="rect">
            <a:avLst/>
          </a:prstGeom>
        </p:spPr>
        <p:txBody>
          <a:bodyPr wrap="square">
            <a:spAutoFit/>
          </a:bodyPr>
          <a:lstStyle/>
          <a:p>
            <a:pPr>
              <a:lnSpc>
                <a:spcPct val="0"/>
              </a:lnSpc>
              <a:spcBef>
                <a:spcPts val="600"/>
              </a:spcBef>
              <a:spcAft>
                <a:spcPts val="1200"/>
              </a:spcAft>
            </a:pPr>
            <a:r>
              <a:rPr lang="es-CL" sz="1200" dirty="0">
                <a:latin typeface="Gill Sans for Oriflame Light"/>
              </a:rPr>
              <a:t>¿Dónde encontrar personas</a:t>
            </a:r>
            <a:r>
              <a:rPr lang="es-CL" sz="1200" dirty="0" smtClean="0">
                <a:latin typeface="Gill Sans for Oriflame Light"/>
              </a:rPr>
              <a:t>? </a:t>
            </a:r>
            <a:endParaRPr lang="es-CL" sz="1200" dirty="0">
              <a:latin typeface="Gill Sans for Oriflame Light"/>
            </a:endParaRPr>
          </a:p>
          <a:p>
            <a:pPr>
              <a:lnSpc>
                <a:spcPct val="0"/>
              </a:lnSpc>
              <a:spcBef>
                <a:spcPts val="600"/>
              </a:spcBef>
              <a:spcAft>
                <a:spcPts val="1200"/>
              </a:spcAft>
            </a:pPr>
            <a:r>
              <a:rPr lang="es-CL" sz="1200" dirty="0" smtClean="0">
                <a:latin typeface="Gill Sans for Oriflame Light"/>
              </a:rPr>
              <a:t>¿</a:t>
            </a:r>
            <a:r>
              <a:rPr lang="es-CL" sz="1200" dirty="0">
                <a:latin typeface="Gill Sans for Oriflame Light"/>
              </a:rPr>
              <a:t>Cómo invitar</a:t>
            </a:r>
            <a:r>
              <a:rPr lang="es-CL" sz="1200" dirty="0" smtClean="0">
                <a:latin typeface="Gill Sans for Oriflame Light"/>
              </a:rPr>
              <a:t>? </a:t>
            </a:r>
            <a:endParaRPr lang="es-CL" sz="1200" dirty="0">
              <a:latin typeface="Gill Sans for Oriflame Light"/>
            </a:endParaRPr>
          </a:p>
          <a:p>
            <a:pPr>
              <a:lnSpc>
                <a:spcPct val="0"/>
              </a:lnSpc>
              <a:spcBef>
                <a:spcPts val="600"/>
              </a:spcBef>
              <a:spcAft>
                <a:spcPts val="1200"/>
              </a:spcAft>
            </a:pPr>
            <a:r>
              <a:rPr lang="es-CL" sz="1200" dirty="0" smtClean="0">
                <a:latin typeface="Gill Sans for Oriflame Light"/>
              </a:rPr>
              <a:t>¿</a:t>
            </a:r>
            <a:r>
              <a:rPr lang="es-CL" sz="1200" dirty="0">
                <a:latin typeface="Gill Sans for Oriflame Light"/>
              </a:rPr>
              <a:t>Cómo ofrecer la Oportunidad </a:t>
            </a:r>
            <a:r>
              <a:rPr lang="es-CL" sz="1200" dirty="0" smtClean="0">
                <a:latin typeface="Gill Sans for Oriflame Light"/>
              </a:rPr>
              <a:t>Oriflame</a:t>
            </a:r>
            <a:r>
              <a:rPr lang="es-CL" sz="1200" dirty="0">
                <a:latin typeface="Gill Sans for Oriflame Light"/>
              </a:rPr>
              <a:t>?</a:t>
            </a:r>
          </a:p>
        </p:txBody>
      </p:sp>
    </p:spTree>
    <p:extLst>
      <p:ext uri="{BB962C8B-B14F-4D97-AF65-F5344CB8AC3E}">
        <p14:creationId xmlns:p14="http://schemas.microsoft.com/office/powerpoint/2010/main" val="323681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0" t="8614"/>
          <a:stretch/>
        </p:blipFill>
        <p:spPr bwMode="auto">
          <a:xfrm>
            <a:off x="3276600" y="2050881"/>
            <a:ext cx="2212560" cy="3035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5791187" y="4635500"/>
            <a:ext cx="2209813" cy="1079500"/>
          </a:xfrm>
          <a:custGeom>
            <a:avLst/>
            <a:gdLst>
              <a:gd name="connsiteX0" fmla="*/ 0 w 1961388"/>
              <a:gd name="connsiteY0" fmla="*/ 1032141 h 1032141"/>
              <a:gd name="connsiteX1" fmla="*/ 1961388 w 1961388"/>
              <a:gd name="connsiteY1" fmla="*/ 1032141 h 1032141"/>
              <a:gd name="connsiteX2" fmla="*/ 1961388 w 1961388"/>
              <a:gd name="connsiteY2" fmla="*/ 0 h 1032141"/>
              <a:gd name="connsiteX3" fmla="*/ 0 w 1961388"/>
              <a:gd name="connsiteY3" fmla="*/ 0 h 1032141"/>
              <a:gd name="connsiteX4" fmla="*/ 0 w 1961388"/>
              <a:gd name="connsiteY4" fmla="*/ 1032141 h 103214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61388" h="1032141">
                <a:moveTo>
                  <a:pt x="0" y="1032141"/>
                </a:moveTo>
                <a:lnTo>
                  <a:pt x="1961388" y="1032141"/>
                </a:lnTo>
                <a:lnTo>
                  <a:pt x="1961388" y="0"/>
                </a:lnTo>
                <a:lnTo>
                  <a:pt x="0" y="0"/>
                </a:lnTo>
                <a:lnTo>
                  <a:pt x="0" y="1032141"/>
                </a:lnTo>
              </a:path>
            </a:pathLst>
          </a:custGeom>
          <a:solidFill>
            <a:srgbClr val="B0936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3" name="Freeform 3"/>
          <p:cNvSpPr/>
          <p:nvPr/>
        </p:nvSpPr>
        <p:spPr>
          <a:xfrm>
            <a:off x="3225800" y="4625542"/>
            <a:ext cx="2263360" cy="1089458"/>
          </a:xfrm>
          <a:custGeom>
            <a:avLst/>
            <a:gdLst>
              <a:gd name="connsiteX0" fmla="*/ 1961388 w 1961388"/>
              <a:gd name="connsiteY0" fmla="*/ 1043342 h 1043343"/>
              <a:gd name="connsiteX1" fmla="*/ 0 w 1961388"/>
              <a:gd name="connsiteY1" fmla="*/ 1043342 h 1043343"/>
              <a:gd name="connsiteX2" fmla="*/ 0 w 1961388"/>
              <a:gd name="connsiteY2" fmla="*/ 0 h 1043343"/>
              <a:gd name="connsiteX3" fmla="*/ 1961388 w 1961388"/>
              <a:gd name="connsiteY3" fmla="*/ 0 h 1043343"/>
              <a:gd name="connsiteX4" fmla="*/ 1961388 w 1961388"/>
              <a:gd name="connsiteY4" fmla="*/ 1043342 h 104334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61388" h="1043343">
                <a:moveTo>
                  <a:pt x="1961388" y="1043342"/>
                </a:moveTo>
                <a:lnTo>
                  <a:pt x="0" y="1043342"/>
                </a:lnTo>
                <a:lnTo>
                  <a:pt x="0" y="0"/>
                </a:lnTo>
                <a:lnTo>
                  <a:pt x="1961388" y="0"/>
                </a:lnTo>
                <a:lnTo>
                  <a:pt x="1961388" y="1043342"/>
                </a:lnTo>
              </a:path>
            </a:pathLst>
          </a:custGeom>
          <a:solidFill>
            <a:srgbClr val="ABD91A"/>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6" name="Freeform 3"/>
          <p:cNvSpPr/>
          <p:nvPr/>
        </p:nvSpPr>
        <p:spPr>
          <a:xfrm>
            <a:off x="768336" y="4290618"/>
            <a:ext cx="2203464" cy="1424382"/>
          </a:xfrm>
          <a:custGeom>
            <a:avLst/>
            <a:gdLst>
              <a:gd name="connsiteX0" fmla="*/ 0 w 1948726"/>
              <a:gd name="connsiteY0" fmla="*/ 1110576 h 1110576"/>
              <a:gd name="connsiteX1" fmla="*/ 1948726 w 1948726"/>
              <a:gd name="connsiteY1" fmla="*/ 1110576 h 1110576"/>
              <a:gd name="connsiteX2" fmla="*/ 1948726 w 1948726"/>
              <a:gd name="connsiteY2" fmla="*/ 0 h 1110576"/>
              <a:gd name="connsiteX3" fmla="*/ 0 w 1948726"/>
              <a:gd name="connsiteY3" fmla="*/ 0 h 1110576"/>
              <a:gd name="connsiteX4" fmla="*/ 0 w 1948726"/>
              <a:gd name="connsiteY4" fmla="*/ 1110576 h 111057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48726" h="1110576">
                <a:moveTo>
                  <a:pt x="0" y="1110576"/>
                </a:moveTo>
                <a:lnTo>
                  <a:pt x="1948726" y="1110576"/>
                </a:lnTo>
                <a:lnTo>
                  <a:pt x="1948726" y="0"/>
                </a:lnTo>
                <a:lnTo>
                  <a:pt x="0" y="0"/>
                </a:lnTo>
                <a:lnTo>
                  <a:pt x="0" y="1110576"/>
                </a:lnTo>
              </a:path>
            </a:pathLst>
          </a:custGeom>
          <a:solidFill>
            <a:srgbClr val="EB844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10" name="Freeform 3"/>
          <p:cNvSpPr/>
          <p:nvPr/>
        </p:nvSpPr>
        <p:spPr>
          <a:xfrm>
            <a:off x="762000" y="2341194"/>
            <a:ext cx="1961375" cy="2284349"/>
          </a:xfrm>
          <a:custGeom>
            <a:avLst/>
            <a:gdLst>
              <a:gd name="connsiteX0" fmla="*/ 0 w 1961375"/>
              <a:gd name="connsiteY0" fmla="*/ 2284349 h 2284349"/>
              <a:gd name="connsiteX1" fmla="*/ 1961375 w 1961375"/>
              <a:gd name="connsiteY1" fmla="*/ 2284349 h 2284349"/>
              <a:gd name="connsiteX2" fmla="*/ 1961375 w 1961375"/>
              <a:gd name="connsiteY2" fmla="*/ 0 h 2284349"/>
              <a:gd name="connsiteX3" fmla="*/ 0 w 1961375"/>
              <a:gd name="connsiteY3" fmla="*/ 0 h 2284349"/>
              <a:gd name="connsiteX4" fmla="*/ 0 w 1961375"/>
              <a:gd name="connsiteY4" fmla="*/ 2284349 h 228434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61375" h="2284349">
                <a:moveTo>
                  <a:pt x="0" y="2284349"/>
                </a:moveTo>
                <a:lnTo>
                  <a:pt x="1961375" y="2284349"/>
                </a:lnTo>
                <a:lnTo>
                  <a:pt x="1961375" y="0"/>
                </a:lnTo>
                <a:lnTo>
                  <a:pt x="0" y="0"/>
                </a:lnTo>
                <a:lnTo>
                  <a:pt x="0" y="2284349"/>
                </a:lnTo>
              </a:path>
            </a:pathLst>
          </a:custGeom>
          <a:solidFill>
            <a:srgbClr val="E9F3F5">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300" y="2042583"/>
            <a:ext cx="2222500" cy="2592917"/>
          </a:xfrm>
          <a:prstGeom prst="rect">
            <a:avLst/>
          </a:prstGeom>
          <a:noFill/>
        </p:spPr>
      </p:pic>
      <p:sp>
        <p:nvSpPr>
          <p:cNvPr id="2" name="TextBox 1"/>
          <p:cNvSpPr txBox="1"/>
          <p:nvPr/>
        </p:nvSpPr>
        <p:spPr>
          <a:xfrm>
            <a:off x="838200" y="4730626"/>
            <a:ext cx="2387600" cy="815608"/>
          </a:xfrm>
          <a:prstGeom prst="rect">
            <a:avLst/>
          </a:prstGeom>
          <a:noFill/>
        </p:spPr>
        <p:txBody>
          <a:bodyPr wrap="square" lIns="0" tIns="0" rIns="0" rtlCol="0">
            <a:spAutoFit/>
          </a:bodyPr>
          <a:lstStyle/>
          <a:p>
            <a:pPr>
              <a:lnSpc>
                <a:spcPts val="2000"/>
              </a:lnSpc>
              <a:tabLst/>
            </a:pPr>
            <a:r>
              <a:rPr lang="es-CL" altLang="zh-CN" sz="1600" dirty="0" smtClean="0">
                <a:solidFill>
                  <a:srgbClr val="FFFFFF"/>
                </a:solidFill>
                <a:latin typeface="Gill Sans for Oriflame Light"/>
                <a:cs typeface="Gill Sans for Oriflame Light"/>
              </a:rPr>
              <a:t>Encuentra </a:t>
            </a:r>
            <a:r>
              <a:rPr lang="es-CL" altLang="zh-CN" sz="1600" dirty="0">
                <a:solidFill>
                  <a:srgbClr val="FFFFFF"/>
                </a:solidFill>
                <a:latin typeface="Gill Sans for Oriflame Light"/>
                <a:cs typeface="Gill Sans for Oriflame Light"/>
              </a:rPr>
              <a:t>P</a:t>
            </a:r>
            <a:r>
              <a:rPr lang="es-CL" altLang="zh-CN" sz="1600" dirty="0" smtClean="0">
                <a:solidFill>
                  <a:srgbClr val="FFFFFF"/>
                </a:solidFill>
                <a:latin typeface="Gill Sans for Oriflame Light"/>
                <a:cs typeface="Gill Sans for Oriflame Light"/>
              </a:rPr>
              <a:t>ersonas</a:t>
            </a:r>
          </a:p>
          <a:p>
            <a:pPr>
              <a:lnSpc>
                <a:spcPts val="2000"/>
              </a:lnSpc>
              <a:tabLst/>
            </a:pPr>
            <a:r>
              <a:rPr lang="es-CL" altLang="zh-CN" sz="1600" dirty="0" smtClean="0">
                <a:solidFill>
                  <a:srgbClr val="FFFFFF"/>
                </a:solidFill>
                <a:latin typeface="Gill Sans for Oriflame Light"/>
                <a:cs typeface="Gill Sans for Oriflame Light"/>
              </a:rPr>
              <a:t>para Invitar a Reuniones de Oportunidad</a:t>
            </a:r>
          </a:p>
        </p:txBody>
      </p:sp>
      <p:sp>
        <p:nvSpPr>
          <p:cNvPr id="18" name="TextBox 1"/>
          <p:cNvSpPr txBox="1"/>
          <p:nvPr/>
        </p:nvSpPr>
        <p:spPr>
          <a:xfrm>
            <a:off x="3505200" y="4852782"/>
            <a:ext cx="1828800" cy="557418"/>
          </a:xfrm>
          <a:prstGeom prst="rect">
            <a:avLst/>
          </a:prstGeom>
          <a:noFill/>
        </p:spPr>
        <p:txBody>
          <a:bodyPr wrap="square" lIns="0" tIns="0" rIns="0" rtlCol="0">
            <a:spAutoFit/>
          </a:bodyPr>
          <a:lstStyle/>
          <a:p>
            <a:pPr>
              <a:lnSpc>
                <a:spcPts val="2000"/>
              </a:lnSpc>
              <a:tabLst/>
            </a:pPr>
            <a:r>
              <a:rPr lang="es-CL" altLang="zh-CN" sz="1600" dirty="0" smtClean="0">
                <a:solidFill>
                  <a:srgbClr val="FFFFFF"/>
                </a:solidFill>
                <a:latin typeface="Gill Sans for Oriflame Light"/>
                <a:cs typeface="Gill Sans for Oriflame Light"/>
              </a:rPr>
              <a:t>Realiza la Reunión de Oportunidad</a:t>
            </a:r>
          </a:p>
        </p:txBody>
      </p:sp>
      <p:sp>
        <p:nvSpPr>
          <p:cNvPr id="19" name="TextBox 1"/>
          <p:cNvSpPr txBox="1"/>
          <p:nvPr/>
        </p:nvSpPr>
        <p:spPr>
          <a:xfrm>
            <a:off x="5943600" y="4852782"/>
            <a:ext cx="1612336" cy="557418"/>
          </a:xfrm>
          <a:prstGeom prst="rect">
            <a:avLst/>
          </a:prstGeom>
          <a:noFill/>
        </p:spPr>
        <p:txBody>
          <a:bodyPr wrap="square" lIns="0" tIns="0" rIns="0" rtlCol="0">
            <a:spAutoFit/>
          </a:bodyPr>
          <a:lstStyle/>
          <a:p>
            <a:pPr>
              <a:lnSpc>
                <a:spcPts val="1920"/>
              </a:lnSpc>
              <a:tabLst/>
            </a:pPr>
            <a:r>
              <a:rPr lang="es-CL" altLang="zh-CN" sz="1600" dirty="0" smtClean="0">
                <a:solidFill>
                  <a:srgbClr val="FFFFFF"/>
                </a:solidFill>
                <a:latin typeface="Gill Sans for Oriflame Light"/>
                <a:cs typeface="Gill Sans for Oriflame Light"/>
              </a:rPr>
              <a:t>Realiza El “Inicio Perfecto”</a:t>
            </a:r>
          </a:p>
        </p:txBody>
      </p:sp>
      <p:sp>
        <p:nvSpPr>
          <p:cNvPr id="20" name="TextBox 1"/>
          <p:cNvSpPr txBox="1"/>
          <p:nvPr/>
        </p:nvSpPr>
        <p:spPr>
          <a:xfrm>
            <a:off x="457200" y="533400"/>
            <a:ext cx="3205881" cy="477054"/>
          </a:xfrm>
          <a:prstGeom prst="rect">
            <a:avLst/>
          </a:prstGeom>
          <a:noFill/>
        </p:spPr>
        <p:txBody>
          <a:bodyPr wrap="none" lIns="0" tIns="0" rIns="0" rtlCol="0">
            <a:spAutoFit/>
          </a:bodyPr>
          <a:lstStyle/>
          <a:p>
            <a:pPr>
              <a:lnSpc>
                <a:spcPts val="3400"/>
              </a:lnSpc>
              <a:tabLst/>
            </a:pPr>
            <a:r>
              <a:rPr lang="es-CL" altLang="zh-CN" sz="2800" dirty="0" smtClean="0">
                <a:solidFill>
                  <a:srgbClr val="B2D183"/>
                </a:solidFill>
                <a:latin typeface="Gill Sans for Oriflame Light"/>
                <a:cs typeface="Gill Sans for Oriflame Light"/>
              </a:rPr>
              <a:t>Cómo construir tu red</a:t>
            </a:r>
          </a:p>
        </p:txBody>
      </p:sp>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1" r="3614"/>
          <a:stretch/>
        </p:blipFill>
        <p:spPr>
          <a:xfrm>
            <a:off x="5791200" y="2050880"/>
            <a:ext cx="2209800" cy="2679746"/>
          </a:xfrm>
          <a:prstGeom prst="rect">
            <a:avLst/>
          </a:prstGeom>
        </p:spPr>
      </p:pic>
      <p:sp>
        <p:nvSpPr>
          <p:cNvPr id="7" name="6 CuadroTexto"/>
          <p:cNvSpPr txBox="1"/>
          <p:nvPr/>
        </p:nvSpPr>
        <p:spPr>
          <a:xfrm>
            <a:off x="536980" y="914402"/>
            <a:ext cx="697627" cy="1323439"/>
          </a:xfrm>
          <a:prstGeom prst="rect">
            <a:avLst/>
          </a:prstGeom>
          <a:noFill/>
        </p:spPr>
        <p:txBody>
          <a:bodyPr wrap="none" rtlCol="0">
            <a:spAutoFit/>
          </a:bodyPr>
          <a:lstStyle/>
          <a:p>
            <a:r>
              <a:rPr lang="es-CL" sz="8000" dirty="0" smtClean="0">
                <a:solidFill>
                  <a:srgbClr val="EB8449"/>
                </a:solidFill>
                <a:latin typeface="Gill Sans for Oriflame"/>
                <a:cs typeface="Gill Sans for Oriflame"/>
              </a:rPr>
              <a:t>1</a:t>
            </a:r>
            <a:endParaRPr lang="es-CL" sz="8000" dirty="0">
              <a:solidFill>
                <a:srgbClr val="EB8449"/>
              </a:solidFill>
              <a:latin typeface="Gill Sans for Oriflame"/>
              <a:cs typeface="Gill Sans for Oriflame"/>
            </a:endParaRPr>
          </a:p>
        </p:txBody>
      </p:sp>
      <p:sp>
        <p:nvSpPr>
          <p:cNvPr id="25" name="24 CuadroTexto"/>
          <p:cNvSpPr txBox="1"/>
          <p:nvPr/>
        </p:nvSpPr>
        <p:spPr>
          <a:xfrm>
            <a:off x="3282538" y="914401"/>
            <a:ext cx="755335" cy="1323439"/>
          </a:xfrm>
          <a:prstGeom prst="rect">
            <a:avLst/>
          </a:prstGeom>
          <a:noFill/>
        </p:spPr>
        <p:txBody>
          <a:bodyPr wrap="none" rtlCol="0">
            <a:spAutoFit/>
          </a:bodyPr>
          <a:lstStyle/>
          <a:p>
            <a:r>
              <a:rPr lang="es-CL" sz="8000" dirty="0">
                <a:solidFill>
                  <a:srgbClr val="ABD91A"/>
                </a:solidFill>
                <a:latin typeface="Gill Sans for Oriflame"/>
                <a:cs typeface="Gill Sans for Oriflame"/>
              </a:rPr>
              <a:t>2</a:t>
            </a:r>
          </a:p>
        </p:txBody>
      </p:sp>
      <p:sp>
        <p:nvSpPr>
          <p:cNvPr id="26" name="25 CuadroTexto"/>
          <p:cNvSpPr txBox="1"/>
          <p:nvPr/>
        </p:nvSpPr>
        <p:spPr>
          <a:xfrm>
            <a:off x="5861506" y="914400"/>
            <a:ext cx="755335" cy="1323439"/>
          </a:xfrm>
          <a:prstGeom prst="rect">
            <a:avLst/>
          </a:prstGeom>
          <a:noFill/>
        </p:spPr>
        <p:txBody>
          <a:bodyPr wrap="none" rtlCol="0">
            <a:spAutoFit/>
          </a:bodyPr>
          <a:lstStyle/>
          <a:p>
            <a:r>
              <a:rPr lang="es-CL" sz="8000" dirty="0">
                <a:solidFill>
                  <a:srgbClr val="B09368"/>
                </a:solidFill>
                <a:latin typeface="Gill Sans for Oriflame"/>
                <a:cs typeface="Gill Sans for Oriflame"/>
              </a:rPr>
              <a:t>3</a:t>
            </a:r>
          </a:p>
        </p:txBody>
      </p:sp>
    </p:spTree>
    <p:extLst>
      <p:ext uri="{BB962C8B-B14F-4D97-AF65-F5344CB8AC3E}">
        <p14:creationId xmlns:p14="http://schemas.microsoft.com/office/powerpoint/2010/main" val="32827734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81600" y="1600200"/>
            <a:ext cx="4039663" cy="533400"/>
          </a:xfrm>
          <a:prstGeom prst="rect">
            <a:avLst/>
          </a:prstGeom>
        </p:spPr>
        <p:txBody>
          <a:bodyPr>
            <a:noAutofit/>
          </a:bodyPr>
          <a:lstStyle/>
          <a:p>
            <a:pPr algn="l"/>
            <a:r>
              <a:rPr lang="es-CL" altLang="zh-CN" sz="1800" b="1" dirty="0" smtClean="0">
                <a:solidFill>
                  <a:schemeClr val="tx1">
                    <a:lumMod val="85000"/>
                    <a:lumOff val="15000"/>
                  </a:schemeClr>
                </a:solidFill>
                <a:latin typeface="Gill Sans for Oriflame Light"/>
                <a:cs typeface="Gill Sans for Oriflame Light"/>
              </a:rPr>
              <a:t>Usando tu Lista de Contactos</a:t>
            </a:r>
            <a:endParaRPr lang="es-CL" sz="1800" b="1" dirty="0">
              <a:solidFill>
                <a:schemeClr val="tx1">
                  <a:lumMod val="85000"/>
                  <a:lumOff val="15000"/>
                </a:schemeClr>
              </a:solidFill>
              <a:latin typeface="Gill Sans for Oriflame Light"/>
            </a:endParaRPr>
          </a:p>
        </p:txBody>
      </p:sp>
      <p:sp>
        <p:nvSpPr>
          <p:cNvPr id="4" name="Content Placeholder 3"/>
          <p:cNvSpPr>
            <a:spLocks noGrp="1"/>
          </p:cNvSpPr>
          <p:nvPr>
            <p:ph sz="half" idx="4294967295"/>
          </p:nvPr>
        </p:nvSpPr>
        <p:spPr>
          <a:xfrm>
            <a:off x="4800599" y="2286000"/>
            <a:ext cx="4236720" cy="5181600"/>
          </a:xfrm>
          <a:prstGeom prst="rect">
            <a:avLst/>
          </a:prstGeom>
        </p:spPr>
        <p:txBody>
          <a:bodyPr>
            <a:normAutofit/>
          </a:bodyPr>
          <a:lstStyle/>
          <a:p>
            <a:pPr>
              <a:spcBef>
                <a:spcPts val="600"/>
              </a:spcBef>
              <a:spcAft>
                <a:spcPts val="1200"/>
              </a:spcAft>
            </a:pPr>
            <a:r>
              <a:rPr lang="es-CL" sz="1800" b="1" dirty="0">
                <a:solidFill>
                  <a:srgbClr val="EB844A"/>
                </a:solidFill>
                <a:latin typeface="Gill Sans for Oriflame"/>
                <a:cs typeface="Gill Sans for Oriflame"/>
              </a:rPr>
              <a:t>Primero</a:t>
            </a:r>
            <a:r>
              <a:rPr lang="es-CL" sz="1800" b="1" dirty="0" smtClean="0">
                <a:latin typeface="Gill Sans for Oriflame Light"/>
              </a:rPr>
              <a:t> </a:t>
            </a:r>
            <a:r>
              <a:rPr lang="es-CL" sz="1800" dirty="0" smtClean="0">
                <a:latin typeface="Gill Sans for Oriflame Light"/>
              </a:rPr>
              <a:t>ponte en contacto con tu círculo interno (amigos, familiares)</a:t>
            </a:r>
          </a:p>
          <a:p>
            <a:pPr>
              <a:spcBef>
                <a:spcPts val="600"/>
              </a:spcBef>
              <a:spcAft>
                <a:spcPts val="1200"/>
              </a:spcAft>
            </a:pPr>
            <a:r>
              <a:rPr lang="es-CL" sz="1800" b="1" dirty="0">
                <a:solidFill>
                  <a:srgbClr val="EB844A"/>
                </a:solidFill>
                <a:latin typeface="Gill Sans for Oriflame"/>
                <a:cs typeface="Gill Sans for Oriflame"/>
              </a:rPr>
              <a:t>Luego</a:t>
            </a:r>
            <a:r>
              <a:rPr lang="es-CL" sz="1800" dirty="0">
                <a:solidFill>
                  <a:srgbClr val="EB844A"/>
                </a:solidFill>
                <a:latin typeface="Gill Sans for Oriflame Light"/>
                <a:ea typeface="+mj-ea"/>
                <a:cs typeface="Gill Sans for Oriflame Light"/>
              </a:rPr>
              <a:t> </a:t>
            </a:r>
            <a:r>
              <a:rPr lang="es-CL" sz="1800" dirty="0" smtClean="0">
                <a:latin typeface="Gill Sans for Oriflame Light"/>
              </a:rPr>
              <a:t>ponte en contacto con tu círculo externo (todos los que tienen contacto con ellos)</a:t>
            </a:r>
          </a:p>
          <a:p>
            <a:pPr>
              <a:spcBef>
                <a:spcPts val="600"/>
              </a:spcBef>
              <a:spcAft>
                <a:spcPts val="1200"/>
              </a:spcAft>
            </a:pPr>
            <a:r>
              <a:rPr lang="es-CL" sz="1800" b="1" dirty="0">
                <a:solidFill>
                  <a:srgbClr val="EB844A"/>
                </a:solidFill>
                <a:latin typeface="Gill Sans for Oriflame"/>
                <a:cs typeface="Gill Sans for Oriflame"/>
              </a:rPr>
              <a:t>Siempre pide </a:t>
            </a:r>
            <a:r>
              <a:rPr lang="es-CL" sz="1800" b="1" dirty="0" smtClean="0">
                <a:solidFill>
                  <a:srgbClr val="EB844A"/>
                </a:solidFill>
                <a:latin typeface="Gill Sans for Oriflame"/>
                <a:cs typeface="Gill Sans for Oriflame"/>
              </a:rPr>
              <a:t>referidos</a:t>
            </a:r>
            <a:r>
              <a:rPr lang="es-CL" sz="1800" dirty="0" smtClean="0">
                <a:latin typeface="Gill Sans for Oriflame Light"/>
              </a:rPr>
              <a:t> usando </a:t>
            </a:r>
            <a:r>
              <a:rPr lang="es-CL" sz="1800" dirty="0">
                <a:latin typeface="Gill Sans for Oriflame Light"/>
              </a:rPr>
              <a:t>la </a:t>
            </a:r>
            <a:r>
              <a:rPr lang="es-CL" sz="1800" dirty="0" smtClean="0">
                <a:latin typeface="Gill Sans for Oriflame Light"/>
              </a:rPr>
              <a:t>frase</a:t>
            </a:r>
            <a:r>
              <a:rPr lang="es-CL" sz="1800" b="1" dirty="0" smtClean="0">
                <a:latin typeface="Gill Sans for Oriflame Light"/>
              </a:rPr>
              <a:t>: “¿</a:t>
            </a:r>
            <a:r>
              <a:rPr lang="es-CL" sz="1800" b="1" dirty="0">
                <a:latin typeface="Gill Sans for Oriflame Light"/>
              </a:rPr>
              <a:t>A quién </a:t>
            </a:r>
            <a:r>
              <a:rPr lang="es-CL" sz="1800" b="1" dirty="0" smtClean="0">
                <a:latin typeface="Gill Sans for Oriflame Light"/>
              </a:rPr>
              <a:t>conoces que </a:t>
            </a:r>
            <a:r>
              <a:rPr lang="es-CL" sz="1800" b="1" dirty="0">
                <a:latin typeface="Gill Sans for Oriflame Light"/>
              </a:rPr>
              <a:t>le gustaría conocer </a:t>
            </a:r>
            <a:r>
              <a:rPr lang="es-CL" sz="1800" b="1" dirty="0" smtClean="0">
                <a:latin typeface="Gill Sans for Oriflame Light"/>
              </a:rPr>
              <a:t>una oportunidad </a:t>
            </a:r>
            <a:r>
              <a:rPr lang="es-CL" sz="1800" b="1" dirty="0">
                <a:latin typeface="Gill Sans for Oriflame Light"/>
              </a:rPr>
              <a:t>de negocio?”.</a:t>
            </a:r>
          </a:p>
          <a:p>
            <a:pPr marL="0" indent="0">
              <a:spcBef>
                <a:spcPts val="600"/>
              </a:spcBef>
              <a:spcAft>
                <a:spcPts val="1200"/>
              </a:spcAft>
              <a:buNone/>
              <a:tabLst/>
            </a:pPr>
            <a:endParaRPr lang="es-CL" altLang="zh-CN" sz="1800" b="1" dirty="0" smtClean="0">
              <a:solidFill>
                <a:srgbClr val="EB844A"/>
              </a:solidFill>
              <a:latin typeface="Gill Sans for Oriflame Light"/>
              <a:cs typeface="Gill Sans for Oriflame"/>
            </a:endParaRPr>
          </a:p>
          <a:p>
            <a:pPr marL="0" indent="0">
              <a:spcBef>
                <a:spcPts val="600"/>
              </a:spcBef>
              <a:spcAft>
                <a:spcPts val="1200"/>
              </a:spcAft>
              <a:buNone/>
            </a:pPr>
            <a:endParaRPr lang="es-CL" altLang="zh-CN" sz="1800" dirty="0" smtClean="0">
              <a:solidFill>
                <a:srgbClr val="231F20"/>
              </a:solidFill>
              <a:latin typeface="Gill Sans for Oriflame Light"/>
              <a:cs typeface="Gill Sans for Oriflame Light"/>
            </a:endParaRPr>
          </a:p>
          <a:p>
            <a:pPr marL="0" indent="0">
              <a:spcBef>
                <a:spcPts val="600"/>
              </a:spcBef>
              <a:spcAft>
                <a:spcPts val="1200"/>
              </a:spcAft>
              <a:buNone/>
              <a:tabLst/>
            </a:pPr>
            <a:endParaRPr lang="es-CL" altLang="zh-CN" sz="1800" dirty="0" smtClean="0">
              <a:solidFill>
                <a:srgbClr val="231F20"/>
              </a:solidFill>
              <a:latin typeface="Gill Sans for Oriflame Light"/>
              <a:cs typeface="Gill Sans for Oriflame Light"/>
            </a:endParaRPr>
          </a:p>
          <a:p>
            <a:pPr marL="0" indent="0">
              <a:spcBef>
                <a:spcPts val="600"/>
              </a:spcBef>
              <a:spcAft>
                <a:spcPts val="1200"/>
              </a:spcAft>
              <a:buNone/>
            </a:pPr>
            <a:endParaRPr lang="es-CL" sz="1800" dirty="0">
              <a:latin typeface="Gill Sans for Oriflame Light"/>
            </a:endParaRPr>
          </a:p>
        </p:txBody>
      </p:sp>
      <p:sp>
        <p:nvSpPr>
          <p:cNvPr id="7" name="6 CuadroTexto"/>
          <p:cNvSpPr txBox="1"/>
          <p:nvPr/>
        </p:nvSpPr>
        <p:spPr>
          <a:xfrm>
            <a:off x="4677180" y="-104239"/>
            <a:ext cx="697627" cy="1323439"/>
          </a:xfrm>
          <a:prstGeom prst="rect">
            <a:avLst/>
          </a:prstGeom>
          <a:noFill/>
        </p:spPr>
        <p:txBody>
          <a:bodyPr wrap="none" rtlCol="0">
            <a:spAutoFit/>
          </a:bodyPr>
          <a:lstStyle/>
          <a:p>
            <a:r>
              <a:rPr lang="es-CL" sz="8000" dirty="0" smtClean="0">
                <a:solidFill>
                  <a:srgbClr val="EB8449"/>
                </a:solidFill>
                <a:latin typeface="Gill Sans for Oriflame"/>
                <a:cs typeface="Gill Sans for Oriflame"/>
              </a:rPr>
              <a:t>1</a:t>
            </a:r>
            <a:endParaRPr lang="es-CL" sz="8000" dirty="0">
              <a:solidFill>
                <a:srgbClr val="EB8449"/>
              </a:solidFill>
              <a:latin typeface="Gill Sans for Oriflame"/>
              <a:cs typeface="Gill Sans for Oriflame"/>
            </a:endParaRPr>
          </a:p>
        </p:txBody>
      </p:sp>
      <p:sp>
        <p:nvSpPr>
          <p:cNvPr id="11" name="TextBox 1"/>
          <p:cNvSpPr txBox="1"/>
          <p:nvPr/>
        </p:nvSpPr>
        <p:spPr>
          <a:xfrm>
            <a:off x="5334000" y="506928"/>
            <a:ext cx="4876800" cy="907941"/>
          </a:xfrm>
          <a:prstGeom prst="rect">
            <a:avLst/>
          </a:prstGeom>
          <a:noFill/>
        </p:spPr>
        <p:txBody>
          <a:bodyPr wrap="square" lIns="0" tIns="0" rIns="0" rtlCol="0">
            <a:spAutoFit/>
          </a:bodyPr>
          <a:lstStyle/>
          <a:p>
            <a:pPr>
              <a:tabLst/>
            </a:pPr>
            <a:r>
              <a:rPr lang="es-CL" altLang="zh-CN" sz="2800" dirty="0">
                <a:solidFill>
                  <a:srgbClr val="EB844A"/>
                </a:solidFill>
                <a:latin typeface="Gill Sans for Oriflame Light"/>
                <a:ea typeface="+mj-ea"/>
                <a:cs typeface="Gill Sans for Oriflame Light"/>
              </a:rPr>
              <a:t>Encuentra </a:t>
            </a:r>
            <a:endParaRPr lang="es-CL" altLang="zh-CN" sz="2800" dirty="0" smtClean="0">
              <a:solidFill>
                <a:srgbClr val="EB844A"/>
              </a:solidFill>
              <a:latin typeface="Gill Sans for Oriflame Light"/>
              <a:ea typeface="+mj-ea"/>
              <a:cs typeface="Gill Sans for Oriflame Light"/>
            </a:endParaRPr>
          </a:p>
          <a:p>
            <a:pPr>
              <a:tabLst/>
            </a:pPr>
            <a:r>
              <a:rPr lang="es-CL" altLang="zh-CN" sz="2800" dirty="0" smtClean="0">
                <a:solidFill>
                  <a:srgbClr val="EB844A"/>
                </a:solidFill>
                <a:latin typeface="Gill Sans for Oriflame Light"/>
                <a:ea typeface="+mj-ea"/>
                <a:cs typeface="Gill Sans for Oriflame Light"/>
              </a:rPr>
              <a:t>personas </a:t>
            </a:r>
            <a:r>
              <a:rPr lang="es-CL" altLang="zh-CN" sz="2800" dirty="0">
                <a:solidFill>
                  <a:srgbClr val="EB844A"/>
                </a:solidFill>
                <a:latin typeface="Gill Sans for Oriflame Light"/>
                <a:ea typeface="+mj-ea"/>
                <a:cs typeface="Gill Sans for Oriflame Light"/>
              </a:rPr>
              <a:t>para </a:t>
            </a:r>
            <a:r>
              <a:rPr lang="es-CL" altLang="zh-CN" sz="2800" dirty="0" smtClean="0">
                <a:solidFill>
                  <a:srgbClr val="EB844A"/>
                </a:solidFill>
                <a:latin typeface="Gill Sans for Oriflame Light"/>
                <a:ea typeface="+mj-ea"/>
                <a:cs typeface="Gill Sans for Oriflame Light"/>
              </a:rPr>
              <a:t>Invitar</a:t>
            </a:r>
            <a:endParaRPr lang="es-CL" altLang="zh-CN" sz="2800" dirty="0">
              <a:solidFill>
                <a:srgbClr val="EB844A"/>
              </a:solidFill>
              <a:latin typeface="Gill Sans for Oriflame Light"/>
              <a:ea typeface="+mj-ea"/>
              <a:cs typeface="Gill Sans for Oriflame Light"/>
            </a:endParaRPr>
          </a:p>
        </p:txBody>
      </p:sp>
      <p:pic>
        <p:nvPicPr>
          <p:cNvPr id="9" name="Imagen 8" descr="Lista de contactos-inicio perfecto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4882096" cy="6858000"/>
          </a:xfrm>
          <a:prstGeom prst="rect">
            <a:avLst/>
          </a:prstGeom>
        </p:spPr>
      </p:pic>
      <p:pic>
        <p:nvPicPr>
          <p:cNvPr id="10" name="Imagen 9" descr="Lista de contactos-inicio perfect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2464">
            <a:off x="-487297" y="189503"/>
            <a:ext cx="4668488" cy="6557940"/>
          </a:xfrm>
          <a:prstGeom prst="rect">
            <a:avLst/>
          </a:prstGeom>
        </p:spPr>
      </p:pic>
    </p:spTree>
    <p:extLst>
      <p:ext uri="{BB962C8B-B14F-4D97-AF65-F5344CB8AC3E}">
        <p14:creationId xmlns:p14="http://schemas.microsoft.com/office/powerpoint/2010/main" val="212456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4920813" y="1575257"/>
            <a:ext cx="4016375" cy="405944"/>
          </a:xfrm>
          <a:prstGeom prst="rect">
            <a:avLst/>
          </a:prstGeom>
        </p:spPr>
        <p:txBody>
          <a:bodyPr>
            <a:normAutofit/>
          </a:bodyPr>
          <a:lstStyle/>
          <a:p>
            <a:pPr marL="0" indent="0">
              <a:spcBef>
                <a:spcPts val="600"/>
              </a:spcBef>
              <a:spcAft>
                <a:spcPts val="1200"/>
              </a:spcAft>
              <a:buNone/>
            </a:pPr>
            <a:r>
              <a:rPr lang="es-CL" sz="1800" b="1" dirty="0" smtClean="0">
                <a:latin typeface="Gill Sans for Oriflame"/>
                <a:cs typeface="Gill Sans for Oriflame"/>
              </a:rPr>
              <a:t>Hablando con otras personas</a:t>
            </a:r>
            <a:endParaRPr lang="es-CL" sz="1800" dirty="0">
              <a:latin typeface="Gill Sans for Oriflame Light"/>
            </a:endParaRPr>
          </a:p>
        </p:txBody>
      </p:sp>
      <p:sp>
        <p:nvSpPr>
          <p:cNvPr id="7" name="6 CuadroTexto"/>
          <p:cNvSpPr txBox="1"/>
          <p:nvPr/>
        </p:nvSpPr>
        <p:spPr>
          <a:xfrm>
            <a:off x="4572000" y="-71308"/>
            <a:ext cx="697627" cy="1323439"/>
          </a:xfrm>
          <a:prstGeom prst="rect">
            <a:avLst/>
          </a:prstGeom>
          <a:noFill/>
        </p:spPr>
        <p:txBody>
          <a:bodyPr wrap="none" rtlCol="0">
            <a:spAutoFit/>
          </a:bodyPr>
          <a:lstStyle/>
          <a:p>
            <a:r>
              <a:rPr lang="es-CL" sz="8000" dirty="0" smtClean="0">
                <a:solidFill>
                  <a:srgbClr val="EB8449"/>
                </a:solidFill>
                <a:latin typeface="Gill Sans for Oriflame"/>
                <a:cs typeface="Gill Sans for Oriflame"/>
              </a:rPr>
              <a:t>1</a:t>
            </a:r>
            <a:endParaRPr lang="es-CL" sz="8000" dirty="0">
              <a:solidFill>
                <a:srgbClr val="EB8449"/>
              </a:solidFill>
              <a:latin typeface="Gill Sans for Oriflame"/>
              <a:cs typeface="Gill Sans for Oriflame"/>
            </a:endParaRPr>
          </a:p>
        </p:txBody>
      </p:sp>
      <p:sp>
        <p:nvSpPr>
          <p:cNvPr id="11" name="TextBox 1"/>
          <p:cNvSpPr txBox="1"/>
          <p:nvPr/>
        </p:nvSpPr>
        <p:spPr>
          <a:xfrm>
            <a:off x="5228820" y="539859"/>
            <a:ext cx="4876800" cy="477054"/>
          </a:xfrm>
          <a:prstGeom prst="rect">
            <a:avLst/>
          </a:prstGeom>
          <a:noFill/>
        </p:spPr>
        <p:txBody>
          <a:bodyPr wrap="square" lIns="0" tIns="0" rIns="0" rtlCol="0">
            <a:spAutoFit/>
          </a:bodyPr>
          <a:lstStyle/>
          <a:p>
            <a:pPr>
              <a:tabLst/>
            </a:pPr>
            <a:r>
              <a:rPr lang="es-CL" altLang="zh-CN" sz="2800" dirty="0">
                <a:solidFill>
                  <a:srgbClr val="EB844A"/>
                </a:solidFill>
                <a:latin typeface="Gill Sans for Oriflame Light"/>
                <a:ea typeface="+mj-ea"/>
                <a:cs typeface="Gill Sans for Oriflame Light"/>
              </a:rPr>
              <a:t>Encuentra </a:t>
            </a:r>
            <a:endParaRPr lang="es-CL" altLang="zh-CN" sz="2800" dirty="0" smtClean="0">
              <a:solidFill>
                <a:srgbClr val="EB844A"/>
              </a:solidFill>
              <a:latin typeface="Gill Sans for Oriflame Light"/>
              <a:ea typeface="+mj-ea"/>
              <a:cs typeface="Gill Sans for Oriflame Light"/>
            </a:endParaRPr>
          </a:p>
        </p:txBody>
      </p:sp>
      <p:grpSp>
        <p:nvGrpSpPr>
          <p:cNvPr id="12" name="19 Grupo"/>
          <p:cNvGrpSpPr/>
          <p:nvPr/>
        </p:nvGrpSpPr>
        <p:grpSpPr>
          <a:xfrm>
            <a:off x="4724400" y="4415390"/>
            <a:ext cx="4114800" cy="1604410"/>
            <a:chOff x="4708012" y="4567949"/>
            <a:chExt cx="4114800" cy="1604410"/>
          </a:xfrm>
        </p:grpSpPr>
        <p:pic>
          <p:nvPicPr>
            <p:cNvPr id="13" name="Picture 14" descr="Tips_ima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08012" y="4567949"/>
              <a:ext cx="1078992" cy="1078992"/>
            </a:xfrm>
            <a:prstGeom prst="rect">
              <a:avLst/>
            </a:prstGeom>
          </p:spPr>
        </p:pic>
        <p:sp>
          <p:nvSpPr>
            <p:cNvPr id="14" name="Freeform 3"/>
            <p:cNvSpPr/>
            <p:nvPr/>
          </p:nvSpPr>
          <p:spPr>
            <a:xfrm>
              <a:off x="4898783" y="4797986"/>
              <a:ext cx="3800716" cy="1349514"/>
            </a:xfrm>
            <a:custGeom>
              <a:avLst/>
              <a:gdLst>
                <a:gd name="connsiteX0" fmla="*/ 3788016 w 3800716"/>
                <a:gd name="connsiteY0" fmla="*/ 1228814 h 1349514"/>
                <a:gd name="connsiteX1" fmla="*/ 3788016 w 3800716"/>
                <a:gd name="connsiteY1" fmla="*/ 586028 h 1349514"/>
                <a:gd name="connsiteX2" fmla="*/ 3680015 w 3800716"/>
                <a:gd name="connsiteY2" fmla="*/ 478028 h 1349514"/>
                <a:gd name="connsiteX3" fmla="*/ 615746 w 3800716"/>
                <a:gd name="connsiteY3" fmla="*/ 478028 h 1349514"/>
                <a:gd name="connsiteX4" fmla="*/ 661568 w 3800716"/>
                <a:gd name="connsiteY4" fmla="*/ 317792 h 1349514"/>
                <a:gd name="connsiteX5" fmla="*/ 356463 w 3800716"/>
                <a:gd name="connsiteY5" fmla="*/ 12700 h 1349514"/>
                <a:gd name="connsiteX6" fmla="*/ 51371 w 3800716"/>
                <a:gd name="connsiteY6" fmla="*/ 317792 h 1349514"/>
                <a:gd name="connsiteX7" fmla="*/ 98805 w 3800716"/>
                <a:gd name="connsiteY7" fmla="*/ 480707 h 1349514"/>
                <a:gd name="connsiteX8" fmla="*/ 12700 w 3800716"/>
                <a:gd name="connsiteY8" fmla="*/ 586028 h 1349514"/>
                <a:gd name="connsiteX9" fmla="*/ 12700 w 3800716"/>
                <a:gd name="connsiteY9" fmla="*/ 1228814 h 1349514"/>
                <a:gd name="connsiteX10" fmla="*/ 120700 w 3800716"/>
                <a:gd name="connsiteY10" fmla="*/ 1336814 h 1349514"/>
                <a:gd name="connsiteX11" fmla="*/ 3680015 w 3800716"/>
                <a:gd name="connsiteY11" fmla="*/ 1336814 h 1349514"/>
                <a:gd name="connsiteX12" fmla="*/ 3788016 w 3800716"/>
                <a:gd name="connsiteY12" fmla="*/ 1228814 h 134951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800716" h="1349514">
                  <a:moveTo>
                    <a:pt x="3788016" y="1228814"/>
                  </a:moveTo>
                  <a:lnTo>
                    <a:pt x="3788016" y="586028"/>
                  </a:lnTo>
                  <a:cubicBezTo>
                    <a:pt x="3788016" y="586028"/>
                    <a:pt x="3788016" y="478028"/>
                    <a:pt x="3680015" y="478028"/>
                  </a:cubicBezTo>
                  <a:lnTo>
                    <a:pt x="615746" y="478028"/>
                  </a:lnTo>
                  <a:cubicBezTo>
                    <a:pt x="644614" y="431419"/>
                    <a:pt x="661568" y="376644"/>
                    <a:pt x="661568" y="317792"/>
                  </a:cubicBezTo>
                  <a:cubicBezTo>
                    <a:pt x="661568" y="149288"/>
                    <a:pt x="524967" y="12700"/>
                    <a:pt x="356463" y="12700"/>
                  </a:cubicBezTo>
                  <a:cubicBezTo>
                    <a:pt x="187960" y="12700"/>
                    <a:pt x="51371" y="149288"/>
                    <a:pt x="51371" y="317792"/>
                  </a:cubicBezTo>
                  <a:cubicBezTo>
                    <a:pt x="51371" y="377774"/>
                    <a:pt x="68922" y="433527"/>
                    <a:pt x="98805" y="480707"/>
                  </a:cubicBezTo>
                  <a:cubicBezTo>
                    <a:pt x="67259" y="487095"/>
                    <a:pt x="12700" y="509168"/>
                    <a:pt x="12700" y="586028"/>
                  </a:cubicBezTo>
                  <a:lnTo>
                    <a:pt x="12700" y="1228814"/>
                  </a:lnTo>
                  <a:cubicBezTo>
                    <a:pt x="12700" y="1228814"/>
                    <a:pt x="12700" y="1336814"/>
                    <a:pt x="120700" y="1336814"/>
                  </a:cubicBezTo>
                  <a:lnTo>
                    <a:pt x="3680015" y="1336814"/>
                  </a:lnTo>
                  <a:cubicBezTo>
                    <a:pt x="3680015" y="1336814"/>
                    <a:pt x="3788016" y="1336814"/>
                    <a:pt x="3788016" y="1228814"/>
                  </a:cubicBezTo>
                </a:path>
              </a:pathLst>
            </a:custGeom>
            <a:solidFill>
              <a:srgbClr val="000000">
                <a:alpha val="0"/>
              </a:srgbClr>
            </a:solidFill>
            <a:ln w="25400">
              <a:solidFill>
                <a:srgbClr val="7FBBC7">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5" name="TextBox 1"/>
            <p:cNvSpPr txBox="1"/>
            <p:nvPr/>
          </p:nvSpPr>
          <p:spPr>
            <a:xfrm>
              <a:off x="5027739" y="5105400"/>
              <a:ext cx="3795073" cy="1066959"/>
            </a:xfrm>
            <a:prstGeom prst="rect">
              <a:avLst/>
            </a:prstGeom>
            <a:noFill/>
          </p:spPr>
          <p:txBody>
            <a:bodyPr wrap="square" lIns="0" tIns="0" rIns="0" rtlCol="0">
              <a:spAutoFit/>
            </a:bodyPr>
            <a:lstStyle/>
            <a:p>
              <a:pPr>
                <a:lnSpc>
                  <a:spcPts val="2200"/>
                </a:lnSpc>
                <a:tabLst>
                  <a:tab pos="76200" algn="l"/>
                  <a:tab pos="139700" algn="l"/>
                  <a:tab pos="2921000" algn="l"/>
                </a:tabLst>
              </a:pPr>
              <a:endParaRPr lang="es-CL" altLang="zh-CN" b="1" dirty="0" smtClean="0">
                <a:latin typeface="Gill Sans for Oriflame Light"/>
              </a:endParaRPr>
            </a:p>
            <a:p>
              <a:r>
                <a:rPr lang="es-CL" sz="1600" b="1" dirty="0" smtClean="0">
                  <a:latin typeface="Gill Sans for Oriflame Light"/>
                </a:rPr>
                <a:t>Clave: Habla </a:t>
              </a:r>
              <a:r>
                <a:rPr lang="es-CL" sz="1600" b="1" dirty="0">
                  <a:latin typeface="Gill Sans for Oriflame Light"/>
                </a:rPr>
                <a:t>entusiastamente </a:t>
              </a:r>
              <a:r>
                <a:rPr lang="es-CL" sz="1600" b="1" dirty="0" smtClean="0">
                  <a:latin typeface="Gill Sans for Oriflame Light"/>
                </a:rPr>
                <a:t>de </a:t>
              </a:r>
              <a:r>
                <a:rPr lang="es-CL" sz="1600" b="1" dirty="0">
                  <a:latin typeface="Gill Sans for Oriflame Light"/>
                </a:rPr>
                <a:t>O</a:t>
              </a:r>
              <a:r>
                <a:rPr lang="es-CL" sz="1600" b="1" dirty="0" smtClean="0">
                  <a:latin typeface="Gill Sans for Oriflame Light"/>
                </a:rPr>
                <a:t>riflame con </a:t>
              </a:r>
              <a:r>
                <a:rPr lang="es-CL" sz="1600" b="1" dirty="0">
                  <a:latin typeface="Gill Sans for Oriflame Light"/>
                </a:rPr>
                <a:t>al menos 3 personas nuevas  todos los </a:t>
              </a:r>
              <a:r>
                <a:rPr lang="es-CL" sz="1600" b="1" dirty="0" smtClean="0">
                  <a:latin typeface="Gill Sans for Oriflame Light"/>
                </a:rPr>
                <a:t>días</a:t>
              </a:r>
              <a:endParaRPr lang="es-CL" altLang="zh-CN" b="1" dirty="0" smtClean="0">
                <a:latin typeface="Gill Sans for Oriflame Light"/>
              </a:endParaRPr>
            </a:p>
          </p:txBody>
        </p:sp>
        <p:sp>
          <p:nvSpPr>
            <p:cNvPr id="16" name="TextBox 16"/>
            <p:cNvSpPr txBox="1"/>
            <p:nvPr/>
          </p:nvSpPr>
          <p:spPr>
            <a:xfrm rot="21192930">
              <a:off x="5081612" y="5146449"/>
              <a:ext cx="457200" cy="215444"/>
            </a:xfrm>
            <a:prstGeom prst="rect">
              <a:avLst/>
            </a:prstGeom>
            <a:noFill/>
          </p:spPr>
          <p:txBody>
            <a:bodyPr wrap="square" rtlCol="0">
              <a:spAutoFit/>
            </a:bodyPr>
            <a:lstStyle/>
            <a:p>
              <a:r>
                <a:rPr lang="es-CL" sz="800" smtClean="0">
                  <a:solidFill>
                    <a:schemeClr val="bg1"/>
                  </a:solidFill>
                  <a:latin typeface="Gill Sans for Oriflame Light"/>
                  <a:cs typeface="Gill Sans for Oriflame"/>
                </a:rPr>
                <a:t>Tips!</a:t>
              </a:r>
              <a:endParaRPr lang="es-CL" sz="800">
                <a:solidFill>
                  <a:schemeClr val="bg1"/>
                </a:solidFill>
                <a:latin typeface="Gill Sans for Oriflame Light"/>
                <a:cs typeface="Gill Sans for Oriflame"/>
              </a:endParaRPr>
            </a:p>
          </p:txBody>
        </p:sp>
      </p:grpSp>
      <p:sp>
        <p:nvSpPr>
          <p:cNvPr id="5" name="4 Rectángulo"/>
          <p:cNvSpPr/>
          <p:nvPr/>
        </p:nvSpPr>
        <p:spPr>
          <a:xfrm>
            <a:off x="4876800" y="2156698"/>
            <a:ext cx="4080641" cy="2339102"/>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s-CL" dirty="0" smtClean="0">
                <a:latin typeface="Gill Sans for Oriflame"/>
                <a:cs typeface="Gill Sans for Oriflame"/>
              </a:rPr>
              <a:t>Esto es prospectar, y significa </a:t>
            </a:r>
            <a:r>
              <a:rPr lang="es-CL" dirty="0">
                <a:latin typeface="Gill Sans for Oriflame"/>
                <a:cs typeface="Gill Sans for Oriflame"/>
              </a:rPr>
              <a:t>buscar activamente nuevos Socios, para invitarlos a una ROO</a:t>
            </a:r>
            <a:endParaRPr lang="es-CL" altLang="zh-CN" dirty="0">
              <a:latin typeface="Gill Sans for Oriflame Light"/>
              <a:cs typeface="Gill Sans for Oriflame Light"/>
            </a:endParaRPr>
          </a:p>
          <a:p>
            <a:pPr marL="285750" indent="-285750">
              <a:spcBef>
                <a:spcPts val="600"/>
              </a:spcBef>
              <a:spcAft>
                <a:spcPts val="600"/>
              </a:spcAft>
              <a:buFont typeface="Arial" panose="020B0604020202020204" pitchFamily="34" charset="0"/>
              <a:buChar char="•"/>
            </a:pPr>
            <a:r>
              <a:rPr lang="es-CL" dirty="0" smtClean="0">
                <a:latin typeface="Gill Sans for Oriflame Light"/>
              </a:rPr>
              <a:t>Prospectar no es explicar la Oportunidad Oriflame  a la rápida</a:t>
            </a:r>
          </a:p>
          <a:p>
            <a:pPr marL="285750" indent="-285750">
              <a:spcBef>
                <a:spcPts val="600"/>
              </a:spcBef>
              <a:spcAft>
                <a:spcPts val="600"/>
              </a:spcAft>
              <a:buFont typeface="Arial" panose="020B0604020202020204" pitchFamily="34" charset="0"/>
              <a:buChar char="•"/>
            </a:pPr>
            <a:r>
              <a:rPr lang="es-CL" dirty="0" smtClean="0">
                <a:latin typeface="Gill Sans for Oriflame Light"/>
              </a:rPr>
              <a:t>Es despertar en interés por asistir a una ROO a conocer más</a:t>
            </a:r>
            <a:endParaRPr lang="es-CL" dirty="0">
              <a:latin typeface="Gill Sans for Oriflame Light"/>
            </a:endParaRPr>
          </a:p>
        </p:txBody>
      </p:sp>
      <p:pic>
        <p:nvPicPr>
          <p:cNvPr id="17" name="Picture 2" descr="S:\Sales Support\USERS\LESCOBAR\img Success Plan\jpgs loreto\Strana-20-Benefits-for-LeadersC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358" t="3377" r="15272" b="-260"/>
          <a:stretch/>
        </p:blipFill>
        <p:spPr bwMode="auto">
          <a:xfrm>
            <a:off x="-1" y="0"/>
            <a:ext cx="4658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4876800" y="914400"/>
            <a:ext cx="3603872" cy="523220"/>
          </a:xfrm>
          <a:prstGeom prst="rect">
            <a:avLst/>
          </a:prstGeom>
        </p:spPr>
        <p:txBody>
          <a:bodyPr wrap="none">
            <a:spAutoFit/>
          </a:bodyPr>
          <a:lstStyle/>
          <a:p>
            <a:pPr lvl="0"/>
            <a:r>
              <a:rPr lang="es-CL" altLang="zh-CN" sz="2800" dirty="0">
                <a:solidFill>
                  <a:srgbClr val="EB844A"/>
                </a:solidFill>
                <a:latin typeface="Gill Sans for Oriflame Light"/>
                <a:cs typeface="Gill Sans for Oriflame Light"/>
              </a:rPr>
              <a:t>Personas </a:t>
            </a:r>
            <a:r>
              <a:rPr lang="es-CL" altLang="zh-CN" sz="2800" dirty="0" smtClean="0">
                <a:solidFill>
                  <a:srgbClr val="EB844A"/>
                </a:solidFill>
                <a:latin typeface="Gill Sans for Oriflame Light"/>
                <a:cs typeface="Gill Sans for Oriflame Light"/>
              </a:rPr>
              <a:t>para Invitar</a:t>
            </a:r>
            <a:endParaRPr lang="es-CL" altLang="zh-CN" sz="2800" dirty="0">
              <a:solidFill>
                <a:srgbClr val="EB844A"/>
              </a:solidFill>
              <a:latin typeface="Gill Sans for Oriflame Light"/>
              <a:cs typeface="Gill Sans for Oriflame Light"/>
            </a:endParaRPr>
          </a:p>
        </p:txBody>
      </p:sp>
    </p:spTree>
    <p:extLst>
      <p:ext uri="{BB962C8B-B14F-4D97-AF65-F5344CB8AC3E}">
        <p14:creationId xmlns:p14="http://schemas.microsoft.com/office/powerpoint/2010/main" val="50494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descr="4024_Oriflame_7R0A723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8" name="TextBox 1"/>
          <p:cNvSpPr txBox="1"/>
          <p:nvPr/>
        </p:nvSpPr>
        <p:spPr>
          <a:xfrm>
            <a:off x="4838699" y="2140059"/>
            <a:ext cx="4305301" cy="907941"/>
          </a:xfrm>
          <a:prstGeom prst="rect">
            <a:avLst/>
          </a:prstGeom>
          <a:noFill/>
        </p:spPr>
        <p:txBody>
          <a:bodyPr wrap="square" lIns="0" tIns="0" rIns="0" rtlCol="0">
            <a:spAutoFit/>
          </a:bodyPr>
          <a:lstStyle/>
          <a:p>
            <a:r>
              <a:rPr lang="es-CL" sz="1400" dirty="0" smtClean="0">
                <a:latin typeface="Gill Sans for Oriflame Light"/>
              </a:rPr>
              <a:t>Hola, Mi nombre es Ana, soy Socia de Oriflame </a:t>
            </a:r>
          </a:p>
          <a:p>
            <a:r>
              <a:rPr lang="es-CL" sz="1400" dirty="0" smtClean="0">
                <a:latin typeface="Gill Sans for Oriflame Light"/>
              </a:rPr>
              <a:t>La empresa está realizando una encuesta el día de hoy.</a:t>
            </a:r>
          </a:p>
          <a:p>
            <a:endParaRPr lang="es-CL" sz="1400" dirty="0" smtClean="0">
              <a:latin typeface="Gill Sans for Oriflame Light"/>
            </a:endParaRPr>
          </a:p>
        </p:txBody>
      </p:sp>
      <p:sp>
        <p:nvSpPr>
          <p:cNvPr id="9" name="Rectángulo 8"/>
          <p:cNvSpPr/>
          <p:nvPr/>
        </p:nvSpPr>
        <p:spPr>
          <a:xfrm>
            <a:off x="76200" y="304800"/>
            <a:ext cx="4114800" cy="923330"/>
          </a:xfrm>
          <a:prstGeom prst="rect">
            <a:avLst/>
          </a:prstGeom>
        </p:spPr>
        <p:txBody>
          <a:bodyPr wrap="square">
            <a:spAutoFit/>
          </a:bodyPr>
          <a:lstStyle/>
          <a:p>
            <a:r>
              <a:rPr lang="es-CL" altLang="zh-CN" dirty="0">
                <a:ln w="18415" cmpd="sng">
                  <a:solidFill>
                    <a:srgbClr val="FFFFFF"/>
                  </a:solidFill>
                  <a:prstDash val="solid"/>
                </a:ln>
                <a:solidFill>
                  <a:srgbClr val="FFFFFF"/>
                </a:solidFill>
                <a:effectLst>
                  <a:outerShdw blurRad="50800" dist="38100" dir="8100000" algn="tr" rotWithShape="0">
                    <a:prstClr val="black">
                      <a:alpha val="40000"/>
                    </a:prstClr>
                  </a:outerShdw>
                </a:effectLst>
                <a:latin typeface="Gill Sans for Oriflame Light"/>
                <a:cs typeface="Gill Sans for Oriflame Light"/>
              </a:rPr>
              <a:t>Estructura de una </a:t>
            </a:r>
            <a:r>
              <a:rPr lang="es-CL" altLang="zh-CN" dirty="0" smtClean="0">
                <a:ln w="18415" cmpd="sng">
                  <a:solidFill>
                    <a:srgbClr val="FFFFFF"/>
                  </a:solidFill>
                  <a:prstDash val="solid"/>
                </a:ln>
                <a:solidFill>
                  <a:srgbClr val="FFFFFF"/>
                </a:solidFill>
                <a:effectLst>
                  <a:outerShdw blurRad="50800" dist="38100" dir="8100000" algn="tr" rotWithShape="0">
                    <a:prstClr val="black">
                      <a:alpha val="40000"/>
                    </a:prstClr>
                  </a:outerShdw>
                </a:effectLst>
                <a:latin typeface="Gill Sans for Oriflame Light"/>
                <a:cs typeface="Gill Sans for Oriflame Light"/>
              </a:rPr>
              <a:t>conversación en prospección</a:t>
            </a:r>
            <a:r>
              <a:rPr lang="es-CL" altLang="zh-CN" dirty="0">
                <a:ln w="18415" cmpd="sng">
                  <a:solidFill>
                    <a:srgbClr val="FFFFFF"/>
                  </a:solidFill>
                  <a:prstDash val="solid"/>
                </a:ln>
                <a:solidFill>
                  <a:srgbClr val="FFFFFF"/>
                </a:solidFill>
                <a:effectLst>
                  <a:outerShdw blurRad="50800" dist="38100" dir="8100000" algn="tr" rotWithShape="0">
                    <a:prstClr val="black">
                      <a:alpha val="40000"/>
                    </a:prstClr>
                  </a:outerShdw>
                </a:effectLst>
                <a:latin typeface="Gill Sans for Oriflame Light"/>
                <a:cs typeface="Gill Sans for Oriflame Light"/>
              </a:rPr>
              <a:t>, </a:t>
            </a:r>
            <a:r>
              <a:rPr lang="es-CL" altLang="zh-CN" dirty="0" smtClean="0">
                <a:ln w="18415" cmpd="sng">
                  <a:solidFill>
                    <a:srgbClr val="FFFFFF"/>
                  </a:solidFill>
                  <a:prstDash val="solid"/>
                </a:ln>
                <a:solidFill>
                  <a:srgbClr val="FFFFFF"/>
                </a:solidFill>
                <a:effectLst>
                  <a:outerShdw blurRad="50800" dist="38100" dir="8100000" algn="tr" rotWithShape="0">
                    <a:prstClr val="black">
                      <a:alpha val="40000"/>
                    </a:prstClr>
                  </a:outerShdw>
                </a:effectLst>
                <a:latin typeface="Gill Sans for Oriflame Light"/>
                <a:cs typeface="Gill Sans for Oriflame Light"/>
              </a:rPr>
              <a:t>e</a:t>
            </a:r>
            <a:r>
              <a:rPr lang="es-CL" dirty="0" smtClean="0">
                <a:ln w="18415" cmpd="sng">
                  <a:solidFill>
                    <a:srgbClr val="FFFFFF"/>
                  </a:solidFill>
                  <a:prstDash val="solid"/>
                </a:ln>
                <a:solidFill>
                  <a:srgbClr val="FFFFFF"/>
                </a:solidFill>
                <a:effectLst>
                  <a:outerShdw blurRad="50800" dist="38100" dir="8100000" algn="tr" rotWithShape="0">
                    <a:prstClr val="black">
                      <a:alpha val="40000"/>
                    </a:prstClr>
                  </a:outerShdw>
                </a:effectLst>
                <a:latin typeface="Gill Sans for Oriflame Light"/>
              </a:rPr>
              <a:t>lige </a:t>
            </a:r>
            <a:r>
              <a:rPr lang="es-CL" dirty="0">
                <a:ln w="18415" cmpd="sng">
                  <a:solidFill>
                    <a:srgbClr val="FFFFFF"/>
                  </a:solidFill>
                  <a:prstDash val="solid"/>
                </a:ln>
                <a:solidFill>
                  <a:srgbClr val="FFFFFF"/>
                </a:solidFill>
                <a:effectLst>
                  <a:outerShdw blurRad="50800" dist="38100" dir="8100000" algn="tr" rotWithShape="0">
                    <a:prstClr val="black">
                      <a:alpha val="40000"/>
                    </a:prstClr>
                  </a:outerShdw>
                </a:effectLst>
                <a:latin typeface="Gill Sans for Oriflame Light"/>
              </a:rPr>
              <a:t>el candidato, muestra una actitud positiva, </a:t>
            </a:r>
            <a:r>
              <a:rPr lang="es-CL" dirty="0" smtClean="0">
                <a:ln w="18415" cmpd="sng">
                  <a:solidFill>
                    <a:srgbClr val="FFFFFF"/>
                  </a:solidFill>
                  <a:prstDash val="solid"/>
                </a:ln>
                <a:solidFill>
                  <a:srgbClr val="FFFFFF"/>
                </a:solidFill>
                <a:effectLst>
                  <a:outerShdw blurRad="50800" dist="38100" dir="8100000" algn="tr" rotWithShape="0">
                    <a:prstClr val="black">
                      <a:alpha val="40000"/>
                    </a:prstClr>
                  </a:outerShdw>
                </a:effectLst>
                <a:latin typeface="Gill Sans for Oriflame Light"/>
              </a:rPr>
              <a:t>sonríe.</a:t>
            </a:r>
            <a:endParaRPr lang="es-CL" altLang="zh-CN" dirty="0">
              <a:ln w="18415" cmpd="sng">
                <a:solidFill>
                  <a:srgbClr val="FFFFFF"/>
                </a:solidFill>
                <a:prstDash val="solid"/>
              </a:ln>
              <a:solidFill>
                <a:srgbClr val="FFFFFF"/>
              </a:solidFill>
              <a:effectLst>
                <a:outerShdw blurRad="50800" dist="38100" dir="8100000" algn="tr" rotWithShape="0">
                  <a:prstClr val="black">
                    <a:alpha val="40000"/>
                  </a:prstClr>
                </a:outerShdw>
              </a:effectLst>
              <a:latin typeface="Gill Sans for Oriflame Light"/>
              <a:cs typeface="Gill Sans for Oriflame Light"/>
            </a:endParaRPr>
          </a:p>
        </p:txBody>
      </p:sp>
      <p:sp>
        <p:nvSpPr>
          <p:cNvPr id="11" name="Pentágono 10"/>
          <p:cNvSpPr/>
          <p:nvPr/>
        </p:nvSpPr>
        <p:spPr>
          <a:xfrm>
            <a:off x="381000" y="2133600"/>
            <a:ext cx="3886200" cy="381000"/>
          </a:xfrm>
          <a:prstGeom prst="homePlate">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Pentágono 17"/>
          <p:cNvSpPr/>
          <p:nvPr/>
        </p:nvSpPr>
        <p:spPr>
          <a:xfrm>
            <a:off x="381000" y="2819400"/>
            <a:ext cx="3886200" cy="381000"/>
          </a:xfrm>
          <a:prstGeom prst="homePlate">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 name="Pentágono 18"/>
          <p:cNvSpPr/>
          <p:nvPr/>
        </p:nvSpPr>
        <p:spPr>
          <a:xfrm>
            <a:off x="381000" y="3729841"/>
            <a:ext cx="3886200" cy="381000"/>
          </a:xfrm>
          <a:prstGeom prst="homePlate">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0" name="Pentágono 19"/>
          <p:cNvSpPr/>
          <p:nvPr/>
        </p:nvSpPr>
        <p:spPr>
          <a:xfrm>
            <a:off x="381000" y="6172200"/>
            <a:ext cx="3886200" cy="381000"/>
          </a:xfrm>
          <a:prstGeom prst="homePlate">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1" name="TextBox 1"/>
          <p:cNvSpPr txBox="1"/>
          <p:nvPr/>
        </p:nvSpPr>
        <p:spPr>
          <a:xfrm>
            <a:off x="533400" y="2209800"/>
            <a:ext cx="1578570" cy="274434"/>
          </a:xfrm>
          <a:prstGeom prst="rect">
            <a:avLst/>
          </a:prstGeom>
          <a:noFill/>
        </p:spPr>
        <p:txBody>
          <a:bodyPr wrap="none" lIns="0" tIns="0" rIns="0" rtlCol="0">
            <a:spAutoFit/>
          </a:bodyPr>
          <a:lstStyle/>
          <a:p>
            <a:pPr>
              <a:lnSpc>
                <a:spcPts val="1800"/>
              </a:lnSpc>
              <a:tabLst/>
            </a:pPr>
            <a:r>
              <a:rPr lang="es-CL" altLang="zh-CN" sz="1400" b="1" dirty="0" smtClean="0">
                <a:latin typeface="Gill Sans for Oriflame Light"/>
                <a:cs typeface="Gill Sans for Oriflame"/>
              </a:rPr>
              <a:t>1. Saludar, presentarse</a:t>
            </a:r>
          </a:p>
        </p:txBody>
      </p:sp>
      <p:sp>
        <p:nvSpPr>
          <p:cNvPr id="22" name="TextBox 1"/>
          <p:cNvSpPr txBox="1"/>
          <p:nvPr/>
        </p:nvSpPr>
        <p:spPr>
          <a:xfrm>
            <a:off x="533400" y="3806041"/>
            <a:ext cx="1386322" cy="274434"/>
          </a:xfrm>
          <a:prstGeom prst="rect">
            <a:avLst/>
          </a:prstGeom>
          <a:noFill/>
        </p:spPr>
        <p:txBody>
          <a:bodyPr wrap="none" lIns="0" tIns="0" rIns="0" rtlCol="0">
            <a:spAutoFit/>
          </a:bodyPr>
          <a:lstStyle/>
          <a:p>
            <a:pPr>
              <a:lnSpc>
                <a:spcPts val="1800"/>
              </a:lnSpc>
              <a:tabLst/>
            </a:pPr>
            <a:r>
              <a:rPr lang="es-CL" altLang="zh-CN" sz="1400" b="1" dirty="0" smtClean="0">
                <a:solidFill>
                  <a:srgbClr val="000000"/>
                </a:solidFill>
                <a:latin typeface="Gill Sans for Oriflame Light"/>
                <a:cs typeface="Gill Sans for Oriflame"/>
              </a:rPr>
              <a:t>3. Realiza preguntas </a:t>
            </a:r>
          </a:p>
        </p:txBody>
      </p:sp>
      <p:sp>
        <p:nvSpPr>
          <p:cNvPr id="23" name="TextBox 1"/>
          <p:cNvSpPr txBox="1"/>
          <p:nvPr/>
        </p:nvSpPr>
        <p:spPr>
          <a:xfrm>
            <a:off x="533400" y="6248400"/>
            <a:ext cx="2103140" cy="274434"/>
          </a:xfrm>
          <a:prstGeom prst="rect">
            <a:avLst/>
          </a:prstGeom>
          <a:noFill/>
        </p:spPr>
        <p:txBody>
          <a:bodyPr wrap="none" lIns="0" tIns="0" rIns="0" rtlCol="0">
            <a:spAutoFit/>
          </a:bodyPr>
          <a:lstStyle/>
          <a:p>
            <a:pPr>
              <a:lnSpc>
                <a:spcPts val="1800"/>
              </a:lnSpc>
              <a:tabLst/>
            </a:pPr>
            <a:r>
              <a:rPr lang="es-CL" altLang="zh-CN" sz="1400" b="1" dirty="0" smtClean="0">
                <a:solidFill>
                  <a:srgbClr val="000000"/>
                </a:solidFill>
                <a:latin typeface="Gill Sans for Oriflame Light"/>
                <a:cs typeface="Gill Sans for Oriflame"/>
              </a:rPr>
              <a:t>4. Palabras de agradecimiento</a:t>
            </a:r>
          </a:p>
        </p:txBody>
      </p:sp>
      <p:sp>
        <p:nvSpPr>
          <p:cNvPr id="24" name="TextBox 1"/>
          <p:cNvSpPr txBox="1"/>
          <p:nvPr/>
        </p:nvSpPr>
        <p:spPr>
          <a:xfrm>
            <a:off x="533400" y="2819400"/>
            <a:ext cx="1756891" cy="349241"/>
          </a:xfrm>
          <a:prstGeom prst="rect">
            <a:avLst/>
          </a:prstGeom>
          <a:noFill/>
        </p:spPr>
        <p:txBody>
          <a:bodyPr wrap="none" lIns="0" tIns="0" rIns="0" rtlCol="0">
            <a:spAutoFit/>
          </a:bodyPr>
          <a:lstStyle/>
          <a:p>
            <a:pPr>
              <a:lnSpc>
                <a:spcPts val="2500"/>
              </a:lnSpc>
              <a:tabLst/>
            </a:pPr>
            <a:r>
              <a:rPr lang="es-CL" altLang="zh-CN" sz="1400" b="1" dirty="0" smtClean="0">
                <a:solidFill>
                  <a:srgbClr val="000000"/>
                </a:solidFill>
                <a:latin typeface="Gill Sans for Oriflame Light"/>
                <a:cs typeface="Gill Sans for Oriflame"/>
              </a:rPr>
              <a:t>2. Habla sobre el tiempo</a:t>
            </a:r>
          </a:p>
        </p:txBody>
      </p:sp>
      <p:sp>
        <p:nvSpPr>
          <p:cNvPr id="26" name="15 Rectángulo"/>
          <p:cNvSpPr/>
          <p:nvPr/>
        </p:nvSpPr>
        <p:spPr>
          <a:xfrm>
            <a:off x="4724400" y="2779693"/>
            <a:ext cx="4495800" cy="954107"/>
          </a:xfrm>
          <a:prstGeom prst="rect">
            <a:avLst/>
          </a:prstGeom>
        </p:spPr>
        <p:txBody>
          <a:bodyPr wrap="square">
            <a:spAutoFit/>
          </a:bodyPr>
          <a:lstStyle/>
          <a:p>
            <a:pPr lvl="0"/>
            <a:r>
              <a:rPr lang="es-CL" sz="1400" dirty="0">
                <a:solidFill>
                  <a:prstClr val="black"/>
                </a:solidFill>
                <a:latin typeface="Gill Sans for Oriflame Light"/>
              </a:rPr>
              <a:t>Esto tomará sólo 2 minutos.</a:t>
            </a:r>
          </a:p>
          <a:p>
            <a:pPr lvl="0"/>
            <a:r>
              <a:rPr lang="es-CL" sz="1400" dirty="0">
                <a:solidFill>
                  <a:prstClr val="black"/>
                </a:solidFill>
                <a:latin typeface="Gill Sans for Oriflame Light"/>
              </a:rPr>
              <a:t>Si responde las preguntas </a:t>
            </a:r>
            <a:r>
              <a:rPr lang="es-CL" sz="1400" dirty="0" smtClean="0">
                <a:solidFill>
                  <a:prstClr val="black"/>
                </a:solidFill>
                <a:latin typeface="Gill Sans for Oriflame Light"/>
              </a:rPr>
              <a:t>recibirá </a:t>
            </a:r>
            <a:r>
              <a:rPr lang="es-CL" sz="1400" dirty="0">
                <a:solidFill>
                  <a:prstClr val="black"/>
                </a:solidFill>
                <a:latin typeface="Gill Sans for Oriflame Light"/>
              </a:rPr>
              <a:t>un regalo de Oriflame</a:t>
            </a:r>
            <a:r>
              <a:rPr lang="es-CL" sz="1400" dirty="0" smtClean="0">
                <a:solidFill>
                  <a:prstClr val="black"/>
                </a:solidFill>
                <a:latin typeface="Gill Sans for Oriflame Light"/>
              </a:rPr>
              <a:t>. (</a:t>
            </a:r>
            <a:r>
              <a:rPr lang="es-CL" sz="1400" dirty="0">
                <a:solidFill>
                  <a:prstClr val="black"/>
                </a:solidFill>
                <a:latin typeface="Gill Sans for Oriflame Light"/>
              </a:rPr>
              <a:t>por ejemplo, tester, producto, Catálogo de productos...)</a:t>
            </a:r>
            <a:endParaRPr lang="es-CL" altLang="zh-CN" sz="1400" dirty="0">
              <a:solidFill>
                <a:srgbClr val="231F20"/>
              </a:solidFill>
              <a:latin typeface="Gill Sans for Oriflame Light"/>
              <a:cs typeface="Gill Sans for Oriflame Light"/>
            </a:endParaRPr>
          </a:p>
        </p:txBody>
      </p:sp>
      <p:sp>
        <p:nvSpPr>
          <p:cNvPr id="27" name="TextBox 1"/>
          <p:cNvSpPr txBox="1"/>
          <p:nvPr/>
        </p:nvSpPr>
        <p:spPr>
          <a:xfrm>
            <a:off x="4796570" y="3729841"/>
            <a:ext cx="3204430" cy="2200602"/>
          </a:xfrm>
          <a:prstGeom prst="rect">
            <a:avLst/>
          </a:prstGeom>
          <a:noFill/>
        </p:spPr>
        <p:txBody>
          <a:bodyPr wrap="square" lIns="0" tIns="0" rIns="0" rtlCol="0">
            <a:spAutoFit/>
          </a:bodyPr>
          <a:lstStyle/>
          <a:p>
            <a:r>
              <a:rPr lang="es-CL" sz="1400" b="1" dirty="0" smtClean="0">
                <a:solidFill>
                  <a:srgbClr val="F79646"/>
                </a:solidFill>
                <a:latin typeface="Gill Sans for Oriflame Light"/>
              </a:rPr>
              <a:t>Cuestionario:</a:t>
            </a:r>
          </a:p>
          <a:p>
            <a:r>
              <a:rPr lang="es-CL" sz="1400" dirty="0" smtClean="0">
                <a:latin typeface="Gill Sans for Oriflame Light"/>
              </a:rPr>
              <a:t>¿Sabe acerca de Oriflame? </a:t>
            </a:r>
          </a:p>
          <a:p>
            <a:r>
              <a:rPr lang="es-CL" sz="1400" dirty="0" smtClean="0">
                <a:latin typeface="Gill Sans for Oriflame Light"/>
              </a:rPr>
              <a:t>¿Tienes </a:t>
            </a:r>
            <a:r>
              <a:rPr lang="es-CL" sz="1400" dirty="0">
                <a:latin typeface="Gill Sans for Oriflame Light"/>
              </a:rPr>
              <a:t>un consultor personal? </a:t>
            </a:r>
          </a:p>
          <a:p>
            <a:r>
              <a:rPr lang="es-CL" sz="1400" dirty="0" smtClean="0">
                <a:latin typeface="Gill Sans for Oriflame Light"/>
              </a:rPr>
              <a:t>¿Te gustaría  ganar dinero extra? </a:t>
            </a:r>
          </a:p>
          <a:p>
            <a:r>
              <a:rPr lang="es-CL" sz="1400" dirty="0" smtClean="0">
                <a:latin typeface="Gill Sans for Oriflame Light"/>
              </a:rPr>
              <a:t>¿</a:t>
            </a:r>
            <a:r>
              <a:rPr lang="es-CL" sz="1400" dirty="0">
                <a:latin typeface="Gill Sans for Oriflame Light"/>
              </a:rPr>
              <a:t>T</a:t>
            </a:r>
            <a:r>
              <a:rPr lang="es-CL" sz="1400" dirty="0" smtClean="0">
                <a:latin typeface="Gill Sans for Oriflame Light"/>
              </a:rPr>
              <a:t>e gustaría formar tu propio negocio?</a:t>
            </a:r>
          </a:p>
          <a:p>
            <a:r>
              <a:rPr lang="es-CL" sz="1400" dirty="0" smtClean="0">
                <a:latin typeface="Gill Sans for Oriflame Light"/>
              </a:rPr>
              <a:t>¿</a:t>
            </a:r>
            <a:r>
              <a:rPr lang="es-CL" sz="1400" dirty="0">
                <a:latin typeface="Gill Sans for Oriflame Light"/>
              </a:rPr>
              <a:t>T</a:t>
            </a:r>
            <a:r>
              <a:rPr lang="es-CL" sz="1400" dirty="0" smtClean="0">
                <a:latin typeface="Gill Sans for Oriflame Light"/>
              </a:rPr>
              <a:t>e gustaría asistir a una clase de belleza?</a:t>
            </a:r>
          </a:p>
          <a:p>
            <a:r>
              <a:rPr lang="es-CL" sz="1400" dirty="0" smtClean="0">
                <a:latin typeface="Gill Sans for Oriflame Light"/>
              </a:rPr>
              <a:t>¿Conoces a alguien que esté interesado en conocer esta oportunidad?</a:t>
            </a:r>
          </a:p>
          <a:p>
            <a:r>
              <a:rPr lang="es-CL" sz="1400" dirty="0" smtClean="0">
                <a:solidFill>
                  <a:schemeClr val="accent6"/>
                </a:solidFill>
                <a:latin typeface="Gill Sans for Oriflame Light"/>
              </a:rPr>
              <a:t>Toma los datos de contacto</a:t>
            </a:r>
            <a:endParaRPr lang="es-CL" altLang="zh-CN" sz="1400" dirty="0" smtClean="0">
              <a:solidFill>
                <a:schemeClr val="accent6"/>
              </a:solidFill>
              <a:latin typeface="Gill Sans for Oriflame Light"/>
              <a:cs typeface="Gill Sans for Oriflame Light"/>
            </a:endParaRPr>
          </a:p>
        </p:txBody>
      </p:sp>
      <p:sp>
        <p:nvSpPr>
          <p:cNvPr id="28" name="TextBox 1"/>
          <p:cNvSpPr txBox="1"/>
          <p:nvPr/>
        </p:nvSpPr>
        <p:spPr>
          <a:xfrm>
            <a:off x="4800600" y="6172200"/>
            <a:ext cx="5154278" cy="477054"/>
          </a:xfrm>
          <a:prstGeom prst="rect">
            <a:avLst/>
          </a:prstGeom>
          <a:noFill/>
        </p:spPr>
        <p:txBody>
          <a:bodyPr wrap="square" lIns="0" tIns="0" rIns="0" rtlCol="0">
            <a:spAutoFit/>
          </a:bodyPr>
          <a:lstStyle/>
          <a:p>
            <a:r>
              <a:rPr lang="es-CL" sz="1400" dirty="0" smtClean="0">
                <a:latin typeface="Gill Sans for Oriflame Light"/>
              </a:rPr>
              <a:t>Muchas gracias por participar en la encuesta.</a:t>
            </a:r>
          </a:p>
          <a:p>
            <a:r>
              <a:rPr lang="es-CL" sz="1400" dirty="0" smtClean="0">
                <a:latin typeface="Gill Sans for Oriflame Light"/>
              </a:rPr>
              <a:t>¡Que tengas un buen día!!</a:t>
            </a:r>
            <a:endParaRPr lang="es-CL" altLang="zh-CN" sz="1400" dirty="0" smtClean="0">
              <a:solidFill>
                <a:srgbClr val="231F20"/>
              </a:solidFill>
              <a:latin typeface="Gill Sans for Oriflame Light"/>
              <a:cs typeface="Gill Sans for Oriflame Light"/>
            </a:endParaRPr>
          </a:p>
        </p:txBody>
      </p:sp>
      <p:sp>
        <p:nvSpPr>
          <p:cNvPr id="29" name="TextBox 1"/>
          <p:cNvSpPr txBox="1"/>
          <p:nvPr/>
        </p:nvSpPr>
        <p:spPr>
          <a:xfrm>
            <a:off x="8001000" y="3958441"/>
            <a:ext cx="737616" cy="1338828"/>
          </a:xfrm>
          <a:prstGeom prst="rect">
            <a:avLst/>
          </a:prstGeom>
          <a:noFill/>
        </p:spPr>
        <p:txBody>
          <a:bodyPr wrap="square" lIns="0" tIns="0" rIns="0" rtlCol="0">
            <a:spAutoFit/>
          </a:bodyPr>
          <a:lstStyle/>
          <a:p>
            <a:pPr>
              <a:tabLst/>
            </a:pPr>
            <a:r>
              <a:rPr lang="es-CL" altLang="zh-CN" sz="1400" dirty="0" smtClean="0">
                <a:solidFill>
                  <a:srgbClr val="231F20"/>
                </a:solidFill>
                <a:latin typeface="Gill Sans for Oriflame Light"/>
                <a:cs typeface="Gill Sans for Oriflame Light"/>
              </a:rPr>
              <a:t>Si   No</a:t>
            </a:r>
          </a:p>
          <a:p>
            <a:pPr>
              <a:tabLst/>
            </a:pPr>
            <a:r>
              <a:rPr lang="es-CL" altLang="zh-CN" sz="1400" dirty="0" smtClean="0">
                <a:solidFill>
                  <a:srgbClr val="231F20"/>
                </a:solidFill>
                <a:latin typeface="Gill Sans for Oriflame Light"/>
                <a:cs typeface="Gill Sans for Oriflame Light"/>
              </a:rPr>
              <a:t>Si   No</a:t>
            </a:r>
          </a:p>
          <a:p>
            <a:pPr>
              <a:tabLst/>
            </a:pPr>
            <a:r>
              <a:rPr lang="es-CL" altLang="zh-CN" sz="1400" dirty="0" smtClean="0">
                <a:solidFill>
                  <a:srgbClr val="231F20"/>
                </a:solidFill>
                <a:latin typeface="Gill Sans for Oriflame Light"/>
                <a:cs typeface="Gill Sans for Oriflame Light"/>
              </a:rPr>
              <a:t>Si   No</a:t>
            </a:r>
          </a:p>
          <a:p>
            <a:pPr>
              <a:tabLst/>
            </a:pPr>
            <a:r>
              <a:rPr lang="es-CL" altLang="zh-CN" sz="1400" dirty="0" smtClean="0">
                <a:solidFill>
                  <a:srgbClr val="231F20"/>
                </a:solidFill>
                <a:latin typeface="Gill Sans for Oriflame Light"/>
                <a:cs typeface="Gill Sans for Oriflame Light"/>
              </a:rPr>
              <a:t>Si   No</a:t>
            </a:r>
          </a:p>
          <a:p>
            <a:pPr>
              <a:tabLst/>
            </a:pPr>
            <a:r>
              <a:rPr lang="es-CL" altLang="zh-CN" sz="1400" dirty="0" smtClean="0">
                <a:solidFill>
                  <a:srgbClr val="231F20"/>
                </a:solidFill>
                <a:latin typeface="Gill Sans for Oriflame Light"/>
                <a:cs typeface="Gill Sans for Oriflame Light"/>
              </a:rPr>
              <a:t>Si   No</a:t>
            </a:r>
          </a:p>
          <a:p>
            <a:pPr>
              <a:tabLst/>
            </a:pPr>
            <a:r>
              <a:rPr lang="es-CL" altLang="zh-CN" sz="1400" dirty="0" smtClean="0">
                <a:solidFill>
                  <a:srgbClr val="231F20"/>
                </a:solidFill>
                <a:latin typeface="Gill Sans for Oriflame Light"/>
                <a:cs typeface="Gill Sans for Oriflame Light"/>
              </a:rPr>
              <a:t>Si   No</a:t>
            </a:r>
          </a:p>
        </p:txBody>
      </p:sp>
      <p:sp>
        <p:nvSpPr>
          <p:cNvPr id="32" name="31 CuadroTexto"/>
          <p:cNvSpPr txBox="1"/>
          <p:nvPr/>
        </p:nvSpPr>
        <p:spPr>
          <a:xfrm>
            <a:off x="4572000" y="-71308"/>
            <a:ext cx="697627" cy="1323439"/>
          </a:xfrm>
          <a:prstGeom prst="rect">
            <a:avLst/>
          </a:prstGeom>
          <a:noFill/>
        </p:spPr>
        <p:txBody>
          <a:bodyPr wrap="none" rtlCol="0">
            <a:spAutoFit/>
          </a:bodyPr>
          <a:lstStyle/>
          <a:p>
            <a:r>
              <a:rPr lang="es-CL" sz="8000" dirty="0" smtClean="0">
                <a:solidFill>
                  <a:srgbClr val="EB8449"/>
                </a:solidFill>
                <a:latin typeface="Gill Sans for Oriflame"/>
                <a:cs typeface="Gill Sans for Oriflame"/>
              </a:rPr>
              <a:t>1</a:t>
            </a:r>
            <a:endParaRPr lang="es-CL" sz="8000" dirty="0">
              <a:solidFill>
                <a:srgbClr val="EB8449"/>
              </a:solidFill>
              <a:latin typeface="Gill Sans for Oriflame"/>
              <a:cs typeface="Gill Sans for Oriflame"/>
            </a:endParaRPr>
          </a:p>
        </p:txBody>
      </p:sp>
      <p:sp>
        <p:nvSpPr>
          <p:cNvPr id="33" name="TextBox 1"/>
          <p:cNvSpPr txBox="1"/>
          <p:nvPr/>
        </p:nvSpPr>
        <p:spPr>
          <a:xfrm>
            <a:off x="5228820" y="539859"/>
            <a:ext cx="4876800" cy="477054"/>
          </a:xfrm>
          <a:prstGeom prst="rect">
            <a:avLst/>
          </a:prstGeom>
          <a:noFill/>
        </p:spPr>
        <p:txBody>
          <a:bodyPr wrap="square" lIns="0" tIns="0" rIns="0" rtlCol="0">
            <a:spAutoFit/>
          </a:bodyPr>
          <a:lstStyle/>
          <a:p>
            <a:pPr>
              <a:tabLst/>
            </a:pPr>
            <a:r>
              <a:rPr lang="es-CL" altLang="zh-CN" sz="2800" dirty="0">
                <a:solidFill>
                  <a:srgbClr val="EB844A"/>
                </a:solidFill>
                <a:latin typeface="Gill Sans for Oriflame Light"/>
                <a:ea typeface="+mj-ea"/>
                <a:cs typeface="Gill Sans for Oriflame Light"/>
              </a:rPr>
              <a:t>Encuentra </a:t>
            </a:r>
            <a:endParaRPr lang="es-CL" altLang="zh-CN" sz="2800" dirty="0" smtClean="0">
              <a:solidFill>
                <a:srgbClr val="EB844A"/>
              </a:solidFill>
              <a:latin typeface="Gill Sans for Oriflame Light"/>
              <a:ea typeface="+mj-ea"/>
              <a:cs typeface="Gill Sans for Oriflame Light"/>
            </a:endParaRPr>
          </a:p>
        </p:txBody>
      </p:sp>
      <p:sp>
        <p:nvSpPr>
          <p:cNvPr id="34" name="33 Rectángulo"/>
          <p:cNvSpPr/>
          <p:nvPr/>
        </p:nvSpPr>
        <p:spPr>
          <a:xfrm>
            <a:off x="4876800" y="914400"/>
            <a:ext cx="3603872" cy="523220"/>
          </a:xfrm>
          <a:prstGeom prst="rect">
            <a:avLst/>
          </a:prstGeom>
        </p:spPr>
        <p:txBody>
          <a:bodyPr wrap="none">
            <a:spAutoFit/>
          </a:bodyPr>
          <a:lstStyle/>
          <a:p>
            <a:pPr lvl="0"/>
            <a:r>
              <a:rPr lang="es-CL" altLang="zh-CN" sz="2800" dirty="0">
                <a:solidFill>
                  <a:srgbClr val="EB844A"/>
                </a:solidFill>
                <a:latin typeface="Gill Sans for Oriflame Light"/>
                <a:cs typeface="Gill Sans for Oriflame Light"/>
              </a:rPr>
              <a:t>Personas </a:t>
            </a:r>
            <a:r>
              <a:rPr lang="es-CL" altLang="zh-CN" sz="2800" dirty="0" smtClean="0">
                <a:solidFill>
                  <a:srgbClr val="EB844A"/>
                </a:solidFill>
                <a:latin typeface="Gill Sans for Oriflame Light"/>
                <a:cs typeface="Gill Sans for Oriflame Light"/>
              </a:rPr>
              <a:t>para Invitar</a:t>
            </a:r>
            <a:endParaRPr lang="es-CL" altLang="zh-CN" sz="2800" dirty="0">
              <a:solidFill>
                <a:srgbClr val="EB844A"/>
              </a:solidFill>
              <a:latin typeface="Gill Sans for Oriflame Light"/>
              <a:cs typeface="Gill Sans for Oriflame Light"/>
            </a:endParaRPr>
          </a:p>
        </p:txBody>
      </p:sp>
      <p:sp>
        <p:nvSpPr>
          <p:cNvPr id="30" name="Content Placeholder 3"/>
          <p:cNvSpPr>
            <a:spLocks noGrp="1"/>
          </p:cNvSpPr>
          <p:nvPr>
            <p:ph sz="half" idx="4294967295"/>
          </p:nvPr>
        </p:nvSpPr>
        <p:spPr>
          <a:xfrm>
            <a:off x="4759036" y="1437620"/>
            <a:ext cx="4016375" cy="405944"/>
          </a:xfrm>
          <a:prstGeom prst="rect">
            <a:avLst/>
          </a:prstGeom>
        </p:spPr>
        <p:txBody>
          <a:bodyPr>
            <a:normAutofit/>
          </a:bodyPr>
          <a:lstStyle/>
          <a:p>
            <a:pPr marL="0" indent="0">
              <a:spcBef>
                <a:spcPts val="600"/>
              </a:spcBef>
              <a:spcAft>
                <a:spcPts val="1200"/>
              </a:spcAft>
              <a:buNone/>
            </a:pPr>
            <a:r>
              <a:rPr lang="es-CL" sz="1800" b="1" dirty="0" smtClean="0">
                <a:latin typeface="Gill Sans for Oriflame"/>
              </a:rPr>
              <a:t>Haciendo una encuesta</a:t>
            </a:r>
            <a:endParaRPr lang="es-CL" sz="1800" dirty="0">
              <a:latin typeface="Gill Sans for Oriflame Light"/>
            </a:endParaRPr>
          </a:p>
        </p:txBody>
      </p:sp>
    </p:spTree>
    <p:extLst>
      <p:ext uri="{BB962C8B-B14F-4D97-AF65-F5344CB8AC3E}">
        <p14:creationId xmlns:p14="http://schemas.microsoft.com/office/powerpoint/2010/main" val="28412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8" grpId="0" animBg="1"/>
      <p:bldP spid="19" grpId="0" animBg="1"/>
      <p:bldP spid="20" grpId="0" animBg="1"/>
      <p:bldP spid="21" grpId="0"/>
      <p:bldP spid="22" grpId="0"/>
      <p:bldP spid="23" grpId="0"/>
      <p:bldP spid="24" grpId="0"/>
      <p:bldP spid="26" grpId="0"/>
      <p:bldP spid="27"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p:cNvSpPr txBox="1"/>
          <p:nvPr/>
        </p:nvSpPr>
        <p:spPr>
          <a:xfrm>
            <a:off x="4797853" y="1576372"/>
            <a:ext cx="4229101" cy="1431161"/>
          </a:xfrm>
          <a:prstGeom prst="rect">
            <a:avLst/>
          </a:prstGeom>
          <a:noFill/>
        </p:spPr>
        <p:txBody>
          <a:bodyPr wrap="square" lIns="0" tIns="0" rIns="0" rtlCol="0">
            <a:spAutoFit/>
          </a:bodyPr>
          <a:lstStyle/>
          <a:p>
            <a:pPr lvl="0"/>
            <a:r>
              <a:rPr lang="es-CL" b="1" dirty="0" smtClean="0">
                <a:solidFill>
                  <a:schemeClr val="tx1">
                    <a:lumMod val="85000"/>
                    <a:lumOff val="15000"/>
                  </a:schemeClr>
                </a:solidFill>
                <a:latin typeface="Gill Sans for Oriflame Light"/>
                <a:cs typeface="Gill Sans for Oriflame Light"/>
              </a:rPr>
              <a:t>¡Aumentando </a:t>
            </a:r>
            <a:r>
              <a:rPr lang="es-CL" b="1" dirty="0">
                <a:solidFill>
                  <a:schemeClr val="tx1">
                    <a:lumMod val="85000"/>
                    <a:lumOff val="15000"/>
                  </a:schemeClr>
                </a:solidFill>
                <a:latin typeface="Gill Sans for Oriflame Light"/>
                <a:cs typeface="Gill Sans for Oriflame Light"/>
              </a:rPr>
              <a:t>el interés del prospecto!</a:t>
            </a:r>
          </a:p>
          <a:p>
            <a:pPr lvl="0"/>
            <a:endParaRPr lang="es-CL" b="1" dirty="0">
              <a:solidFill>
                <a:schemeClr val="tx1">
                  <a:lumMod val="85000"/>
                  <a:lumOff val="15000"/>
                </a:schemeClr>
              </a:solidFill>
              <a:latin typeface="Gill Sans for Oriflame Light"/>
            </a:endParaRPr>
          </a:p>
          <a:p>
            <a:pPr lvl="0"/>
            <a:r>
              <a:rPr lang="es-CL" b="1" dirty="0">
                <a:latin typeface="Gill Sans for Oriflame Light"/>
              </a:rPr>
              <a:t>Invita a las ROO mediante la </a:t>
            </a:r>
            <a:r>
              <a:rPr lang="es-CL" b="1" dirty="0" smtClean="0">
                <a:latin typeface="Gill Sans for Oriflame Light"/>
              </a:rPr>
              <a:t>distribución de una “</a:t>
            </a:r>
            <a:r>
              <a:rPr lang="es-CL" b="1" dirty="0">
                <a:latin typeface="Gill Sans for Oriflame Light"/>
              </a:rPr>
              <a:t>Tarjeta de invitación</a:t>
            </a:r>
            <a:r>
              <a:rPr lang="es-CL" dirty="0">
                <a:latin typeface="Gill Sans for Oriflame Light"/>
              </a:rPr>
              <a:t>”</a:t>
            </a:r>
          </a:p>
        </p:txBody>
      </p:sp>
      <p:sp>
        <p:nvSpPr>
          <p:cNvPr id="28" name="TextBox 1"/>
          <p:cNvSpPr txBox="1"/>
          <p:nvPr/>
        </p:nvSpPr>
        <p:spPr>
          <a:xfrm>
            <a:off x="4724400" y="3438417"/>
            <a:ext cx="4343400" cy="1969770"/>
          </a:xfrm>
          <a:prstGeom prst="rect">
            <a:avLst/>
          </a:prstGeom>
          <a:noFill/>
        </p:spPr>
        <p:txBody>
          <a:bodyPr wrap="square" lIns="0" tIns="0" rIns="0" rtlCol="0">
            <a:spAutoFit/>
          </a:bodyPr>
          <a:lstStyle/>
          <a:p>
            <a:pPr marL="285750" indent="-285750">
              <a:spcBef>
                <a:spcPts val="600"/>
              </a:spcBef>
              <a:spcAft>
                <a:spcPts val="1200"/>
              </a:spcAft>
              <a:buFont typeface="Arial" panose="020B0604020202020204" pitchFamily="34" charset="0"/>
              <a:buChar char="•"/>
            </a:pPr>
            <a:r>
              <a:rPr lang="es-CL" sz="1600" dirty="0">
                <a:latin typeface="Gill Sans for Oriflame Light"/>
              </a:rPr>
              <a:t>Son </a:t>
            </a:r>
            <a:r>
              <a:rPr lang="es-CL" sz="1600" dirty="0" smtClean="0">
                <a:latin typeface="Gill Sans for Oriflame Light"/>
              </a:rPr>
              <a:t>específicas </a:t>
            </a:r>
            <a:r>
              <a:rPr lang="es-CL" sz="1600" dirty="0">
                <a:latin typeface="Gill Sans for Oriflame Light"/>
              </a:rPr>
              <a:t>según </a:t>
            </a:r>
            <a:r>
              <a:rPr lang="es-CL" sz="1600" dirty="0" smtClean="0">
                <a:latin typeface="Gill Sans for Oriflame Light"/>
              </a:rPr>
              <a:t>el </a:t>
            </a:r>
            <a:r>
              <a:rPr lang="es-CL" sz="1600" dirty="0">
                <a:latin typeface="Gill Sans for Oriflame Light"/>
              </a:rPr>
              <a:t>interés del prospecto</a:t>
            </a:r>
          </a:p>
          <a:p>
            <a:pPr marL="285750" indent="-285750">
              <a:spcBef>
                <a:spcPts val="600"/>
              </a:spcBef>
              <a:spcAft>
                <a:spcPts val="1200"/>
              </a:spcAft>
              <a:buFont typeface="Arial" panose="020B0604020202020204" pitchFamily="34" charset="0"/>
              <a:buChar char="•"/>
            </a:pPr>
            <a:r>
              <a:rPr lang="es-CL" sz="1600" dirty="0">
                <a:latin typeface="Gill Sans for Oriflame Light"/>
              </a:rPr>
              <a:t>Primero enfócate en el negocio</a:t>
            </a:r>
          </a:p>
          <a:p>
            <a:pPr marL="285750" indent="-285750">
              <a:spcBef>
                <a:spcPts val="600"/>
              </a:spcBef>
              <a:spcAft>
                <a:spcPts val="1200"/>
              </a:spcAft>
              <a:buFont typeface="Arial" panose="020B0604020202020204" pitchFamily="34" charset="0"/>
              <a:buChar char="•"/>
            </a:pPr>
            <a:r>
              <a:rPr lang="es-CL" sz="1600" dirty="0">
                <a:latin typeface="Gill Sans for Oriflame Light"/>
              </a:rPr>
              <a:t>Luego enfócate en belleza</a:t>
            </a:r>
          </a:p>
          <a:p>
            <a:pPr marL="285750" indent="-285750">
              <a:spcBef>
                <a:spcPts val="600"/>
              </a:spcBef>
              <a:spcAft>
                <a:spcPts val="1200"/>
              </a:spcAft>
              <a:buFont typeface="Arial" panose="020B0604020202020204" pitchFamily="34" charset="0"/>
              <a:buChar char="•"/>
            </a:pPr>
            <a:r>
              <a:rPr lang="es-CL" sz="1600" dirty="0">
                <a:latin typeface="Gill Sans for Oriflame Light"/>
              </a:rPr>
              <a:t>Habla de Wellness</a:t>
            </a:r>
            <a:endParaRPr lang="es-CL" sz="1600" dirty="0">
              <a:solidFill>
                <a:srgbClr val="231F20"/>
              </a:solidFill>
              <a:latin typeface="Gill Sans for Oriflame Light"/>
              <a:cs typeface="Gill Sans for Oriflame Light"/>
            </a:endParaRPr>
          </a:p>
        </p:txBody>
      </p:sp>
      <p:pic>
        <p:nvPicPr>
          <p:cNvPr id="2" name="Imagen 1" descr="Captura de pantalla 2014-03-28 a la(s) 12.16.4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54517">
            <a:off x="303002" y="489171"/>
            <a:ext cx="3110682" cy="2196742"/>
          </a:xfrm>
          <a:prstGeom prst="rect">
            <a:avLst/>
          </a:prstGeom>
        </p:spPr>
      </p:pic>
      <p:pic>
        <p:nvPicPr>
          <p:cNvPr id="3" name="Imagen 2" descr="Captura de pantalla 2014-03-28 a la(s) 12.17.2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07192">
            <a:off x="676878" y="2348429"/>
            <a:ext cx="3083920" cy="2179976"/>
          </a:xfrm>
          <a:prstGeom prst="rect">
            <a:avLst/>
          </a:prstGeom>
        </p:spPr>
      </p:pic>
      <p:pic>
        <p:nvPicPr>
          <p:cNvPr id="4" name="Imagen 3" descr="Captura de pantalla 2014-03-28 a la(s) 12.19.0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82106">
            <a:off x="659076" y="4071875"/>
            <a:ext cx="3200400" cy="2267582"/>
          </a:xfrm>
          <a:prstGeom prst="rect">
            <a:avLst/>
          </a:prstGeom>
        </p:spPr>
      </p:pic>
      <p:sp>
        <p:nvSpPr>
          <p:cNvPr id="9" name="8 CuadroTexto"/>
          <p:cNvSpPr txBox="1"/>
          <p:nvPr/>
        </p:nvSpPr>
        <p:spPr>
          <a:xfrm>
            <a:off x="4572000" y="-71308"/>
            <a:ext cx="697627" cy="1323439"/>
          </a:xfrm>
          <a:prstGeom prst="rect">
            <a:avLst/>
          </a:prstGeom>
          <a:noFill/>
        </p:spPr>
        <p:txBody>
          <a:bodyPr wrap="none" rtlCol="0">
            <a:spAutoFit/>
          </a:bodyPr>
          <a:lstStyle/>
          <a:p>
            <a:r>
              <a:rPr lang="es-CL" sz="8000" dirty="0" smtClean="0">
                <a:solidFill>
                  <a:srgbClr val="EB8449"/>
                </a:solidFill>
                <a:latin typeface="Gill Sans for Oriflame"/>
                <a:cs typeface="Gill Sans for Oriflame"/>
              </a:rPr>
              <a:t>1</a:t>
            </a:r>
            <a:endParaRPr lang="es-CL" sz="8000" dirty="0">
              <a:solidFill>
                <a:srgbClr val="EB8449"/>
              </a:solidFill>
              <a:latin typeface="Gill Sans for Oriflame"/>
              <a:cs typeface="Gill Sans for Oriflame"/>
            </a:endParaRPr>
          </a:p>
        </p:txBody>
      </p:sp>
      <p:sp>
        <p:nvSpPr>
          <p:cNvPr id="10" name="TextBox 1"/>
          <p:cNvSpPr txBox="1"/>
          <p:nvPr/>
        </p:nvSpPr>
        <p:spPr>
          <a:xfrm>
            <a:off x="5228820" y="539859"/>
            <a:ext cx="4876800" cy="477054"/>
          </a:xfrm>
          <a:prstGeom prst="rect">
            <a:avLst/>
          </a:prstGeom>
          <a:noFill/>
        </p:spPr>
        <p:txBody>
          <a:bodyPr wrap="square" lIns="0" tIns="0" rIns="0" rtlCol="0">
            <a:spAutoFit/>
          </a:bodyPr>
          <a:lstStyle/>
          <a:p>
            <a:pPr>
              <a:tabLst/>
            </a:pPr>
            <a:r>
              <a:rPr lang="es-CL" altLang="zh-CN" sz="2800" dirty="0">
                <a:solidFill>
                  <a:srgbClr val="EB844A"/>
                </a:solidFill>
                <a:latin typeface="Gill Sans for Oriflame Light"/>
                <a:ea typeface="+mj-ea"/>
                <a:cs typeface="Gill Sans for Oriflame Light"/>
              </a:rPr>
              <a:t>Encuentra </a:t>
            </a:r>
            <a:endParaRPr lang="es-CL" altLang="zh-CN" sz="2800" dirty="0" smtClean="0">
              <a:solidFill>
                <a:srgbClr val="EB844A"/>
              </a:solidFill>
              <a:latin typeface="Gill Sans for Oriflame Light"/>
              <a:ea typeface="+mj-ea"/>
              <a:cs typeface="Gill Sans for Oriflame Light"/>
            </a:endParaRPr>
          </a:p>
        </p:txBody>
      </p:sp>
      <p:sp>
        <p:nvSpPr>
          <p:cNvPr id="11" name="10 Rectángulo"/>
          <p:cNvSpPr/>
          <p:nvPr/>
        </p:nvSpPr>
        <p:spPr>
          <a:xfrm>
            <a:off x="4876800" y="914400"/>
            <a:ext cx="3603872" cy="523220"/>
          </a:xfrm>
          <a:prstGeom prst="rect">
            <a:avLst/>
          </a:prstGeom>
        </p:spPr>
        <p:txBody>
          <a:bodyPr wrap="none">
            <a:spAutoFit/>
          </a:bodyPr>
          <a:lstStyle/>
          <a:p>
            <a:pPr lvl="0"/>
            <a:r>
              <a:rPr lang="es-CL" altLang="zh-CN" sz="2800" dirty="0">
                <a:solidFill>
                  <a:srgbClr val="EB844A"/>
                </a:solidFill>
                <a:latin typeface="Gill Sans for Oriflame Light"/>
                <a:cs typeface="Gill Sans for Oriflame Light"/>
              </a:rPr>
              <a:t>Personas </a:t>
            </a:r>
            <a:r>
              <a:rPr lang="es-CL" altLang="zh-CN" sz="2800" dirty="0" smtClean="0">
                <a:solidFill>
                  <a:srgbClr val="EB844A"/>
                </a:solidFill>
                <a:latin typeface="Gill Sans for Oriflame Light"/>
                <a:cs typeface="Gill Sans for Oriflame Light"/>
              </a:rPr>
              <a:t>para Invitar</a:t>
            </a:r>
            <a:endParaRPr lang="es-CL" altLang="zh-CN" sz="2800" dirty="0">
              <a:solidFill>
                <a:srgbClr val="EB844A"/>
              </a:solidFill>
              <a:latin typeface="Gill Sans for Oriflame Light"/>
              <a:cs typeface="Gill Sans for Oriflame Light"/>
            </a:endParaRPr>
          </a:p>
        </p:txBody>
      </p:sp>
    </p:spTree>
    <p:extLst>
      <p:ext uri="{BB962C8B-B14F-4D97-AF65-F5344CB8AC3E}">
        <p14:creationId xmlns:p14="http://schemas.microsoft.com/office/powerpoint/2010/main" val="65045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fade">
                                      <p:cBhvr>
                                        <p:cTn id="12" dur="5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fade">
                                      <p:cBhvr>
                                        <p:cTn id="17" dur="500"/>
                                        <p:tgtEl>
                                          <p:spTgt spid="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animEffect transition="in" filter="fade">
                                      <p:cBhvr>
                                        <p:cTn id="22"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19 Grupo"/>
          <p:cNvGrpSpPr/>
          <p:nvPr/>
        </p:nvGrpSpPr>
        <p:grpSpPr>
          <a:xfrm>
            <a:off x="4724400" y="4588419"/>
            <a:ext cx="3991487" cy="1659981"/>
            <a:chOff x="4708012" y="4567949"/>
            <a:chExt cx="3991487" cy="1659981"/>
          </a:xfrm>
        </p:grpSpPr>
        <p:pic>
          <p:nvPicPr>
            <p:cNvPr id="20" name="Picture 14" descr="Tips_ima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08012" y="4567949"/>
              <a:ext cx="1078992" cy="1078992"/>
            </a:xfrm>
            <a:prstGeom prst="rect">
              <a:avLst/>
            </a:prstGeom>
          </p:spPr>
        </p:pic>
        <p:sp>
          <p:nvSpPr>
            <p:cNvPr id="21" name="Freeform 3"/>
            <p:cNvSpPr/>
            <p:nvPr/>
          </p:nvSpPr>
          <p:spPr>
            <a:xfrm>
              <a:off x="4898783" y="4797986"/>
              <a:ext cx="3800716" cy="1349514"/>
            </a:xfrm>
            <a:custGeom>
              <a:avLst/>
              <a:gdLst>
                <a:gd name="connsiteX0" fmla="*/ 3788016 w 3800716"/>
                <a:gd name="connsiteY0" fmla="*/ 1228814 h 1349514"/>
                <a:gd name="connsiteX1" fmla="*/ 3788016 w 3800716"/>
                <a:gd name="connsiteY1" fmla="*/ 586028 h 1349514"/>
                <a:gd name="connsiteX2" fmla="*/ 3680015 w 3800716"/>
                <a:gd name="connsiteY2" fmla="*/ 478028 h 1349514"/>
                <a:gd name="connsiteX3" fmla="*/ 615746 w 3800716"/>
                <a:gd name="connsiteY3" fmla="*/ 478028 h 1349514"/>
                <a:gd name="connsiteX4" fmla="*/ 661568 w 3800716"/>
                <a:gd name="connsiteY4" fmla="*/ 317792 h 1349514"/>
                <a:gd name="connsiteX5" fmla="*/ 356463 w 3800716"/>
                <a:gd name="connsiteY5" fmla="*/ 12700 h 1349514"/>
                <a:gd name="connsiteX6" fmla="*/ 51371 w 3800716"/>
                <a:gd name="connsiteY6" fmla="*/ 317792 h 1349514"/>
                <a:gd name="connsiteX7" fmla="*/ 98805 w 3800716"/>
                <a:gd name="connsiteY7" fmla="*/ 480707 h 1349514"/>
                <a:gd name="connsiteX8" fmla="*/ 12700 w 3800716"/>
                <a:gd name="connsiteY8" fmla="*/ 586028 h 1349514"/>
                <a:gd name="connsiteX9" fmla="*/ 12700 w 3800716"/>
                <a:gd name="connsiteY9" fmla="*/ 1228814 h 1349514"/>
                <a:gd name="connsiteX10" fmla="*/ 120700 w 3800716"/>
                <a:gd name="connsiteY10" fmla="*/ 1336814 h 1349514"/>
                <a:gd name="connsiteX11" fmla="*/ 3680015 w 3800716"/>
                <a:gd name="connsiteY11" fmla="*/ 1336814 h 1349514"/>
                <a:gd name="connsiteX12" fmla="*/ 3788016 w 3800716"/>
                <a:gd name="connsiteY12" fmla="*/ 1228814 h 134951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800716" h="1349514">
                  <a:moveTo>
                    <a:pt x="3788016" y="1228814"/>
                  </a:moveTo>
                  <a:lnTo>
                    <a:pt x="3788016" y="586028"/>
                  </a:lnTo>
                  <a:cubicBezTo>
                    <a:pt x="3788016" y="586028"/>
                    <a:pt x="3788016" y="478028"/>
                    <a:pt x="3680015" y="478028"/>
                  </a:cubicBezTo>
                  <a:lnTo>
                    <a:pt x="615746" y="478028"/>
                  </a:lnTo>
                  <a:cubicBezTo>
                    <a:pt x="644614" y="431419"/>
                    <a:pt x="661568" y="376644"/>
                    <a:pt x="661568" y="317792"/>
                  </a:cubicBezTo>
                  <a:cubicBezTo>
                    <a:pt x="661568" y="149288"/>
                    <a:pt x="524967" y="12700"/>
                    <a:pt x="356463" y="12700"/>
                  </a:cubicBezTo>
                  <a:cubicBezTo>
                    <a:pt x="187960" y="12700"/>
                    <a:pt x="51371" y="149288"/>
                    <a:pt x="51371" y="317792"/>
                  </a:cubicBezTo>
                  <a:cubicBezTo>
                    <a:pt x="51371" y="377774"/>
                    <a:pt x="68922" y="433527"/>
                    <a:pt x="98805" y="480707"/>
                  </a:cubicBezTo>
                  <a:cubicBezTo>
                    <a:pt x="67259" y="487095"/>
                    <a:pt x="12700" y="509168"/>
                    <a:pt x="12700" y="586028"/>
                  </a:cubicBezTo>
                  <a:lnTo>
                    <a:pt x="12700" y="1228814"/>
                  </a:lnTo>
                  <a:cubicBezTo>
                    <a:pt x="12700" y="1228814"/>
                    <a:pt x="12700" y="1336814"/>
                    <a:pt x="120700" y="1336814"/>
                  </a:cubicBezTo>
                  <a:lnTo>
                    <a:pt x="3680015" y="1336814"/>
                  </a:lnTo>
                  <a:cubicBezTo>
                    <a:pt x="3680015" y="1336814"/>
                    <a:pt x="3788016" y="1336814"/>
                    <a:pt x="3788016" y="1228814"/>
                  </a:cubicBezTo>
                </a:path>
              </a:pathLst>
            </a:custGeom>
            <a:solidFill>
              <a:srgbClr val="000000">
                <a:alpha val="0"/>
              </a:srgbClr>
            </a:solidFill>
            <a:ln w="25400">
              <a:solidFill>
                <a:srgbClr val="7FBBC7">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2" name="TextBox 1"/>
            <p:cNvSpPr txBox="1"/>
            <p:nvPr/>
          </p:nvSpPr>
          <p:spPr>
            <a:xfrm>
              <a:off x="5070485" y="5105400"/>
              <a:ext cx="3629013" cy="1122530"/>
            </a:xfrm>
            <a:prstGeom prst="rect">
              <a:avLst/>
            </a:prstGeom>
            <a:noFill/>
          </p:spPr>
          <p:txBody>
            <a:bodyPr wrap="square" lIns="0" tIns="0" rIns="0" rtlCol="0">
              <a:spAutoFit/>
            </a:bodyPr>
            <a:lstStyle/>
            <a:p>
              <a:pPr>
                <a:lnSpc>
                  <a:spcPts val="2200"/>
                </a:lnSpc>
                <a:tabLst>
                  <a:tab pos="76200" algn="l"/>
                  <a:tab pos="139700" algn="l"/>
                  <a:tab pos="2921000" algn="l"/>
                </a:tabLst>
              </a:pPr>
              <a:endParaRPr lang="es-CL" altLang="zh-CN" dirty="0" smtClean="0">
                <a:latin typeface="Gill Sans for Oriflame Light"/>
              </a:endParaRPr>
            </a:p>
            <a:p>
              <a:r>
                <a:rPr lang="es-CL" sz="1400" dirty="0" smtClean="0">
                  <a:latin typeface="Gill Sans for Oriflame Light"/>
                </a:rPr>
                <a:t>Puedes obtener más información sobre cómo reclutar vía Online revisando nuestro entrenamiento </a:t>
              </a:r>
              <a:r>
                <a:rPr lang="es-CL" sz="1400" b="1" dirty="0" smtClean="0">
                  <a:latin typeface="Gill Sans for Oriflame Light"/>
                </a:rPr>
                <a:t>“Inicia tu negocio Online”</a:t>
              </a:r>
              <a:endParaRPr lang="es-CL" sz="1400" b="1" dirty="0" smtClean="0">
                <a:solidFill>
                  <a:srgbClr val="C00000"/>
                </a:solidFill>
                <a:latin typeface="Gill Sans for Oriflame Light"/>
              </a:endParaRPr>
            </a:p>
            <a:p>
              <a:pPr>
                <a:lnSpc>
                  <a:spcPts val="1000"/>
                </a:lnSpc>
              </a:pPr>
              <a:endParaRPr lang="es-CL" altLang="zh-CN" dirty="0" smtClean="0">
                <a:latin typeface="Gill Sans for Oriflame Light"/>
              </a:endParaRPr>
            </a:p>
          </p:txBody>
        </p:sp>
        <p:sp>
          <p:nvSpPr>
            <p:cNvPr id="23" name="TextBox 16"/>
            <p:cNvSpPr txBox="1"/>
            <p:nvPr/>
          </p:nvSpPr>
          <p:spPr>
            <a:xfrm rot="21192930">
              <a:off x="5081612" y="5146449"/>
              <a:ext cx="457200" cy="215444"/>
            </a:xfrm>
            <a:prstGeom prst="rect">
              <a:avLst/>
            </a:prstGeom>
            <a:noFill/>
          </p:spPr>
          <p:txBody>
            <a:bodyPr wrap="square" rtlCol="0">
              <a:spAutoFit/>
            </a:bodyPr>
            <a:lstStyle/>
            <a:p>
              <a:r>
                <a:rPr lang="es-CL" sz="800" smtClean="0">
                  <a:solidFill>
                    <a:schemeClr val="bg1"/>
                  </a:solidFill>
                  <a:latin typeface="Gill Sans for Oriflame Light"/>
                  <a:cs typeface="Gill Sans for Oriflame"/>
                </a:rPr>
                <a:t>Tips!</a:t>
              </a:r>
              <a:endParaRPr lang="es-CL" sz="800">
                <a:solidFill>
                  <a:schemeClr val="bg1"/>
                </a:solidFill>
                <a:latin typeface="Gill Sans for Oriflame Light"/>
                <a:cs typeface="Gill Sans for Oriflame"/>
              </a:endParaRPr>
            </a:p>
          </p:txBody>
        </p:sp>
      </p:grpSp>
      <p:pic>
        <p:nvPicPr>
          <p:cNvPr id="5" name="Imagen 4" descr="blogger_25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2073819"/>
            <a:ext cx="670560" cy="67056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45" y="0"/>
            <a:ext cx="4559300" cy="6858000"/>
          </a:xfrm>
          <a:prstGeom prst="rect">
            <a:avLst/>
          </a:prstGeom>
        </p:spPr>
      </p:pic>
      <p:sp>
        <p:nvSpPr>
          <p:cNvPr id="14" name="18 Rectángulo"/>
          <p:cNvSpPr/>
          <p:nvPr/>
        </p:nvSpPr>
        <p:spPr>
          <a:xfrm>
            <a:off x="4876800" y="3369219"/>
            <a:ext cx="3917068" cy="1261884"/>
          </a:xfrm>
          <a:prstGeom prst="rect">
            <a:avLst/>
          </a:prstGeom>
        </p:spPr>
        <p:txBody>
          <a:bodyPr wrap="square">
            <a:spAutoFit/>
          </a:bodyPr>
          <a:lstStyle/>
          <a:p>
            <a:pPr marL="285750" lvl="0" indent="-285750">
              <a:spcAft>
                <a:spcPts val="600"/>
              </a:spcAft>
              <a:buFont typeface="Arial" pitchFamily="34" charset="0"/>
              <a:buChar char="•"/>
            </a:pPr>
            <a:r>
              <a:rPr lang="es-CL" sz="1600" dirty="0">
                <a:solidFill>
                  <a:prstClr val="black"/>
                </a:solidFill>
                <a:latin typeface="Gill Sans for Oriflame Light"/>
              </a:rPr>
              <a:t>En el perfil personal de las redes sociales</a:t>
            </a:r>
          </a:p>
          <a:p>
            <a:pPr marL="285750" lvl="0" indent="-285750">
              <a:spcAft>
                <a:spcPts val="600"/>
              </a:spcAft>
              <a:buFont typeface="Arial" pitchFamily="34" charset="0"/>
              <a:buChar char="•"/>
            </a:pPr>
            <a:r>
              <a:rPr lang="es-CL" sz="1600" dirty="0">
                <a:solidFill>
                  <a:prstClr val="black"/>
                </a:solidFill>
                <a:latin typeface="Gill Sans for Oriflame Light"/>
              </a:rPr>
              <a:t>En grupos y páginas de fans en redes sociales</a:t>
            </a:r>
          </a:p>
          <a:p>
            <a:pPr marL="285750" lvl="0" indent="-285750">
              <a:spcAft>
                <a:spcPts val="600"/>
              </a:spcAft>
              <a:buFont typeface="Arial" pitchFamily="34" charset="0"/>
              <a:buChar char="•"/>
            </a:pPr>
            <a:r>
              <a:rPr lang="es-CL" sz="1600" dirty="0">
                <a:solidFill>
                  <a:prstClr val="black"/>
                </a:solidFill>
                <a:latin typeface="Gill Sans for Oriflame Light"/>
              </a:rPr>
              <a:t>En blogs y foros</a:t>
            </a:r>
          </a:p>
        </p:txBody>
      </p:sp>
      <p:pic>
        <p:nvPicPr>
          <p:cNvPr id="3" name="Imagen 2" descr="youtube_256.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378619"/>
            <a:ext cx="670560" cy="670560"/>
          </a:xfrm>
          <a:prstGeom prst="rect">
            <a:avLst/>
          </a:prstGeom>
        </p:spPr>
      </p:pic>
      <p:pic>
        <p:nvPicPr>
          <p:cNvPr id="4" name="Imagen 3" descr="twitter_256.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2200" y="1997619"/>
            <a:ext cx="670560" cy="670560"/>
          </a:xfrm>
          <a:prstGeom prst="rect">
            <a:avLst/>
          </a:prstGeom>
        </p:spPr>
      </p:pic>
      <p:pic>
        <p:nvPicPr>
          <p:cNvPr id="15" name="Imagen 14" descr="facebook_256.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7600" y="2226219"/>
            <a:ext cx="670560" cy="670560"/>
          </a:xfrm>
          <a:prstGeom prst="rect">
            <a:avLst/>
          </a:prstGeom>
        </p:spPr>
      </p:pic>
      <p:pic>
        <p:nvPicPr>
          <p:cNvPr id="16" name="Imagen 15" descr="skype-vpn.ep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8400" y="2378619"/>
            <a:ext cx="1117600" cy="838200"/>
          </a:xfrm>
          <a:prstGeom prst="rect">
            <a:avLst/>
          </a:prstGeom>
        </p:spPr>
      </p:pic>
      <p:sp>
        <p:nvSpPr>
          <p:cNvPr id="17" name="16 CuadroTexto"/>
          <p:cNvSpPr txBox="1"/>
          <p:nvPr/>
        </p:nvSpPr>
        <p:spPr>
          <a:xfrm>
            <a:off x="4572000" y="-71308"/>
            <a:ext cx="697627" cy="1323439"/>
          </a:xfrm>
          <a:prstGeom prst="rect">
            <a:avLst/>
          </a:prstGeom>
          <a:noFill/>
        </p:spPr>
        <p:txBody>
          <a:bodyPr wrap="none" rtlCol="0">
            <a:spAutoFit/>
          </a:bodyPr>
          <a:lstStyle/>
          <a:p>
            <a:r>
              <a:rPr lang="es-CL" sz="8000" dirty="0" smtClean="0">
                <a:solidFill>
                  <a:srgbClr val="EB8449"/>
                </a:solidFill>
                <a:latin typeface="Gill Sans for Oriflame"/>
                <a:cs typeface="Gill Sans for Oriflame"/>
              </a:rPr>
              <a:t>1</a:t>
            </a:r>
            <a:endParaRPr lang="es-CL" sz="8000" dirty="0">
              <a:solidFill>
                <a:srgbClr val="EB8449"/>
              </a:solidFill>
              <a:latin typeface="Gill Sans for Oriflame"/>
              <a:cs typeface="Gill Sans for Oriflame"/>
            </a:endParaRPr>
          </a:p>
        </p:txBody>
      </p:sp>
      <p:sp>
        <p:nvSpPr>
          <p:cNvPr id="18" name="TextBox 1"/>
          <p:cNvSpPr txBox="1"/>
          <p:nvPr/>
        </p:nvSpPr>
        <p:spPr>
          <a:xfrm>
            <a:off x="5228820" y="539859"/>
            <a:ext cx="4876800" cy="477054"/>
          </a:xfrm>
          <a:prstGeom prst="rect">
            <a:avLst/>
          </a:prstGeom>
          <a:noFill/>
        </p:spPr>
        <p:txBody>
          <a:bodyPr wrap="square" lIns="0" tIns="0" rIns="0" rtlCol="0">
            <a:spAutoFit/>
          </a:bodyPr>
          <a:lstStyle/>
          <a:p>
            <a:pPr>
              <a:tabLst/>
            </a:pPr>
            <a:r>
              <a:rPr lang="es-CL" altLang="zh-CN" sz="2800" dirty="0">
                <a:solidFill>
                  <a:srgbClr val="EB844A"/>
                </a:solidFill>
                <a:latin typeface="Gill Sans for Oriflame Light"/>
                <a:ea typeface="+mj-ea"/>
                <a:cs typeface="Gill Sans for Oriflame Light"/>
              </a:rPr>
              <a:t>Encuentra </a:t>
            </a:r>
            <a:endParaRPr lang="es-CL" altLang="zh-CN" sz="2800" dirty="0" smtClean="0">
              <a:solidFill>
                <a:srgbClr val="EB844A"/>
              </a:solidFill>
              <a:latin typeface="Gill Sans for Oriflame Light"/>
              <a:ea typeface="+mj-ea"/>
              <a:cs typeface="Gill Sans for Oriflame Light"/>
            </a:endParaRPr>
          </a:p>
        </p:txBody>
      </p:sp>
      <p:sp>
        <p:nvSpPr>
          <p:cNvPr id="24" name="23 Rectángulo"/>
          <p:cNvSpPr/>
          <p:nvPr/>
        </p:nvSpPr>
        <p:spPr>
          <a:xfrm>
            <a:off x="4876800" y="914400"/>
            <a:ext cx="3603872" cy="523220"/>
          </a:xfrm>
          <a:prstGeom prst="rect">
            <a:avLst/>
          </a:prstGeom>
        </p:spPr>
        <p:txBody>
          <a:bodyPr wrap="none">
            <a:spAutoFit/>
          </a:bodyPr>
          <a:lstStyle/>
          <a:p>
            <a:pPr lvl="0"/>
            <a:r>
              <a:rPr lang="es-CL" altLang="zh-CN" sz="2800" dirty="0">
                <a:solidFill>
                  <a:srgbClr val="EB844A"/>
                </a:solidFill>
                <a:latin typeface="Gill Sans for Oriflame Light"/>
                <a:cs typeface="Gill Sans for Oriflame Light"/>
              </a:rPr>
              <a:t>Personas </a:t>
            </a:r>
            <a:r>
              <a:rPr lang="es-CL" altLang="zh-CN" sz="2800" dirty="0" smtClean="0">
                <a:solidFill>
                  <a:srgbClr val="EB844A"/>
                </a:solidFill>
                <a:latin typeface="Gill Sans for Oriflame Light"/>
                <a:cs typeface="Gill Sans for Oriflame Light"/>
              </a:rPr>
              <a:t>para Invitar</a:t>
            </a:r>
            <a:endParaRPr lang="es-CL" altLang="zh-CN" sz="2800" dirty="0">
              <a:solidFill>
                <a:srgbClr val="EB844A"/>
              </a:solidFill>
              <a:latin typeface="Gill Sans for Oriflame Light"/>
              <a:cs typeface="Gill Sans for Oriflame Light"/>
            </a:endParaRPr>
          </a:p>
        </p:txBody>
      </p:sp>
      <p:sp>
        <p:nvSpPr>
          <p:cNvPr id="25" name="Content Placeholder 3"/>
          <p:cNvSpPr txBox="1">
            <a:spLocks/>
          </p:cNvSpPr>
          <p:nvPr/>
        </p:nvSpPr>
        <p:spPr>
          <a:xfrm>
            <a:off x="4759036" y="1437620"/>
            <a:ext cx="4016375" cy="4059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1200"/>
              </a:spcAft>
              <a:buFont typeface="Arial" pitchFamily="34" charset="0"/>
              <a:buNone/>
            </a:pPr>
            <a:r>
              <a:rPr lang="es-CL" sz="1800" b="1" dirty="0" smtClean="0">
                <a:latin typeface="Gill Sans for Oriflame"/>
              </a:rPr>
              <a:t>Usando Internet</a:t>
            </a:r>
            <a:endParaRPr lang="es-CL" sz="1800" dirty="0">
              <a:latin typeface="Gill Sans for Oriflame Light"/>
            </a:endParaRPr>
          </a:p>
        </p:txBody>
      </p:sp>
    </p:spTree>
    <p:extLst>
      <p:ext uri="{BB962C8B-B14F-4D97-AF65-F5344CB8AC3E}">
        <p14:creationId xmlns:p14="http://schemas.microsoft.com/office/powerpoint/2010/main" val="24392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descr="4024_Oriflame_7R0A723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7" name="TextBox 1"/>
          <p:cNvSpPr txBox="1"/>
          <p:nvPr/>
        </p:nvSpPr>
        <p:spPr>
          <a:xfrm>
            <a:off x="4724400" y="616059"/>
            <a:ext cx="4876800" cy="907941"/>
          </a:xfrm>
          <a:prstGeom prst="rect">
            <a:avLst/>
          </a:prstGeom>
          <a:noFill/>
        </p:spPr>
        <p:txBody>
          <a:bodyPr wrap="square" lIns="0" tIns="0" rIns="0" rtlCol="0">
            <a:spAutoFit/>
          </a:bodyPr>
          <a:lstStyle/>
          <a:p>
            <a:pPr>
              <a:tabLst/>
            </a:pPr>
            <a:r>
              <a:rPr lang="es-CL" altLang="zh-CN" sz="2800" dirty="0">
                <a:solidFill>
                  <a:srgbClr val="EB844A"/>
                </a:solidFill>
                <a:latin typeface="Gill Sans for Oriflame Light"/>
                <a:ea typeface="+mj-ea"/>
                <a:cs typeface="Gill Sans for Oriflame Light"/>
              </a:rPr>
              <a:t>No  olvides:</a:t>
            </a:r>
          </a:p>
          <a:p>
            <a:pPr>
              <a:tabLst/>
            </a:pPr>
            <a:r>
              <a:rPr lang="es-CL" altLang="zh-CN" sz="2800" dirty="0" smtClean="0">
                <a:solidFill>
                  <a:srgbClr val="EB844A"/>
                </a:solidFill>
                <a:latin typeface="Gill Sans for Oriflame Light"/>
                <a:ea typeface="+mj-ea"/>
                <a:cs typeface="Gill Sans for Oriflame Light"/>
              </a:rPr>
              <a:t>Al invitar personas</a:t>
            </a:r>
            <a:endParaRPr lang="es-CL" altLang="zh-CN" sz="2800" dirty="0">
              <a:solidFill>
                <a:srgbClr val="EB844A"/>
              </a:solidFill>
              <a:latin typeface="Gill Sans for Oriflame Light"/>
              <a:ea typeface="+mj-ea"/>
              <a:cs typeface="Gill Sans for Oriflame Light"/>
            </a:endParaRPr>
          </a:p>
        </p:txBody>
      </p:sp>
      <p:sp>
        <p:nvSpPr>
          <p:cNvPr id="2" name="Rectángulo 1"/>
          <p:cNvSpPr/>
          <p:nvPr/>
        </p:nvSpPr>
        <p:spPr>
          <a:xfrm>
            <a:off x="4724400" y="1524000"/>
            <a:ext cx="4267200" cy="4583306"/>
          </a:xfrm>
          <a:prstGeom prst="rect">
            <a:avLst/>
          </a:prstGeom>
        </p:spPr>
        <p:txBody>
          <a:bodyPr wrap="square">
            <a:spAutoFit/>
          </a:bodyPr>
          <a:lstStyle/>
          <a:p>
            <a:pPr marL="285750" lvl="0" indent="-285750">
              <a:lnSpc>
                <a:spcPct val="90000"/>
              </a:lnSpc>
              <a:spcBef>
                <a:spcPts val="600"/>
              </a:spcBef>
              <a:spcAft>
                <a:spcPts val="600"/>
              </a:spcAft>
              <a:buFont typeface="Arial" panose="020B0604020202020204" pitchFamily="34" charset="0"/>
              <a:buChar char="•"/>
            </a:pPr>
            <a:r>
              <a:rPr lang="es-CL" sz="1400" dirty="0">
                <a:solidFill>
                  <a:prstClr val="black"/>
                </a:solidFill>
                <a:latin typeface="Gill Sans for Oriflame Light"/>
              </a:rPr>
              <a:t>Mantén una sonrisa</a:t>
            </a:r>
          </a:p>
          <a:p>
            <a:pPr marL="285750" lvl="0" indent="-285750">
              <a:lnSpc>
                <a:spcPct val="90000"/>
              </a:lnSpc>
              <a:spcBef>
                <a:spcPts val="600"/>
              </a:spcBef>
              <a:spcAft>
                <a:spcPts val="600"/>
              </a:spcAft>
              <a:buFont typeface="Arial" panose="020B0604020202020204" pitchFamily="34" charset="0"/>
              <a:buChar char="•"/>
            </a:pPr>
            <a:r>
              <a:rPr lang="es-CL" sz="1400" dirty="0">
                <a:solidFill>
                  <a:prstClr val="black"/>
                </a:solidFill>
                <a:latin typeface="Gill Sans for Oriflame Light"/>
              </a:rPr>
              <a:t>Muestra confianza en ti mismo</a:t>
            </a:r>
          </a:p>
          <a:p>
            <a:pPr marL="285750" lvl="0" indent="-285750">
              <a:lnSpc>
                <a:spcPct val="90000"/>
              </a:lnSpc>
              <a:spcBef>
                <a:spcPts val="600"/>
              </a:spcBef>
              <a:spcAft>
                <a:spcPts val="600"/>
              </a:spcAft>
              <a:buFont typeface="Arial" panose="020B0604020202020204" pitchFamily="34" charset="0"/>
              <a:buChar char="•"/>
            </a:pPr>
            <a:r>
              <a:rPr lang="es-CL" sz="1400" dirty="0">
                <a:solidFill>
                  <a:prstClr val="black"/>
                </a:solidFill>
                <a:latin typeface="Gill Sans for Oriflame Light"/>
              </a:rPr>
              <a:t>Sé tolerante a comentarios de la competencia</a:t>
            </a:r>
          </a:p>
          <a:p>
            <a:pPr marL="285750" lvl="0" indent="-285750">
              <a:lnSpc>
                <a:spcPct val="90000"/>
              </a:lnSpc>
              <a:spcBef>
                <a:spcPts val="600"/>
              </a:spcBef>
              <a:spcAft>
                <a:spcPts val="600"/>
              </a:spcAft>
              <a:buFont typeface="Arial" panose="020B0604020202020204" pitchFamily="34" charset="0"/>
              <a:buChar char="•"/>
            </a:pPr>
            <a:r>
              <a:rPr lang="es-CL" sz="1400" dirty="0">
                <a:solidFill>
                  <a:prstClr val="black"/>
                </a:solidFill>
                <a:latin typeface="Gill Sans for Oriflame Light"/>
              </a:rPr>
              <a:t>Da información correcta acerca de la compañía</a:t>
            </a:r>
            <a:r>
              <a:rPr lang="es-CL" sz="1400" dirty="0" smtClean="0">
                <a:solidFill>
                  <a:prstClr val="black"/>
                </a:solidFill>
                <a:latin typeface="Gill Sans for Oriflame Light"/>
              </a:rPr>
              <a:t>, acciones</a:t>
            </a:r>
            <a:r>
              <a:rPr lang="es-CL" sz="1400" dirty="0">
                <a:solidFill>
                  <a:prstClr val="black"/>
                </a:solidFill>
                <a:latin typeface="Gill Sans for Oriflame Light"/>
              </a:rPr>
              <a:t>, etc.</a:t>
            </a:r>
          </a:p>
          <a:p>
            <a:pPr marL="285750" lvl="0" indent="-285750">
              <a:lnSpc>
                <a:spcPct val="90000"/>
              </a:lnSpc>
              <a:spcBef>
                <a:spcPts val="600"/>
              </a:spcBef>
              <a:spcAft>
                <a:spcPts val="600"/>
              </a:spcAft>
              <a:buFont typeface="Arial" panose="020B0604020202020204" pitchFamily="34" charset="0"/>
              <a:buChar char="•"/>
            </a:pPr>
            <a:r>
              <a:rPr lang="es-CL" sz="1400" dirty="0" smtClean="0">
                <a:solidFill>
                  <a:prstClr val="black"/>
                </a:solidFill>
                <a:latin typeface="Gill Sans for Oriflame Light"/>
              </a:rPr>
              <a:t>Cuida no involucrarte </a:t>
            </a:r>
            <a:r>
              <a:rPr lang="es-CL" sz="1400" dirty="0">
                <a:solidFill>
                  <a:prstClr val="black"/>
                </a:solidFill>
                <a:latin typeface="Gill Sans for Oriflame Light"/>
              </a:rPr>
              <a:t>en conflictos</a:t>
            </a:r>
          </a:p>
          <a:p>
            <a:pPr marL="285750" lvl="0" indent="-285750">
              <a:lnSpc>
                <a:spcPct val="90000"/>
              </a:lnSpc>
              <a:spcBef>
                <a:spcPts val="600"/>
              </a:spcBef>
              <a:spcAft>
                <a:spcPts val="600"/>
              </a:spcAft>
              <a:buFont typeface="Arial" panose="020B0604020202020204" pitchFamily="34" charset="0"/>
              <a:buChar char="•"/>
            </a:pPr>
            <a:r>
              <a:rPr lang="es-CL" sz="1400" dirty="0" smtClean="0">
                <a:solidFill>
                  <a:prstClr val="black"/>
                </a:solidFill>
                <a:latin typeface="Gill Sans for Oriflame Light"/>
              </a:rPr>
              <a:t>Cuida tu imagen personal y sé respetuoso, así reflejarás la misma imagen positiva que Oriflame quiere transmitir</a:t>
            </a:r>
            <a:endParaRPr lang="es-CL" sz="1400" dirty="0">
              <a:solidFill>
                <a:prstClr val="black"/>
              </a:solidFill>
              <a:latin typeface="Gill Sans for Oriflame Light"/>
            </a:endParaRPr>
          </a:p>
          <a:p>
            <a:pPr marL="285750" lvl="0" indent="-285750">
              <a:lnSpc>
                <a:spcPct val="90000"/>
              </a:lnSpc>
              <a:spcBef>
                <a:spcPts val="600"/>
              </a:spcBef>
              <a:spcAft>
                <a:spcPts val="600"/>
              </a:spcAft>
              <a:buFont typeface="Arial" panose="020B0604020202020204" pitchFamily="34" charset="0"/>
              <a:buChar char="•"/>
            </a:pPr>
            <a:r>
              <a:rPr lang="es-CL" sz="1400" dirty="0" smtClean="0">
                <a:solidFill>
                  <a:prstClr val="black"/>
                </a:solidFill>
                <a:latin typeface="Gill Sans for Oriflame Light"/>
              </a:rPr>
              <a:t>Los productos de testeo son exclusivos para que los prueben, no están a la venta</a:t>
            </a:r>
            <a:endParaRPr lang="es-CL" sz="1400" dirty="0">
              <a:solidFill>
                <a:prstClr val="black"/>
              </a:solidFill>
              <a:latin typeface="Gill Sans for Oriflame Light"/>
            </a:endParaRPr>
          </a:p>
          <a:p>
            <a:pPr marL="285750" lvl="0" indent="-285750">
              <a:lnSpc>
                <a:spcPct val="90000"/>
              </a:lnSpc>
              <a:spcBef>
                <a:spcPts val="600"/>
              </a:spcBef>
              <a:spcAft>
                <a:spcPts val="600"/>
              </a:spcAft>
              <a:buFont typeface="Arial" panose="020B0604020202020204" pitchFamily="34" charset="0"/>
              <a:buChar char="•"/>
            </a:pPr>
            <a:r>
              <a:rPr lang="es-CL" sz="1400" dirty="0" smtClean="0">
                <a:solidFill>
                  <a:prstClr val="black"/>
                </a:solidFill>
                <a:latin typeface="Gill Sans for Oriflame Light"/>
              </a:rPr>
              <a:t>Recuerda que a las personas ya registradas no hay que invitarlas a hacerse socias.</a:t>
            </a:r>
          </a:p>
          <a:p>
            <a:pPr marL="285750" lvl="0" indent="-285750">
              <a:lnSpc>
                <a:spcPct val="90000"/>
              </a:lnSpc>
              <a:spcBef>
                <a:spcPts val="600"/>
              </a:spcBef>
              <a:spcAft>
                <a:spcPts val="600"/>
              </a:spcAft>
              <a:buFont typeface="Arial" panose="020B0604020202020204" pitchFamily="34" charset="0"/>
              <a:buChar char="•"/>
            </a:pPr>
            <a:r>
              <a:rPr lang="es-CL" sz="1400" dirty="0" smtClean="0">
                <a:solidFill>
                  <a:prstClr val="black"/>
                </a:solidFill>
                <a:latin typeface="Gill Sans for Oriflame Light"/>
              </a:rPr>
              <a:t>Cuida </a:t>
            </a:r>
            <a:r>
              <a:rPr lang="es-CL" altLang="zh-CN" sz="1400" dirty="0" smtClean="0">
                <a:solidFill>
                  <a:srgbClr val="231F20"/>
                </a:solidFill>
                <a:latin typeface="Gill Sans for Oriflame Light"/>
                <a:cs typeface="Gill Sans for Oriflame Light"/>
              </a:rPr>
              <a:t>no violar </a:t>
            </a:r>
            <a:r>
              <a:rPr lang="es-CL" altLang="zh-CN" sz="1400" dirty="0">
                <a:solidFill>
                  <a:srgbClr val="231F20"/>
                </a:solidFill>
                <a:latin typeface="Gill Sans for Oriflame Light"/>
                <a:cs typeface="Gill Sans for Oriflame Light"/>
              </a:rPr>
              <a:t>los derechos de propiedad mientras estableces un stand de promoción </a:t>
            </a:r>
            <a:endParaRPr lang="es-CL" altLang="zh-CN" sz="1400" dirty="0" smtClean="0">
              <a:solidFill>
                <a:srgbClr val="231F20"/>
              </a:solidFill>
              <a:latin typeface="Gill Sans for Oriflame Light"/>
              <a:cs typeface="Gill Sans for Oriflame Light"/>
            </a:endParaRPr>
          </a:p>
          <a:p>
            <a:pPr marL="285750" indent="-285750">
              <a:lnSpc>
                <a:spcPct val="90000"/>
              </a:lnSpc>
              <a:spcBef>
                <a:spcPts val="600"/>
              </a:spcBef>
              <a:spcAft>
                <a:spcPts val="600"/>
              </a:spcAft>
              <a:buFont typeface="Arial" panose="020B0604020202020204" pitchFamily="34" charset="0"/>
              <a:buChar char="•"/>
            </a:pPr>
            <a:r>
              <a:rPr lang="es-CL" sz="1400" dirty="0" smtClean="0">
                <a:solidFill>
                  <a:prstClr val="black"/>
                </a:solidFill>
                <a:latin typeface="Gill Sans for Oriflame Light"/>
              </a:rPr>
              <a:t>Toma los </a:t>
            </a:r>
            <a:r>
              <a:rPr lang="es-CL" sz="1400" dirty="0">
                <a:solidFill>
                  <a:prstClr val="black"/>
                </a:solidFill>
                <a:latin typeface="Gill Sans for Oriflame Light"/>
              </a:rPr>
              <a:t>datos de contacto al final del </a:t>
            </a:r>
            <a:r>
              <a:rPr lang="es-CL" sz="1400" dirty="0" smtClean="0">
                <a:solidFill>
                  <a:prstClr val="black"/>
                </a:solidFill>
                <a:latin typeface="Gill Sans for Oriflame Light"/>
              </a:rPr>
              <a:t>cuestionario</a:t>
            </a:r>
            <a:endParaRPr lang="es-CL" sz="1400" dirty="0">
              <a:solidFill>
                <a:prstClr val="black"/>
              </a:solidFill>
              <a:latin typeface="Gill Sans for Oriflame Light"/>
            </a:endParaRPr>
          </a:p>
        </p:txBody>
      </p:sp>
    </p:spTree>
    <p:extLst>
      <p:ext uri="{BB962C8B-B14F-4D97-AF65-F5344CB8AC3E}">
        <p14:creationId xmlns:p14="http://schemas.microsoft.com/office/powerpoint/2010/main" val="6214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59300" cy="6858000"/>
          </a:xfrm>
          <a:prstGeom prst="rect">
            <a:avLst/>
          </a:prstGeom>
        </p:spPr>
      </p:pic>
      <p:sp>
        <p:nvSpPr>
          <p:cNvPr id="4" name="Freeform 3"/>
          <p:cNvSpPr/>
          <p:nvPr/>
        </p:nvSpPr>
        <p:spPr>
          <a:xfrm>
            <a:off x="7991063" y="4494940"/>
            <a:ext cx="707288" cy="2020646"/>
          </a:xfrm>
          <a:custGeom>
            <a:avLst/>
            <a:gdLst>
              <a:gd name="connsiteX0" fmla="*/ 435546 w 707288"/>
              <a:gd name="connsiteY0" fmla="*/ 0 h 2020646"/>
              <a:gd name="connsiteX1" fmla="*/ 395820 w 707288"/>
              <a:gd name="connsiteY1" fmla="*/ 7251 h 2020646"/>
              <a:gd name="connsiteX2" fmla="*/ 349643 w 707288"/>
              <a:gd name="connsiteY2" fmla="*/ 42913 h 2020646"/>
              <a:gd name="connsiteX3" fmla="*/ 315925 w 707288"/>
              <a:gd name="connsiteY3" fmla="*/ 130466 h 2020646"/>
              <a:gd name="connsiteX4" fmla="*/ 302094 w 707288"/>
              <a:gd name="connsiteY4" fmla="*/ 200304 h 2020646"/>
              <a:gd name="connsiteX5" fmla="*/ 293637 w 707288"/>
              <a:gd name="connsiteY5" fmla="*/ 256425 h 2020646"/>
              <a:gd name="connsiteX6" fmla="*/ 284264 w 707288"/>
              <a:gd name="connsiteY6" fmla="*/ 299973 h 2020646"/>
              <a:gd name="connsiteX7" fmla="*/ 270548 w 707288"/>
              <a:gd name="connsiteY7" fmla="*/ 327977 h 2020646"/>
              <a:gd name="connsiteX8" fmla="*/ 252260 w 707288"/>
              <a:gd name="connsiteY8" fmla="*/ 336550 h 2020646"/>
              <a:gd name="connsiteX9" fmla="*/ 214998 w 707288"/>
              <a:gd name="connsiteY9" fmla="*/ 359295 h 2020646"/>
              <a:gd name="connsiteX10" fmla="*/ 186194 w 707288"/>
              <a:gd name="connsiteY10" fmla="*/ 406844 h 2020646"/>
              <a:gd name="connsiteX11" fmla="*/ 169164 w 707288"/>
              <a:gd name="connsiteY11" fmla="*/ 445934 h 2020646"/>
              <a:gd name="connsiteX12" fmla="*/ 151676 w 707288"/>
              <a:gd name="connsiteY12" fmla="*/ 475195 h 2020646"/>
              <a:gd name="connsiteX13" fmla="*/ 150876 w 707288"/>
              <a:gd name="connsiteY13" fmla="*/ 482853 h 2020646"/>
              <a:gd name="connsiteX14" fmla="*/ 164706 w 707288"/>
              <a:gd name="connsiteY14" fmla="*/ 493826 h 2020646"/>
              <a:gd name="connsiteX15" fmla="*/ 182536 w 707288"/>
              <a:gd name="connsiteY15" fmla="*/ 500798 h 2020646"/>
              <a:gd name="connsiteX16" fmla="*/ 180137 w 707288"/>
              <a:gd name="connsiteY16" fmla="*/ 528916 h 2020646"/>
              <a:gd name="connsiteX17" fmla="*/ 170307 w 707288"/>
              <a:gd name="connsiteY17" fmla="*/ 576808 h 2020646"/>
              <a:gd name="connsiteX18" fmla="*/ 165049 w 707288"/>
              <a:gd name="connsiteY18" fmla="*/ 607669 h 2020646"/>
              <a:gd name="connsiteX19" fmla="*/ 160604 w 707288"/>
              <a:gd name="connsiteY19" fmla="*/ 607821 h 2020646"/>
              <a:gd name="connsiteX20" fmla="*/ 143561 w 707288"/>
              <a:gd name="connsiteY20" fmla="*/ 606069 h 2020646"/>
              <a:gd name="connsiteX21" fmla="*/ 121577 w 707288"/>
              <a:gd name="connsiteY21" fmla="*/ 603986 h 2020646"/>
              <a:gd name="connsiteX22" fmla="*/ 110299 w 707288"/>
              <a:gd name="connsiteY22" fmla="*/ 604012 h 2020646"/>
              <a:gd name="connsiteX23" fmla="*/ 66065 w 707288"/>
              <a:gd name="connsiteY23" fmla="*/ 595896 h 2020646"/>
              <a:gd name="connsiteX24" fmla="*/ 35661 w 707288"/>
              <a:gd name="connsiteY24" fmla="*/ 586866 h 2020646"/>
              <a:gd name="connsiteX25" fmla="*/ 10972 w 707288"/>
              <a:gd name="connsiteY25" fmla="*/ 578408 h 2020646"/>
              <a:gd name="connsiteX26" fmla="*/ 3974 w 707288"/>
              <a:gd name="connsiteY26" fmla="*/ 574725 h 2020646"/>
              <a:gd name="connsiteX27" fmla="*/ 799 w 707288"/>
              <a:gd name="connsiteY27" fmla="*/ 576808 h 2020646"/>
              <a:gd name="connsiteX28" fmla="*/ 0 w 707288"/>
              <a:gd name="connsiteY28" fmla="*/ 586180 h 2020646"/>
              <a:gd name="connsiteX29" fmla="*/ 27089 w 707288"/>
              <a:gd name="connsiteY29" fmla="*/ 625957 h 2020646"/>
              <a:gd name="connsiteX30" fmla="*/ 47434 w 707288"/>
              <a:gd name="connsiteY30" fmla="*/ 653389 h 2020646"/>
              <a:gd name="connsiteX31" fmla="*/ 49834 w 707288"/>
              <a:gd name="connsiteY31" fmla="*/ 660247 h 2020646"/>
              <a:gd name="connsiteX32" fmla="*/ 65265 w 707288"/>
              <a:gd name="connsiteY32" fmla="*/ 681278 h 2020646"/>
              <a:gd name="connsiteX33" fmla="*/ 54750 w 707288"/>
              <a:gd name="connsiteY33" fmla="*/ 689851 h 2020646"/>
              <a:gd name="connsiteX34" fmla="*/ 47091 w 707288"/>
              <a:gd name="connsiteY34" fmla="*/ 698766 h 2020646"/>
              <a:gd name="connsiteX35" fmla="*/ 48691 w 707288"/>
              <a:gd name="connsiteY35" fmla="*/ 711453 h 2020646"/>
              <a:gd name="connsiteX36" fmla="*/ 46634 w 707288"/>
              <a:gd name="connsiteY36" fmla="*/ 723684 h 2020646"/>
              <a:gd name="connsiteX37" fmla="*/ 53264 w 707288"/>
              <a:gd name="connsiteY37" fmla="*/ 736485 h 2020646"/>
              <a:gd name="connsiteX38" fmla="*/ 54178 w 707288"/>
              <a:gd name="connsiteY38" fmla="*/ 742886 h 2020646"/>
              <a:gd name="connsiteX39" fmla="*/ 62522 w 707288"/>
              <a:gd name="connsiteY39" fmla="*/ 752487 h 2020646"/>
              <a:gd name="connsiteX40" fmla="*/ 67094 w 707288"/>
              <a:gd name="connsiteY40" fmla="*/ 758088 h 2020646"/>
              <a:gd name="connsiteX41" fmla="*/ 71323 w 707288"/>
              <a:gd name="connsiteY41" fmla="*/ 761174 h 2020646"/>
              <a:gd name="connsiteX42" fmla="*/ 80936 w 707288"/>
              <a:gd name="connsiteY42" fmla="*/ 763308 h 2020646"/>
              <a:gd name="connsiteX43" fmla="*/ 83096 w 707288"/>
              <a:gd name="connsiteY43" fmla="*/ 763231 h 2020646"/>
              <a:gd name="connsiteX44" fmla="*/ 100012 w 707288"/>
              <a:gd name="connsiteY44" fmla="*/ 758545 h 2020646"/>
              <a:gd name="connsiteX45" fmla="*/ 109270 w 707288"/>
              <a:gd name="connsiteY45" fmla="*/ 753973 h 2020646"/>
              <a:gd name="connsiteX46" fmla="*/ 112814 w 707288"/>
              <a:gd name="connsiteY46" fmla="*/ 751344 h 2020646"/>
              <a:gd name="connsiteX47" fmla="*/ 115328 w 707288"/>
              <a:gd name="connsiteY47" fmla="*/ 748829 h 2020646"/>
              <a:gd name="connsiteX48" fmla="*/ 136474 w 707288"/>
              <a:gd name="connsiteY48" fmla="*/ 777862 h 2020646"/>
              <a:gd name="connsiteX49" fmla="*/ 140716 w 707288"/>
              <a:gd name="connsiteY49" fmla="*/ 780097 h 2020646"/>
              <a:gd name="connsiteX50" fmla="*/ 141503 w 707288"/>
              <a:gd name="connsiteY50" fmla="*/ 779805 h 2020646"/>
              <a:gd name="connsiteX51" fmla="*/ 141820 w 707288"/>
              <a:gd name="connsiteY51" fmla="*/ 779551 h 2020646"/>
              <a:gd name="connsiteX52" fmla="*/ 142532 w 707288"/>
              <a:gd name="connsiteY52" fmla="*/ 788263 h 2020646"/>
              <a:gd name="connsiteX53" fmla="*/ 151104 w 707288"/>
              <a:gd name="connsiteY53" fmla="*/ 810094 h 2020646"/>
              <a:gd name="connsiteX54" fmla="*/ 164706 w 707288"/>
              <a:gd name="connsiteY54" fmla="*/ 837069 h 2020646"/>
              <a:gd name="connsiteX55" fmla="*/ 156933 w 707288"/>
              <a:gd name="connsiteY55" fmla="*/ 873188 h 2020646"/>
              <a:gd name="connsiteX56" fmla="*/ 152475 w 707288"/>
              <a:gd name="connsiteY56" fmla="*/ 950455 h 2020646"/>
              <a:gd name="connsiteX57" fmla="*/ 159448 w 707288"/>
              <a:gd name="connsiteY57" fmla="*/ 1093215 h 2020646"/>
              <a:gd name="connsiteX58" fmla="*/ 159448 w 707288"/>
              <a:gd name="connsiteY58" fmla="*/ 1264322 h 2020646"/>
              <a:gd name="connsiteX59" fmla="*/ 170307 w 707288"/>
              <a:gd name="connsiteY59" fmla="*/ 1387081 h 2020646"/>
              <a:gd name="connsiteX60" fmla="*/ 178879 w 707288"/>
              <a:gd name="connsiteY60" fmla="*/ 1516811 h 2020646"/>
              <a:gd name="connsiteX61" fmla="*/ 179679 w 707288"/>
              <a:gd name="connsiteY61" fmla="*/ 1610766 h 2020646"/>
              <a:gd name="connsiteX62" fmla="*/ 199911 w 707288"/>
              <a:gd name="connsiteY62" fmla="*/ 1710092 h 2020646"/>
              <a:gd name="connsiteX63" fmla="*/ 218199 w 707288"/>
              <a:gd name="connsiteY63" fmla="*/ 1790103 h 2020646"/>
              <a:gd name="connsiteX64" fmla="*/ 218655 w 707288"/>
              <a:gd name="connsiteY64" fmla="*/ 1810334 h 2020646"/>
              <a:gd name="connsiteX65" fmla="*/ 210083 w 707288"/>
              <a:gd name="connsiteY65" fmla="*/ 1829536 h 2020646"/>
              <a:gd name="connsiteX66" fmla="*/ 207226 w 707288"/>
              <a:gd name="connsiteY66" fmla="*/ 1859254 h 2020646"/>
              <a:gd name="connsiteX67" fmla="*/ 209283 w 707288"/>
              <a:gd name="connsiteY67" fmla="*/ 1874684 h 2020646"/>
              <a:gd name="connsiteX68" fmla="*/ 210540 w 707288"/>
              <a:gd name="connsiteY68" fmla="*/ 1896173 h 2020646"/>
              <a:gd name="connsiteX69" fmla="*/ 200368 w 707288"/>
              <a:gd name="connsiteY69" fmla="*/ 1903145 h 2020646"/>
              <a:gd name="connsiteX70" fmla="*/ 192596 w 707288"/>
              <a:gd name="connsiteY70" fmla="*/ 1908860 h 2020646"/>
              <a:gd name="connsiteX71" fmla="*/ 192596 w 707288"/>
              <a:gd name="connsiteY71" fmla="*/ 1914575 h 2020646"/>
              <a:gd name="connsiteX72" fmla="*/ 183680 w 707288"/>
              <a:gd name="connsiteY72" fmla="*/ 1929205 h 2020646"/>
              <a:gd name="connsiteX73" fmla="*/ 188595 w 707288"/>
              <a:gd name="connsiteY73" fmla="*/ 1944179 h 2020646"/>
              <a:gd name="connsiteX74" fmla="*/ 205968 w 707288"/>
              <a:gd name="connsiteY74" fmla="*/ 1955495 h 2020646"/>
              <a:gd name="connsiteX75" fmla="*/ 235686 w 707288"/>
              <a:gd name="connsiteY75" fmla="*/ 1956866 h 2020646"/>
              <a:gd name="connsiteX76" fmla="*/ 242519 w 707288"/>
              <a:gd name="connsiteY76" fmla="*/ 1957006 h 2020646"/>
              <a:gd name="connsiteX77" fmla="*/ 257974 w 707288"/>
              <a:gd name="connsiteY77" fmla="*/ 1953209 h 2020646"/>
              <a:gd name="connsiteX78" fmla="*/ 276949 w 707288"/>
              <a:gd name="connsiteY78" fmla="*/ 1943036 h 2020646"/>
              <a:gd name="connsiteX79" fmla="*/ 291236 w 707288"/>
              <a:gd name="connsiteY79" fmla="*/ 1930806 h 2020646"/>
              <a:gd name="connsiteX80" fmla="*/ 317525 w 707288"/>
              <a:gd name="connsiteY80" fmla="*/ 1919490 h 2020646"/>
              <a:gd name="connsiteX81" fmla="*/ 343128 w 707288"/>
              <a:gd name="connsiteY81" fmla="*/ 1913318 h 2020646"/>
              <a:gd name="connsiteX82" fmla="*/ 348386 w 707288"/>
              <a:gd name="connsiteY82" fmla="*/ 1900402 h 2020646"/>
              <a:gd name="connsiteX83" fmla="*/ 355244 w 707288"/>
              <a:gd name="connsiteY83" fmla="*/ 1798218 h 2020646"/>
              <a:gd name="connsiteX84" fmla="*/ 348386 w 707288"/>
              <a:gd name="connsiteY84" fmla="*/ 1663458 h 2020646"/>
              <a:gd name="connsiteX85" fmla="*/ 337870 w 707288"/>
              <a:gd name="connsiteY85" fmla="*/ 1533956 h 2020646"/>
              <a:gd name="connsiteX86" fmla="*/ 322783 w 707288"/>
              <a:gd name="connsiteY86" fmla="*/ 1367650 h 2020646"/>
              <a:gd name="connsiteX87" fmla="*/ 323240 w 707288"/>
              <a:gd name="connsiteY87" fmla="*/ 1211630 h 2020646"/>
              <a:gd name="connsiteX88" fmla="*/ 323240 w 707288"/>
              <a:gd name="connsiteY88" fmla="*/ 1149337 h 2020646"/>
              <a:gd name="connsiteX89" fmla="*/ 324498 w 707288"/>
              <a:gd name="connsiteY89" fmla="*/ 1132192 h 2020646"/>
              <a:gd name="connsiteX90" fmla="*/ 335813 w 707288"/>
              <a:gd name="connsiteY90" fmla="*/ 1178140 h 2020646"/>
              <a:gd name="connsiteX91" fmla="*/ 348043 w 707288"/>
              <a:gd name="connsiteY91" fmla="*/ 1258265 h 2020646"/>
              <a:gd name="connsiteX92" fmla="*/ 346786 w 707288"/>
              <a:gd name="connsiteY92" fmla="*/ 1320101 h 2020646"/>
              <a:gd name="connsiteX93" fmla="*/ 350443 w 707288"/>
              <a:gd name="connsiteY93" fmla="*/ 1374165 h 2020646"/>
              <a:gd name="connsiteX94" fmla="*/ 358902 w 707288"/>
              <a:gd name="connsiteY94" fmla="*/ 1457947 h 2020646"/>
              <a:gd name="connsiteX95" fmla="*/ 388163 w 707288"/>
              <a:gd name="connsiteY95" fmla="*/ 1559674 h 2020646"/>
              <a:gd name="connsiteX96" fmla="*/ 413651 w 707288"/>
              <a:gd name="connsiteY96" fmla="*/ 1676603 h 2020646"/>
              <a:gd name="connsiteX97" fmla="*/ 429539 w 707288"/>
              <a:gd name="connsiteY97" fmla="*/ 1749869 h 2020646"/>
              <a:gd name="connsiteX98" fmla="*/ 442455 w 707288"/>
              <a:gd name="connsiteY98" fmla="*/ 1782444 h 2020646"/>
              <a:gd name="connsiteX99" fmla="*/ 447712 w 707288"/>
              <a:gd name="connsiteY99" fmla="*/ 1879142 h 2020646"/>
              <a:gd name="connsiteX100" fmla="*/ 464401 w 707288"/>
              <a:gd name="connsiteY100" fmla="*/ 1961324 h 2020646"/>
              <a:gd name="connsiteX101" fmla="*/ 474916 w 707288"/>
              <a:gd name="connsiteY101" fmla="*/ 1983270 h 2020646"/>
              <a:gd name="connsiteX102" fmla="*/ 507377 w 707288"/>
              <a:gd name="connsiteY102" fmla="*/ 1990928 h 2020646"/>
              <a:gd name="connsiteX103" fmla="*/ 526415 w 707288"/>
              <a:gd name="connsiteY103" fmla="*/ 1992490 h 2020646"/>
              <a:gd name="connsiteX104" fmla="*/ 540296 w 707288"/>
              <a:gd name="connsiteY104" fmla="*/ 1992185 h 2020646"/>
              <a:gd name="connsiteX105" fmla="*/ 548754 w 707288"/>
              <a:gd name="connsiteY105" fmla="*/ 1992185 h 2020646"/>
              <a:gd name="connsiteX106" fmla="*/ 573100 w 707288"/>
              <a:gd name="connsiteY106" fmla="*/ 2015273 h 2020646"/>
              <a:gd name="connsiteX107" fmla="*/ 603821 w 707288"/>
              <a:gd name="connsiteY107" fmla="*/ 2020646 h 2020646"/>
              <a:gd name="connsiteX108" fmla="*/ 615277 w 707288"/>
              <a:gd name="connsiteY108" fmla="*/ 2019846 h 2020646"/>
              <a:gd name="connsiteX109" fmla="*/ 640765 w 707288"/>
              <a:gd name="connsiteY109" fmla="*/ 2011273 h 2020646"/>
              <a:gd name="connsiteX110" fmla="*/ 646938 w 707288"/>
              <a:gd name="connsiteY110" fmla="*/ 1999043 h 2020646"/>
              <a:gd name="connsiteX111" fmla="*/ 644423 w 707288"/>
              <a:gd name="connsiteY111" fmla="*/ 1981669 h 2020646"/>
              <a:gd name="connsiteX112" fmla="*/ 637222 w 707288"/>
              <a:gd name="connsiteY112" fmla="*/ 1975954 h 2020646"/>
              <a:gd name="connsiteX113" fmla="*/ 639623 w 707288"/>
              <a:gd name="connsiteY113" fmla="*/ 1966924 h 2020646"/>
              <a:gd name="connsiteX114" fmla="*/ 637222 w 707288"/>
              <a:gd name="connsiteY114" fmla="*/ 1957209 h 2020646"/>
              <a:gd name="connsiteX115" fmla="*/ 631215 w 707288"/>
              <a:gd name="connsiteY115" fmla="*/ 1956257 h 2020646"/>
              <a:gd name="connsiteX116" fmla="*/ 625792 w 707288"/>
              <a:gd name="connsiteY116" fmla="*/ 1957209 h 2020646"/>
              <a:gd name="connsiteX117" fmla="*/ 625627 w 707288"/>
              <a:gd name="connsiteY117" fmla="*/ 1957247 h 2020646"/>
              <a:gd name="connsiteX118" fmla="*/ 607962 w 707288"/>
              <a:gd name="connsiteY118" fmla="*/ 1930463 h 2020646"/>
              <a:gd name="connsiteX119" fmla="*/ 603160 w 707288"/>
              <a:gd name="connsiteY119" fmla="*/ 1926348 h 2020646"/>
              <a:gd name="connsiteX120" fmla="*/ 603339 w 707288"/>
              <a:gd name="connsiteY120" fmla="*/ 1926348 h 2020646"/>
              <a:gd name="connsiteX121" fmla="*/ 605904 w 707288"/>
              <a:gd name="connsiteY121" fmla="*/ 1920633 h 2020646"/>
              <a:gd name="connsiteX122" fmla="*/ 597103 w 707288"/>
              <a:gd name="connsiteY122" fmla="*/ 1900745 h 2020646"/>
              <a:gd name="connsiteX123" fmla="*/ 582015 w 707288"/>
              <a:gd name="connsiteY123" fmla="*/ 1877085 h 2020646"/>
              <a:gd name="connsiteX124" fmla="*/ 560527 w 707288"/>
              <a:gd name="connsiteY124" fmla="*/ 1780044 h 2020646"/>
              <a:gd name="connsiteX125" fmla="*/ 554011 w 707288"/>
              <a:gd name="connsiteY125" fmla="*/ 1708835 h 2020646"/>
              <a:gd name="connsiteX126" fmla="*/ 546354 w 707288"/>
              <a:gd name="connsiteY126" fmla="*/ 1655114 h 2020646"/>
              <a:gd name="connsiteX127" fmla="*/ 537781 w 707288"/>
              <a:gd name="connsiteY127" fmla="*/ 1545386 h 2020646"/>
              <a:gd name="connsiteX128" fmla="*/ 524408 w 707288"/>
              <a:gd name="connsiteY128" fmla="*/ 1504695 h 2020646"/>
              <a:gd name="connsiteX129" fmla="*/ 498919 w 707288"/>
              <a:gd name="connsiteY129" fmla="*/ 1402626 h 2020646"/>
              <a:gd name="connsiteX130" fmla="*/ 498462 w 707288"/>
              <a:gd name="connsiteY130" fmla="*/ 1361135 h 2020646"/>
              <a:gd name="connsiteX131" fmla="*/ 491147 w 707288"/>
              <a:gd name="connsiteY131" fmla="*/ 1325702 h 2020646"/>
              <a:gd name="connsiteX132" fmla="*/ 493204 w 707288"/>
              <a:gd name="connsiteY132" fmla="*/ 1200086 h 2020646"/>
              <a:gd name="connsiteX133" fmla="*/ 493204 w 707288"/>
              <a:gd name="connsiteY133" fmla="*/ 1153337 h 2020646"/>
              <a:gd name="connsiteX134" fmla="*/ 490690 w 707288"/>
              <a:gd name="connsiteY134" fmla="*/ 1139621 h 2020646"/>
              <a:gd name="connsiteX135" fmla="*/ 498919 w 707288"/>
              <a:gd name="connsiteY135" fmla="*/ 1119276 h 2020646"/>
              <a:gd name="connsiteX136" fmla="*/ 502920 w 707288"/>
              <a:gd name="connsiteY136" fmla="*/ 1101445 h 2020646"/>
              <a:gd name="connsiteX137" fmla="*/ 491604 w 707288"/>
              <a:gd name="connsiteY137" fmla="*/ 1091615 h 2020646"/>
              <a:gd name="connsiteX138" fmla="*/ 487489 w 707288"/>
              <a:gd name="connsiteY138" fmla="*/ 1085443 h 2020646"/>
              <a:gd name="connsiteX139" fmla="*/ 492404 w 707288"/>
              <a:gd name="connsiteY139" fmla="*/ 1018463 h 2020646"/>
              <a:gd name="connsiteX140" fmla="*/ 493547 w 707288"/>
              <a:gd name="connsiteY140" fmla="*/ 999718 h 2020646"/>
              <a:gd name="connsiteX141" fmla="*/ 496061 w 707288"/>
              <a:gd name="connsiteY141" fmla="*/ 990345 h 2020646"/>
              <a:gd name="connsiteX142" fmla="*/ 489890 w 707288"/>
              <a:gd name="connsiteY142" fmla="*/ 964285 h 2020646"/>
              <a:gd name="connsiteX143" fmla="*/ 485089 w 707288"/>
              <a:gd name="connsiteY143" fmla="*/ 936167 h 2020646"/>
              <a:gd name="connsiteX144" fmla="*/ 487946 w 707288"/>
              <a:gd name="connsiteY144" fmla="*/ 905421 h 2020646"/>
              <a:gd name="connsiteX145" fmla="*/ 543496 w 707288"/>
              <a:gd name="connsiteY145" fmla="*/ 901306 h 2020646"/>
              <a:gd name="connsiteX146" fmla="*/ 549211 w 707288"/>
              <a:gd name="connsiteY146" fmla="*/ 891133 h 2020646"/>
              <a:gd name="connsiteX147" fmla="*/ 549211 w 707288"/>
              <a:gd name="connsiteY147" fmla="*/ 883361 h 2020646"/>
              <a:gd name="connsiteX148" fmla="*/ 577557 w 707288"/>
              <a:gd name="connsiteY148" fmla="*/ 884275 h 2020646"/>
              <a:gd name="connsiteX149" fmla="*/ 574243 w 707288"/>
              <a:gd name="connsiteY149" fmla="*/ 834554 h 2020646"/>
              <a:gd name="connsiteX150" fmla="*/ 571042 w 707288"/>
              <a:gd name="connsiteY150" fmla="*/ 800493 h 2020646"/>
              <a:gd name="connsiteX151" fmla="*/ 565784 w 707288"/>
              <a:gd name="connsiteY151" fmla="*/ 778547 h 2020646"/>
              <a:gd name="connsiteX152" fmla="*/ 573100 w 707288"/>
              <a:gd name="connsiteY152" fmla="*/ 759802 h 2020646"/>
              <a:gd name="connsiteX153" fmla="*/ 573100 w 707288"/>
              <a:gd name="connsiteY153" fmla="*/ 737399 h 2020646"/>
              <a:gd name="connsiteX154" fmla="*/ 578358 w 707288"/>
              <a:gd name="connsiteY154" fmla="*/ 687793 h 2020646"/>
              <a:gd name="connsiteX155" fmla="*/ 581215 w 707288"/>
              <a:gd name="connsiteY155" fmla="*/ 663104 h 2020646"/>
              <a:gd name="connsiteX156" fmla="*/ 581558 w 707288"/>
              <a:gd name="connsiteY156" fmla="*/ 646302 h 2020646"/>
              <a:gd name="connsiteX157" fmla="*/ 590931 w 707288"/>
              <a:gd name="connsiteY157" fmla="*/ 636130 h 2020646"/>
              <a:gd name="connsiteX158" fmla="*/ 606361 w 707288"/>
              <a:gd name="connsiteY158" fmla="*/ 630072 h 2020646"/>
              <a:gd name="connsiteX159" fmla="*/ 645680 w 707288"/>
              <a:gd name="connsiteY159" fmla="*/ 622756 h 2020646"/>
              <a:gd name="connsiteX160" fmla="*/ 680199 w 707288"/>
              <a:gd name="connsiteY160" fmla="*/ 614298 h 2020646"/>
              <a:gd name="connsiteX161" fmla="*/ 699173 w 707288"/>
              <a:gd name="connsiteY161" fmla="*/ 601154 h 2020646"/>
              <a:gd name="connsiteX162" fmla="*/ 707288 w 707288"/>
              <a:gd name="connsiteY162" fmla="*/ 560577 h 2020646"/>
              <a:gd name="connsiteX163" fmla="*/ 696773 w 707288"/>
              <a:gd name="connsiteY163" fmla="*/ 521944 h 2020646"/>
              <a:gd name="connsiteX164" fmla="*/ 685000 w 707288"/>
              <a:gd name="connsiteY164" fmla="*/ 494283 h 2020646"/>
              <a:gd name="connsiteX165" fmla="*/ 671627 w 707288"/>
              <a:gd name="connsiteY165" fmla="*/ 426389 h 2020646"/>
              <a:gd name="connsiteX166" fmla="*/ 665568 w 707288"/>
              <a:gd name="connsiteY166" fmla="*/ 400786 h 2020646"/>
              <a:gd name="connsiteX167" fmla="*/ 658710 w 707288"/>
              <a:gd name="connsiteY167" fmla="*/ 384098 h 2020646"/>
              <a:gd name="connsiteX168" fmla="*/ 650481 w 707288"/>
              <a:gd name="connsiteY168" fmla="*/ 374269 h 2020646"/>
              <a:gd name="connsiteX169" fmla="*/ 649338 w 707288"/>
              <a:gd name="connsiteY169" fmla="*/ 362610 h 2020646"/>
              <a:gd name="connsiteX170" fmla="*/ 644423 w 707288"/>
              <a:gd name="connsiteY170" fmla="*/ 351180 h 2020646"/>
              <a:gd name="connsiteX171" fmla="*/ 619735 w 707288"/>
              <a:gd name="connsiteY171" fmla="*/ 342264 h 2020646"/>
              <a:gd name="connsiteX172" fmla="*/ 603504 w 707288"/>
              <a:gd name="connsiteY172" fmla="*/ 336550 h 2020646"/>
              <a:gd name="connsiteX173" fmla="*/ 580301 w 707288"/>
              <a:gd name="connsiteY173" fmla="*/ 327520 h 2020646"/>
              <a:gd name="connsiteX174" fmla="*/ 548297 w 707288"/>
              <a:gd name="connsiteY174" fmla="*/ 312546 h 2020646"/>
              <a:gd name="connsiteX175" fmla="*/ 527266 w 707288"/>
              <a:gd name="connsiteY175" fmla="*/ 306031 h 2020646"/>
              <a:gd name="connsiteX176" fmla="*/ 519493 w 707288"/>
              <a:gd name="connsiteY176" fmla="*/ 303517 h 2020646"/>
              <a:gd name="connsiteX177" fmla="*/ 509892 w 707288"/>
              <a:gd name="connsiteY177" fmla="*/ 276428 h 2020646"/>
              <a:gd name="connsiteX178" fmla="*/ 504177 w 707288"/>
              <a:gd name="connsiteY178" fmla="*/ 252310 h 2020646"/>
              <a:gd name="connsiteX179" fmla="*/ 520751 w 707288"/>
              <a:gd name="connsiteY179" fmla="*/ 225907 h 2020646"/>
              <a:gd name="connsiteX180" fmla="*/ 523151 w 707288"/>
              <a:gd name="connsiteY180" fmla="*/ 223049 h 2020646"/>
              <a:gd name="connsiteX181" fmla="*/ 535381 w 707288"/>
              <a:gd name="connsiteY181" fmla="*/ 196646 h 2020646"/>
              <a:gd name="connsiteX182" fmla="*/ 536524 w 707288"/>
              <a:gd name="connsiteY182" fmla="*/ 155612 h 2020646"/>
              <a:gd name="connsiteX183" fmla="*/ 532980 w 707288"/>
              <a:gd name="connsiteY183" fmla="*/ 129209 h 2020646"/>
              <a:gd name="connsiteX184" fmla="*/ 514236 w 707288"/>
              <a:gd name="connsiteY184" fmla="*/ 71488 h 2020646"/>
              <a:gd name="connsiteX185" fmla="*/ 505320 w 707288"/>
              <a:gd name="connsiteY185" fmla="*/ 55143 h 2020646"/>
              <a:gd name="connsiteX186" fmla="*/ 500519 w 707288"/>
              <a:gd name="connsiteY186" fmla="*/ 36398 h 2020646"/>
              <a:gd name="connsiteX187" fmla="*/ 481774 w 707288"/>
              <a:gd name="connsiteY187" fmla="*/ 19024 h 2020646"/>
              <a:gd name="connsiteX188" fmla="*/ 457886 w 707288"/>
              <a:gd name="connsiteY188" fmla="*/ 6794 h 2020646"/>
              <a:gd name="connsiteX189" fmla="*/ 442912 w 707288"/>
              <a:gd name="connsiteY189" fmla="*/ 279 h 2020646"/>
              <a:gd name="connsiteX190" fmla="*/ 435546 w 707288"/>
              <a:gd name="connsiteY190" fmla="*/ 0 h 202064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 ang="126">
                <a:pos x="connsiteX126" y="connsiteY126"/>
              </a:cxn>
              <a:cxn ang="127">
                <a:pos x="connsiteX127" y="connsiteY127"/>
              </a:cxn>
              <a:cxn ang="128">
                <a:pos x="connsiteX128" y="connsiteY128"/>
              </a:cxn>
              <a:cxn ang="129">
                <a:pos x="connsiteX129" y="connsiteY129"/>
              </a:cxn>
              <a:cxn ang="130">
                <a:pos x="connsiteX130" y="connsiteY130"/>
              </a:cxn>
              <a:cxn ang="131">
                <a:pos x="connsiteX131" y="connsiteY131"/>
              </a:cxn>
              <a:cxn ang="132">
                <a:pos x="connsiteX132" y="connsiteY132"/>
              </a:cxn>
              <a:cxn ang="133">
                <a:pos x="connsiteX133" y="connsiteY133"/>
              </a:cxn>
              <a:cxn ang="134">
                <a:pos x="connsiteX134" y="connsiteY134"/>
              </a:cxn>
              <a:cxn ang="135">
                <a:pos x="connsiteX135" y="connsiteY135"/>
              </a:cxn>
              <a:cxn ang="136">
                <a:pos x="connsiteX136" y="connsiteY136"/>
              </a:cxn>
              <a:cxn ang="137">
                <a:pos x="connsiteX137" y="connsiteY137"/>
              </a:cxn>
              <a:cxn ang="138">
                <a:pos x="connsiteX138" y="connsiteY138"/>
              </a:cxn>
              <a:cxn ang="139">
                <a:pos x="connsiteX139" y="connsiteY139"/>
              </a:cxn>
              <a:cxn ang="140">
                <a:pos x="connsiteX140" y="connsiteY140"/>
              </a:cxn>
              <a:cxn ang="141">
                <a:pos x="connsiteX141" y="connsiteY141"/>
              </a:cxn>
              <a:cxn ang="142">
                <a:pos x="connsiteX142" y="connsiteY142"/>
              </a:cxn>
              <a:cxn ang="143">
                <a:pos x="connsiteX143" y="connsiteY143"/>
              </a:cxn>
              <a:cxn ang="144">
                <a:pos x="connsiteX144" y="connsiteY144"/>
              </a:cxn>
              <a:cxn ang="145">
                <a:pos x="connsiteX145" y="connsiteY145"/>
              </a:cxn>
              <a:cxn ang="146">
                <a:pos x="connsiteX146" y="connsiteY146"/>
              </a:cxn>
              <a:cxn ang="147">
                <a:pos x="connsiteX147" y="connsiteY147"/>
              </a:cxn>
              <a:cxn ang="148">
                <a:pos x="connsiteX148" y="connsiteY148"/>
              </a:cxn>
              <a:cxn ang="149">
                <a:pos x="connsiteX149" y="connsiteY149"/>
              </a:cxn>
              <a:cxn ang="150">
                <a:pos x="connsiteX150" y="connsiteY150"/>
              </a:cxn>
              <a:cxn ang="151">
                <a:pos x="connsiteX151" y="connsiteY151"/>
              </a:cxn>
              <a:cxn ang="152">
                <a:pos x="connsiteX152" y="connsiteY152"/>
              </a:cxn>
              <a:cxn ang="153">
                <a:pos x="connsiteX153" y="connsiteY153"/>
              </a:cxn>
              <a:cxn ang="154">
                <a:pos x="connsiteX154" y="connsiteY154"/>
              </a:cxn>
              <a:cxn ang="155">
                <a:pos x="connsiteX155" y="connsiteY155"/>
              </a:cxn>
              <a:cxn ang="156">
                <a:pos x="connsiteX156" y="connsiteY156"/>
              </a:cxn>
              <a:cxn ang="157">
                <a:pos x="connsiteX157" y="connsiteY157"/>
              </a:cxn>
              <a:cxn ang="158">
                <a:pos x="connsiteX158" y="connsiteY158"/>
              </a:cxn>
              <a:cxn ang="159">
                <a:pos x="connsiteX159" y="connsiteY159"/>
              </a:cxn>
              <a:cxn ang="160">
                <a:pos x="connsiteX160" y="connsiteY160"/>
              </a:cxn>
              <a:cxn ang="161">
                <a:pos x="connsiteX161" y="connsiteY161"/>
              </a:cxn>
              <a:cxn ang="162">
                <a:pos x="connsiteX162" y="connsiteY162"/>
              </a:cxn>
              <a:cxn ang="163">
                <a:pos x="connsiteX163" y="connsiteY163"/>
              </a:cxn>
              <a:cxn ang="164">
                <a:pos x="connsiteX164" y="connsiteY164"/>
              </a:cxn>
              <a:cxn ang="165">
                <a:pos x="connsiteX165" y="connsiteY165"/>
              </a:cxn>
              <a:cxn ang="166">
                <a:pos x="connsiteX166" y="connsiteY166"/>
              </a:cxn>
              <a:cxn ang="167">
                <a:pos x="connsiteX167" y="connsiteY167"/>
              </a:cxn>
              <a:cxn ang="168">
                <a:pos x="connsiteX168" y="connsiteY168"/>
              </a:cxn>
              <a:cxn ang="169">
                <a:pos x="connsiteX169" y="connsiteY169"/>
              </a:cxn>
              <a:cxn ang="170">
                <a:pos x="connsiteX170" y="connsiteY170"/>
              </a:cxn>
              <a:cxn ang="171">
                <a:pos x="connsiteX171" y="connsiteY171"/>
              </a:cxn>
              <a:cxn ang="172">
                <a:pos x="connsiteX172" y="connsiteY172"/>
              </a:cxn>
              <a:cxn ang="173">
                <a:pos x="connsiteX173" y="connsiteY173"/>
              </a:cxn>
              <a:cxn ang="174">
                <a:pos x="connsiteX174" y="connsiteY174"/>
              </a:cxn>
              <a:cxn ang="175">
                <a:pos x="connsiteX175" y="connsiteY175"/>
              </a:cxn>
              <a:cxn ang="176">
                <a:pos x="connsiteX176" y="connsiteY176"/>
              </a:cxn>
              <a:cxn ang="177">
                <a:pos x="connsiteX177" y="connsiteY177"/>
              </a:cxn>
              <a:cxn ang="178">
                <a:pos x="connsiteX178" y="connsiteY178"/>
              </a:cxn>
              <a:cxn ang="179">
                <a:pos x="connsiteX179" y="connsiteY179"/>
              </a:cxn>
              <a:cxn ang="180">
                <a:pos x="connsiteX180" y="connsiteY180"/>
              </a:cxn>
              <a:cxn ang="181">
                <a:pos x="connsiteX181" y="connsiteY181"/>
              </a:cxn>
              <a:cxn ang="182">
                <a:pos x="connsiteX182" y="connsiteY182"/>
              </a:cxn>
              <a:cxn ang="183">
                <a:pos x="connsiteX183" y="connsiteY183"/>
              </a:cxn>
              <a:cxn ang="184">
                <a:pos x="connsiteX184" y="connsiteY184"/>
              </a:cxn>
              <a:cxn ang="185">
                <a:pos x="connsiteX185" y="connsiteY185"/>
              </a:cxn>
              <a:cxn ang="186">
                <a:pos x="connsiteX186" y="connsiteY186"/>
              </a:cxn>
              <a:cxn ang="187">
                <a:pos x="connsiteX187" y="connsiteY187"/>
              </a:cxn>
              <a:cxn ang="188">
                <a:pos x="connsiteX188" y="connsiteY188"/>
              </a:cxn>
              <a:cxn ang="189">
                <a:pos x="connsiteX189" y="connsiteY189"/>
              </a:cxn>
              <a:cxn ang="190">
                <a:pos x="connsiteX190" y="connsiteY190"/>
              </a:cxn>
            </a:cxnLst>
            <a:rect l="l" t="t" r="r" b="b"/>
            <a:pathLst>
              <a:path w="707288" h="2020646">
                <a:moveTo>
                  <a:pt x="435546" y="0"/>
                </a:moveTo>
                <a:cubicBezTo>
                  <a:pt x="426605" y="0"/>
                  <a:pt x="410870" y="1053"/>
                  <a:pt x="395820" y="7251"/>
                </a:cubicBezTo>
                <a:cubicBezTo>
                  <a:pt x="373189" y="16509"/>
                  <a:pt x="364959" y="19024"/>
                  <a:pt x="349643" y="42913"/>
                </a:cubicBezTo>
                <a:cubicBezTo>
                  <a:pt x="334213" y="66916"/>
                  <a:pt x="322783" y="91719"/>
                  <a:pt x="315925" y="130466"/>
                </a:cubicBezTo>
                <a:cubicBezTo>
                  <a:pt x="309067" y="169100"/>
                  <a:pt x="305866" y="171043"/>
                  <a:pt x="302094" y="200304"/>
                </a:cubicBezTo>
                <a:cubicBezTo>
                  <a:pt x="298551" y="229565"/>
                  <a:pt x="293179" y="235622"/>
                  <a:pt x="293637" y="256425"/>
                </a:cubicBezTo>
                <a:cubicBezTo>
                  <a:pt x="294093" y="277113"/>
                  <a:pt x="292036" y="285343"/>
                  <a:pt x="284264" y="299973"/>
                </a:cubicBezTo>
                <a:cubicBezTo>
                  <a:pt x="276606" y="314604"/>
                  <a:pt x="270548" y="327977"/>
                  <a:pt x="270548" y="327977"/>
                </a:cubicBezTo>
                <a:cubicBezTo>
                  <a:pt x="270548" y="327977"/>
                  <a:pt x="270091" y="328434"/>
                  <a:pt x="252260" y="336550"/>
                </a:cubicBezTo>
                <a:cubicBezTo>
                  <a:pt x="234429" y="344665"/>
                  <a:pt x="224256" y="350837"/>
                  <a:pt x="214998" y="359295"/>
                </a:cubicBezTo>
                <a:cubicBezTo>
                  <a:pt x="205626" y="367867"/>
                  <a:pt x="196710" y="386498"/>
                  <a:pt x="186194" y="406844"/>
                </a:cubicBezTo>
                <a:cubicBezTo>
                  <a:pt x="175565" y="427189"/>
                  <a:pt x="174079" y="432904"/>
                  <a:pt x="169164" y="445934"/>
                </a:cubicBezTo>
                <a:cubicBezTo>
                  <a:pt x="164248" y="458965"/>
                  <a:pt x="158191" y="467080"/>
                  <a:pt x="151676" y="475195"/>
                </a:cubicBezTo>
                <a:cubicBezTo>
                  <a:pt x="145160" y="483311"/>
                  <a:pt x="150076" y="481596"/>
                  <a:pt x="150876" y="482853"/>
                </a:cubicBezTo>
                <a:cubicBezTo>
                  <a:pt x="151676" y="484111"/>
                  <a:pt x="156133" y="489025"/>
                  <a:pt x="164706" y="493826"/>
                </a:cubicBezTo>
                <a:cubicBezTo>
                  <a:pt x="173164" y="498741"/>
                  <a:pt x="182536" y="500798"/>
                  <a:pt x="182536" y="500798"/>
                </a:cubicBezTo>
                <a:cubicBezTo>
                  <a:pt x="182536" y="500798"/>
                  <a:pt x="184137" y="510628"/>
                  <a:pt x="180137" y="528916"/>
                </a:cubicBezTo>
                <a:cubicBezTo>
                  <a:pt x="176021" y="547204"/>
                  <a:pt x="174079" y="558063"/>
                  <a:pt x="170307" y="576808"/>
                </a:cubicBezTo>
                <a:cubicBezTo>
                  <a:pt x="166649" y="595439"/>
                  <a:pt x="165049" y="607669"/>
                  <a:pt x="165049" y="607669"/>
                </a:cubicBezTo>
                <a:cubicBezTo>
                  <a:pt x="165049" y="607669"/>
                  <a:pt x="163410" y="607821"/>
                  <a:pt x="160604" y="607821"/>
                </a:cubicBezTo>
                <a:cubicBezTo>
                  <a:pt x="156730" y="607821"/>
                  <a:pt x="150647" y="607517"/>
                  <a:pt x="143561" y="606069"/>
                </a:cubicBezTo>
                <a:cubicBezTo>
                  <a:pt x="134048" y="604202"/>
                  <a:pt x="131940" y="603986"/>
                  <a:pt x="121577" y="603986"/>
                </a:cubicBezTo>
                <a:cubicBezTo>
                  <a:pt x="118618" y="603986"/>
                  <a:pt x="114973" y="604012"/>
                  <a:pt x="110299" y="604012"/>
                </a:cubicBezTo>
                <a:cubicBezTo>
                  <a:pt x="89268" y="604012"/>
                  <a:pt x="78638" y="598868"/>
                  <a:pt x="66065" y="595896"/>
                </a:cubicBezTo>
                <a:cubicBezTo>
                  <a:pt x="53492" y="593153"/>
                  <a:pt x="51892" y="591438"/>
                  <a:pt x="35661" y="586866"/>
                </a:cubicBezTo>
                <a:cubicBezTo>
                  <a:pt x="19431" y="582523"/>
                  <a:pt x="14973" y="580580"/>
                  <a:pt x="10972" y="578408"/>
                </a:cubicBezTo>
                <a:cubicBezTo>
                  <a:pt x="8229" y="577024"/>
                  <a:pt x="6083" y="574725"/>
                  <a:pt x="3974" y="574725"/>
                </a:cubicBezTo>
                <a:cubicBezTo>
                  <a:pt x="2933" y="574725"/>
                  <a:pt x="1905" y="575297"/>
                  <a:pt x="799" y="576808"/>
                </a:cubicBezTo>
                <a:cubicBezTo>
                  <a:pt x="-2399" y="581266"/>
                  <a:pt x="-2857" y="580923"/>
                  <a:pt x="0" y="586180"/>
                </a:cubicBezTo>
                <a:cubicBezTo>
                  <a:pt x="2743" y="591438"/>
                  <a:pt x="18630" y="612698"/>
                  <a:pt x="27089" y="625957"/>
                </a:cubicBezTo>
                <a:cubicBezTo>
                  <a:pt x="35661" y="639444"/>
                  <a:pt x="45834" y="651674"/>
                  <a:pt x="47434" y="653389"/>
                </a:cubicBezTo>
                <a:cubicBezTo>
                  <a:pt x="49034" y="654875"/>
                  <a:pt x="49492" y="656932"/>
                  <a:pt x="49834" y="660247"/>
                </a:cubicBezTo>
                <a:cubicBezTo>
                  <a:pt x="50292" y="663447"/>
                  <a:pt x="65265" y="681278"/>
                  <a:pt x="65265" y="681278"/>
                </a:cubicBezTo>
                <a:cubicBezTo>
                  <a:pt x="65265" y="681278"/>
                  <a:pt x="61265" y="686650"/>
                  <a:pt x="54750" y="689851"/>
                </a:cubicBezTo>
                <a:cubicBezTo>
                  <a:pt x="48235" y="693165"/>
                  <a:pt x="47091" y="693165"/>
                  <a:pt x="47091" y="698766"/>
                </a:cubicBezTo>
                <a:cubicBezTo>
                  <a:pt x="47091" y="704481"/>
                  <a:pt x="48691" y="704024"/>
                  <a:pt x="48691" y="711453"/>
                </a:cubicBezTo>
                <a:cubicBezTo>
                  <a:pt x="48691" y="718768"/>
                  <a:pt x="46634" y="720826"/>
                  <a:pt x="46634" y="723684"/>
                </a:cubicBezTo>
                <a:cubicBezTo>
                  <a:pt x="46634" y="726427"/>
                  <a:pt x="51320" y="735342"/>
                  <a:pt x="53264" y="736485"/>
                </a:cubicBezTo>
                <a:cubicBezTo>
                  <a:pt x="55092" y="737742"/>
                  <a:pt x="51778" y="739571"/>
                  <a:pt x="54178" y="742886"/>
                </a:cubicBezTo>
                <a:cubicBezTo>
                  <a:pt x="56463" y="745972"/>
                  <a:pt x="59550" y="751573"/>
                  <a:pt x="62522" y="752487"/>
                </a:cubicBezTo>
                <a:cubicBezTo>
                  <a:pt x="65493" y="753402"/>
                  <a:pt x="65493" y="757059"/>
                  <a:pt x="67094" y="758088"/>
                </a:cubicBezTo>
                <a:cubicBezTo>
                  <a:pt x="68808" y="759231"/>
                  <a:pt x="69037" y="760031"/>
                  <a:pt x="71323" y="761174"/>
                </a:cubicBezTo>
                <a:cubicBezTo>
                  <a:pt x="73317" y="762063"/>
                  <a:pt x="76275" y="763308"/>
                  <a:pt x="80936" y="763308"/>
                </a:cubicBezTo>
                <a:cubicBezTo>
                  <a:pt x="81622" y="763308"/>
                  <a:pt x="82346" y="763282"/>
                  <a:pt x="83096" y="763231"/>
                </a:cubicBezTo>
                <a:cubicBezTo>
                  <a:pt x="89154" y="762774"/>
                  <a:pt x="95898" y="760488"/>
                  <a:pt x="100012" y="758545"/>
                </a:cubicBezTo>
                <a:cubicBezTo>
                  <a:pt x="104241" y="756716"/>
                  <a:pt x="107670" y="754888"/>
                  <a:pt x="109270" y="753973"/>
                </a:cubicBezTo>
                <a:cubicBezTo>
                  <a:pt x="110985" y="753059"/>
                  <a:pt x="112814" y="751344"/>
                  <a:pt x="112814" y="751344"/>
                </a:cubicBezTo>
                <a:lnTo>
                  <a:pt x="115328" y="748829"/>
                </a:lnTo>
                <a:lnTo>
                  <a:pt x="136474" y="777862"/>
                </a:lnTo>
                <a:cubicBezTo>
                  <a:pt x="136474" y="777862"/>
                  <a:pt x="139115" y="780097"/>
                  <a:pt x="140716" y="780097"/>
                </a:cubicBezTo>
                <a:cubicBezTo>
                  <a:pt x="141033" y="780097"/>
                  <a:pt x="141300" y="780008"/>
                  <a:pt x="141503" y="779805"/>
                </a:cubicBezTo>
                <a:cubicBezTo>
                  <a:pt x="141643" y="779627"/>
                  <a:pt x="141744" y="779551"/>
                  <a:pt x="141820" y="779551"/>
                </a:cubicBezTo>
                <a:cubicBezTo>
                  <a:pt x="142455" y="779551"/>
                  <a:pt x="141313" y="784999"/>
                  <a:pt x="142532" y="788263"/>
                </a:cubicBezTo>
                <a:cubicBezTo>
                  <a:pt x="144018" y="791806"/>
                  <a:pt x="149047" y="806894"/>
                  <a:pt x="151104" y="810094"/>
                </a:cubicBezTo>
                <a:cubicBezTo>
                  <a:pt x="153048" y="813523"/>
                  <a:pt x="164706" y="837069"/>
                  <a:pt x="164706" y="837069"/>
                </a:cubicBezTo>
                <a:cubicBezTo>
                  <a:pt x="164706" y="837069"/>
                  <a:pt x="158991" y="862786"/>
                  <a:pt x="156933" y="873188"/>
                </a:cubicBezTo>
                <a:cubicBezTo>
                  <a:pt x="154990" y="883818"/>
                  <a:pt x="150876" y="943254"/>
                  <a:pt x="152475" y="950455"/>
                </a:cubicBezTo>
                <a:cubicBezTo>
                  <a:pt x="154076" y="957770"/>
                  <a:pt x="158991" y="1065212"/>
                  <a:pt x="159448" y="1093215"/>
                </a:cubicBezTo>
                <a:cubicBezTo>
                  <a:pt x="159791" y="1121219"/>
                  <a:pt x="157391" y="1236319"/>
                  <a:pt x="159448" y="1264322"/>
                </a:cubicBezTo>
                <a:cubicBezTo>
                  <a:pt x="161391" y="1292440"/>
                  <a:pt x="167906" y="1359191"/>
                  <a:pt x="170307" y="1387081"/>
                </a:cubicBezTo>
                <a:cubicBezTo>
                  <a:pt x="172707" y="1415198"/>
                  <a:pt x="178879" y="1499780"/>
                  <a:pt x="178879" y="1516811"/>
                </a:cubicBezTo>
                <a:cubicBezTo>
                  <a:pt x="178879" y="1533956"/>
                  <a:pt x="175565" y="1593278"/>
                  <a:pt x="179679" y="1610766"/>
                </a:cubicBezTo>
                <a:cubicBezTo>
                  <a:pt x="183680" y="1628254"/>
                  <a:pt x="197053" y="1690433"/>
                  <a:pt x="199911" y="1710092"/>
                </a:cubicBezTo>
                <a:cubicBezTo>
                  <a:pt x="202768" y="1729523"/>
                  <a:pt x="214541" y="1776615"/>
                  <a:pt x="218199" y="1790103"/>
                </a:cubicBezTo>
                <a:cubicBezTo>
                  <a:pt x="221856" y="1803590"/>
                  <a:pt x="221398" y="1806447"/>
                  <a:pt x="218655" y="1810334"/>
                </a:cubicBezTo>
                <a:cubicBezTo>
                  <a:pt x="215684" y="1814449"/>
                  <a:pt x="212026" y="1819020"/>
                  <a:pt x="210083" y="1829536"/>
                </a:cubicBezTo>
                <a:cubicBezTo>
                  <a:pt x="208026" y="1840166"/>
                  <a:pt x="207226" y="1852624"/>
                  <a:pt x="207226" y="1859254"/>
                </a:cubicBezTo>
                <a:cubicBezTo>
                  <a:pt x="207226" y="1865655"/>
                  <a:pt x="208026" y="1866569"/>
                  <a:pt x="209283" y="1874684"/>
                </a:cubicBezTo>
                <a:cubicBezTo>
                  <a:pt x="210540" y="1882800"/>
                  <a:pt x="213283" y="1891372"/>
                  <a:pt x="210540" y="1896173"/>
                </a:cubicBezTo>
                <a:cubicBezTo>
                  <a:pt x="207568" y="1901202"/>
                  <a:pt x="205626" y="1899031"/>
                  <a:pt x="200368" y="1903145"/>
                </a:cubicBezTo>
                <a:cubicBezTo>
                  <a:pt x="195110" y="1907146"/>
                  <a:pt x="193052" y="1907146"/>
                  <a:pt x="192596" y="1908860"/>
                </a:cubicBezTo>
                <a:cubicBezTo>
                  <a:pt x="192252" y="1910460"/>
                  <a:pt x="191452" y="1912861"/>
                  <a:pt x="192596" y="1914575"/>
                </a:cubicBezTo>
                <a:cubicBezTo>
                  <a:pt x="193853" y="1916175"/>
                  <a:pt x="182880" y="1924291"/>
                  <a:pt x="183680" y="1929205"/>
                </a:cubicBezTo>
                <a:cubicBezTo>
                  <a:pt x="184594" y="1934006"/>
                  <a:pt x="184937" y="1940978"/>
                  <a:pt x="188595" y="1944179"/>
                </a:cubicBezTo>
                <a:cubicBezTo>
                  <a:pt x="192252" y="1947379"/>
                  <a:pt x="201168" y="1955152"/>
                  <a:pt x="205968" y="1955495"/>
                </a:cubicBezTo>
                <a:cubicBezTo>
                  <a:pt x="210883" y="1955952"/>
                  <a:pt x="229171" y="1956866"/>
                  <a:pt x="235686" y="1956866"/>
                </a:cubicBezTo>
                <a:cubicBezTo>
                  <a:pt x="237858" y="1956866"/>
                  <a:pt x="240131" y="1957006"/>
                  <a:pt x="242519" y="1957006"/>
                </a:cubicBezTo>
                <a:cubicBezTo>
                  <a:pt x="247192" y="1957006"/>
                  <a:pt x="252310" y="1956460"/>
                  <a:pt x="257974" y="1953209"/>
                </a:cubicBezTo>
                <a:cubicBezTo>
                  <a:pt x="266433" y="1948294"/>
                  <a:pt x="275005" y="1944636"/>
                  <a:pt x="276949" y="1943036"/>
                </a:cubicBezTo>
                <a:cubicBezTo>
                  <a:pt x="279006" y="1941321"/>
                  <a:pt x="288721" y="1934463"/>
                  <a:pt x="291236" y="1930806"/>
                </a:cubicBezTo>
                <a:cubicBezTo>
                  <a:pt x="293637" y="1927034"/>
                  <a:pt x="308609" y="1921433"/>
                  <a:pt x="317525" y="1919490"/>
                </a:cubicBezTo>
                <a:cubicBezTo>
                  <a:pt x="326440" y="1917433"/>
                  <a:pt x="343128" y="1913318"/>
                  <a:pt x="343128" y="1913318"/>
                </a:cubicBezTo>
                <a:cubicBezTo>
                  <a:pt x="343128" y="1913318"/>
                  <a:pt x="348729" y="1905203"/>
                  <a:pt x="348386" y="1900402"/>
                </a:cubicBezTo>
                <a:cubicBezTo>
                  <a:pt x="348043" y="1895259"/>
                  <a:pt x="355701" y="1825993"/>
                  <a:pt x="355244" y="1798218"/>
                </a:cubicBezTo>
                <a:cubicBezTo>
                  <a:pt x="354901" y="1770557"/>
                  <a:pt x="349186" y="1685518"/>
                  <a:pt x="348386" y="1663458"/>
                </a:cubicBezTo>
                <a:cubicBezTo>
                  <a:pt x="347586" y="1640941"/>
                  <a:pt x="343928" y="1569275"/>
                  <a:pt x="337870" y="1533956"/>
                </a:cubicBezTo>
                <a:cubicBezTo>
                  <a:pt x="331698" y="1498523"/>
                  <a:pt x="322783" y="1385938"/>
                  <a:pt x="322783" y="1367650"/>
                </a:cubicBezTo>
                <a:cubicBezTo>
                  <a:pt x="322783" y="1349362"/>
                  <a:pt x="323698" y="1239177"/>
                  <a:pt x="323240" y="1211630"/>
                </a:cubicBezTo>
                <a:cubicBezTo>
                  <a:pt x="322783" y="1183855"/>
                  <a:pt x="322440" y="1158252"/>
                  <a:pt x="323240" y="1149337"/>
                </a:cubicBezTo>
                <a:cubicBezTo>
                  <a:pt x="324040" y="1140421"/>
                  <a:pt x="324498" y="1132192"/>
                  <a:pt x="324498" y="1132192"/>
                </a:cubicBezTo>
                <a:cubicBezTo>
                  <a:pt x="324498" y="1132192"/>
                  <a:pt x="330555" y="1150480"/>
                  <a:pt x="335813" y="1178140"/>
                </a:cubicBezTo>
                <a:cubicBezTo>
                  <a:pt x="341071" y="1205801"/>
                  <a:pt x="346329" y="1236319"/>
                  <a:pt x="348043" y="1258265"/>
                </a:cubicBezTo>
                <a:cubicBezTo>
                  <a:pt x="349643" y="1280210"/>
                  <a:pt x="346786" y="1307871"/>
                  <a:pt x="346786" y="1320101"/>
                </a:cubicBezTo>
                <a:cubicBezTo>
                  <a:pt x="346786" y="1332217"/>
                  <a:pt x="346786" y="1362278"/>
                  <a:pt x="350443" y="1374165"/>
                </a:cubicBezTo>
                <a:cubicBezTo>
                  <a:pt x="354101" y="1385938"/>
                  <a:pt x="354901" y="1444459"/>
                  <a:pt x="358902" y="1457947"/>
                </a:cubicBezTo>
                <a:cubicBezTo>
                  <a:pt x="363016" y="1471320"/>
                  <a:pt x="382905" y="1547901"/>
                  <a:pt x="388163" y="1559674"/>
                </a:cubicBezTo>
                <a:cubicBezTo>
                  <a:pt x="393420" y="1571447"/>
                  <a:pt x="407593" y="1654314"/>
                  <a:pt x="413651" y="1676603"/>
                </a:cubicBezTo>
                <a:cubicBezTo>
                  <a:pt x="419824" y="1698891"/>
                  <a:pt x="425424" y="1737182"/>
                  <a:pt x="429539" y="1749869"/>
                </a:cubicBezTo>
                <a:cubicBezTo>
                  <a:pt x="433540" y="1762442"/>
                  <a:pt x="440855" y="1780044"/>
                  <a:pt x="442455" y="1782444"/>
                </a:cubicBezTo>
                <a:cubicBezTo>
                  <a:pt x="444055" y="1784731"/>
                  <a:pt x="441655" y="1850339"/>
                  <a:pt x="447712" y="1879142"/>
                </a:cubicBezTo>
                <a:cubicBezTo>
                  <a:pt x="453885" y="1908060"/>
                  <a:pt x="462000" y="1954009"/>
                  <a:pt x="464401" y="1961324"/>
                </a:cubicBezTo>
                <a:cubicBezTo>
                  <a:pt x="466800" y="1968639"/>
                  <a:pt x="471716" y="1980526"/>
                  <a:pt x="474916" y="1983270"/>
                </a:cubicBezTo>
                <a:cubicBezTo>
                  <a:pt x="478231" y="1986013"/>
                  <a:pt x="494462" y="1988642"/>
                  <a:pt x="507377" y="1990928"/>
                </a:cubicBezTo>
                <a:cubicBezTo>
                  <a:pt x="513892" y="1992185"/>
                  <a:pt x="520586" y="1992490"/>
                  <a:pt x="526415" y="1992490"/>
                </a:cubicBezTo>
                <a:cubicBezTo>
                  <a:pt x="532244" y="1992490"/>
                  <a:pt x="537209" y="1992185"/>
                  <a:pt x="540296" y="1992185"/>
                </a:cubicBezTo>
                <a:lnTo>
                  <a:pt x="548754" y="1992185"/>
                </a:lnTo>
                <a:cubicBezTo>
                  <a:pt x="548754" y="1992185"/>
                  <a:pt x="560984" y="2010816"/>
                  <a:pt x="573100" y="2015273"/>
                </a:cubicBezTo>
                <a:cubicBezTo>
                  <a:pt x="582028" y="2018639"/>
                  <a:pt x="593001" y="2020646"/>
                  <a:pt x="603821" y="2020646"/>
                </a:cubicBezTo>
                <a:cubicBezTo>
                  <a:pt x="607695" y="2020646"/>
                  <a:pt x="611543" y="2020379"/>
                  <a:pt x="615277" y="2019846"/>
                </a:cubicBezTo>
                <a:cubicBezTo>
                  <a:pt x="629449" y="2017902"/>
                  <a:pt x="635965" y="2014930"/>
                  <a:pt x="640765" y="2011273"/>
                </a:cubicBezTo>
                <a:cubicBezTo>
                  <a:pt x="645680" y="2007730"/>
                  <a:pt x="646938" y="2007730"/>
                  <a:pt x="646938" y="1999043"/>
                </a:cubicBezTo>
                <a:cubicBezTo>
                  <a:pt x="646938" y="1990585"/>
                  <a:pt x="646480" y="1984413"/>
                  <a:pt x="644423" y="1981669"/>
                </a:cubicBezTo>
                <a:cubicBezTo>
                  <a:pt x="642480" y="1978812"/>
                  <a:pt x="637222" y="1975954"/>
                  <a:pt x="637222" y="1975954"/>
                </a:cubicBezTo>
                <a:cubicBezTo>
                  <a:pt x="637222" y="1975954"/>
                  <a:pt x="639165" y="1971497"/>
                  <a:pt x="639623" y="1966924"/>
                </a:cubicBezTo>
                <a:cubicBezTo>
                  <a:pt x="639965" y="1962467"/>
                  <a:pt x="639965" y="1958466"/>
                  <a:pt x="637222" y="1957209"/>
                </a:cubicBezTo>
                <a:cubicBezTo>
                  <a:pt x="635799" y="1956574"/>
                  <a:pt x="633450" y="1956257"/>
                  <a:pt x="631215" y="1956257"/>
                </a:cubicBezTo>
                <a:cubicBezTo>
                  <a:pt x="628967" y="1956257"/>
                  <a:pt x="626821" y="1956574"/>
                  <a:pt x="625792" y="1957209"/>
                </a:cubicBezTo>
                <a:cubicBezTo>
                  <a:pt x="625741" y="1957234"/>
                  <a:pt x="625691" y="1957247"/>
                  <a:pt x="625627" y="1957247"/>
                </a:cubicBezTo>
                <a:cubicBezTo>
                  <a:pt x="623151" y="1957247"/>
                  <a:pt x="611530" y="1933130"/>
                  <a:pt x="607962" y="1930463"/>
                </a:cubicBezTo>
                <a:cubicBezTo>
                  <a:pt x="604304" y="1927606"/>
                  <a:pt x="603160" y="1926348"/>
                  <a:pt x="603160" y="1926348"/>
                </a:cubicBezTo>
                <a:cubicBezTo>
                  <a:pt x="603160" y="1926348"/>
                  <a:pt x="603224" y="1926348"/>
                  <a:pt x="603339" y="1926348"/>
                </a:cubicBezTo>
                <a:cubicBezTo>
                  <a:pt x="604304" y="1926348"/>
                  <a:pt x="608889" y="1926069"/>
                  <a:pt x="605904" y="1920633"/>
                </a:cubicBezTo>
                <a:cubicBezTo>
                  <a:pt x="602704" y="1914575"/>
                  <a:pt x="598246" y="1902345"/>
                  <a:pt x="597103" y="1900745"/>
                </a:cubicBezTo>
                <a:cubicBezTo>
                  <a:pt x="595731" y="1899031"/>
                  <a:pt x="584072" y="1889315"/>
                  <a:pt x="582015" y="1877085"/>
                </a:cubicBezTo>
                <a:cubicBezTo>
                  <a:pt x="579958" y="1864855"/>
                  <a:pt x="566128" y="1798675"/>
                  <a:pt x="560527" y="1780044"/>
                </a:cubicBezTo>
                <a:cubicBezTo>
                  <a:pt x="554812" y="1761185"/>
                  <a:pt x="557327" y="1727352"/>
                  <a:pt x="554011" y="1708835"/>
                </a:cubicBezTo>
                <a:cubicBezTo>
                  <a:pt x="550812" y="1690090"/>
                  <a:pt x="546354" y="1655114"/>
                  <a:pt x="546354" y="1655114"/>
                </a:cubicBezTo>
                <a:cubicBezTo>
                  <a:pt x="546354" y="1655114"/>
                  <a:pt x="540296" y="1560702"/>
                  <a:pt x="537781" y="1545386"/>
                </a:cubicBezTo>
                <a:cubicBezTo>
                  <a:pt x="535381" y="1529956"/>
                  <a:pt x="529323" y="1510867"/>
                  <a:pt x="524408" y="1504695"/>
                </a:cubicBezTo>
                <a:cubicBezTo>
                  <a:pt x="519493" y="1498523"/>
                  <a:pt x="498919" y="1416456"/>
                  <a:pt x="498919" y="1402626"/>
                </a:cubicBezTo>
                <a:cubicBezTo>
                  <a:pt x="498919" y="1388795"/>
                  <a:pt x="499262" y="1366849"/>
                  <a:pt x="498462" y="1361135"/>
                </a:cubicBezTo>
                <a:cubicBezTo>
                  <a:pt x="497662" y="1355420"/>
                  <a:pt x="494462" y="1331531"/>
                  <a:pt x="491147" y="1325702"/>
                </a:cubicBezTo>
                <a:cubicBezTo>
                  <a:pt x="487946" y="1320101"/>
                  <a:pt x="494804" y="1211630"/>
                  <a:pt x="493204" y="1200086"/>
                </a:cubicBezTo>
                <a:cubicBezTo>
                  <a:pt x="491604" y="1188770"/>
                  <a:pt x="494004" y="1156652"/>
                  <a:pt x="493204" y="1153337"/>
                </a:cubicBezTo>
                <a:cubicBezTo>
                  <a:pt x="492404" y="1150137"/>
                  <a:pt x="490690" y="1142479"/>
                  <a:pt x="490690" y="1139621"/>
                </a:cubicBezTo>
                <a:cubicBezTo>
                  <a:pt x="490690" y="1136650"/>
                  <a:pt x="496405" y="1125334"/>
                  <a:pt x="498919" y="1119276"/>
                </a:cubicBezTo>
                <a:cubicBezTo>
                  <a:pt x="501319" y="1113104"/>
                  <a:pt x="504520" y="1103845"/>
                  <a:pt x="502920" y="1101445"/>
                </a:cubicBezTo>
                <a:cubicBezTo>
                  <a:pt x="501319" y="1098931"/>
                  <a:pt x="491604" y="1091615"/>
                  <a:pt x="491604" y="1091615"/>
                </a:cubicBezTo>
                <a:lnTo>
                  <a:pt x="487489" y="1085443"/>
                </a:lnTo>
                <a:cubicBezTo>
                  <a:pt x="487489" y="1085443"/>
                  <a:pt x="491604" y="1029093"/>
                  <a:pt x="492404" y="1018463"/>
                </a:cubicBezTo>
                <a:cubicBezTo>
                  <a:pt x="493204" y="1007833"/>
                  <a:pt x="493547" y="999718"/>
                  <a:pt x="493547" y="999718"/>
                </a:cubicBezTo>
                <a:cubicBezTo>
                  <a:pt x="493547" y="999718"/>
                  <a:pt x="497662" y="992860"/>
                  <a:pt x="496061" y="990345"/>
                </a:cubicBezTo>
                <a:cubicBezTo>
                  <a:pt x="494462" y="987945"/>
                  <a:pt x="489890" y="972400"/>
                  <a:pt x="489890" y="964285"/>
                </a:cubicBezTo>
                <a:cubicBezTo>
                  <a:pt x="489890" y="956170"/>
                  <a:pt x="485089" y="942682"/>
                  <a:pt x="485089" y="936167"/>
                </a:cubicBezTo>
                <a:cubicBezTo>
                  <a:pt x="485089" y="929766"/>
                  <a:pt x="487946" y="905421"/>
                  <a:pt x="487946" y="905421"/>
                </a:cubicBezTo>
                <a:cubicBezTo>
                  <a:pt x="487946" y="905421"/>
                  <a:pt x="541439" y="901649"/>
                  <a:pt x="543496" y="901306"/>
                </a:cubicBezTo>
                <a:cubicBezTo>
                  <a:pt x="545439" y="900963"/>
                  <a:pt x="548754" y="893533"/>
                  <a:pt x="549211" y="891133"/>
                </a:cubicBezTo>
                <a:cubicBezTo>
                  <a:pt x="549554" y="888732"/>
                  <a:pt x="549211" y="883361"/>
                  <a:pt x="549211" y="883361"/>
                </a:cubicBezTo>
                <a:lnTo>
                  <a:pt x="577557" y="884275"/>
                </a:lnTo>
                <a:cubicBezTo>
                  <a:pt x="577557" y="884275"/>
                  <a:pt x="575157" y="851242"/>
                  <a:pt x="574243" y="834554"/>
                </a:cubicBezTo>
                <a:cubicBezTo>
                  <a:pt x="573443" y="817981"/>
                  <a:pt x="571843" y="804151"/>
                  <a:pt x="571042" y="800493"/>
                </a:cubicBezTo>
                <a:cubicBezTo>
                  <a:pt x="570242" y="796835"/>
                  <a:pt x="565784" y="778547"/>
                  <a:pt x="565784" y="778547"/>
                </a:cubicBezTo>
                <a:cubicBezTo>
                  <a:pt x="565784" y="778547"/>
                  <a:pt x="573100" y="764717"/>
                  <a:pt x="573100" y="759802"/>
                </a:cubicBezTo>
                <a:cubicBezTo>
                  <a:pt x="573100" y="754888"/>
                  <a:pt x="573443" y="745172"/>
                  <a:pt x="573100" y="737399"/>
                </a:cubicBezTo>
                <a:cubicBezTo>
                  <a:pt x="572757" y="729741"/>
                  <a:pt x="578358" y="695223"/>
                  <a:pt x="578358" y="687793"/>
                </a:cubicBezTo>
                <a:cubicBezTo>
                  <a:pt x="578358" y="680478"/>
                  <a:pt x="581558" y="666648"/>
                  <a:pt x="581215" y="663104"/>
                </a:cubicBezTo>
                <a:cubicBezTo>
                  <a:pt x="580758" y="659447"/>
                  <a:pt x="581558" y="649617"/>
                  <a:pt x="581558" y="646302"/>
                </a:cubicBezTo>
                <a:cubicBezTo>
                  <a:pt x="581558" y="643216"/>
                  <a:pt x="590931" y="636130"/>
                  <a:pt x="590931" y="636130"/>
                </a:cubicBezTo>
                <a:cubicBezTo>
                  <a:pt x="590931" y="636130"/>
                  <a:pt x="597446" y="632129"/>
                  <a:pt x="606361" y="630072"/>
                </a:cubicBezTo>
                <a:cubicBezTo>
                  <a:pt x="615277" y="628014"/>
                  <a:pt x="631507" y="628014"/>
                  <a:pt x="645680" y="622756"/>
                </a:cubicBezTo>
                <a:cubicBezTo>
                  <a:pt x="659854" y="617384"/>
                  <a:pt x="674027" y="615784"/>
                  <a:pt x="680199" y="614298"/>
                </a:cubicBezTo>
                <a:cubicBezTo>
                  <a:pt x="686257" y="612698"/>
                  <a:pt x="695173" y="606069"/>
                  <a:pt x="699173" y="601154"/>
                </a:cubicBezTo>
                <a:cubicBezTo>
                  <a:pt x="703288" y="596353"/>
                  <a:pt x="711403" y="569150"/>
                  <a:pt x="707288" y="560577"/>
                </a:cubicBezTo>
                <a:cubicBezTo>
                  <a:pt x="703288" y="552119"/>
                  <a:pt x="700887" y="527202"/>
                  <a:pt x="696773" y="521944"/>
                </a:cubicBezTo>
                <a:cubicBezTo>
                  <a:pt x="692658" y="516686"/>
                  <a:pt x="685000" y="494283"/>
                  <a:pt x="685000" y="494283"/>
                </a:cubicBezTo>
                <a:cubicBezTo>
                  <a:pt x="685000" y="494283"/>
                  <a:pt x="671169" y="434047"/>
                  <a:pt x="671627" y="426389"/>
                </a:cubicBezTo>
                <a:cubicBezTo>
                  <a:pt x="672083" y="418617"/>
                  <a:pt x="671169" y="409359"/>
                  <a:pt x="665568" y="400786"/>
                </a:cubicBezTo>
                <a:cubicBezTo>
                  <a:pt x="659854" y="392214"/>
                  <a:pt x="659510" y="385698"/>
                  <a:pt x="658710" y="384098"/>
                </a:cubicBezTo>
                <a:cubicBezTo>
                  <a:pt x="657911" y="382384"/>
                  <a:pt x="652881" y="374725"/>
                  <a:pt x="650481" y="374269"/>
                </a:cubicBezTo>
                <a:cubicBezTo>
                  <a:pt x="648081" y="373926"/>
                  <a:pt x="649338" y="366153"/>
                  <a:pt x="649338" y="362610"/>
                </a:cubicBezTo>
                <a:cubicBezTo>
                  <a:pt x="649338" y="358838"/>
                  <a:pt x="650481" y="353580"/>
                  <a:pt x="644423" y="351180"/>
                </a:cubicBezTo>
                <a:cubicBezTo>
                  <a:pt x="638365" y="348779"/>
                  <a:pt x="630250" y="343865"/>
                  <a:pt x="619735" y="342264"/>
                </a:cubicBezTo>
                <a:cubicBezTo>
                  <a:pt x="609219" y="340664"/>
                  <a:pt x="606361" y="337692"/>
                  <a:pt x="603504" y="336550"/>
                </a:cubicBezTo>
                <a:cubicBezTo>
                  <a:pt x="600646" y="335292"/>
                  <a:pt x="593788" y="332549"/>
                  <a:pt x="580301" y="327520"/>
                </a:cubicBezTo>
                <a:cubicBezTo>
                  <a:pt x="567042" y="322719"/>
                  <a:pt x="555612" y="314604"/>
                  <a:pt x="548297" y="312546"/>
                </a:cubicBezTo>
                <a:cubicBezTo>
                  <a:pt x="541096" y="310603"/>
                  <a:pt x="529323" y="306831"/>
                  <a:pt x="527266" y="306031"/>
                </a:cubicBezTo>
                <a:cubicBezTo>
                  <a:pt x="525208" y="305231"/>
                  <a:pt x="519493" y="303517"/>
                  <a:pt x="519493" y="303517"/>
                </a:cubicBezTo>
                <a:cubicBezTo>
                  <a:pt x="519493" y="303517"/>
                  <a:pt x="512635" y="282485"/>
                  <a:pt x="509892" y="276428"/>
                </a:cubicBezTo>
                <a:cubicBezTo>
                  <a:pt x="506921" y="270256"/>
                  <a:pt x="504177" y="252310"/>
                  <a:pt x="504177" y="252310"/>
                </a:cubicBezTo>
                <a:lnTo>
                  <a:pt x="520751" y="225907"/>
                </a:lnTo>
                <a:cubicBezTo>
                  <a:pt x="520751" y="225907"/>
                  <a:pt x="522008" y="225907"/>
                  <a:pt x="523151" y="223049"/>
                </a:cubicBezTo>
                <a:cubicBezTo>
                  <a:pt x="524408" y="220192"/>
                  <a:pt x="534124" y="206933"/>
                  <a:pt x="535381" y="196646"/>
                </a:cubicBezTo>
                <a:cubicBezTo>
                  <a:pt x="536524" y="186473"/>
                  <a:pt x="536524" y="162128"/>
                  <a:pt x="536524" y="155612"/>
                </a:cubicBezTo>
                <a:cubicBezTo>
                  <a:pt x="536524" y="148983"/>
                  <a:pt x="533324" y="131609"/>
                  <a:pt x="532980" y="129209"/>
                </a:cubicBezTo>
                <a:cubicBezTo>
                  <a:pt x="532524" y="126694"/>
                  <a:pt x="517550" y="78345"/>
                  <a:pt x="514236" y="71488"/>
                </a:cubicBezTo>
                <a:cubicBezTo>
                  <a:pt x="511035" y="64515"/>
                  <a:pt x="505320" y="58800"/>
                  <a:pt x="505320" y="55143"/>
                </a:cubicBezTo>
                <a:cubicBezTo>
                  <a:pt x="505320" y="51485"/>
                  <a:pt x="502577" y="37998"/>
                  <a:pt x="500519" y="36398"/>
                </a:cubicBezTo>
                <a:cubicBezTo>
                  <a:pt x="498462" y="34912"/>
                  <a:pt x="481774" y="19024"/>
                  <a:pt x="481774" y="19024"/>
                </a:cubicBezTo>
                <a:cubicBezTo>
                  <a:pt x="481774" y="19024"/>
                  <a:pt x="460285" y="8051"/>
                  <a:pt x="457886" y="6794"/>
                </a:cubicBezTo>
                <a:cubicBezTo>
                  <a:pt x="455485" y="5536"/>
                  <a:pt x="442912" y="279"/>
                  <a:pt x="442912" y="279"/>
                </a:cubicBezTo>
                <a:cubicBezTo>
                  <a:pt x="442912" y="279"/>
                  <a:pt x="440131" y="0"/>
                  <a:pt x="435546" y="0"/>
                </a:cubicBezTo>
              </a:path>
            </a:pathLst>
          </a:custGeom>
          <a:solidFill>
            <a:srgbClr val="9DCAD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4457700"/>
            <a:ext cx="520700" cy="2095500"/>
          </a:xfrm>
          <a:prstGeom prst="rect">
            <a:avLst/>
          </a:prstGeom>
          <a:noFill/>
        </p:spPr>
      </p:pic>
      <p:sp>
        <p:nvSpPr>
          <p:cNvPr id="6" name="TextBox 1"/>
          <p:cNvSpPr txBox="1"/>
          <p:nvPr/>
        </p:nvSpPr>
        <p:spPr>
          <a:xfrm>
            <a:off x="4800599" y="742144"/>
            <a:ext cx="5009421" cy="907941"/>
          </a:xfrm>
          <a:prstGeom prst="rect">
            <a:avLst/>
          </a:prstGeom>
          <a:noFill/>
        </p:spPr>
        <p:txBody>
          <a:bodyPr wrap="square" lIns="0" tIns="0" rIns="0" rtlCol="0">
            <a:spAutoFit/>
          </a:bodyPr>
          <a:lstStyle/>
          <a:p>
            <a:pPr>
              <a:tabLst/>
            </a:pPr>
            <a:r>
              <a:rPr lang="es-CL" altLang="zh-CN" sz="2800" dirty="0" smtClean="0">
                <a:solidFill>
                  <a:srgbClr val="74C7C0"/>
                </a:solidFill>
                <a:latin typeface="Gill Sans for Oriflame Light"/>
                <a:cs typeface="Gill Sans for Oriflame Light"/>
              </a:rPr>
              <a:t>Que tener en cuenta </a:t>
            </a:r>
          </a:p>
          <a:p>
            <a:pPr>
              <a:tabLst/>
            </a:pPr>
            <a:r>
              <a:rPr lang="es-CL" altLang="zh-CN" sz="2800" dirty="0" smtClean="0">
                <a:solidFill>
                  <a:srgbClr val="74C7C0"/>
                </a:solidFill>
                <a:latin typeface="Gill Sans for Oriflame Light"/>
                <a:cs typeface="Gill Sans for Oriflame Light"/>
              </a:rPr>
              <a:t>al invitar a una ROO</a:t>
            </a:r>
            <a:endParaRPr lang="es-CL" altLang="zh-CN" sz="2800" dirty="0">
              <a:solidFill>
                <a:srgbClr val="74C7C0"/>
              </a:solidFill>
              <a:latin typeface="Gill Sans for Oriflame Light"/>
              <a:cs typeface="Gill Sans for Oriflame Light"/>
            </a:endParaRPr>
          </a:p>
        </p:txBody>
      </p:sp>
      <p:sp>
        <p:nvSpPr>
          <p:cNvPr id="27" name="40 Rectángulo"/>
          <p:cNvSpPr/>
          <p:nvPr/>
        </p:nvSpPr>
        <p:spPr>
          <a:xfrm>
            <a:off x="4724400" y="1981200"/>
            <a:ext cx="4343400" cy="1015663"/>
          </a:xfrm>
          <a:prstGeom prst="rect">
            <a:avLst/>
          </a:prstGeom>
        </p:spPr>
        <p:txBody>
          <a:bodyPr wrap="square">
            <a:spAutoFit/>
          </a:bodyPr>
          <a:lstStyle/>
          <a:p>
            <a:pPr lvl="0">
              <a:tabLst>
                <a:tab pos="3898900" algn="l"/>
              </a:tabLst>
            </a:pPr>
            <a:r>
              <a:rPr lang="es-CL" altLang="zh-CN" sz="1200" dirty="0" smtClean="0">
                <a:solidFill>
                  <a:srgbClr val="231F20"/>
                </a:solidFill>
                <a:latin typeface="Gill Sans for Oriflame Light"/>
                <a:cs typeface="Gill Sans for Oriflame Light"/>
              </a:rPr>
              <a:t>(Foco en el Negocio) Recuerdo que estás interesado en comenzar tu propio negocio.</a:t>
            </a:r>
          </a:p>
          <a:p>
            <a:pPr>
              <a:tabLst>
                <a:tab pos="3898900" algn="l"/>
              </a:tabLst>
            </a:pPr>
            <a:r>
              <a:rPr lang="es-CL" altLang="zh-CN" sz="1200" dirty="0">
                <a:solidFill>
                  <a:srgbClr val="231F20"/>
                </a:solidFill>
                <a:latin typeface="Gill Sans for Oriflame Light"/>
                <a:cs typeface="Gill Sans for Oriflame Light"/>
              </a:rPr>
              <a:t>O después de prospección </a:t>
            </a:r>
            <a:r>
              <a:rPr lang="es-CL" altLang="zh-CN" sz="1200" dirty="0" smtClean="0">
                <a:solidFill>
                  <a:srgbClr val="231F20"/>
                </a:solidFill>
                <a:latin typeface="Gill Sans for Oriflame Light"/>
                <a:cs typeface="Gill Sans for Oriflame Light"/>
              </a:rPr>
              <a:t>(centrado en </a:t>
            </a:r>
            <a:r>
              <a:rPr lang="es-CL" altLang="zh-CN" sz="1200" dirty="0">
                <a:solidFill>
                  <a:srgbClr val="231F20"/>
                </a:solidFill>
                <a:latin typeface="Gill Sans for Oriflame Light"/>
                <a:cs typeface="Gill Sans for Oriflame Light"/>
              </a:rPr>
              <a:t>el producto): </a:t>
            </a:r>
            <a:r>
              <a:rPr lang="es-CL" altLang="zh-CN" sz="1200" dirty="0" smtClean="0">
                <a:solidFill>
                  <a:srgbClr val="231F20"/>
                </a:solidFill>
                <a:latin typeface="Gill Sans for Oriflame Light"/>
                <a:cs typeface="Gill Sans for Oriflame Light"/>
              </a:rPr>
              <a:t>Veo que por </a:t>
            </a:r>
            <a:r>
              <a:rPr lang="es-CL" altLang="zh-CN" sz="1200" dirty="0">
                <a:solidFill>
                  <a:srgbClr val="231F20"/>
                </a:solidFill>
                <a:latin typeface="Gill Sans for Oriflame Light"/>
                <a:cs typeface="Gill Sans for Oriflame Light"/>
              </a:rPr>
              <a:t>los resultados </a:t>
            </a:r>
            <a:r>
              <a:rPr lang="es-CL" altLang="zh-CN" sz="1200" dirty="0" smtClean="0">
                <a:solidFill>
                  <a:srgbClr val="231F20"/>
                </a:solidFill>
                <a:latin typeface="Gill Sans for Oriflame Light"/>
                <a:cs typeface="Gill Sans for Oriflame Light"/>
              </a:rPr>
              <a:t>de la encuesta, estás </a:t>
            </a:r>
            <a:r>
              <a:rPr lang="es-CL" altLang="zh-CN" sz="1200" dirty="0">
                <a:solidFill>
                  <a:srgbClr val="231F20"/>
                </a:solidFill>
                <a:latin typeface="Gill Sans for Oriflame Light"/>
                <a:cs typeface="Gill Sans for Oriflame Light"/>
              </a:rPr>
              <a:t>interesado en </a:t>
            </a:r>
            <a:r>
              <a:rPr lang="es-CL" altLang="zh-CN" sz="1200" dirty="0" smtClean="0">
                <a:solidFill>
                  <a:srgbClr val="231F20"/>
                </a:solidFill>
                <a:latin typeface="Gill Sans for Oriflame Light"/>
                <a:cs typeface="Gill Sans for Oriflame Light"/>
              </a:rPr>
              <a:t>comprar productos cosméticos de calidad.</a:t>
            </a:r>
            <a:endParaRPr lang="es-CL" altLang="zh-CN" sz="1200" dirty="0">
              <a:solidFill>
                <a:srgbClr val="231F20"/>
              </a:solidFill>
              <a:latin typeface="Gill Sans for Oriflame Light"/>
              <a:cs typeface="Gill Sans for Oriflame Light"/>
            </a:endParaRPr>
          </a:p>
        </p:txBody>
      </p:sp>
      <p:sp>
        <p:nvSpPr>
          <p:cNvPr id="30" name="39 Rectángulo"/>
          <p:cNvSpPr/>
          <p:nvPr/>
        </p:nvSpPr>
        <p:spPr>
          <a:xfrm>
            <a:off x="4724400" y="3245822"/>
            <a:ext cx="4267200" cy="1777859"/>
          </a:xfrm>
          <a:prstGeom prst="rect">
            <a:avLst/>
          </a:prstGeom>
        </p:spPr>
        <p:txBody>
          <a:bodyPr wrap="square">
            <a:spAutoFit/>
          </a:bodyPr>
          <a:lstStyle/>
          <a:p>
            <a:pPr lvl="0">
              <a:tabLst>
                <a:tab pos="3898900" algn="l"/>
              </a:tabLst>
            </a:pPr>
            <a:r>
              <a:rPr lang="es-CL" altLang="zh-CN" sz="1200" dirty="0" smtClean="0">
                <a:solidFill>
                  <a:srgbClr val="231F20"/>
                </a:solidFill>
                <a:latin typeface="Gill Sans for Oriflame Light"/>
                <a:cs typeface="Gill Sans for Oriflame Light"/>
              </a:rPr>
              <a:t>(Foco en el Negocio) Cuando recibí la invitación a la reunión de mi amigo, Líder de Oriflame, que es un hombre de negocios muy exitoso hoy en día, me acordé de ti</a:t>
            </a:r>
          </a:p>
          <a:p>
            <a:pPr lvl="0">
              <a:tabLst>
                <a:tab pos="3898900" algn="l"/>
              </a:tabLst>
            </a:pPr>
            <a:endParaRPr lang="es-CL" altLang="zh-CN" sz="1200" dirty="0" smtClean="0">
              <a:solidFill>
                <a:srgbClr val="231F20"/>
              </a:solidFill>
              <a:latin typeface="Gill Sans for Oriflame Light"/>
              <a:cs typeface="Gill Sans for Oriflame Light"/>
            </a:endParaRPr>
          </a:p>
          <a:p>
            <a:pPr>
              <a:tabLst>
                <a:tab pos="3898900" algn="l"/>
              </a:tabLst>
            </a:pPr>
            <a:r>
              <a:rPr lang="es-CL" altLang="zh-CN" sz="1200" dirty="0" smtClean="0">
                <a:solidFill>
                  <a:srgbClr val="231F20"/>
                </a:solidFill>
                <a:latin typeface="Gill Sans for Oriflame Light"/>
                <a:cs typeface="Gill Sans for Oriflame Light"/>
              </a:rPr>
              <a:t>O (Foco en el producto) </a:t>
            </a:r>
            <a:r>
              <a:rPr lang="es-CL" sz="1200" dirty="0">
                <a:latin typeface="Gill Sans for Oriflame Light"/>
              </a:rPr>
              <a:t>Me gustaría invitarte a nuestras </a:t>
            </a:r>
            <a:r>
              <a:rPr lang="es-CL" sz="1200" dirty="0" smtClean="0">
                <a:latin typeface="Gill Sans for Oriflame Light"/>
              </a:rPr>
              <a:t>clases </a:t>
            </a:r>
            <a:r>
              <a:rPr lang="es-CL" sz="1200" dirty="0">
                <a:latin typeface="Gill Sans for Oriflame Light"/>
              </a:rPr>
              <a:t>de belleza para nuestros clientes y Socios, donde podrás probar productos Oriflame y elegir </a:t>
            </a:r>
            <a:r>
              <a:rPr lang="es-CL" sz="1200" dirty="0" smtClean="0">
                <a:latin typeface="Gill Sans for Oriflame Light"/>
              </a:rPr>
              <a:t>los </a:t>
            </a:r>
            <a:r>
              <a:rPr lang="es-CL" sz="1200" dirty="0">
                <a:latin typeface="Gill Sans for Oriflame Light"/>
              </a:rPr>
              <a:t>adecuado para ti.</a:t>
            </a:r>
          </a:p>
          <a:p>
            <a:pPr lvl="0">
              <a:lnSpc>
                <a:spcPts val="1800"/>
              </a:lnSpc>
              <a:tabLst>
                <a:tab pos="3898900" algn="l"/>
              </a:tabLst>
            </a:pPr>
            <a:endParaRPr lang="es-CL" altLang="zh-CN" sz="1200" dirty="0">
              <a:solidFill>
                <a:srgbClr val="231F20"/>
              </a:solidFill>
              <a:latin typeface="Gill Sans for Oriflame Light"/>
              <a:cs typeface="Gill Sans for Oriflame Light"/>
            </a:endParaRPr>
          </a:p>
        </p:txBody>
      </p:sp>
      <p:sp>
        <p:nvSpPr>
          <p:cNvPr id="31" name="42 Rectángulo"/>
          <p:cNvSpPr/>
          <p:nvPr/>
        </p:nvSpPr>
        <p:spPr>
          <a:xfrm>
            <a:off x="4724401" y="4998422"/>
            <a:ext cx="4267200" cy="830997"/>
          </a:xfrm>
          <a:prstGeom prst="rect">
            <a:avLst/>
          </a:prstGeom>
        </p:spPr>
        <p:txBody>
          <a:bodyPr wrap="square">
            <a:spAutoFit/>
          </a:bodyPr>
          <a:lstStyle/>
          <a:p>
            <a:pPr lvl="0"/>
            <a:r>
              <a:rPr lang="es-CL" sz="1200" dirty="0">
                <a:solidFill>
                  <a:prstClr val="black"/>
                </a:solidFill>
                <a:latin typeface="Gill Sans for Oriflame Light"/>
              </a:rPr>
              <a:t>Las reuniones se llevan a cabo dos veces por semana: el lunes a las 18:00 horas y el miércoles a </a:t>
            </a:r>
            <a:r>
              <a:rPr lang="es-CL" sz="1200" dirty="0" smtClean="0">
                <a:solidFill>
                  <a:prstClr val="black"/>
                </a:solidFill>
                <a:latin typeface="Gill Sans for Oriflame Light"/>
              </a:rPr>
              <a:t>las 17</a:t>
            </a:r>
            <a:r>
              <a:rPr lang="es-CL" sz="1200" dirty="0">
                <a:solidFill>
                  <a:prstClr val="black"/>
                </a:solidFill>
                <a:latin typeface="Gill Sans for Oriflame Light"/>
              </a:rPr>
              <a:t>:00 pm ¿Qué horario te acomoda más</a:t>
            </a:r>
            <a:r>
              <a:rPr lang="es-CL" sz="1200" dirty="0" smtClean="0">
                <a:solidFill>
                  <a:prstClr val="black"/>
                </a:solidFill>
                <a:latin typeface="Gill Sans for Oriflame Light"/>
              </a:rPr>
              <a:t>?</a:t>
            </a:r>
          </a:p>
          <a:p>
            <a:pPr lvl="0"/>
            <a:r>
              <a:rPr lang="es-CL" sz="1200" dirty="0" smtClean="0">
                <a:solidFill>
                  <a:prstClr val="black"/>
                </a:solidFill>
                <a:latin typeface="Gill Sans for Oriflame Light"/>
              </a:rPr>
              <a:t>¿</a:t>
            </a:r>
            <a:r>
              <a:rPr lang="es-CL" sz="1200" dirty="0">
                <a:solidFill>
                  <a:prstClr val="black"/>
                </a:solidFill>
                <a:latin typeface="Gill Sans for Oriflame Light"/>
              </a:rPr>
              <a:t>El </a:t>
            </a:r>
            <a:r>
              <a:rPr lang="es-CL" sz="1200" dirty="0" smtClean="0">
                <a:solidFill>
                  <a:prstClr val="black"/>
                </a:solidFill>
                <a:latin typeface="Gill Sans for Oriflame Light"/>
              </a:rPr>
              <a:t>lunes </a:t>
            </a:r>
            <a:r>
              <a:rPr lang="es-CL" sz="1200" dirty="0">
                <a:solidFill>
                  <a:prstClr val="black"/>
                </a:solidFill>
                <a:latin typeface="Gill Sans for Oriflame Light"/>
              </a:rPr>
              <a:t>a las 18:00 o </a:t>
            </a:r>
            <a:r>
              <a:rPr lang="es-CL" sz="1200" dirty="0" smtClean="0">
                <a:solidFill>
                  <a:prstClr val="black"/>
                </a:solidFill>
                <a:latin typeface="Gill Sans for Oriflame Light"/>
              </a:rPr>
              <a:t>el miércoles </a:t>
            </a:r>
            <a:r>
              <a:rPr lang="es-CL" sz="1200" dirty="0">
                <a:solidFill>
                  <a:prstClr val="black"/>
                </a:solidFill>
                <a:latin typeface="Gill Sans for Oriflame Light"/>
              </a:rPr>
              <a:t>a las 17:00?</a:t>
            </a:r>
          </a:p>
        </p:txBody>
      </p:sp>
      <p:sp>
        <p:nvSpPr>
          <p:cNvPr id="32" name="TextBox 1"/>
          <p:cNvSpPr txBox="1"/>
          <p:nvPr/>
        </p:nvSpPr>
        <p:spPr>
          <a:xfrm>
            <a:off x="4800600" y="6106924"/>
            <a:ext cx="4076700" cy="446276"/>
          </a:xfrm>
          <a:prstGeom prst="rect">
            <a:avLst/>
          </a:prstGeom>
          <a:noFill/>
        </p:spPr>
        <p:txBody>
          <a:bodyPr wrap="square" lIns="0" tIns="0" rIns="0" rtlCol="0">
            <a:spAutoFit/>
          </a:bodyPr>
          <a:lstStyle/>
          <a:p>
            <a:r>
              <a:rPr lang="es-CL" sz="1200" dirty="0" smtClean="0">
                <a:latin typeface="Gill Sans for Oriflame Light"/>
              </a:rPr>
              <a:t>¿Cuento contigo? ¿Voy por ti? ¿Vayamos juntos?</a:t>
            </a:r>
          </a:p>
          <a:p>
            <a:endParaRPr lang="es-CL" altLang="zh-CN" sz="1400" dirty="0" smtClean="0">
              <a:solidFill>
                <a:srgbClr val="231F20"/>
              </a:solidFill>
              <a:latin typeface="Gill Sans for Oriflame Light"/>
              <a:cs typeface="Gill Sans for Oriflame Light"/>
            </a:endParaRPr>
          </a:p>
        </p:txBody>
      </p:sp>
      <p:sp>
        <p:nvSpPr>
          <p:cNvPr id="39" name="Pentágono 38"/>
          <p:cNvSpPr/>
          <p:nvPr/>
        </p:nvSpPr>
        <p:spPr>
          <a:xfrm>
            <a:off x="228600" y="2099845"/>
            <a:ext cx="4038600" cy="397877"/>
          </a:xfrm>
          <a:prstGeom prst="homePlate">
            <a:avLst/>
          </a:prstGeom>
          <a:solidFill>
            <a:srgbClr val="74C7C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0" name="TextBox 1"/>
          <p:cNvSpPr txBox="1"/>
          <p:nvPr/>
        </p:nvSpPr>
        <p:spPr>
          <a:xfrm>
            <a:off x="381001" y="2113002"/>
            <a:ext cx="3657600" cy="553998"/>
          </a:xfrm>
          <a:prstGeom prst="rect">
            <a:avLst/>
          </a:prstGeom>
          <a:noFill/>
        </p:spPr>
        <p:txBody>
          <a:bodyPr wrap="square" lIns="0" tIns="0" rIns="0" rtlCol="0">
            <a:spAutoFit/>
          </a:bodyPr>
          <a:lstStyle/>
          <a:p>
            <a:pPr lvl="0"/>
            <a:r>
              <a:rPr lang="es-CL" altLang="zh-CN" sz="1100" b="1" dirty="0" smtClean="0">
                <a:solidFill>
                  <a:srgbClr val="FFFFFF"/>
                </a:solidFill>
                <a:latin typeface="Gill Sans for Oriflame Light"/>
                <a:cs typeface="Gill Sans for Oriflame"/>
              </a:rPr>
              <a:t>Enfócate en el interés de la persona  y personaliza la invitación</a:t>
            </a:r>
          </a:p>
          <a:p>
            <a:pPr lvl="0"/>
            <a:endParaRPr lang="es-CL" altLang="zh-CN" sz="1100" b="1" dirty="0">
              <a:solidFill>
                <a:srgbClr val="FFFFFF"/>
              </a:solidFill>
              <a:latin typeface="Gill Sans for Oriflame Light"/>
              <a:cs typeface="Gill Sans for Oriflame"/>
            </a:endParaRPr>
          </a:p>
        </p:txBody>
      </p:sp>
      <p:sp>
        <p:nvSpPr>
          <p:cNvPr id="41" name="Pentágono 40"/>
          <p:cNvSpPr/>
          <p:nvPr/>
        </p:nvSpPr>
        <p:spPr>
          <a:xfrm>
            <a:off x="228600" y="3352800"/>
            <a:ext cx="4038600" cy="914400"/>
          </a:xfrm>
          <a:prstGeom prst="homePlate">
            <a:avLst/>
          </a:prstGeom>
          <a:solidFill>
            <a:srgbClr val="74C7C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Rectángulo 4"/>
          <p:cNvSpPr/>
          <p:nvPr/>
        </p:nvSpPr>
        <p:spPr>
          <a:xfrm>
            <a:off x="304800" y="3429000"/>
            <a:ext cx="4572000" cy="805605"/>
          </a:xfrm>
          <a:prstGeom prst="rect">
            <a:avLst/>
          </a:prstGeom>
        </p:spPr>
        <p:txBody>
          <a:bodyPr>
            <a:spAutoFit/>
          </a:bodyPr>
          <a:lstStyle/>
          <a:p>
            <a:pPr lvl="0">
              <a:lnSpc>
                <a:spcPct val="70000"/>
              </a:lnSpc>
              <a:spcAft>
                <a:spcPts val="600"/>
              </a:spcAft>
            </a:pPr>
            <a:r>
              <a:rPr lang="es-CL" altLang="zh-CN" sz="1100" b="1" dirty="0" smtClean="0">
                <a:solidFill>
                  <a:srgbClr val="FFFFFF"/>
                </a:solidFill>
                <a:latin typeface="Gill Sans for Oriflame Light"/>
                <a:cs typeface="Gill Sans for Oriflame"/>
              </a:rPr>
              <a:t>Crea </a:t>
            </a:r>
            <a:r>
              <a:rPr lang="es-CL" altLang="zh-CN" sz="1100" b="1" dirty="0">
                <a:solidFill>
                  <a:srgbClr val="FFFFFF"/>
                </a:solidFill>
                <a:latin typeface="Gill Sans for Oriflame Light"/>
                <a:cs typeface="Gill Sans for Oriflame"/>
              </a:rPr>
              <a:t>interés por</a:t>
            </a:r>
            <a:r>
              <a:rPr lang="es-CL" altLang="zh-CN" sz="1100" b="1" dirty="0">
                <a:solidFill>
                  <a:prstClr val="black"/>
                </a:solidFill>
                <a:latin typeface="Gill Sans for Oriflame Light"/>
                <a:cs typeface="Gill Sans for Oriflame"/>
              </a:rPr>
              <a:t> </a:t>
            </a:r>
            <a:r>
              <a:rPr lang="es-CL" altLang="zh-CN" sz="1100" b="1" dirty="0">
                <a:solidFill>
                  <a:srgbClr val="FFFFFF"/>
                </a:solidFill>
                <a:latin typeface="Gill Sans for Oriflame Light"/>
                <a:cs typeface="Gill Sans for Oriflame"/>
              </a:rPr>
              <a:t>Oriﬂame</a:t>
            </a:r>
            <a:r>
              <a:rPr lang="es-CL" altLang="zh-CN" sz="1100" b="1" dirty="0" smtClean="0">
                <a:solidFill>
                  <a:srgbClr val="FFFFFF"/>
                </a:solidFill>
                <a:latin typeface="Gill Sans for Oriflame Light"/>
                <a:cs typeface="Gill Sans for Oriflame"/>
              </a:rPr>
              <a:t>, </a:t>
            </a:r>
            <a:r>
              <a:rPr lang="es-CL" altLang="zh-CN" sz="1100" b="1" dirty="0">
                <a:solidFill>
                  <a:srgbClr val="FFFFFF"/>
                </a:solidFill>
                <a:latin typeface="Gill Sans for Oriflame Light"/>
                <a:cs typeface="Gill Sans for Oriflame"/>
              </a:rPr>
              <a:t>por </a:t>
            </a:r>
            <a:r>
              <a:rPr lang="es-CL" altLang="zh-CN" sz="1100" b="1" dirty="0" smtClean="0">
                <a:solidFill>
                  <a:srgbClr val="FFFFFF"/>
                </a:solidFill>
                <a:latin typeface="Gill Sans for Oriflame Light"/>
                <a:cs typeface="Gill Sans for Oriflame"/>
              </a:rPr>
              <a:t>el Líder </a:t>
            </a:r>
            <a:r>
              <a:rPr lang="es-CL" altLang="zh-CN" sz="1100" b="1" dirty="0">
                <a:solidFill>
                  <a:srgbClr val="FFFFFF"/>
                </a:solidFill>
                <a:latin typeface="Gill Sans for Oriflame Light"/>
                <a:cs typeface="Gill Sans for Oriflame"/>
              </a:rPr>
              <a:t>o la reunión</a:t>
            </a:r>
          </a:p>
          <a:p>
            <a:pPr>
              <a:lnSpc>
                <a:spcPct val="70000"/>
              </a:lnSpc>
              <a:spcAft>
                <a:spcPts val="600"/>
              </a:spcAft>
            </a:pPr>
            <a:r>
              <a:rPr lang="es-CL" altLang="zh-CN" sz="1100" b="1" dirty="0">
                <a:solidFill>
                  <a:srgbClr val="FFFFFF"/>
                </a:solidFill>
                <a:latin typeface="Gill Sans for Oriflame Light"/>
                <a:cs typeface="Gill Sans for Oriflame"/>
              </a:rPr>
              <a:t>    •</a:t>
            </a:r>
            <a:r>
              <a:rPr lang="es-CL" altLang="zh-CN" sz="1100" b="1" dirty="0">
                <a:solidFill>
                  <a:prstClr val="black"/>
                </a:solidFill>
                <a:latin typeface="Gill Sans for Oriflame Light"/>
                <a:cs typeface="Gill Sans for Oriflame"/>
              </a:rPr>
              <a:t> </a:t>
            </a:r>
            <a:r>
              <a:rPr lang="es-CL" altLang="zh-CN" sz="1100" b="1" dirty="0">
                <a:solidFill>
                  <a:srgbClr val="FFFFFF"/>
                </a:solidFill>
                <a:latin typeface="Gill Sans for Oriflame Light"/>
                <a:cs typeface="Gill Sans for Oriflame"/>
              </a:rPr>
              <a:t>Dependiendo del tipo de reunión:  </a:t>
            </a:r>
          </a:p>
          <a:p>
            <a:pPr marL="171450" indent="-171450">
              <a:lnSpc>
                <a:spcPct val="70000"/>
              </a:lnSpc>
              <a:spcAft>
                <a:spcPts val="600"/>
              </a:spcAft>
              <a:buFont typeface="Wingdings" panose="05000000000000000000" pitchFamily="2" charset="2"/>
              <a:buChar char="ü"/>
            </a:pPr>
            <a:r>
              <a:rPr lang="es-CL" altLang="zh-CN" sz="1100" b="1" dirty="0">
                <a:solidFill>
                  <a:srgbClr val="FFFFFF"/>
                </a:solidFill>
                <a:latin typeface="Gill Sans for Oriflame Light"/>
                <a:cs typeface="Gill Sans for Oriflame"/>
              </a:rPr>
              <a:t>      Enfoque negocio </a:t>
            </a:r>
          </a:p>
          <a:p>
            <a:pPr marL="171450" indent="-171450">
              <a:lnSpc>
                <a:spcPct val="70000"/>
              </a:lnSpc>
              <a:spcAft>
                <a:spcPts val="600"/>
              </a:spcAft>
              <a:buFont typeface="Wingdings" panose="05000000000000000000" pitchFamily="2" charset="2"/>
              <a:buChar char="ü"/>
            </a:pPr>
            <a:r>
              <a:rPr lang="es-CL" altLang="zh-CN" sz="1100" b="1" dirty="0">
                <a:solidFill>
                  <a:srgbClr val="FFFFFF"/>
                </a:solidFill>
                <a:latin typeface="Gill Sans for Oriflame Light"/>
                <a:cs typeface="Gill Sans for Oriflame"/>
              </a:rPr>
              <a:t>      Enfoque en producto</a:t>
            </a:r>
          </a:p>
        </p:txBody>
      </p:sp>
      <p:sp>
        <p:nvSpPr>
          <p:cNvPr id="43" name="Pentágono 42"/>
          <p:cNvSpPr/>
          <p:nvPr/>
        </p:nvSpPr>
        <p:spPr>
          <a:xfrm>
            <a:off x="228600" y="5105400"/>
            <a:ext cx="4038600" cy="609600"/>
          </a:xfrm>
          <a:prstGeom prst="homePlate">
            <a:avLst/>
          </a:prstGeom>
          <a:solidFill>
            <a:srgbClr val="74C7C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4" name="Rectángulo 43"/>
          <p:cNvSpPr/>
          <p:nvPr/>
        </p:nvSpPr>
        <p:spPr>
          <a:xfrm>
            <a:off x="304800" y="5181600"/>
            <a:ext cx="4572000" cy="430887"/>
          </a:xfrm>
          <a:prstGeom prst="rect">
            <a:avLst/>
          </a:prstGeom>
        </p:spPr>
        <p:txBody>
          <a:bodyPr>
            <a:spAutoFit/>
          </a:bodyPr>
          <a:lstStyle/>
          <a:p>
            <a:pPr lvl="0"/>
            <a:r>
              <a:rPr lang="es-CL" altLang="zh-CN" sz="1100" b="1" dirty="0" smtClean="0">
                <a:solidFill>
                  <a:srgbClr val="FFFFFF"/>
                </a:solidFill>
                <a:latin typeface="Gill Sans for Oriflame Light"/>
                <a:cs typeface="Gill Sans for Oriflame"/>
              </a:rPr>
              <a:t>Siempre  </a:t>
            </a:r>
            <a:r>
              <a:rPr lang="es-CL" altLang="zh-CN" sz="1100" b="1" dirty="0">
                <a:solidFill>
                  <a:srgbClr val="FFFFFF"/>
                </a:solidFill>
                <a:latin typeface="Gill Sans for Oriflame Light"/>
                <a:cs typeface="Gill Sans for Oriflame"/>
              </a:rPr>
              <a:t>propone dos opciones de tiempo</a:t>
            </a:r>
            <a:r>
              <a:rPr lang="es-CL" altLang="zh-CN" sz="1100" b="1" dirty="0" smtClean="0">
                <a:solidFill>
                  <a:srgbClr val="FFFFFF"/>
                </a:solidFill>
                <a:latin typeface="Gill Sans for Oriflame Light"/>
                <a:cs typeface="Gill Sans for Oriflame"/>
              </a:rPr>
              <a:t>,</a:t>
            </a:r>
          </a:p>
          <a:p>
            <a:pPr lvl="0"/>
            <a:r>
              <a:rPr lang="es-CL" altLang="zh-CN" sz="1100" b="1" dirty="0" smtClean="0">
                <a:solidFill>
                  <a:srgbClr val="FFFFFF"/>
                </a:solidFill>
                <a:latin typeface="Gill Sans for Oriflame Light"/>
                <a:cs typeface="Gill Sans for Oriflame"/>
              </a:rPr>
              <a:t> (elección </a:t>
            </a:r>
            <a:r>
              <a:rPr lang="es-CL" altLang="zh-CN" sz="1100" b="1" dirty="0">
                <a:solidFill>
                  <a:srgbClr val="FFFFFF"/>
                </a:solidFill>
                <a:latin typeface="Gill Sans for Oriflame Light"/>
                <a:cs typeface="Gill Sans for Oriflame"/>
              </a:rPr>
              <a:t>sin elección</a:t>
            </a:r>
            <a:r>
              <a:rPr lang="es-CL" altLang="zh-CN" sz="1100" b="1" dirty="0" smtClean="0">
                <a:solidFill>
                  <a:srgbClr val="FFFFFF"/>
                </a:solidFill>
                <a:latin typeface="Gill Sans for Oriflame Light"/>
                <a:cs typeface="Gill Sans for Oriflame"/>
              </a:rPr>
              <a:t>) Recibe la </a:t>
            </a:r>
            <a:r>
              <a:rPr lang="es-CL" altLang="zh-CN" sz="1100" b="1" dirty="0">
                <a:solidFill>
                  <a:srgbClr val="FFFFFF"/>
                </a:solidFill>
                <a:latin typeface="Gill Sans for Oriflame Light"/>
                <a:cs typeface="Gill Sans for Oriflame"/>
              </a:rPr>
              <a:t>confirmación</a:t>
            </a:r>
            <a:r>
              <a:rPr lang="es-CL" altLang="zh-CN" sz="1100" b="1" dirty="0">
                <a:solidFill>
                  <a:prstClr val="black"/>
                </a:solidFill>
                <a:latin typeface="Gill Sans for Oriflame Light"/>
                <a:cs typeface="Gill Sans for Oriflame"/>
              </a:rPr>
              <a:t> </a:t>
            </a:r>
            <a:endParaRPr lang="es-CL" altLang="zh-CN" sz="1100" b="1" dirty="0">
              <a:solidFill>
                <a:srgbClr val="FFFFFF"/>
              </a:solidFill>
              <a:latin typeface="Gill Sans for Oriflame Light"/>
              <a:cs typeface="Gill Sans for Oriflame"/>
            </a:endParaRPr>
          </a:p>
        </p:txBody>
      </p:sp>
      <p:sp>
        <p:nvSpPr>
          <p:cNvPr id="45" name="Pentágono 44"/>
          <p:cNvSpPr/>
          <p:nvPr/>
        </p:nvSpPr>
        <p:spPr>
          <a:xfrm>
            <a:off x="228600" y="6096000"/>
            <a:ext cx="4038600" cy="304800"/>
          </a:xfrm>
          <a:prstGeom prst="homePlate">
            <a:avLst/>
          </a:prstGeom>
          <a:solidFill>
            <a:srgbClr val="74C7C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6" name="TextBox 1"/>
          <p:cNvSpPr txBox="1"/>
          <p:nvPr/>
        </p:nvSpPr>
        <p:spPr>
          <a:xfrm>
            <a:off x="381000" y="6134060"/>
            <a:ext cx="2864567" cy="255455"/>
          </a:xfrm>
          <a:prstGeom prst="rect">
            <a:avLst/>
          </a:prstGeom>
          <a:noFill/>
        </p:spPr>
        <p:txBody>
          <a:bodyPr wrap="none" lIns="0" tIns="0" rIns="0" rtlCol="0">
            <a:spAutoFit/>
          </a:bodyPr>
          <a:lstStyle/>
          <a:p>
            <a:pPr lvl="0">
              <a:lnSpc>
                <a:spcPts val="1800"/>
              </a:lnSpc>
            </a:pPr>
            <a:r>
              <a:rPr lang="es-CL" altLang="zh-CN" sz="1100" b="1" dirty="0" smtClean="0">
                <a:solidFill>
                  <a:srgbClr val="FFFFFF"/>
                </a:solidFill>
                <a:latin typeface="Gill Sans for Oriflame Light"/>
                <a:cs typeface="Gill Sans for Oriflame"/>
              </a:rPr>
              <a:t>Como cierre, di </a:t>
            </a:r>
            <a:r>
              <a:rPr lang="es-CL" altLang="zh-CN" sz="1100" b="1" dirty="0">
                <a:solidFill>
                  <a:srgbClr val="FFFFFF"/>
                </a:solidFill>
                <a:latin typeface="Gill Sans for Oriflame Light"/>
                <a:cs typeface="Gill Sans for Oriflame"/>
              </a:rPr>
              <a:t>una frase </a:t>
            </a:r>
            <a:r>
              <a:rPr lang="es-CL" altLang="zh-CN" sz="1100" b="1" dirty="0" smtClean="0">
                <a:solidFill>
                  <a:srgbClr val="FFFFFF"/>
                </a:solidFill>
                <a:latin typeface="Gill Sans for Oriflame Light"/>
                <a:cs typeface="Gill Sans for Oriflame"/>
              </a:rPr>
              <a:t>que </a:t>
            </a:r>
            <a:r>
              <a:rPr lang="es-CL" altLang="zh-CN" sz="1100" b="1" dirty="0">
                <a:solidFill>
                  <a:srgbClr val="FFFFFF"/>
                </a:solidFill>
                <a:latin typeface="Gill Sans for Oriflame Light"/>
                <a:cs typeface="Gill Sans for Oriflame"/>
              </a:rPr>
              <a:t>comprometa</a:t>
            </a:r>
            <a:endParaRPr lang="es-CL" sz="1100" dirty="0"/>
          </a:p>
        </p:txBody>
      </p:sp>
    </p:spTree>
    <p:extLst>
      <p:ext uri="{BB962C8B-B14F-4D97-AF65-F5344CB8AC3E}">
        <p14:creationId xmlns:p14="http://schemas.microsoft.com/office/powerpoint/2010/main" val="136121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left)">
                                      <p:cBhvr>
                                        <p:cTn id="33" dur="500"/>
                                        <p:tgtEl>
                                          <p:spTgt spid="4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left)">
                                      <p:cBhvr>
                                        <p:cTn id="46" dur="500"/>
                                        <p:tgtEl>
                                          <p:spTgt spid="4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left)">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left)">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P spid="32" grpId="0"/>
      <p:bldP spid="39" grpId="0" animBg="1"/>
      <p:bldP spid="40" grpId="0"/>
      <p:bldP spid="41" grpId="0" animBg="1"/>
      <p:bldP spid="5" grpId="0"/>
      <p:bldP spid="43" grpId="0" animBg="1"/>
      <p:bldP spid="44" grpId="0"/>
      <p:bldP spid="45" grpId="0" animBg="1"/>
      <p:bldP spid="4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991063" y="3999640"/>
            <a:ext cx="707288" cy="2020646"/>
          </a:xfrm>
          <a:custGeom>
            <a:avLst/>
            <a:gdLst>
              <a:gd name="connsiteX0" fmla="*/ 435546 w 707288"/>
              <a:gd name="connsiteY0" fmla="*/ 0 h 2020646"/>
              <a:gd name="connsiteX1" fmla="*/ 395820 w 707288"/>
              <a:gd name="connsiteY1" fmla="*/ 7251 h 2020646"/>
              <a:gd name="connsiteX2" fmla="*/ 349643 w 707288"/>
              <a:gd name="connsiteY2" fmla="*/ 42913 h 2020646"/>
              <a:gd name="connsiteX3" fmla="*/ 315925 w 707288"/>
              <a:gd name="connsiteY3" fmla="*/ 130466 h 2020646"/>
              <a:gd name="connsiteX4" fmla="*/ 302094 w 707288"/>
              <a:gd name="connsiteY4" fmla="*/ 200304 h 2020646"/>
              <a:gd name="connsiteX5" fmla="*/ 293637 w 707288"/>
              <a:gd name="connsiteY5" fmla="*/ 256425 h 2020646"/>
              <a:gd name="connsiteX6" fmla="*/ 284264 w 707288"/>
              <a:gd name="connsiteY6" fmla="*/ 299973 h 2020646"/>
              <a:gd name="connsiteX7" fmla="*/ 270548 w 707288"/>
              <a:gd name="connsiteY7" fmla="*/ 327977 h 2020646"/>
              <a:gd name="connsiteX8" fmla="*/ 252260 w 707288"/>
              <a:gd name="connsiteY8" fmla="*/ 336550 h 2020646"/>
              <a:gd name="connsiteX9" fmla="*/ 214998 w 707288"/>
              <a:gd name="connsiteY9" fmla="*/ 359295 h 2020646"/>
              <a:gd name="connsiteX10" fmla="*/ 186194 w 707288"/>
              <a:gd name="connsiteY10" fmla="*/ 406844 h 2020646"/>
              <a:gd name="connsiteX11" fmla="*/ 169164 w 707288"/>
              <a:gd name="connsiteY11" fmla="*/ 445934 h 2020646"/>
              <a:gd name="connsiteX12" fmla="*/ 151676 w 707288"/>
              <a:gd name="connsiteY12" fmla="*/ 475195 h 2020646"/>
              <a:gd name="connsiteX13" fmla="*/ 150876 w 707288"/>
              <a:gd name="connsiteY13" fmla="*/ 482853 h 2020646"/>
              <a:gd name="connsiteX14" fmla="*/ 164706 w 707288"/>
              <a:gd name="connsiteY14" fmla="*/ 493826 h 2020646"/>
              <a:gd name="connsiteX15" fmla="*/ 182536 w 707288"/>
              <a:gd name="connsiteY15" fmla="*/ 500798 h 2020646"/>
              <a:gd name="connsiteX16" fmla="*/ 180137 w 707288"/>
              <a:gd name="connsiteY16" fmla="*/ 528916 h 2020646"/>
              <a:gd name="connsiteX17" fmla="*/ 170307 w 707288"/>
              <a:gd name="connsiteY17" fmla="*/ 576808 h 2020646"/>
              <a:gd name="connsiteX18" fmla="*/ 165049 w 707288"/>
              <a:gd name="connsiteY18" fmla="*/ 607669 h 2020646"/>
              <a:gd name="connsiteX19" fmla="*/ 160604 w 707288"/>
              <a:gd name="connsiteY19" fmla="*/ 607821 h 2020646"/>
              <a:gd name="connsiteX20" fmla="*/ 143561 w 707288"/>
              <a:gd name="connsiteY20" fmla="*/ 606069 h 2020646"/>
              <a:gd name="connsiteX21" fmla="*/ 121577 w 707288"/>
              <a:gd name="connsiteY21" fmla="*/ 603986 h 2020646"/>
              <a:gd name="connsiteX22" fmla="*/ 110299 w 707288"/>
              <a:gd name="connsiteY22" fmla="*/ 604012 h 2020646"/>
              <a:gd name="connsiteX23" fmla="*/ 66065 w 707288"/>
              <a:gd name="connsiteY23" fmla="*/ 595896 h 2020646"/>
              <a:gd name="connsiteX24" fmla="*/ 35661 w 707288"/>
              <a:gd name="connsiteY24" fmla="*/ 586866 h 2020646"/>
              <a:gd name="connsiteX25" fmla="*/ 10972 w 707288"/>
              <a:gd name="connsiteY25" fmla="*/ 578408 h 2020646"/>
              <a:gd name="connsiteX26" fmla="*/ 3974 w 707288"/>
              <a:gd name="connsiteY26" fmla="*/ 574725 h 2020646"/>
              <a:gd name="connsiteX27" fmla="*/ 799 w 707288"/>
              <a:gd name="connsiteY27" fmla="*/ 576808 h 2020646"/>
              <a:gd name="connsiteX28" fmla="*/ 0 w 707288"/>
              <a:gd name="connsiteY28" fmla="*/ 586180 h 2020646"/>
              <a:gd name="connsiteX29" fmla="*/ 27089 w 707288"/>
              <a:gd name="connsiteY29" fmla="*/ 625957 h 2020646"/>
              <a:gd name="connsiteX30" fmla="*/ 47434 w 707288"/>
              <a:gd name="connsiteY30" fmla="*/ 653389 h 2020646"/>
              <a:gd name="connsiteX31" fmla="*/ 49834 w 707288"/>
              <a:gd name="connsiteY31" fmla="*/ 660247 h 2020646"/>
              <a:gd name="connsiteX32" fmla="*/ 65265 w 707288"/>
              <a:gd name="connsiteY32" fmla="*/ 681278 h 2020646"/>
              <a:gd name="connsiteX33" fmla="*/ 54750 w 707288"/>
              <a:gd name="connsiteY33" fmla="*/ 689851 h 2020646"/>
              <a:gd name="connsiteX34" fmla="*/ 47091 w 707288"/>
              <a:gd name="connsiteY34" fmla="*/ 698766 h 2020646"/>
              <a:gd name="connsiteX35" fmla="*/ 48691 w 707288"/>
              <a:gd name="connsiteY35" fmla="*/ 711453 h 2020646"/>
              <a:gd name="connsiteX36" fmla="*/ 46634 w 707288"/>
              <a:gd name="connsiteY36" fmla="*/ 723684 h 2020646"/>
              <a:gd name="connsiteX37" fmla="*/ 53264 w 707288"/>
              <a:gd name="connsiteY37" fmla="*/ 736485 h 2020646"/>
              <a:gd name="connsiteX38" fmla="*/ 54178 w 707288"/>
              <a:gd name="connsiteY38" fmla="*/ 742886 h 2020646"/>
              <a:gd name="connsiteX39" fmla="*/ 62522 w 707288"/>
              <a:gd name="connsiteY39" fmla="*/ 752487 h 2020646"/>
              <a:gd name="connsiteX40" fmla="*/ 67094 w 707288"/>
              <a:gd name="connsiteY40" fmla="*/ 758088 h 2020646"/>
              <a:gd name="connsiteX41" fmla="*/ 71323 w 707288"/>
              <a:gd name="connsiteY41" fmla="*/ 761174 h 2020646"/>
              <a:gd name="connsiteX42" fmla="*/ 80936 w 707288"/>
              <a:gd name="connsiteY42" fmla="*/ 763308 h 2020646"/>
              <a:gd name="connsiteX43" fmla="*/ 83096 w 707288"/>
              <a:gd name="connsiteY43" fmla="*/ 763231 h 2020646"/>
              <a:gd name="connsiteX44" fmla="*/ 100012 w 707288"/>
              <a:gd name="connsiteY44" fmla="*/ 758545 h 2020646"/>
              <a:gd name="connsiteX45" fmla="*/ 109270 w 707288"/>
              <a:gd name="connsiteY45" fmla="*/ 753973 h 2020646"/>
              <a:gd name="connsiteX46" fmla="*/ 112814 w 707288"/>
              <a:gd name="connsiteY46" fmla="*/ 751344 h 2020646"/>
              <a:gd name="connsiteX47" fmla="*/ 115328 w 707288"/>
              <a:gd name="connsiteY47" fmla="*/ 748829 h 2020646"/>
              <a:gd name="connsiteX48" fmla="*/ 136474 w 707288"/>
              <a:gd name="connsiteY48" fmla="*/ 777862 h 2020646"/>
              <a:gd name="connsiteX49" fmla="*/ 140716 w 707288"/>
              <a:gd name="connsiteY49" fmla="*/ 780097 h 2020646"/>
              <a:gd name="connsiteX50" fmla="*/ 141503 w 707288"/>
              <a:gd name="connsiteY50" fmla="*/ 779805 h 2020646"/>
              <a:gd name="connsiteX51" fmla="*/ 141820 w 707288"/>
              <a:gd name="connsiteY51" fmla="*/ 779551 h 2020646"/>
              <a:gd name="connsiteX52" fmla="*/ 142532 w 707288"/>
              <a:gd name="connsiteY52" fmla="*/ 788263 h 2020646"/>
              <a:gd name="connsiteX53" fmla="*/ 151104 w 707288"/>
              <a:gd name="connsiteY53" fmla="*/ 810094 h 2020646"/>
              <a:gd name="connsiteX54" fmla="*/ 164706 w 707288"/>
              <a:gd name="connsiteY54" fmla="*/ 837069 h 2020646"/>
              <a:gd name="connsiteX55" fmla="*/ 156933 w 707288"/>
              <a:gd name="connsiteY55" fmla="*/ 873188 h 2020646"/>
              <a:gd name="connsiteX56" fmla="*/ 152475 w 707288"/>
              <a:gd name="connsiteY56" fmla="*/ 950455 h 2020646"/>
              <a:gd name="connsiteX57" fmla="*/ 159448 w 707288"/>
              <a:gd name="connsiteY57" fmla="*/ 1093215 h 2020646"/>
              <a:gd name="connsiteX58" fmla="*/ 159448 w 707288"/>
              <a:gd name="connsiteY58" fmla="*/ 1264322 h 2020646"/>
              <a:gd name="connsiteX59" fmla="*/ 170307 w 707288"/>
              <a:gd name="connsiteY59" fmla="*/ 1387081 h 2020646"/>
              <a:gd name="connsiteX60" fmla="*/ 178879 w 707288"/>
              <a:gd name="connsiteY60" fmla="*/ 1516811 h 2020646"/>
              <a:gd name="connsiteX61" fmla="*/ 179679 w 707288"/>
              <a:gd name="connsiteY61" fmla="*/ 1610766 h 2020646"/>
              <a:gd name="connsiteX62" fmla="*/ 199911 w 707288"/>
              <a:gd name="connsiteY62" fmla="*/ 1710092 h 2020646"/>
              <a:gd name="connsiteX63" fmla="*/ 218199 w 707288"/>
              <a:gd name="connsiteY63" fmla="*/ 1790103 h 2020646"/>
              <a:gd name="connsiteX64" fmla="*/ 218655 w 707288"/>
              <a:gd name="connsiteY64" fmla="*/ 1810334 h 2020646"/>
              <a:gd name="connsiteX65" fmla="*/ 210083 w 707288"/>
              <a:gd name="connsiteY65" fmla="*/ 1829536 h 2020646"/>
              <a:gd name="connsiteX66" fmla="*/ 207226 w 707288"/>
              <a:gd name="connsiteY66" fmla="*/ 1859254 h 2020646"/>
              <a:gd name="connsiteX67" fmla="*/ 209283 w 707288"/>
              <a:gd name="connsiteY67" fmla="*/ 1874684 h 2020646"/>
              <a:gd name="connsiteX68" fmla="*/ 210540 w 707288"/>
              <a:gd name="connsiteY68" fmla="*/ 1896173 h 2020646"/>
              <a:gd name="connsiteX69" fmla="*/ 200368 w 707288"/>
              <a:gd name="connsiteY69" fmla="*/ 1903145 h 2020646"/>
              <a:gd name="connsiteX70" fmla="*/ 192596 w 707288"/>
              <a:gd name="connsiteY70" fmla="*/ 1908860 h 2020646"/>
              <a:gd name="connsiteX71" fmla="*/ 192596 w 707288"/>
              <a:gd name="connsiteY71" fmla="*/ 1914575 h 2020646"/>
              <a:gd name="connsiteX72" fmla="*/ 183680 w 707288"/>
              <a:gd name="connsiteY72" fmla="*/ 1929205 h 2020646"/>
              <a:gd name="connsiteX73" fmla="*/ 188595 w 707288"/>
              <a:gd name="connsiteY73" fmla="*/ 1944179 h 2020646"/>
              <a:gd name="connsiteX74" fmla="*/ 205968 w 707288"/>
              <a:gd name="connsiteY74" fmla="*/ 1955495 h 2020646"/>
              <a:gd name="connsiteX75" fmla="*/ 235686 w 707288"/>
              <a:gd name="connsiteY75" fmla="*/ 1956866 h 2020646"/>
              <a:gd name="connsiteX76" fmla="*/ 242519 w 707288"/>
              <a:gd name="connsiteY76" fmla="*/ 1957006 h 2020646"/>
              <a:gd name="connsiteX77" fmla="*/ 257974 w 707288"/>
              <a:gd name="connsiteY77" fmla="*/ 1953209 h 2020646"/>
              <a:gd name="connsiteX78" fmla="*/ 276949 w 707288"/>
              <a:gd name="connsiteY78" fmla="*/ 1943036 h 2020646"/>
              <a:gd name="connsiteX79" fmla="*/ 291236 w 707288"/>
              <a:gd name="connsiteY79" fmla="*/ 1930806 h 2020646"/>
              <a:gd name="connsiteX80" fmla="*/ 317525 w 707288"/>
              <a:gd name="connsiteY80" fmla="*/ 1919490 h 2020646"/>
              <a:gd name="connsiteX81" fmla="*/ 343128 w 707288"/>
              <a:gd name="connsiteY81" fmla="*/ 1913318 h 2020646"/>
              <a:gd name="connsiteX82" fmla="*/ 348386 w 707288"/>
              <a:gd name="connsiteY82" fmla="*/ 1900402 h 2020646"/>
              <a:gd name="connsiteX83" fmla="*/ 355244 w 707288"/>
              <a:gd name="connsiteY83" fmla="*/ 1798218 h 2020646"/>
              <a:gd name="connsiteX84" fmla="*/ 348386 w 707288"/>
              <a:gd name="connsiteY84" fmla="*/ 1663458 h 2020646"/>
              <a:gd name="connsiteX85" fmla="*/ 337870 w 707288"/>
              <a:gd name="connsiteY85" fmla="*/ 1533956 h 2020646"/>
              <a:gd name="connsiteX86" fmla="*/ 322783 w 707288"/>
              <a:gd name="connsiteY86" fmla="*/ 1367650 h 2020646"/>
              <a:gd name="connsiteX87" fmla="*/ 323240 w 707288"/>
              <a:gd name="connsiteY87" fmla="*/ 1211630 h 2020646"/>
              <a:gd name="connsiteX88" fmla="*/ 323240 w 707288"/>
              <a:gd name="connsiteY88" fmla="*/ 1149337 h 2020646"/>
              <a:gd name="connsiteX89" fmla="*/ 324498 w 707288"/>
              <a:gd name="connsiteY89" fmla="*/ 1132192 h 2020646"/>
              <a:gd name="connsiteX90" fmla="*/ 335813 w 707288"/>
              <a:gd name="connsiteY90" fmla="*/ 1178140 h 2020646"/>
              <a:gd name="connsiteX91" fmla="*/ 348043 w 707288"/>
              <a:gd name="connsiteY91" fmla="*/ 1258265 h 2020646"/>
              <a:gd name="connsiteX92" fmla="*/ 346786 w 707288"/>
              <a:gd name="connsiteY92" fmla="*/ 1320101 h 2020646"/>
              <a:gd name="connsiteX93" fmla="*/ 350443 w 707288"/>
              <a:gd name="connsiteY93" fmla="*/ 1374165 h 2020646"/>
              <a:gd name="connsiteX94" fmla="*/ 358902 w 707288"/>
              <a:gd name="connsiteY94" fmla="*/ 1457947 h 2020646"/>
              <a:gd name="connsiteX95" fmla="*/ 388163 w 707288"/>
              <a:gd name="connsiteY95" fmla="*/ 1559674 h 2020646"/>
              <a:gd name="connsiteX96" fmla="*/ 413651 w 707288"/>
              <a:gd name="connsiteY96" fmla="*/ 1676603 h 2020646"/>
              <a:gd name="connsiteX97" fmla="*/ 429539 w 707288"/>
              <a:gd name="connsiteY97" fmla="*/ 1749869 h 2020646"/>
              <a:gd name="connsiteX98" fmla="*/ 442455 w 707288"/>
              <a:gd name="connsiteY98" fmla="*/ 1782444 h 2020646"/>
              <a:gd name="connsiteX99" fmla="*/ 447712 w 707288"/>
              <a:gd name="connsiteY99" fmla="*/ 1879142 h 2020646"/>
              <a:gd name="connsiteX100" fmla="*/ 464401 w 707288"/>
              <a:gd name="connsiteY100" fmla="*/ 1961324 h 2020646"/>
              <a:gd name="connsiteX101" fmla="*/ 474916 w 707288"/>
              <a:gd name="connsiteY101" fmla="*/ 1983270 h 2020646"/>
              <a:gd name="connsiteX102" fmla="*/ 507377 w 707288"/>
              <a:gd name="connsiteY102" fmla="*/ 1990928 h 2020646"/>
              <a:gd name="connsiteX103" fmla="*/ 526415 w 707288"/>
              <a:gd name="connsiteY103" fmla="*/ 1992490 h 2020646"/>
              <a:gd name="connsiteX104" fmla="*/ 540296 w 707288"/>
              <a:gd name="connsiteY104" fmla="*/ 1992185 h 2020646"/>
              <a:gd name="connsiteX105" fmla="*/ 548754 w 707288"/>
              <a:gd name="connsiteY105" fmla="*/ 1992185 h 2020646"/>
              <a:gd name="connsiteX106" fmla="*/ 573100 w 707288"/>
              <a:gd name="connsiteY106" fmla="*/ 2015273 h 2020646"/>
              <a:gd name="connsiteX107" fmla="*/ 603821 w 707288"/>
              <a:gd name="connsiteY107" fmla="*/ 2020646 h 2020646"/>
              <a:gd name="connsiteX108" fmla="*/ 615277 w 707288"/>
              <a:gd name="connsiteY108" fmla="*/ 2019846 h 2020646"/>
              <a:gd name="connsiteX109" fmla="*/ 640765 w 707288"/>
              <a:gd name="connsiteY109" fmla="*/ 2011273 h 2020646"/>
              <a:gd name="connsiteX110" fmla="*/ 646938 w 707288"/>
              <a:gd name="connsiteY110" fmla="*/ 1999043 h 2020646"/>
              <a:gd name="connsiteX111" fmla="*/ 644423 w 707288"/>
              <a:gd name="connsiteY111" fmla="*/ 1981669 h 2020646"/>
              <a:gd name="connsiteX112" fmla="*/ 637222 w 707288"/>
              <a:gd name="connsiteY112" fmla="*/ 1975954 h 2020646"/>
              <a:gd name="connsiteX113" fmla="*/ 639623 w 707288"/>
              <a:gd name="connsiteY113" fmla="*/ 1966924 h 2020646"/>
              <a:gd name="connsiteX114" fmla="*/ 637222 w 707288"/>
              <a:gd name="connsiteY114" fmla="*/ 1957209 h 2020646"/>
              <a:gd name="connsiteX115" fmla="*/ 631215 w 707288"/>
              <a:gd name="connsiteY115" fmla="*/ 1956257 h 2020646"/>
              <a:gd name="connsiteX116" fmla="*/ 625792 w 707288"/>
              <a:gd name="connsiteY116" fmla="*/ 1957209 h 2020646"/>
              <a:gd name="connsiteX117" fmla="*/ 625627 w 707288"/>
              <a:gd name="connsiteY117" fmla="*/ 1957247 h 2020646"/>
              <a:gd name="connsiteX118" fmla="*/ 607962 w 707288"/>
              <a:gd name="connsiteY118" fmla="*/ 1930463 h 2020646"/>
              <a:gd name="connsiteX119" fmla="*/ 603160 w 707288"/>
              <a:gd name="connsiteY119" fmla="*/ 1926348 h 2020646"/>
              <a:gd name="connsiteX120" fmla="*/ 603339 w 707288"/>
              <a:gd name="connsiteY120" fmla="*/ 1926348 h 2020646"/>
              <a:gd name="connsiteX121" fmla="*/ 605904 w 707288"/>
              <a:gd name="connsiteY121" fmla="*/ 1920633 h 2020646"/>
              <a:gd name="connsiteX122" fmla="*/ 597103 w 707288"/>
              <a:gd name="connsiteY122" fmla="*/ 1900745 h 2020646"/>
              <a:gd name="connsiteX123" fmla="*/ 582015 w 707288"/>
              <a:gd name="connsiteY123" fmla="*/ 1877085 h 2020646"/>
              <a:gd name="connsiteX124" fmla="*/ 560527 w 707288"/>
              <a:gd name="connsiteY124" fmla="*/ 1780044 h 2020646"/>
              <a:gd name="connsiteX125" fmla="*/ 554011 w 707288"/>
              <a:gd name="connsiteY125" fmla="*/ 1708835 h 2020646"/>
              <a:gd name="connsiteX126" fmla="*/ 546354 w 707288"/>
              <a:gd name="connsiteY126" fmla="*/ 1655114 h 2020646"/>
              <a:gd name="connsiteX127" fmla="*/ 537781 w 707288"/>
              <a:gd name="connsiteY127" fmla="*/ 1545386 h 2020646"/>
              <a:gd name="connsiteX128" fmla="*/ 524408 w 707288"/>
              <a:gd name="connsiteY128" fmla="*/ 1504695 h 2020646"/>
              <a:gd name="connsiteX129" fmla="*/ 498919 w 707288"/>
              <a:gd name="connsiteY129" fmla="*/ 1402626 h 2020646"/>
              <a:gd name="connsiteX130" fmla="*/ 498462 w 707288"/>
              <a:gd name="connsiteY130" fmla="*/ 1361135 h 2020646"/>
              <a:gd name="connsiteX131" fmla="*/ 491147 w 707288"/>
              <a:gd name="connsiteY131" fmla="*/ 1325702 h 2020646"/>
              <a:gd name="connsiteX132" fmla="*/ 493204 w 707288"/>
              <a:gd name="connsiteY132" fmla="*/ 1200086 h 2020646"/>
              <a:gd name="connsiteX133" fmla="*/ 493204 w 707288"/>
              <a:gd name="connsiteY133" fmla="*/ 1153337 h 2020646"/>
              <a:gd name="connsiteX134" fmla="*/ 490690 w 707288"/>
              <a:gd name="connsiteY134" fmla="*/ 1139621 h 2020646"/>
              <a:gd name="connsiteX135" fmla="*/ 498919 w 707288"/>
              <a:gd name="connsiteY135" fmla="*/ 1119276 h 2020646"/>
              <a:gd name="connsiteX136" fmla="*/ 502920 w 707288"/>
              <a:gd name="connsiteY136" fmla="*/ 1101445 h 2020646"/>
              <a:gd name="connsiteX137" fmla="*/ 491604 w 707288"/>
              <a:gd name="connsiteY137" fmla="*/ 1091615 h 2020646"/>
              <a:gd name="connsiteX138" fmla="*/ 487489 w 707288"/>
              <a:gd name="connsiteY138" fmla="*/ 1085443 h 2020646"/>
              <a:gd name="connsiteX139" fmla="*/ 492404 w 707288"/>
              <a:gd name="connsiteY139" fmla="*/ 1018463 h 2020646"/>
              <a:gd name="connsiteX140" fmla="*/ 493547 w 707288"/>
              <a:gd name="connsiteY140" fmla="*/ 999718 h 2020646"/>
              <a:gd name="connsiteX141" fmla="*/ 496061 w 707288"/>
              <a:gd name="connsiteY141" fmla="*/ 990345 h 2020646"/>
              <a:gd name="connsiteX142" fmla="*/ 489890 w 707288"/>
              <a:gd name="connsiteY142" fmla="*/ 964285 h 2020646"/>
              <a:gd name="connsiteX143" fmla="*/ 485089 w 707288"/>
              <a:gd name="connsiteY143" fmla="*/ 936167 h 2020646"/>
              <a:gd name="connsiteX144" fmla="*/ 487946 w 707288"/>
              <a:gd name="connsiteY144" fmla="*/ 905421 h 2020646"/>
              <a:gd name="connsiteX145" fmla="*/ 543496 w 707288"/>
              <a:gd name="connsiteY145" fmla="*/ 901306 h 2020646"/>
              <a:gd name="connsiteX146" fmla="*/ 549211 w 707288"/>
              <a:gd name="connsiteY146" fmla="*/ 891133 h 2020646"/>
              <a:gd name="connsiteX147" fmla="*/ 549211 w 707288"/>
              <a:gd name="connsiteY147" fmla="*/ 883361 h 2020646"/>
              <a:gd name="connsiteX148" fmla="*/ 577557 w 707288"/>
              <a:gd name="connsiteY148" fmla="*/ 884275 h 2020646"/>
              <a:gd name="connsiteX149" fmla="*/ 574243 w 707288"/>
              <a:gd name="connsiteY149" fmla="*/ 834554 h 2020646"/>
              <a:gd name="connsiteX150" fmla="*/ 571042 w 707288"/>
              <a:gd name="connsiteY150" fmla="*/ 800493 h 2020646"/>
              <a:gd name="connsiteX151" fmla="*/ 565784 w 707288"/>
              <a:gd name="connsiteY151" fmla="*/ 778547 h 2020646"/>
              <a:gd name="connsiteX152" fmla="*/ 573100 w 707288"/>
              <a:gd name="connsiteY152" fmla="*/ 759802 h 2020646"/>
              <a:gd name="connsiteX153" fmla="*/ 573100 w 707288"/>
              <a:gd name="connsiteY153" fmla="*/ 737399 h 2020646"/>
              <a:gd name="connsiteX154" fmla="*/ 578358 w 707288"/>
              <a:gd name="connsiteY154" fmla="*/ 687793 h 2020646"/>
              <a:gd name="connsiteX155" fmla="*/ 581215 w 707288"/>
              <a:gd name="connsiteY155" fmla="*/ 663104 h 2020646"/>
              <a:gd name="connsiteX156" fmla="*/ 581558 w 707288"/>
              <a:gd name="connsiteY156" fmla="*/ 646302 h 2020646"/>
              <a:gd name="connsiteX157" fmla="*/ 590931 w 707288"/>
              <a:gd name="connsiteY157" fmla="*/ 636130 h 2020646"/>
              <a:gd name="connsiteX158" fmla="*/ 606361 w 707288"/>
              <a:gd name="connsiteY158" fmla="*/ 630072 h 2020646"/>
              <a:gd name="connsiteX159" fmla="*/ 645680 w 707288"/>
              <a:gd name="connsiteY159" fmla="*/ 622756 h 2020646"/>
              <a:gd name="connsiteX160" fmla="*/ 680199 w 707288"/>
              <a:gd name="connsiteY160" fmla="*/ 614298 h 2020646"/>
              <a:gd name="connsiteX161" fmla="*/ 699173 w 707288"/>
              <a:gd name="connsiteY161" fmla="*/ 601154 h 2020646"/>
              <a:gd name="connsiteX162" fmla="*/ 707288 w 707288"/>
              <a:gd name="connsiteY162" fmla="*/ 560577 h 2020646"/>
              <a:gd name="connsiteX163" fmla="*/ 696773 w 707288"/>
              <a:gd name="connsiteY163" fmla="*/ 521944 h 2020646"/>
              <a:gd name="connsiteX164" fmla="*/ 685000 w 707288"/>
              <a:gd name="connsiteY164" fmla="*/ 494283 h 2020646"/>
              <a:gd name="connsiteX165" fmla="*/ 671627 w 707288"/>
              <a:gd name="connsiteY165" fmla="*/ 426389 h 2020646"/>
              <a:gd name="connsiteX166" fmla="*/ 665568 w 707288"/>
              <a:gd name="connsiteY166" fmla="*/ 400786 h 2020646"/>
              <a:gd name="connsiteX167" fmla="*/ 658710 w 707288"/>
              <a:gd name="connsiteY167" fmla="*/ 384098 h 2020646"/>
              <a:gd name="connsiteX168" fmla="*/ 650481 w 707288"/>
              <a:gd name="connsiteY168" fmla="*/ 374269 h 2020646"/>
              <a:gd name="connsiteX169" fmla="*/ 649338 w 707288"/>
              <a:gd name="connsiteY169" fmla="*/ 362610 h 2020646"/>
              <a:gd name="connsiteX170" fmla="*/ 644423 w 707288"/>
              <a:gd name="connsiteY170" fmla="*/ 351180 h 2020646"/>
              <a:gd name="connsiteX171" fmla="*/ 619735 w 707288"/>
              <a:gd name="connsiteY171" fmla="*/ 342264 h 2020646"/>
              <a:gd name="connsiteX172" fmla="*/ 603504 w 707288"/>
              <a:gd name="connsiteY172" fmla="*/ 336550 h 2020646"/>
              <a:gd name="connsiteX173" fmla="*/ 580301 w 707288"/>
              <a:gd name="connsiteY173" fmla="*/ 327520 h 2020646"/>
              <a:gd name="connsiteX174" fmla="*/ 548297 w 707288"/>
              <a:gd name="connsiteY174" fmla="*/ 312546 h 2020646"/>
              <a:gd name="connsiteX175" fmla="*/ 527266 w 707288"/>
              <a:gd name="connsiteY175" fmla="*/ 306031 h 2020646"/>
              <a:gd name="connsiteX176" fmla="*/ 519493 w 707288"/>
              <a:gd name="connsiteY176" fmla="*/ 303517 h 2020646"/>
              <a:gd name="connsiteX177" fmla="*/ 509892 w 707288"/>
              <a:gd name="connsiteY177" fmla="*/ 276428 h 2020646"/>
              <a:gd name="connsiteX178" fmla="*/ 504177 w 707288"/>
              <a:gd name="connsiteY178" fmla="*/ 252310 h 2020646"/>
              <a:gd name="connsiteX179" fmla="*/ 520751 w 707288"/>
              <a:gd name="connsiteY179" fmla="*/ 225907 h 2020646"/>
              <a:gd name="connsiteX180" fmla="*/ 523151 w 707288"/>
              <a:gd name="connsiteY180" fmla="*/ 223049 h 2020646"/>
              <a:gd name="connsiteX181" fmla="*/ 535381 w 707288"/>
              <a:gd name="connsiteY181" fmla="*/ 196646 h 2020646"/>
              <a:gd name="connsiteX182" fmla="*/ 536524 w 707288"/>
              <a:gd name="connsiteY182" fmla="*/ 155612 h 2020646"/>
              <a:gd name="connsiteX183" fmla="*/ 532980 w 707288"/>
              <a:gd name="connsiteY183" fmla="*/ 129209 h 2020646"/>
              <a:gd name="connsiteX184" fmla="*/ 514236 w 707288"/>
              <a:gd name="connsiteY184" fmla="*/ 71488 h 2020646"/>
              <a:gd name="connsiteX185" fmla="*/ 505320 w 707288"/>
              <a:gd name="connsiteY185" fmla="*/ 55143 h 2020646"/>
              <a:gd name="connsiteX186" fmla="*/ 500519 w 707288"/>
              <a:gd name="connsiteY186" fmla="*/ 36398 h 2020646"/>
              <a:gd name="connsiteX187" fmla="*/ 481774 w 707288"/>
              <a:gd name="connsiteY187" fmla="*/ 19024 h 2020646"/>
              <a:gd name="connsiteX188" fmla="*/ 457886 w 707288"/>
              <a:gd name="connsiteY188" fmla="*/ 6794 h 2020646"/>
              <a:gd name="connsiteX189" fmla="*/ 442912 w 707288"/>
              <a:gd name="connsiteY189" fmla="*/ 279 h 2020646"/>
              <a:gd name="connsiteX190" fmla="*/ 435546 w 707288"/>
              <a:gd name="connsiteY190" fmla="*/ 0 h 202064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 ang="126">
                <a:pos x="connsiteX126" y="connsiteY126"/>
              </a:cxn>
              <a:cxn ang="127">
                <a:pos x="connsiteX127" y="connsiteY127"/>
              </a:cxn>
              <a:cxn ang="128">
                <a:pos x="connsiteX128" y="connsiteY128"/>
              </a:cxn>
              <a:cxn ang="129">
                <a:pos x="connsiteX129" y="connsiteY129"/>
              </a:cxn>
              <a:cxn ang="130">
                <a:pos x="connsiteX130" y="connsiteY130"/>
              </a:cxn>
              <a:cxn ang="131">
                <a:pos x="connsiteX131" y="connsiteY131"/>
              </a:cxn>
              <a:cxn ang="132">
                <a:pos x="connsiteX132" y="connsiteY132"/>
              </a:cxn>
              <a:cxn ang="133">
                <a:pos x="connsiteX133" y="connsiteY133"/>
              </a:cxn>
              <a:cxn ang="134">
                <a:pos x="connsiteX134" y="connsiteY134"/>
              </a:cxn>
              <a:cxn ang="135">
                <a:pos x="connsiteX135" y="connsiteY135"/>
              </a:cxn>
              <a:cxn ang="136">
                <a:pos x="connsiteX136" y="connsiteY136"/>
              </a:cxn>
              <a:cxn ang="137">
                <a:pos x="connsiteX137" y="connsiteY137"/>
              </a:cxn>
              <a:cxn ang="138">
                <a:pos x="connsiteX138" y="connsiteY138"/>
              </a:cxn>
              <a:cxn ang="139">
                <a:pos x="connsiteX139" y="connsiteY139"/>
              </a:cxn>
              <a:cxn ang="140">
                <a:pos x="connsiteX140" y="connsiteY140"/>
              </a:cxn>
              <a:cxn ang="141">
                <a:pos x="connsiteX141" y="connsiteY141"/>
              </a:cxn>
              <a:cxn ang="142">
                <a:pos x="connsiteX142" y="connsiteY142"/>
              </a:cxn>
              <a:cxn ang="143">
                <a:pos x="connsiteX143" y="connsiteY143"/>
              </a:cxn>
              <a:cxn ang="144">
                <a:pos x="connsiteX144" y="connsiteY144"/>
              </a:cxn>
              <a:cxn ang="145">
                <a:pos x="connsiteX145" y="connsiteY145"/>
              </a:cxn>
              <a:cxn ang="146">
                <a:pos x="connsiteX146" y="connsiteY146"/>
              </a:cxn>
              <a:cxn ang="147">
                <a:pos x="connsiteX147" y="connsiteY147"/>
              </a:cxn>
              <a:cxn ang="148">
                <a:pos x="connsiteX148" y="connsiteY148"/>
              </a:cxn>
              <a:cxn ang="149">
                <a:pos x="connsiteX149" y="connsiteY149"/>
              </a:cxn>
              <a:cxn ang="150">
                <a:pos x="connsiteX150" y="connsiteY150"/>
              </a:cxn>
              <a:cxn ang="151">
                <a:pos x="connsiteX151" y="connsiteY151"/>
              </a:cxn>
              <a:cxn ang="152">
                <a:pos x="connsiteX152" y="connsiteY152"/>
              </a:cxn>
              <a:cxn ang="153">
                <a:pos x="connsiteX153" y="connsiteY153"/>
              </a:cxn>
              <a:cxn ang="154">
                <a:pos x="connsiteX154" y="connsiteY154"/>
              </a:cxn>
              <a:cxn ang="155">
                <a:pos x="connsiteX155" y="connsiteY155"/>
              </a:cxn>
              <a:cxn ang="156">
                <a:pos x="connsiteX156" y="connsiteY156"/>
              </a:cxn>
              <a:cxn ang="157">
                <a:pos x="connsiteX157" y="connsiteY157"/>
              </a:cxn>
              <a:cxn ang="158">
                <a:pos x="connsiteX158" y="connsiteY158"/>
              </a:cxn>
              <a:cxn ang="159">
                <a:pos x="connsiteX159" y="connsiteY159"/>
              </a:cxn>
              <a:cxn ang="160">
                <a:pos x="connsiteX160" y="connsiteY160"/>
              </a:cxn>
              <a:cxn ang="161">
                <a:pos x="connsiteX161" y="connsiteY161"/>
              </a:cxn>
              <a:cxn ang="162">
                <a:pos x="connsiteX162" y="connsiteY162"/>
              </a:cxn>
              <a:cxn ang="163">
                <a:pos x="connsiteX163" y="connsiteY163"/>
              </a:cxn>
              <a:cxn ang="164">
                <a:pos x="connsiteX164" y="connsiteY164"/>
              </a:cxn>
              <a:cxn ang="165">
                <a:pos x="connsiteX165" y="connsiteY165"/>
              </a:cxn>
              <a:cxn ang="166">
                <a:pos x="connsiteX166" y="connsiteY166"/>
              </a:cxn>
              <a:cxn ang="167">
                <a:pos x="connsiteX167" y="connsiteY167"/>
              </a:cxn>
              <a:cxn ang="168">
                <a:pos x="connsiteX168" y="connsiteY168"/>
              </a:cxn>
              <a:cxn ang="169">
                <a:pos x="connsiteX169" y="connsiteY169"/>
              </a:cxn>
              <a:cxn ang="170">
                <a:pos x="connsiteX170" y="connsiteY170"/>
              </a:cxn>
              <a:cxn ang="171">
                <a:pos x="connsiteX171" y="connsiteY171"/>
              </a:cxn>
              <a:cxn ang="172">
                <a:pos x="connsiteX172" y="connsiteY172"/>
              </a:cxn>
              <a:cxn ang="173">
                <a:pos x="connsiteX173" y="connsiteY173"/>
              </a:cxn>
              <a:cxn ang="174">
                <a:pos x="connsiteX174" y="connsiteY174"/>
              </a:cxn>
              <a:cxn ang="175">
                <a:pos x="connsiteX175" y="connsiteY175"/>
              </a:cxn>
              <a:cxn ang="176">
                <a:pos x="connsiteX176" y="connsiteY176"/>
              </a:cxn>
              <a:cxn ang="177">
                <a:pos x="connsiteX177" y="connsiteY177"/>
              </a:cxn>
              <a:cxn ang="178">
                <a:pos x="connsiteX178" y="connsiteY178"/>
              </a:cxn>
              <a:cxn ang="179">
                <a:pos x="connsiteX179" y="connsiteY179"/>
              </a:cxn>
              <a:cxn ang="180">
                <a:pos x="connsiteX180" y="connsiteY180"/>
              </a:cxn>
              <a:cxn ang="181">
                <a:pos x="connsiteX181" y="connsiteY181"/>
              </a:cxn>
              <a:cxn ang="182">
                <a:pos x="connsiteX182" y="connsiteY182"/>
              </a:cxn>
              <a:cxn ang="183">
                <a:pos x="connsiteX183" y="connsiteY183"/>
              </a:cxn>
              <a:cxn ang="184">
                <a:pos x="connsiteX184" y="connsiteY184"/>
              </a:cxn>
              <a:cxn ang="185">
                <a:pos x="connsiteX185" y="connsiteY185"/>
              </a:cxn>
              <a:cxn ang="186">
                <a:pos x="connsiteX186" y="connsiteY186"/>
              </a:cxn>
              <a:cxn ang="187">
                <a:pos x="connsiteX187" y="connsiteY187"/>
              </a:cxn>
              <a:cxn ang="188">
                <a:pos x="connsiteX188" y="connsiteY188"/>
              </a:cxn>
              <a:cxn ang="189">
                <a:pos x="connsiteX189" y="connsiteY189"/>
              </a:cxn>
              <a:cxn ang="190">
                <a:pos x="connsiteX190" y="connsiteY190"/>
              </a:cxn>
            </a:cxnLst>
            <a:rect l="l" t="t" r="r" b="b"/>
            <a:pathLst>
              <a:path w="707288" h="2020646">
                <a:moveTo>
                  <a:pt x="435546" y="0"/>
                </a:moveTo>
                <a:cubicBezTo>
                  <a:pt x="426605" y="0"/>
                  <a:pt x="410870" y="1053"/>
                  <a:pt x="395820" y="7251"/>
                </a:cubicBezTo>
                <a:cubicBezTo>
                  <a:pt x="373189" y="16509"/>
                  <a:pt x="364959" y="19024"/>
                  <a:pt x="349643" y="42913"/>
                </a:cubicBezTo>
                <a:cubicBezTo>
                  <a:pt x="334213" y="66916"/>
                  <a:pt x="322783" y="91719"/>
                  <a:pt x="315925" y="130466"/>
                </a:cubicBezTo>
                <a:cubicBezTo>
                  <a:pt x="309067" y="169100"/>
                  <a:pt x="305866" y="171043"/>
                  <a:pt x="302094" y="200304"/>
                </a:cubicBezTo>
                <a:cubicBezTo>
                  <a:pt x="298551" y="229565"/>
                  <a:pt x="293179" y="235622"/>
                  <a:pt x="293637" y="256425"/>
                </a:cubicBezTo>
                <a:cubicBezTo>
                  <a:pt x="294093" y="277113"/>
                  <a:pt x="292036" y="285343"/>
                  <a:pt x="284264" y="299973"/>
                </a:cubicBezTo>
                <a:cubicBezTo>
                  <a:pt x="276606" y="314604"/>
                  <a:pt x="270548" y="327977"/>
                  <a:pt x="270548" y="327977"/>
                </a:cubicBezTo>
                <a:cubicBezTo>
                  <a:pt x="270548" y="327977"/>
                  <a:pt x="270091" y="328434"/>
                  <a:pt x="252260" y="336550"/>
                </a:cubicBezTo>
                <a:cubicBezTo>
                  <a:pt x="234429" y="344665"/>
                  <a:pt x="224256" y="350837"/>
                  <a:pt x="214998" y="359295"/>
                </a:cubicBezTo>
                <a:cubicBezTo>
                  <a:pt x="205626" y="367867"/>
                  <a:pt x="196710" y="386498"/>
                  <a:pt x="186194" y="406844"/>
                </a:cubicBezTo>
                <a:cubicBezTo>
                  <a:pt x="175565" y="427189"/>
                  <a:pt x="174079" y="432904"/>
                  <a:pt x="169164" y="445934"/>
                </a:cubicBezTo>
                <a:cubicBezTo>
                  <a:pt x="164248" y="458965"/>
                  <a:pt x="158191" y="467080"/>
                  <a:pt x="151676" y="475195"/>
                </a:cubicBezTo>
                <a:cubicBezTo>
                  <a:pt x="145160" y="483311"/>
                  <a:pt x="150076" y="481596"/>
                  <a:pt x="150876" y="482853"/>
                </a:cubicBezTo>
                <a:cubicBezTo>
                  <a:pt x="151676" y="484111"/>
                  <a:pt x="156133" y="489025"/>
                  <a:pt x="164706" y="493826"/>
                </a:cubicBezTo>
                <a:cubicBezTo>
                  <a:pt x="173164" y="498741"/>
                  <a:pt x="182536" y="500798"/>
                  <a:pt x="182536" y="500798"/>
                </a:cubicBezTo>
                <a:cubicBezTo>
                  <a:pt x="182536" y="500798"/>
                  <a:pt x="184137" y="510628"/>
                  <a:pt x="180137" y="528916"/>
                </a:cubicBezTo>
                <a:cubicBezTo>
                  <a:pt x="176021" y="547204"/>
                  <a:pt x="174079" y="558063"/>
                  <a:pt x="170307" y="576808"/>
                </a:cubicBezTo>
                <a:cubicBezTo>
                  <a:pt x="166649" y="595439"/>
                  <a:pt x="165049" y="607669"/>
                  <a:pt x="165049" y="607669"/>
                </a:cubicBezTo>
                <a:cubicBezTo>
                  <a:pt x="165049" y="607669"/>
                  <a:pt x="163410" y="607821"/>
                  <a:pt x="160604" y="607821"/>
                </a:cubicBezTo>
                <a:cubicBezTo>
                  <a:pt x="156730" y="607821"/>
                  <a:pt x="150647" y="607517"/>
                  <a:pt x="143561" y="606069"/>
                </a:cubicBezTo>
                <a:cubicBezTo>
                  <a:pt x="134048" y="604202"/>
                  <a:pt x="131940" y="603986"/>
                  <a:pt x="121577" y="603986"/>
                </a:cubicBezTo>
                <a:cubicBezTo>
                  <a:pt x="118618" y="603986"/>
                  <a:pt x="114973" y="604012"/>
                  <a:pt x="110299" y="604012"/>
                </a:cubicBezTo>
                <a:cubicBezTo>
                  <a:pt x="89268" y="604012"/>
                  <a:pt x="78638" y="598868"/>
                  <a:pt x="66065" y="595896"/>
                </a:cubicBezTo>
                <a:cubicBezTo>
                  <a:pt x="53492" y="593153"/>
                  <a:pt x="51892" y="591438"/>
                  <a:pt x="35661" y="586866"/>
                </a:cubicBezTo>
                <a:cubicBezTo>
                  <a:pt x="19431" y="582523"/>
                  <a:pt x="14973" y="580580"/>
                  <a:pt x="10972" y="578408"/>
                </a:cubicBezTo>
                <a:cubicBezTo>
                  <a:pt x="8229" y="577024"/>
                  <a:pt x="6083" y="574725"/>
                  <a:pt x="3974" y="574725"/>
                </a:cubicBezTo>
                <a:cubicBezTo>
                  <a:pt x="2933" y="574725"/>
                  <a:pt x="1905" y="575297"/>
                  <a:pt x="799" y="576808"/>
                </a:cubicBezTo>
                <a:cubicBezTo>
                  <a:pt x="-2399" y="581266"/>
                  <a:pt x="-2857" y="580923"/>
                  <a:pt x="0" y="586180"/>
                </a:cubicBezTo>
                <a:cubicBezTo>
                  <a:pt x="2743" y="591438"/>
                  <a:pt x="18630" y="612698"/>
                  <a:pt x="27089" y="625957"/>
                </a:cubicBezTo>
                <a:cubicBezTo>
                  <a:pt x="35661" y="639444"/>
                  <a:pt x="45834" y="651674"/>
                  <a:pt x="47434" y="653389"/>
                </a:cubicBezTo>
                <a:cubicBezTo>
                  <a:pt x="49034" y="654875"/>
                  <a:pt x="49492" y="656932"/>
                  <a:pt x="49834" y="660247"/>
                </a:cubicBezTo>
                <a:cubicBezTo>
                  <a:pt x="50292" y="663447"/>
                  <a:pt x="65265" y="681278"/>
                  <a:pt x="65265" y="681278"/>
                </a:cubicBezTo>
                <a:cubicBezTo>
                  <a:pt x="65265" y="681278"/>
                  <a:pt x="61265" y="686650"/>
                  <a:pt x="54750" y="689851"/>
                </a:cubicBezTo>
                <a:cubicBezTo>
                  <a:pt x="48235" y="693165"/>
                  <a:pt x="47091" y="693165"/>
                  <a:pt x="47091" y="698766"/>
                </a:cubicBezTo>
                <a:cubicBezTo>
                  <a:pt x="47091" y="704481"/>
                  <a:pt x="48691" y="704024"/>
                  <a:pt x="48691" y="711453"/>
                </a:cubicBezTo>
                <a:cubicBezTo>
                  <a:pt x="48691" y="718768"/>
                  <a:pt x="46634" y="720826"/>
                  <a:pt x="46634" y="723684"/>
                </a:cubicBezTo>
                <a:cubicBezTo>
                  <a:pt x="46634" y="726427"/>
                  <a:pt x="51320" y="735342"/>
                  <a:pt x="53264" y="736485"/>
                </a:cubicBezTo>
                <a:cubicBezTo>
                  <a:pt x="55092" y="737742"/>
                  <a:pt x="51778" y="739571"/>
                  <a:pt x="54178" y="742886"/>
                </a:cubicBezTo>
                <a:cubicBezTo>
                  <a:pt x="56463" y="745972"/>
                  <a:pt x="59550" y="751573"/>
                  <a:pt x="62522" y="752487"/>
                </a:cubicBezTo>
                <a:cubicBezTo>
                  <a:pt x="65493" y="753402"/>
                  <a:pt x="65493" y="757059"/>
                  <a:pt x="67094" y="758088"/>
                </a:cubicBezTo>
                <a:cubicBezTo>
                  <a:pt x="68808" y="759231"/>
                  <a:pt x="69037" y="760031"/>
                  <a:pt x="71323" y="761174"/>
                </a:cubicBezTo>
                <a:cubicBezTo>
                  <a:pt x="73317" y="762063"/>
                  <a:pt x="76275" y="763308"/>
                  <a:pt x="80936" y="763308"/>
                </a:cubicBezTo>
                <a:cubicBezTo>
                  <a:pt x="81622" y="763308"/>
                  <a:pt x="82346" y="763282"/>
                  <a:pt x="83096" y="763231"/>
                </a:cubicBezTo>
                <a:cubicBezTo>
                  <a:pt x="89154" y="762774"/>
                  <a:pt x="95898" y="760488"/>
                  <a:pt x="100012" y="758545"/>
                </a:cubicBezTo>
                <a:cubicBezTo>
                  <a:pt x="104241" y="756716"/>
                  <a:pt x="107670" y="754888"/>
                  <a:pt x="109270" y="753973"/>
                </a:cubicBezTo>
                <a:cubicBezTo>
                  <a:pt x="110985" y="753059"/>
                  <a:pt x="112814" y="751344"/>
                  <a:pt x="112814" y="751344"/>
                </a:cubicBezTo>
                <a:lnTo>
                  <a:pt x="115328" y="748829"/>
                </a:lnTo>
                <a:lnTo>
                  <a:pt x="136474" y="777862"/>
                </a:lnTo>
                <a:cubicBezTo>
                  <a:pt x="136474" y="777862"/>
                  <a:pt x="139115" y="780097"/>
                  <a:pt x="140716" y="780097"/>
                </a:cubicBezTo>
                <a:cubicBezTo>
                  <a:pt x="141033" y="780097"/>
                  <a:pt x="141300" y="780008"/>
                  <a:pt x="141503" y="779805"/>
                </a:cubicBezTo>
                <a:cubicBezTo>
                  <a:pt x="141643" y="779627"/>
                  <a:pt x="141744" y="779551"/>
                  <a:pt x="141820" y="779551"/>
                </a:cubicBezTo>
                <a:cubicBezTo>
                  <a:pt x="142455" y="779551"/>
                  <a:pt x="141313" y="784999"/>
                  <a:pt x="142532" y="788263"/>
                </a:cubicBezTo>
                <a:cubicBezTo>
                  <a:pt x="144018" y="791806"/>
                  <a:pt x="149047" y="806894"/>
                  <a:pt x="151104" y="810094"/>
                </a:cubicBezTo>
                <a:cubicBezTo>
                  <a:pt x="153048" y="813523"/>
                  <a:pt x="164706" y="837069"/>
                  <a:pt x="164706" y="837069"/>
                </a:cubicBezTo>
                <a:cubicBezTo>
                  <a:pt x="164706" y="837069"/>
                  <a:pt x="158991" y="862786"/>
                  <a:pt x="156933" y="873188"/>
                </a:cubicBezTo>
                <a:cubicBezTo>
                  <a:pt x="154990" y="883818"/>
                  <a:pt x="150876" y="943254"/>
                  <a:pt x="152475" y="950455"/>
                </a:cubicBezTo>
                <a:cubicBezTo>
                  <a:pt x="154076" y="957770"/>
                  <a:pt x="158991" y="1065212"/>
                  <a:pt x="159448" y="1093215"/>
                </a:cubicBezTo>
                <a:cubicBezTo>
                  <a:pt x="159791" y="1121219"/>
                  <a:pt x="157391" y="1236319"/>
                  <a:pt x="159448" y="1264322"/>
                </a:cubicBezTo>
                <a:cubicBezTo>
                  <a:pt x="161391" y="1292440"/>
                  <a:pt x="167906" y="1359191"/>
                  <a:pt x="170307" y="1387081"/>
                </a:cubicBezTo>
                <a:cubicBezTo>
                  <a:pt x="172707" y="1415198"/>
                  <a:pt x="178879" y="1499780"/>
                  <a:pt x="178879" y="1516811"/>
                </a:cubicBezTo>
                <a:cubicBezTo>
                  <a:pt x="178879" y="1533956"/>
                  <a:pt x="175565" y="1593278"/>
                  <a:pt x="179679" y="1610766"/>
                </a:cubicBezTo>
                <a:cubicBezTo>
                  <a:pt x="183680" y="1628254"/>
                  <a:pt x="197053" y="1690433"/>
                  <a:pt x="199911" y="1710092"/>
                </a:cubicBezTo>
                <a:cubicBezTo>
                  <a:pt x="202768" y="1729523"/>
                  <a:pt x="214541" y="1776615"/>
                  <a:pt x="218199" y="1790103"/>
                </a:cubicBezTo>
                <a:cubicBezTo>
                  <a:pt x="221856" y="1803590"/>
                  <a:pt x="221398" y="1806447"/>
                  <a:pt x="218655" y="1810334"/>
                </a:cubicBezTo>
                <a:cubicBezTo>
                  <a:pt x="215684" y="1814449"/>
                  <a:pt x="212026" y="1819020"/>
                  <a:pt x="210083" y="1829536"/>
                </a:cubicBezTo>
                <a:cubicBezTo>
                  <a:pt x="208026" y="1840166"/>
                  <a:pt x="207226" y="1852624"/>
                  <a:pt x="207226" y="1859254"/>
                </a:cubicBezTo>
                <a:cubicBezTo>
                  <a:pt x="207226" y="1865655"/>
                  <a:pt x="208026" y="1866569"/>
                  <a:pt x="209283" y="1874684"/>
                </a:cubicBezTo>
                <a:cubicBezTo>
                  <a:pt x="210540" y="1882800"/>
                  <a:pt x="213283" y="1891372"/>
                  <a:pt x="210540" y="1896173"/>
                </a:cubicBezTo>
                <a:cubicBezTo>
                  <a:pt x="207568" y="1901202"/>
                  <a:pt x="205626" y="1899031"/>
                  <a:pt x="200368" y="1903145"/>
                </a:cubicBezTo>
                <a:cubicBezTo>
                  <a:pt x="195110" y="1907146"/>
                  <a:pt x="193052" y="1907146"/>
                  <a:pt x="192596" y="1908860"/>
                </a:cubicBezTo>
                <a:cubicBezTo>
                  <a:pt x="192252" y="1910460"/>
                  <a:pt x="191452" y="1912861"/>
                  <a:pt x="192596" y="1914575"/>
                </a:cubicBezTo>
                <a:cubicBezTo>
                  <a:pt x="193853" y="1916175"/>
                  <a:pt x="182880" y="1924291"/>
                  <a:pt x="183680" y="1929205"/>
                </a:cubicBezTo>
                <a:cubicBezTo>
                  <a:pt x="184594" y="1934006"/>
                  <a:pt x="184937" y="1940978"/>
                  <a:pt x="188595" y="1944179"/>
                </a:cubicBezTo>
                <a:cubicBezTo>
                  <a:pt x="192252" y="1947379"/>
                  <a:pt x="201168" y="1955152"/>
                  <a:pt x="205968" y="1955495"/>
                </a:cubicBezTo>
                <a:cubicBezTo>
                  <a:pt x="210883" y="1955952"/>
                  <a:pt x="229171" y="1956866"/>
                  <a:pt x="235686" y="1956866"/>
                </a:cubicBezTo>
                <a:cubicBezTo>
                  <a:pt x="237858" y="1956866"/>
                  <a:pt x="240131" y="1957006"/>
                  <a:pt x="242519" y="1957006"/>
                </a:cubicBezTo>
                <a:cubicBezTo>
                  <a:pt x="247192" y="1957006"/>
                  <a:pt x="252310" y="1956460"/>
                  <a:pt x="257974" y="1953209"/>
                </a:cubicBezTo>
                <a:cubicBezTo>
                  <a:pt x="266433" y="1948294"/>
                  <a:pt x="275005" y="1944636"/>
                  <a:pt x="276949" y="1943036"/>
                </a:cubicBezTo>
                <a:cubicBezTo>
                  <a:pt x="279006" y="1941321"/>
                  <a:pt x="288721" y="1934463"/>
                  <a:pt x="291236" y="1930806"/>
                </a:cubicBezTo>
                <a:cubicBezTo>
                  <a:pt x="293637" y="1927034"/>
                  <a:pt x="308609" y="1921433"/>
                  <a:pt x="317525" y="1919490"/>
                </a:cubicBezTo>
                <a:cubicBezTo>
                  <a:pt x="326440" y="1917433"/>
                  <a:pt x="343128" y="1913318"/>
                  <a:pt x="343128" y="1913318"/>
                </a:cubicBezTo>
                <a:cubicBezTo>
                  <a:pt x="343128" y="1913318"/>
                  <a:pt x="348729" y="1905203"/>
                  <a:pt x="348386" y="1900402"/>
                </a:cubicBezTo>
                <a:cubicBezTo>
                  <a:pt x="348043" y="1895259"/>
                  <a:pt x="355701" y="1825993"/>
                  <a:pt x="355244" y="1798218"/>
                </a:cubicBezTo>
                <a:cubicBezTo>
                  <a:pt x="354901" y="1770557"/>
                  <a:pt x="349186" y="1685518"/>
                  <a:pt x="348386" y="1663458"/>
                </a:cubicBezTo>
                <a:cubicBezTo>
                  <a:pt x="347586" y="1640941"/>
                  <a:pt x="343928" y="1569275"/>
                  <a:pt x="337870" y="1533956"/>
                </a:cubicBezTo>
                <a:cubicBezTo>
                  <a:pt x="331698" y="1498523"/>
                  <a:pt x="322783" y="1385938"/>
                  <a:pt x="322783" y="1367650"/>
                </a:cubicBezTo>
                <a:cubicBezTo>
                  <a:pt x="322783" y="1349362"/>
                  <a:pt x="323698" y="1239177"/>
                  <a:pt x="323240" y="1211630"/>
                </a:cubicBezTo>
                <a:cubicBezTo>
                  <a:pt x="322783" y="1183855"/>
                  <a:pt x="322440" y="1158252"/>
                  <a:pt x="323240" y="1149337"/>
                </a:cubicBezTo>
                <a:cubicBezTo>
                  <a:pt x="324040" y="1140421"/>
                  <a:pt x="324498" y="1132192"/>
                  <a:pt x="324498" y="1132192"/>
                </a:cubicBezTo>
                <a:cubicBezTo>
                  <a:pt x="324498" y="1132192"/>
                  <a:pt x="330555" y="1150480"/>
                  <a:pt x="335813" y="1178140"/>
                </a:cubicBezTo>
                <a:cubicBezTo>
                  <a:pt x="341071" y="1205801"/>
                  <a:pt x="346329" y="1236319"/>
                  <a:pt x="348043" y="1258265"/>
                </a:cubicBezTo>
                <a:cubicBezTo>
                  <a:pt x="349643" y="1280210"/>
                  <a:pt x="346786" y="1307871"/>
                  <a:pt x="346786" y="1320101"/>
                </a:cubicBezTo>
                <a:cubicBezTo>
                  <a:pt x="346786" y="1332217"/>
                  <a:pt x="346786" y="1362278"/>
                  <a:pt x="350443" y="1374165"/>
                </a:cubicBezTo>
                <a:cubicBezTo>
                  <a:pt x="354101" y="1385938"/>
                  <a:pt x="354901" y="1444459"/>
                  <a:pt x="358902" y="1457947"/>
                </a:cubicBezTo>
                <a:cubicBezTo>
                  <a:pt x="363016" y="1471320"/>
                  <a:pt x="382905" y="1547901"/>
                  <a:pt x="388163" y="1559674"/>
                </a:cubicBezTo>
                <a:cubicBezTo>
                  <a:pt x="393420" y="1571447"/>
                  <a:pt x="407593" y="1654314"/>
                  <a:pt x="413651" y="1676603"/>
                </a:cubicBezTo>
                <a:cubicBezTo>
                  <a:pt x="419824" y="1698891"/>
                  <a:pt x="425424" y="1737182"/>
                  <a:pt x="429539" y="1749869"/>
                </a:cubicBezTo>
                <a:cubicBezTo>
                  <a:pt x="433540" y="1762442"/>
                  <a:pt x="440855" y="1780044"/>
                  <a:pt x="442455" y="1782444"/>
                </a:cubicBezTo>
                <a:cubicBezTo>
                  <a:pt x="444055" y="1784731"/>
                  <a:pt x="441655" y="1850339"/>
                  <a:pt x="447712" y="1879142"/>
                </a:cubicBezTo>
                <a:cubicBezTo>
                  <a:pt x="453885" y="1908060"/>
                  <a:pt x="462000" y="1954009"/>
                  <a:pt x="464401" y="1961324"/>
                </a:cubicBezTo>
                <a:cubicBezTo>
                  <a:pt x="466800" y="1968639"/>
                  <a:pt x="471716" y="1980526"/>
                  <a:pt x="474916" y="1983270"/>
                </a:cubicBezTo>
                <a:cubicBezTo>
                  <a:pt x="478231" y="1986013"/>
                  <a:pt x="494462" y="1988642"/>
                  <a:pt x="507377" y="1990928"/>
                </a:cubicBezTo>
                <a:cubicBezTo>
                  <a:pt x="513892" y="1992185"/>
                  <a:pt x="520586" y="1992490"/>
                  <a:pt x="526415" y="1992490"/>
                </a:cubicBezTo>
                <a:cubicBezTo>
                  <a:pt x="532244" y="1992490"/>
                  <a:pt x="537209" y="1992185"/>
                  <a:pt x="540296" y="1992185"/>
                </a:cubicBezTo>
                <a:lnTo>
                  <a:pt x="548754" y="1992185"/>
                </a:lnTo>
                <a:cubicBezTo>
                  <a:pt x="548754" y="1992185"/>
                  <a:pt x="560984" y="2010816"/>
                  <a:pt x="573100" y="2015273"/>
                </a:cubicBezTo>
                <a:cubicBezTo>
                  <a:pt x="582028" y="2018639"/>
                  <a:pt x="593001" y="2020646"/>
                  <a:pt x="603821" y="2020646"/>
                </a:cubicBezTo>
                <a:cubicBezTo>
                  <a:pt x="607695" y="2020646"/>
                  <a:pt x="611543" y="2020379"/>
                  <a:pt x="615277" y="2019846"/>
                </a:cubicBezTo>
                <a:cubicBezTo>
                  <a:pt x="629449" y="2017902"/>
                  <a:pt x="635965" y="2014930"/>
                  <a:pt x="640765" y="2011273"/>
                </a:cubicBezTo>
                <a:cubicBezTo>
                  <a:pt x="645680" y="2007730"/>
                  <a:pt x="646938" y="2007730"/>
                  <a:pt x="646938" y="1999043"/>
                </a:cubicBezTo>
                <a:cubicBezTo>
                  <a:pt x="646938" y="1990585"/>
                  <a:pt x="646480" y="1984413"/>
                  <a:pt x="644423" y="1981669"/>
                </a:cubicBezTo>
                <a:cubicBezTo>
                  <a:pt x="642480" y="1978812"/>
                  <a:pt x="637222" y="1975954"/>
                  <a:pt x="637222" y="1975954"/>
                </a:cubicBezTo>
                <a:cubicBezTo>
                  <a:pt x="637222" y="1975954"/>
                  <a:pt x="639165" y="1971497"/>
                  <a:pt x="639623" y="1966924"/>
                </a:cubicBezTo>
                <a:cubicBezTo>
                  <a:pt x="639965" y="1962467"/>
                  <a:pt x="639965" y="1958466"/>
                  <a:pt x="637222" y="1957209"/>
                </a:cubicBezTo>
                <a:cubicBezTo>
                  <a:pt x="635799" y="1956574"/>
                  <a:pt x="633450" y="1956257"/>
                  <a:pt x="631215" y="1956257"/>
                </a:cubicBezTo>
                <a:cubicBezTo>
                  <a:pt x="628967" y="1956257"/>
                  <a:pt x="626821" y="1956574"/>
                  <a:pt x="625792" y="1957209"/>
                </a:cubicBezTo>
                <a:cubicBezTo>
                  <a:pt x="625741" y="1957234"/>
                  <a:pt x="625691" y="1957247"/>
                  <a:pt x="625627" y="1957247"/>
                </a:cubicBezTo>
                <a:cubicBezTo>
                  <a:pt x="623151" y="1957247"/>
                  <a:pt x="611530" y="1933130"/>
                  <a:pt x="607962" y="1930463"/>
                </a:cubicBezTo>
                <a:cubicBezTo>
                  <a:pt x="604304" y="1927606"/>
                  <a:pt x="603160" y="1926348"/>
                  <a:pt x="603160" y="1926348"/>
                </a:cubicBezTo>
                <a:cubicBezTo>
                  <a:pt x="603160" y="1926348"/>
                  <a:pt x="603224" y="1926348"/>
                  <a:pt x="603339" y="1926348"/>
                </a:cubicBezTo>
                <a:cubicBezTo>
                  <a:pt x="604304" y="1926348"/>
                  <a:pt x="608889" y="1926069"/>
                  <a:pt x="605904" y="1920633"/>
                </a:cubicBezTo>
                <a:cubicBezTo>
                  <a:pt x="602704" y="1914575"/>
                  <a:pt x="598246" y="1902345"/>
                  <a:pt x="597103" y="1900745"/>
                </a:cubicBezTo>
                <a:cubicBezTo>
                  <a:pt x="595731" y="1899031"/>
                  <a:pt x="584072" y="1889315"/>
                  <a:pt x="582015" y="1877085"/>
                </a:cubicBezTo>
                <a:cubicBezTo>
                  <a:pt x="579958" y="1864855"/>
                  <a:pt x="566128" y="1798675"/>
                  <a:pt x="560527" y="1780044"/>
                </a:cubicBezTo>
                <a:cubicBezTo>
                  <a:pt x="554812" y="1761185"/>
                  <a:pt x="557327" y="1727352"/>
                  <a:pt x="554011" y="1708835"/>
                </a:cubicBezTo>
                <a:cubicBezTo>
                  <a:pt x="550812" y="1690090"/>
                  <a:pt x="546354" y="1655114"/>
                  <a:pt x="546354" y="1655114"/>
                </a:cubicBezTo>
                <a:cubicBezTo>
                  <a:pt x="546354" y="1655114"/>
                  <a:pt x="540296" y="1560702"/>
                  <a:pt x="537781" y="1545386"/>
                </a:cubicBezTo>
                <a:cubicBezTo>
                  <a:pt x="535381" y="1529956"/>
                  <a:pt x="529323" y="1510867"/>
                  <a:pt x="524408" y="1504695"/>
                </a:cubicBezTo>
                <a:cubicBezTo>
                  <a:pt x="519493" y="1498523"/>
                  <a:pt x="498919" y="1416456"/>
                  <a:pt x="498919" y="1402626"/>
                </a:cubicBezTo>
                <a:cubicBezTo>
                  <a:pt x="498919" y="1388795"/>
                  <a:pt x="499262" y="1366849"/>
                  <a:pt x="498462" y="1361135"/>
                </a:cubicBezTo>
                <a:cubicBezTo>
                  <a:pt x="497662" y="1355420"/>
                  <a:pt x="494462" y="1331531"/>
                  <a:pt x="491147" y="1325702"/>
                </a:cubicBezTo>
                <a:cubicBezTo>
                  <a:pt x="487946" y="1320101"/>
                  <a:pt x="494804" y="1211630"/>
                  <a:pt x="493204" y="1200086"/>
                </a:cubicBezTo>
                <a:cubicBezTo>
                  <a:pt x="491604" y="1188770"/>
                  <a:pt x="494004" y="1156652"/>
                  <a:pt x="493204" y="1153337"/>
                </a:cubicBezTo>
                <a:cubicBezTo>
                  <a:pt x="492404" y="1150137"/>
                  <a:pt x="490690" y="1142479"/>
                  <a:pt x="490690" y="1139621"/>
                </a:cubicBezTo>
                <a:cubicBezTo>
                  <a:pt x="490690" y="1136650"/>
                  <a:pt x="496405" y="1125334"/>
                  <a:pt x="498919" y="1119276"/>
                </a:cubicBezTo>
                <a:cubicBezTo>
                  <a:pt x="501319" y="1113104"/>
                  <a:pt x="504520" y="1103845"/>
                  <a:pt x="502920" y="1101445"/>
                </a:cubicBezTo>
                <a:cubicBezTo>
                  <a:pt x="501319" y="1098931"/>
                  <a:pt x="491604" y="1091615"/>
                  <a:pt x="491604" y="1091615"/>
                </a:cubicBezTo>
                <a:lnTo>
                  <a:pt x="487489" y="1085443"/>
                </a:lnTo>
                <a:cubicBezTo>
                  <a:pt x="487489" y="1085443"/>
                  <a:pt x="491604" y="1029093"/>
                  <a:pt x="492404" y="1018463"/>
                </a:cubicBezTo>
                <a:cubicBezTo>
                  <a:pt x="493204" y="1007833"/>
                  <a:pt x="493547" y="999718"/>
                  <a:pt x="493547" y="999718"/>
                </a:cubicBezTo>
                <a:cubicBezTo>
                  <a:pt x="493547" y="999718"/>
                  <a:pt x="497662" y="992860"/>
                  <a:pt x="496061" y="990345"/>
                </a:cubicBezTo>
                <a:cubicBezTo>
                  <a:pt x="494462" y="987945"/>
                  <a:pt x="489890" y="972400"/>
                  <a:pt x="489890" y="964285"/>
                </a:cubicBezTo>
                <a:cubicBezTo>
                  <a:pt x="489890" y="956170"/>
                  <a:pt x="485089" y="942682"/>
                  <a:pt x="485089" y="936167"/>
                </a:cubicBezTo>
                <a:cubicBezTo>
                  <a:pt x="485089" y="929766"/>
                  <a:pt x="487946" y="905421"/>
                  <a:pt x="487946" y="905421"/>
                </a:cubicBezTo>
                <a:cubicBezTo>
                  <a:pt x="487946" y="905421"/>
                  <a:pt x="541439" y="901649"/>
                  <a:pt x="543496" y="901306"/>
                </a:cubicBezTo>
                <a:cubicBezTo>
                  <a:pt x="545439" y="900963"/>
                  <a:pt x="548754" y="893533"/>
                  <a:pt x="549211" y="891133"/>
                </a:cubicBezTo>
                <a:cubicBezTo>
                  <a:pt x="549554" y="888732"/>
                  <a:pt x="549211" y="883361"/>
                  <a:pt x="549211" y="883361"/>
                </a:cubicBezTo>
                <a:lnTo>
                  <a:pt x="577557" y="884275"/>
                </a:lnTo>
                <a:cubicBezTo>
                  <a:pt x="577557" y="884275"/>
                  <a:pt x="575157" y="851242"/>
                  <a:pt x="574243" y="834554"/>
                </a:cubicBezTo>
                <a:cubicBezTo>
                  <a:pt x="573443" y="817981"/>
                  <a:pt x="571843" y="804151"/>
                  <a:pt x="571042" y="800493"/>
                </a:cubicBezTo>
                <a:cubicBezTo>
                  <a:pt x="570242" y="796835"/>
                  <a:pt x="565784" y="778547"/>
                  <a:pt x="565784" y="778547"/>
                </a:cubicBezTo>
                <a:cubicBezTo>
                  <a:pt x="565784" y="778547"/>
                  <a:pt x="573100" y="764717"/>
                  <a:pt x="573100" y="759802"/>
                </a:cubicBezTo>
                <a:cubicBezTo>
                  <a:pt x="573100" y="754888"/>
                  <a:pt x="573443" y="745172"/>
                  <a:pt x="573100" y="737399"/>
                </a:cubicBezTo>
                <a:cubicBezTo>
                  <a:pt x="572757" y="729741"/>
                  <a:pt x="578358" y="695223"/>
                  <a:pt x="578358" y="687793"/>
                </a:cubicBezTo>
                <a:cubicBezTo>
                  <a:pt x="578358" y="680478"/>
                  <a:pt x="581558" y="666648"/>
                  <a:pt x="581215" y="663104"/>
                </a:cubicBezTo>
                <a:cubicBezTo>
                  <a:pt x="580758" y="659447"/>
                  <a:pt x="581558" y="649617"/>
                  <a:pt x="581558" y="646302"/>
                </a:cubicBezTo>
                <a:cubicBezTo>
                  <a:pt x="581558" y="643216"/>
                  <a:pt x="590931" y="636130"/>
                  <a:pt x="590931" y="636130"/>
                </a:cubicBezTo>
                <a:cubicBezTo>
                  <a:pt x="590931" y="636130"/>
                  <a:pt x="597446" y="632129"/>
                  <a:pt x="606361" y="630072"/>
                </a:cubicBezTo>
                <a:cubicBezTo>
                  <a:pt x="615277" y="628014"/>
                  <a:pt x="631507" y="628014"/>
                  <a:pt x="645680" y="622756"/>
                </a:cubicBezTo>
                <a:cubicBezTo>
                  <a:pt x="659854" y="617384"/>
                  <a:pt x="674027" y="615784"/>
                  <a:pt x="680199" y="614298"/>
                </a:cubicBezTo>
                <a:cubicBezTo>
                  <a:pt x="686257" y="612698"/>
                  <a:pt x="695173" y="606069"/>
                  <a:pt x="699173" y="601154"/>
                </a:cubicBezTo>
                <a:cubicBezTo>
                  <a:pt x="703288" y="596353"/>
                  <a:pt x="711403" y="569150"/>
                  <a:pt x="707288" y="560577"/>
                </a:cubicBezTo>
                <a:cubicBezTo>
                  <a:pt x="703288" y="552119"/>
                  <a:pt x="700887" y="527202"/>
                  <a:pt x="696773" y="521944"/>
                </a:cubicBezTo>
                <a:cubicBezTo>
                  <a:pt x="692658" y="516686"/>
                  <a:pt x="685000" y="494283"/>
                  <a:pt x="685000" y="494283"/>
                </a:cubicBezTo>
                <a:cubicBezTo>
                  <a:pt x="685000" y="494283"/>
                  <a:pt x="671169" y="434047"/>
                  <a:pt x="671627" y="426389"/>
                </a:cubicBezTo>
                <a:cubicBezTo>
                  <a:pt x="672083" y="418617"/>
                  <a:pt x="671169" y="409359"/>
                  <a:pt x="665568" y="400786"/>
                </a:cubicBezTo>
                <a:cubicBezTo>
                  <a:pt x="659854" y="392214"/>
                  <a:pt x="659510" y="385698"/>
                  <a:pt x="658710" y="384098"/>
                </a:cubicBezTo>
                <a:cubicBezTo>
                  <a:pt x="657911" y="382384"/>
                  <a:pt x="652881" y="374725"/>
                  <a:pt x="650481" y="374269"/>
                </a:cubicBezTo>
                <a:cubicBezTo>
                  <a:pt x="648081" y="373926"/>
                  <a:pt x="649338" y="366153"/>
                  <a:pt x="649338" y="362610"/>
                </a:cubicBezTo>
                <a:cubicBezTo>
                  <a:pt x="649338" y="358838"/>
                  <a:pt x="650481" y="353580"/>
                  <a:pt x="644423" y="351180"/>
                </a:cubicBezTo>
                <a:cubicBezTo>
                  <a:pt x="638365" y="348779"/>
                  <a:pt x="630250" y="343865"/>
                  <a:pt x="619735" y="342264"/>
                </a:cubicBezTo>
                <a:cubicBezTo>
                  <a:pt x="609219" y="340664"/>
                  <a:pt x="606361" y="337692"/>
                  <a:pt x="603504" y="336550"/>
                </a:cubicBezTo>
                <a:cubicBezTo>
                  <a:pt x="600646" y="335292"/>
                  <a:pt x="593788" y="332549"/>
                  <a:pt x="580301" y="327520"/>
                </a:cubicBezTo>
                <a:cubicBezTo>
                  <a:pt x="567042" y="322719"/>
                  <a:pt x="555612" y="314604"/>
                  <a:pt x="548297" y="312546"/>
                </a:cubicBezTo>
                <a:cubicBezTo>
                  <a:pt x="541096" y="310603"/>
                  <a:pt x="529323" y="306831"/>
                  <a:pt x="527266" y="306031"/>
                </a:cubicBezTo>
                <a:cubicBezTo>
                  <a:pt x="525208" y="305231"/>
                  <a:pt x="519493" y="303517"/>
                  <a:pt x="519493" y="303517"/>
                </a:cubicBezTo>
                <a:cubicBezTo>
                  <a:pt x="519493" y="303517"/>
                  <a:pt x="512635" y="282485"/>
                  <a:pt x="509892" y="276428"/>
                </a:cubicBezTo>
                <a:cubicBezTo>
                  <a:pt x="506921" y="270256"/>
                  <a:pt x="504177" y="252310"/>
                  <a:pt x="504177" y="252310"/>
                </a:cubicBezTo>
                <a:lnTo>
                  <a:pt x="520751" y="225907"/>
                </a:lnTo>
                <a:cubicBezTo>
                  <a:pt x="520751" y="225907"/>
                  <a:pt x="522008" y="225907"/>
                  <a:pt x="523151" y="223049"/>
                </a:cubicBezTo>
                <a:cubicBezTo>
                  <a:pt x="524408" y="220192"/>
                  <a:pt x="534124" y="206933"/>
                  <a:pt x="535381" y="196646"/>
                </a:cubicBezTo>
                <a:cubicBezTo>
                  <a:pt x="536524" y="186473"/>
                  <a:pt x="536524" y="162128"/>
                  <a:pt x="536524" y="155612"/>
                </a:cubicBezTo>
                <a:cubicBezTo>
                  <a:pt x="536524" y="148983"/>
                  <a:pt x="533324" y="131609"/>
                  <a:pt x="532980" y="129209"/>
                </a:cubicBezTo>
                <a:cubicBezTo>
                  <a:pt x="532524" y="126694"/>
                  <a:pt x="517550" y="78345"/>
                  <a:pt x="514236" y="71488"/>
                </a:cubicBezTo>
                <a:cubicBezTo>
                  <a:pt x="511035" y="64515"/>
                  <a:pt x="505320" y="58800"/>
                  <a:pt x="505320" y="55143"/>
                </a:cubicBezTo>
                <a:cubicBezTo>
                  <a:pt x="505320" y="51485"/>
                  <a:pt x="502577" y="37998"/>
                  <a:pt x="500519" y="36398"/>
                </a:cubicBezTo>
                <a:cubicBezTo>
                  <a:pt x="498462" y="34912"/>
                  <a:pt x="481774" y="19024"/>
                  <a:pt x="481774" y="19024"/>
                </a:cubicBezTo>
                <a:cubicBezTo>
                  <a:pt x="481774" y="19024"/>
                  <a:pt x="460285" y="8051"/>
                  <a:pt x="457886" y="6794"/>
                </a:cubicBezTo>
                <a:cubicBezTo>
                  <a:pt x="455485" y="5536"/>
                  <a:pt x="442912" y="279"/>
                  <a:pt x="442912" y="279"/>
                </a:cubicBezTo>
                <a:cubicBezTo>
                  <a:pt x="442912" y="279"/>
                  <a:pt x="440131" y="0"/>
                  <a:pt x="435546" y="0"/>
                </a:cubicBezTo>
              </a:path>
            </a:pathLst>
          </a:custGeom>
          <a:solidFill>
            <a:srgbClr val="9DCAD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962400"/>
            <a:ext cx="520700" cy="2095500"/>
          </a:xfrm>
          <a:prstGeom prst="rect">
            <a:avLst/>
          </a:prstGeom>
          <a:noFill/>
        </p:spPr>
      </p:pic>
      <p:sp>
        <p:nvSpPr>
          <p:cNvPr id="6" name="TextBox 1"/>
          <p:cNvSpPr txBox="1"/>
          <p:nvPr/>
        </p:nvSpPr>
        <p:spPr>
          <a:xfrm>
            <a:off x="4800600" y="970746"/>
            <a:ext cx="5009421" cy="477054"/>
          </a:xfrm>
          <a:prstGeom prst="rect">
            <a:avLst/>
          </a:prstGeom>
          <a:noFill/>
        </p:spPr>
        <p:txBody>
          <a:bodyPr wrap="square" lIns="0" tIns="0" rIns="0" rtlCol="0">
            <a:spAutoFit/>
          </a:bodyPr>
          <a:lstStyle/>
          <a:p>
            <a:pPr>
              <a:tabLst/>
            </a:pPr>
            <a:r>
              <a:rPr lang="es-CL" altLang="zh-CN" sz="2800" dirty="0" smtClean="0">
                <a:solidFill>
                  <a:srgbClr val="74C7C0"/>
                </a:solidFill>
                <a:latin typeface="Gill Sans for Oriflame Light"/>
                <a:cs typeface="Gill Sans for Oriflame Light"/>
              </a:rPr>
              <a:t>Invitando a las ROO</a:t>
            </a:r>
            <a:endParaRPr lang="es-CL" altLang="zh-CN" sz="2800" dirty="0">
              <a:solidFill>
                <a:srgbClr val="74C7C0"/>
              </a:solidFill>
              <a:latin typeface="Gill Sans for Oriflame Light"/>
              <a:cs typeface="Gill Sans for Oriflame Light"/>
            </a:endParaRPr>
          </a:p>
        </p:txBody>
      </p:sp>
      <p:sp>
        <p:nvSpPr>
          <p:cNvPr id="5" name="Rectángulo 4"/>
          <p:cNvSpPr/>
          <p:nvPr/>
        </p:nvSpPr>
        <p:spPr>
          <a:xfrm>
            <a:off x="304800" y="3352800"/>
            <a:ext cx="4572000" cy="805605"/>
          </a:xfrm>
          <a:prstGeom prst="rect">
            <a:avLst/>
          </a:prstGeom>
        </p:spPr>
        <p:txBody>
          <a:bodyPr>
            <a:spAutoFit/>
          </a:bodyPr>
          <a:lstStyle/>
          <a:p>
            <a:pPr lvl="0">
              <a:lnSpc>
                <a:spcPct val="70000"/>
              </a:lnSpc>
              <a:spcAft>
                <a:spcPts val="600"/>
              </a:spcAft>
            </a:pPr>
            <a:r>
              <a:rPr lang="es-CL" altLang="zh-CN" sz="1100" b="1" dirty="0">
                <a:solidFill>
                  <a:srgbClr val="FFFFFF"/>
                </a:solidFill>
                <a:latin typeface="Gill Sans for Oriflame Light"/>
                <a:cs typeface="Gill Sans for Oriflame"/>
              </a:rPr>
              <a:t>5. Crea interés por</a:t>
            </a:r>
            <a:r>
              <a:rPr lang="es-CL" altLang="zh-CN" sz="1100" b="1" dirty="0">
                <a:solidFill>
                  <a:prstClr val="black"/>
                </a:solidFill>
                <a:latin typeface="Gill Sans for Oriflame Light"/>
                <a:cs typeface="Gill Sans for Oriflame"/>
              </a:rPr>
              <a:t> </a:t>
            </a:r>
            <a:r>
              <a:rPr lang="es-CL" altLang="zh-CN" sz="1100" b="1" dirty="0">
                <a:solidFill>
                  <a:srgbClr val="FFFFFF"/>
                </a:solidFill>
                <a:latin typeface="Gill Sans for Oriflame Light"/>
                <a:cs typeface="Gill Sans for Oriflame"/>
              </a:rPr>
              <a:t>Oriﬂame</a:t>
            </a:r>
            <a:r>
              <a:rPr lang="es-CL" altLang="zh-CN" sz="1100" b="1" dirty="0" smtClean="0">
                <a:solidFill>
                  <a:srgbClr val="FFFFFF"/>
                </a:solidFill>
                <a:latin typeface="Gill Sans for Oriflame Light"/>
                <a:cs typeface="Gill Sans for Oriflame"/>
              </a:rPr>
              <a:t>, </a:t>
            </a:r>
            <a:r>
              <a:rPr lang="es-CL" altLang="zh-CN" sz="1100" b="1" dirty="0">
                <a:solidFill>
                  <a:srgbClr val="FFFFFF"/>
                </a:solidFill>
                <a:latin typeface="Gill Sans for Oriflame Light"/>
                <a:cs typeface="Gill Sans for Oriflame"/>
              </a:rPr>
              <a:t>por </a:t>
            </a:r>
            <a:r>
              <a:rPr lang="es-CL" altLang="zh-CN" sz="1100" b="1" dirty="0" smtClean="0">
                <a:solidFill>
                  <a:srgbClr val="FFFFFF"/>
                </a:solidFill>
                <a:latin typeface="Gill Sans for Oriflame Light"/>
                <a:cs typeface="Gill Sans for Oriflame"/>
              </a:rPr>
              <a:t>el Líder </a:t>
            </a:r>
            <a:r>
              <a:rPr lang="es-CL" altLang="zh-CN" sz="1100" b="1" dirty="0">
                <a:solidFill>
                  <a:srgbClr val="FFFFFF"/>
                </a:solidFill>
                <a:latin typeface="Gill Sans for Oriflame Light"/>
                <a:cs typeface="Gill Sans for Oriflame"/>
              </a:rPr>
              <a:t>o la </a:t>
            </a:r>
            <a:r>
              <a:rPr lang="es-CL" altLang="zh-CN" sz="1100" b="1" dirty="0" smtClean="0">
                <a:solidFill>
                  <a:srgbClr val="FFFFFF"/>
                </a:solidFill>
                <a:latin typeface="Gill Sans for Oriflame Light"/>
                <a:cs typeface="Gill Sans for Oriflame"/>
              </a:rPr>
              <a:t>reunón</a:t>
            </a:r>
            <a:endParaRPr lang="es-CL" altLang="zh-CN" sz="1100" b="1" dirty="0">
              <a:solidFill>
                <a:srgbClr val="FFFFFF"/>
              </a:solidFill>
              <a:latin typeface="Gill Sans for Oriflame Light"/>
              <a:cs typeface="Gill Sans for Oriflame"/>
            </a:endParaRPr>
          </a:p>
          <a:p>
            <a:pPr>
              <a:lnSpc>
                <a:spcPct val="70000"/>
              </a:lnSpc>
              <a:spcAft>
                <a:spcPts val="600"/>
              </a:spcAft>
            </a:pPr>
            <a:r>
              <a:rPr lang="es-CL" altLang="zh-CN" sz="1100" b="1" dirty="0">
                <a:solidFill>
                  <a:srgbClr val="FFFFFF"/>
                </a:solidFill>
                <a:latin typeface="Gill Sans for Oriflame Light"/>
                <a:cs typeface="Gill Sans for Oriflame"/>
              </a:rPr>
              <a:t>    •</a:t>
            </a:r>
            <a:r>
              <a:rPr lang="es-CL" altLang="zh-CN" sz="1100" b="1" dirty="0">
                <a:solidFill>
                  <a:prstClr val="black"/>
                </a:solidFill>
                <a:latin typeface="Gill Sans for Oriflame Light"/>
                <a:cs typeface="Gill Sans for Oriflame"/>
              </a:rPr>
              <a:t> </a:t>
            </a:r>
            <a:r>
              <a:rPr lang="es-CL" altLang="zh-CN" sz="1100" b="1" dirty="0">
                <a:solidFill>
                  <a:srgbClr val="FFFFFF"/>
                </a:solidFill>
                <a:latin typeface="Gill Sans for Oriflame Light"/>
                <a:cs typeface="Gill Sans for Oriflame"/>
              </a:rPr>
              <a:t>Dependiendo del tipo de reunión:  </a:t>
            </a:r>
          </a:p>
          <a:p>
            <a:pPr marL="171450" indent="-171450">
              <a:lnSpc>
                <a:spcPct val="70000"/>
              </a:lnSpc>
              <a:spcAft>
                <a:spcPts val="600"/>
              </a:spcAft>
              <a:buFont typeface="Wingdings" panose="05000000000000000000" pitchFamily="2" charset="2"/>
              <a:buChar char="ü"/>
            </a:pPr>
            <a:r>
              <a:rPr lang="es-CL" altLang="zh-CN" sz="1100" b="1" dirty="0">
                <a:solidFill>
                  <a:srgbClr val="FFFFFF"/>
                </a:solidFill>
                <a:latin typeface="Gill Sans for Oriflame Light"/>
                <a:cs typeface="Gill Sans for Oriflame"/>
              </a:rPr>
              <a:t>      Enfoque negocio </a:t>
            </a:r>
          </a:p>
          <a:p>
            <a:pPr marL="171450" indent="-171450">
              <a:lnSpc>
                <a:spcPct val="70000"/>
              </a:lnSpc>
              <a:spcAft>
                <a:spcPts val="600"/>
              </a:spcAft>
              <a:buFont typeface="Wingdings" panose="05000000000000000000" pitchFamily="2" charset="2"/>
              <a:buChar char="ü"/>
            </a:pPr>
            <a:r>
              <a:rPr lang="es-CL" altLang="zh-CN" sz="1100" b="1" dirty="0">
                <a:solidFill>
                  <a:srgbClr val="FFFFFF"/>
                </a:solidFill>
                <a:latin typeface="Gill Sans for Oriflame Light"/>
                <a:cs typeface="Gill Sans for Oriflame"/>
              </a:rPr>
              <a:t>      Enfoque en producto</a:t>
            </a:r>
          </a:p>
        </p:txBody>
      </p:sp>
      <p:sp>
        <p:nvSpPr>
          <p:cNvPr id="44" name="Rectángulo 43"/>
          <p:cNvSpPr/>
          <p:nvPr/>
        </p:nvSpPr>
        <p:spPr>
          <a:xfrm>
            <a:off x="304800" y="4648200"/>
            <a:ext cx="4572000" cy="430887"/>
          </a:xfrm>
          <a:prstGeom prst="rect">
            <a:avLst/>
          </a:prstGeom>
        </p:spPr>
        <p:txBody>
          <a:bodyPr>
            <a:spAutoFit/>
          </a:bodyPr>
          <a:lstStyle/>
          <a:p>
            <a:pPr lvl="0"/>
            <a:r>
              <a:rPr lang="es-CL" altLang="zh-CN" sz="1100" b="1" dirty="0">
                <a:solidFill>
                  <a:srgbClr val="FFFFFF"/>
                </a:solidFill>
                <a:latin typeface="Gill Sans for Oriflame Light"/>
                <a:cs typeface="Gill Sans for Oriflame"/>
              </a:rPr>
              <a:t>6.</a:t>
            </a:r>
            <a:r>
              <a:rPr lang="es-CL" altLang="zh-CN" sz="1100" b="1" dirty="0">
                <a:solidFill>
                  <a:prstClr val="black"/>
                </a:solidFill>
                <a:latin typeface="Gill Sans for Oriflame Light"/>
                <a:cs typeface="Gill Sans for Oriflame"/>
              </a:rPr>
              <a:t> </a:t>
            </a:r>
            <a:r>
              <a:rPr lang="es-CL" altLang="zh-CN" sz="1100" b="1" dirty="0">
                <a:solidFill>
                  <a:srgbClr val="FFFFFF"/>
                </a:solidFill>
                <a:latin typeface="Gill Sans for Oriflame Light"/>
                <a:cs typeface="Gill Sans for Oriflame"/>
              </a:rPr>
              <a:t>Al final propone dos opciones de tiempo, </a:t>
            </a:r>
            <a:r>
              <a:rPr lang="es-CL" altLang="zh-CN" sz="1100" b="1" dirty="0" smtClean="0">
                <a:solidFill>
                  <a:srgbClr val="FFFFFF"/>
                </a:solidFill>
                <a:latin typeface="Gill Sans for Oriflame Light"/>
                <a:cs typeface="Gill Sans for Oriflame"/>
              </a:rPr>
              <a:t>(elección </a:t>
            </a:r>
            <a:r>
              <a:rPr lang="es-CL" altLang="zh-CN" sz="1100" b="1" dirty="0">
                <a:solidFill>
                  <a:srgbClr val="FFFFFF"/>
                </a:solidFill>
                <a:latin typeface="Gill Sans for Oriflame Light"/>
                <a:cs typeface="Gill Sans for Oriflame"/>
              </a:rPr>
              <a:t>sin elección)</a:t>
            </a:r>
          </a:p>
          <a:p>
            <a:pPr lvl="0"/>
            <a:r>
              <a:rPr lang="es-CL" altLang="zh-CN" sz="1100" b="1" dirty="0">
                <a:solidFill>
                  <a:srgbClr val="FFFFFF"/>
                </a:solidFill>
                <a:latin typeface="Gill Sans for Oriflame Light"/>
                <a:cs typeface="Gill Sans for Oriflame"/>
              </a:rPr>
              <a:t>Recibe </a:t>
            </a:r>
            <a:r>
              <a:rPr lang="es-CL" altLang="zh-CN" sz="1100" b="1" dirty="0" smtClean="0">
                <a:solidFill>
                  <a:srgbClr val="FFFFFF"/>
                </a:solidFill>
                <a:latin typeface="Gill Sans for Oriflame Light"/>
                <a:cs typeface="Gill Sans for Oriflame"/>
              </a:rPr>
              <a:t>la </a:t>
            </a:r>
            <a:r>
              <a:rPr lang="es-CL" altLang="zh-CN" sz="1100" b="1" dirty="0">
                <a:solidFill>
                  <a:srgbClr val="FFFFFF"/>
                </a:solidFill>
                <a:latin typeface="Gill Sans for Oriflame Light"/>
                <a:cs typeface="Gill Sans for Oriflame"/>
              </a:rPr>
              <a:t>confirmación</a:t>
            </a:r>
            <a:r>
              <a:rPr lang="es-CL" altLang="zh-CN" sz="1100" b="1" dirty="0">
                <a:solidFill>
                  <a:prstClr val="black"/>
                </a:solidFill>
                <a:latin typeface="Gill Sans for Oriflame Light"/>
                <a:cs typeface="Gill Sans for Oriflame"/>
              </a:rPr>
              <a:t> </a:t>
            </a:r>
            <a:endParaRPr lang="es-CL" altLang="zh-CN" sz="1100" b="1" dirty="0">
              <a:solidFill>
                <a:srgbClr val="FFFFFF"/>
              </a:solidFill>
              <a:latin typeface="Gill Sans for Oriflame Light"/>
              <a:cs typeface="Gill Sans for Oriflame"/>
            </a:endParaRPr>
          </a:p>
        </p:txBody>
      </p:sp>
      <p:sp>
        <p:nvSpPr>
          <p:cNvPr id="33" name="TextBox 1"/>
          <p:cNvSpPr txBox="1"/>
          <p:nvPr/>
        </p:nvSpPr>
        <p:spPr>
          <a:xfrm>
            <a:off x="4876800" y="1600200"/>
            <a:ext cx="3962400" cy="4508927"/>
          </a:xfrm>
          <a:prstGeom prst="rect">
            <a:avLst/>
          </a:prstGeom>
          <a:noFill/>
        </p:spPr>
        <p:txBody>
          <a:bodyPr wrap="square" lIns="0" tIns="0" rIns="0" rtlCol="0">
            <a:spAutoFit/>
          </a:bodyPr>
          <a:lstStyle/>
          <a:p>
            <a:pPr>
              <a:lnSpc>
                <a:spcPts val="3400"/>
              </a:lnSpc>
              <a:spcBef>
                <a:spcPts val="600"/>
              </a:spcBef>
              <a:spcAft>
                <a:spcPts val="1200"/>
              </a:spcAft>
              <a:tabLst>
                <a:tab pos="215900" algn="l"/>
                <a:tab pos="2019300" algn="l"/>
              </a:tabLst>
            </a:pPr>
            <a:r>
              <a:rPr lang="es-CL" altLang="zh-CN" dirty="0" smtClean="0">
                <a:solidFill>
                  <a:srgbClr val="74C7C0"/>
                </a:solidFill>
                <a:latin typeface="Gill Sans for Oriflame Light"/>
                <a:cs typeface="Gill Sans for Oriflame Light"/>
              </a:rPr>
              <a:t>Juego de Roles</a:t>
            </a:r>
          </a:p>
          <a:p>
            <a:pPr marL="342900" indent="-342900">
              <a:spcBef>
                <a:spcPts val="600"/>
              </a:spcBef>
              <a:spcAft>
                <a:spcPts val="1200"/>
              </a:spcAft>
              <a:buFont typeface="+mj-lt"/>
              <a:buAutoNum type="arabicPeriod"/>
            </a:pPr>
            <a:r>
              <a:rPr lang="es-CL" sz="1600" dirty="0" smtClean="0">
                <a:latin typeface="Gill Sans for Oriflame Light"/>
              </a:rPr>
              <a:t>Invita a un amigo de la escuela, que no has visto durante mucho tiempo</a:t>
            </a:r>
          </a:p>
          <a:p>
            <a:pPr marL="342900" indent="-342900">
              <a:spcBef>
                <a:spcPts val="600"/>
              </a:spcBef>
              <a:spcAft>
                <a:spcPts val="1200"/>
              </a:spcAft>
              <a:buFont typeface="+mj-lt"/>
              <a:buAutoNum type="arabicPeriod"/>
            </a:pPr>
            <a:r>
              <a:rPr lang="es-CL" sz="1600" dirty="0" smtClean="0">
                <a:latin typeface="Gill Sans for Oriflame Light"/>
              </a:rPr>
              <a:t>Mujer de 35 años que pueda interesarse en los productos</a:t>
            </a:r>
          </a:p>
          <a:p>
            <a:pPr marL="342900" indent="-342900">
              <a:spcBef>
                <a:spcPts val="600"/>
              </a:spcBef>
              <a:spcAft>
                <a:spcPts val="1200"/>
              </a:spcAft>
              <a:buFont typeface="+mj-lt"/>
              <a:buAutoNum type="arabicPeriod"/>
            </a:pPr>
            <a:r>
              <a:rPr lang="es-CL" sz="1600" dirty="0" smtClean="0">
                <a:latin typeface="Gill Sans for Oriflame Light"/>
              </a:rPr>
              <a:t>Hombre de 30 años que fue recomendado por un amigo</a:t>
            </a:r>
          </a:p>
          <a:p>
            <a:pPr marL="342900" indent="-342900">
              <a:spcBef>
                <a:spcPts val="600"/>
              </a:spcBef>
              <a:spcAft>
                <a:spcPts val="1200"/>
              </a:spcAft>
              <a:buFont typeface="+mj-lt"/>
              <a:buAutoNum type="arabicPeriod"/>
            </a:pPr>
            <a:r>
              <a:rPr lang="es-CL" sz="1600" dirty="0" smtClean="0">
                <a:latin typeface="Gill Sans for Oriflame Light"/>
              </a:rPr>
              <a:t>Hombre de 60 años que vive cerca tuyo</a:t>
            </a:r>
            <a:endParaRPr lang="es-CL" altLang="zh-CN" sz="1600" dirty="0" smtClean="0">
              <a:latin typeface="Gill Sans for Oriflame Light"/>
            </a:endParaRPr>
          </a:p>
          <a:p>
            <a:pPr>
              <a:lnSpc>
                <a:spcPts val="1000"/>
              </a:lnSpc>
              <a:spcBef>
                <a:spcPts val="600"/>
              </a:spcBef>
              <a:spcAft>
                <a:spcPts val="1200"/>
              </a:spcAft>
            </a:pPr>
            <a:endParaRPr lang="es-CL" altLang="zh-CN" dirty="0" smtClean="0">
              <a:latin typeface="Gill Sans for Oriflame Light"/>
            </a:endParaRPr>
          </a:p>
          <a:p>
            <a:pPr>
              <a:lnSpc>
                <a:spcPts val="1000"/>
              </a:lnSpc>
              <a:spcBef>
                <a:spcPts val="600"/>
              </a:spcBef>
              <a:spcAft>
                <a:spcPts val="1200"/>
              </a:spcAft>
            </a:pPr>
            <a:endParaRPr lang="es-CL" altLang="zh-CN" dirty="0" smtClean="0">
              <a:latin typeface="Gill Sans for Oriflame Light"/>
            </a:endParaRPr>
          </a:p>
          <a:p>
            <a:pPr>
              <a:lnSpc>
                <a:spcPts val="3600"/>
              </a:lnSpc>
              <a:spcBef>
                <a:spcPts val="600"/>
              </a:spcBef>
              <a:spcAft>
                <a:spcPts val="1200"/>
              </a:spcAft>
              <a:tabLst>
                <a:tab pos="215900" algn="l"/>
                <a:tab pos="2019300" algn="l"/>
              </a:tabLst>
            </a:pPr>
            <a:r>
              <a:rPr lang="es-CL" altLang="zh-CN" dirty="0" smtClean="0">
                <a:latin typeface="Gill Sans for Oriflame Light"/>
              </a:rPr>
              <a:t>		</a:t>
            </a:r>
            <a:endParaRPr lang="es-CL" altLang="zh-CN" sz="2000" b="1" dirty="0" smtClean="0">
              <a:solidFill>
                <a:srgbClr val="3696AB"/>
              </a:solidFill>
              <a:latin typeface="Gill Sans for Oriflame Light"/>
              <a:cs typeface="Gill Sans for Oriflame"/>
            </a:endParaRPr>
          </a:p>
        </p:txBody>
      </p:sp>
      <p:pic>
        <p:nvPicPr>
          <p:cNvPr id="10"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98340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xEl>
                                              <p:pRg st="1" end="1"/>
                                            </p:txEl>
                                          </p:spTgt>
                                        </p:tgtEl>
                                        <p:attrNameLst>
                                          <p:attrName>style.visibility</p:attrName>
                                        </p:attrNameLst>
                                      </p:cBhvr>
                                      <p:to>
                                        <p:strVal val="visible"/>
                                      </p:to>
                                    </p:set>
                                    <p:animEffect transition="in" filter="fade">
                                      <p:cBhvr>
                                        <p:cTn id="7" dur="500"/>
                                        <p:tgtEl>
                                          <p:spTgt spid="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xEl>
                                              <p:pRg st="2" end="2"/>
                                            </p:txEl>
                                          </p:spTgt>
                                        </p:tgtEl>
                                        <p:attrNameLst>
                                          <p:attrName>style.visibility</p:attrName>
                                        </p:attrNameLst>
                                      </p:cBhvr>
                                      <p:to>
                                        <p:strVal val="visible"/>
                                      </p:to>
                                    </p:set>
                                    <p:animEffect transition="in" filter="fade">
                                      <p:cBhvr>
                                        <p:cTn id="12" dur="500"/>
                                        <p:tgtEl>
                                          <p:spTgt spid="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xEl>
                                              <p:pRg st="3" end="3"/>
                                            </p:txEl>
                                          </p:spTgt>
                                        </p:tgtEl>
                                        <p:attrNameLst>
                                          <p:attrName>style.visibility</p:attrName>
                                        </p:attrNameLst>
                                      </p:cBhvr>
                                      <p:to>
                                        <p:strVal val="visible"/>
                                      </p:to>
                                    </p:set>
                                    <p:animEffect transition="in" filter="fade">
                                      <p:cBhvr>
                                        <p:cTn id="17" dur="500"/>
                                        <p:tgtEl>
                                          <p:spTgt spid="3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xEl>
                                              <p:pRg st="4" end="4"/>
                                            </p:txEl>
                                          </p:spTgt>
                                        </p:tgtEl>
                                        <p:attrNameLst>
                                          <p:attrName>style.visibility</p:attrName>
                                        </p:attrNameLst>
                                      </p:cBhvr>
                                      <p:to>
                                        <p:strVal val="visible"/>
                                      </p:to>
                                    </p:set>
                                    <p:animEffect transition="in" filter="fade">
                                      <p:cBhvr>
                                        <p:cTn id="22" dur="500"/>
                                        <p:tgtEl>
                                          <p:spTgt spid="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4724400" y="1143000"/>
            <a:ext cx="7772400" cy="1470025"/>
          </a:xfrm>
          <a:prstGeom prst="rect">
            <a:avLst/>
          </a:prstGeom>
        </p:spPr>
        <p:txBody>
          <a:bodyPr/>
          <a:lstStyle/>
          <a:p>
            <a:pPr algn="l"/>
            <a:r>
              <a:rPr lang="es-CL" sz="2800" dirty="0">
                <a:solidFill>
                  <a:srgbClr val="5B4897"/>
                </a:solidFill>
                <a:latin typeface="Gill Sans for Oriflame Light"/>
                <a:ea typeface="+mn-ea"/>
                <a:cs typeface="Gill Sans for Oriflame Light"/>
              </a:rPr>
              <a:t>Si sueñas con</a:t>
            </a:r>
          </a:p>
        </p:txBody>
      </p:sp>
      <p:sp>
        <p:nvSpPr>
          <p:cNvPr id="4" name="Rectángulo 3"/>
          <p:cNvSpPr/>
          <p:nvPr/>
        </p:nvSpPr>
        <p:spPr>
          <a:xfrm>
            <a:off x="4572001" y="1981200"/>
            <a:ext cx="4267200" cy="4170372"/>
          </a:xfrm>
          <a:prstGeom prst="rect">
            <a:avLst/>
          </a:prstGeom>
        </p:spPr>
        <p:txBody>
          <a:bodyPr wrap="square">
            <a:spAutoFit/>
          </a:bodyPr>
          <a:lstStyle/>
          <a:p>
            <a:pPr marL="522900" lvl="1" indent="-342900">
              <a:spcBef>
                <a:spcPts val="0"/>
              </a:spcBef>
              <a:spcAft>
                <a:spcPts val="600"/>
              </a:spcAft>
              <a:buClr>
                <a:srgbClr val="5B4897"/>
              </a:buClr>
              <a:buFont typeface="Arial"/>
              <a:buChar char="•"/>
            </a:pPr>
            <a:r>
              <a:rPr lang="es-ES_tradnl" kern="0" dirty="0" smtClean="0">
                <a:solidFill>
                  <a:schemeClr val="tx1">
                    <a:lumMod val="85000"/>
                    <a:lumOff val="15000"/>
                  </a:schemeClr>
                </a:solidFill>
                <a:latin typeface="Gill Sans for Oriflame Light"/>
                <a:cs typeface="Gill Sans for Oriflame Light"/>
              </a:rPr>
              <a:t>Mejorar tus ingreso</a:t>
            </a:r>
            <a:r>
              <a:rPr lang="es-ES_tradnl" kern="0" spc="300" dirty="0" smtClean="0">
                <a:solidFill>
                  <a:schemeClr val="tx1">
                    <a:lumMod val="85000"/>
                    <a:lumOff val="15000"/>
                  </a:schemeClr>
                </a:solidFill>
                <a:latin typeface="Gill Sans for Oriflame Light"/>
                <a:cs typeface="Gill Sans for Oriflame Light"/>
              </a:rPr>
              <a:t>s</a:t>
            </a:r>
          </a:p>
          <a:p>
            <a:pPr marL="522900" lvl="1" indent="-342900">
              <a:spcBef>
                <a:spcPts val="0"/>
              </a:spcBef>
              <a:spcAft>
                <a:spcPts val="600"/>
              </a:spcAft>
              <a:buClr>
                <a:srgbClr val="5B4897"/>
              </a:buClr>
              <a:buFont typeface="Arial"/>
              <a:buChar char="•"/>
            </a:pPr>
            <a:r>
              <a:rPr lang="es-ES_tradnl" kern="0" dirty="0" smtClean="0">
                <a:solidFill>
                  <a:schemeClr val="tx1">
                    <a:lumMod val="85000"/>
                    <a:lumOff val="15000"/>
                  </a:schemeClr>
                </a:solidFill>
                <a:latin typeface="Gill Sans for Oriflame Light"/>
                <a:cs typeface="Gill Sans for Oriflame Light"/>
              </a:rPr>
              <a:t>Asegurar tu futuro</a:t>
            </a:r>
          </a:p>
          <a:p>
            <a:pPr marL="522900" lvl="1" indent="-342900">
              <a:spcBef>
                <a:spcPts val="0"/>
              </a:spcBef>
              <a:spcAft>
                <a:spcPts val="600"/>
              </a:spcAft>
              <a:buClr>
                <a:srgbClr val="5B4897"/>
              </a:buClr>
              <a:buFont typeface="Arial"/>
              <a:buChar char="•"/>
            </a:pPr>
            <a:r>
              <a:rPr lang="hr-HR" kern="0" dirty="0" smtClean="0">
                <a:solidFill>
                  <a:schemeClr val="tx1">
                    <a:lumMod val="85000"/>
                    <a:lumOff val="15000"/>
                  </a:schemeClr>
                </a:solidFill>
                <a:latin typeface="Gill Sans for Oriflame Light"/>
                <a:cs typeface="Gill Sans for Oriflame Light"/>
              </a:rPr>
              <a:t>Ser dueño de tu </a:t>
            </a:r>
            <a:r>
              <a:rPr lang="hr-HR" kern="0" dirty="0">
                <a:solidFill>
                  <a:schemeClr val="tx1">
                    <a:lumMod val="85000"/>
                    <a:lumOff val="15000"/>
                  </a:schemeClr>
                </a:solidFill>
                <a:latin typeface="Gill Sans for Oriflame Light"/>
                <a:cs typeface="Gill Sans for Oriflame Light"/>
              </a:rPr>
              <a:t>propio </a:t>
            </a:r>
            <a:r>
              <a:rPr lang="hr-HR" kern="0" dirty="0" smtClean="0">
                <a:solidFill>
                  <a:schemeClr val="tx1">
                    <a:lumMod val="85000"/>
                    <a:lumOff val="15000"/>
                  </a:schemeClr>
                </a:solidFill>
                <a:latin typeface="Gill Sans for Oriflame Light"/>
                <a:cs typeface="Gill Sans for Oriflame Light"/>
              </a:rPr>
              <a:t>negocio</a:t>
            </a:r>
            <a:endParaRPr lang="es-CL" kern="0" dirty="0">
              <a:solidFill>
                <a:schemeClr val="tx1">
                  <a:lumMod val="85000"/>
                  <a:lumOff val="15000"/>
                </a:schemeClr>
              </a:solidFill>
              <a:latin typeface="Gill Sans for Oriflame Light"/>
              <a:cs typeface="Gill Sans for Oriflame Light"/>
            </a:endParaRPr>
          </a:p>
          <a:p>
            <a:pPr marL="522900" lvl="1" indent="-342900">
              <a:spcBef>
                <a:spcPts val="0"/>
              </a:spcBef>
              <a:spcAft>
                <a:spcPts val="600"/>
              </a:spcAft>
              <a:buClr>
                <a:srgbClr val="5B4897"/>
              </a:buClr>
              <a:buFont typeface="Arial"/>
              <a:buChar char="•"/>
            </a:pPr>
            <a:r>
              <a:rPr lang="es-CL" kern="0" dirty="0" smtClean="0">
                <a:solidFill>
                  <a:schemeClr val="tx1">
                    <a:lumMod val="85000"/>
                    <a:lumOff val="15000"/>
                  </a:schemeClr>
                </a:solidFill>
                <a:latin typeface="Gill Sans for Oriflame Light"/>
                <a:cs typeface="Gill Sans for Oriflame Light"/>
              </a:rPr>
              <a:t>Tener i</a:t>
            </a:r>
            <a:r>
              <a:rPr lang="hr-HR" kern="0" dirty="0" smtClean="0">
                <a:solidFill>
                  <a:schemeClr val="tx1">
                    <a:lumMod val="85000"/>
                    <a:lumOff val="15000"/>
                  </a:schemeClr>
                </a:solidFill>
                <a:latin typeface="Gill Sans for Oriflame Light"/>
                <a:cs typeface="Gill Sans for Oriflame Light"/>
              </a:rPr>
              <a:t>ndependencia financiera</a:t>
            </a:r>
            <a:endParaRPr lang="es-CL" kern="0" dirty="0">
              <a:solidFill>
                <a:schemeClr val="tx1">
                  <a:lumMod val="85000"/>
                  <a:lumOff val="15000"/>
                </a:schemeClr>
              </a:solidFill>
              <a:latin typeface="Gill Sans for Oriflame Light"/>
              <a:cs typeface="Gill Sans for Oriflame Light"/>
            </a:endParaRPr>
          </a:p>
          <a:p>
            <a:pPr marL="522900" lvl="1" indent="-342900">
              <a:spcBef>
                <a:spcPts val="0"/>
              </a:spcBef>
              <a:spcAft>
                <a:spcPts val="600"/>
              </a:spcAft>
              <a:buClr>
                <a:srgbClr val="5B4897"/>
              </a:buClr>
              <a:buFont typeface="Arial"/>
              <a:buChar char="•"/>
            </a:pPr>
            <a:r>
              <a:rPr lang="es-CL" kern="0" dirty="0" smtClean="0">
                <a:solidFill>
                  <a:schemeClr val="tx1">
                    <a:lumMod val="85000"/>
                    <a:lumOff val="15000"/>
                  </a:schemeClr>
                </a:solidFill>
                <a:latin typeface="Gill Sans for Oriflame Light"/>
                <a:cs typeface="Gill Sans for Oriflame Light"/>
              </a:rPr>
              <a:t>Ser libre</a:t>
            </a:r>
            <a:endParaRPr lang="hr-HR" kern="0" dirty="0">
              <a:solidFill>
                <a:schemeClr val="tx1">
                  <a:lumMod val="85000"/>
                  <a:lumOff val="15000"/>
                </a:schemeClr>
              </a:solidFill>
              <a:latin typeface="Gill Sans for Oriflame Light"/>
              <a:cs typeface="Gill Sans for Oriflame Light"/>
            </a:endParaRPr>
          </a:p>
          <a:p>
            <a:pPr marL="522900" lvl="1" indent="-342900">
              <a:spcBef>
                <a:spcPts val="0"/>
              </a:spcBef>
              <a:spcAft>
                <a:spcPts val="600"/>
              </a:spcAft>
              <a:buClr>
                <a:srgbClr val="5B4897"/>
              </a:buClr>
              <a:buFont typeface="Arial"/>
              <a:buChar char="•"/>
            </a:pPr>
            <a:r>
              <a:rPr lang="es-ES_tradnl" kern="0" dirty="0" smtClean="0">
                <a:solidFill>
                  <a:schemeClr val="tx1">
                    <a:lumMod val="85000"/>
                    <a:lumOff val="15000"/>
                  </a:schemeClr>
                </a:solidFill>
                <a:latin typeface="Gill Sans for Oriflame Light"/>
                <a:cs typeface="Gill Sans for Oriflame Light"/>
              </a:rPr>
              <a:t>Ganar </a:t>
            </a:r>
            <a:r>
              <a:rPr lang="es-ES_tradnl" kern="0" dirty="0">
                <a:solidFill>
                  <a:schemeClr val="tx1">
                    <a:lumMod val="85000"/>
                    <a:lumOff val="15000"/>
                  </a:schemeClr>
                </a:solidFill>
                <a:latin typeface="Gill Sans for Oriflame Light"/>
                <a:cs typeface="Gill Sans for Oriflame Light"/>
              </a:rPr>
              <a:t>viajes</a:t>
            </a:r>
            <a:r>
              <a:rPr lang="es-ES_tradnl" kern="0" dirty="0" smtClean="0">
                <a:solidFill>
                  <a:schemeClr val="tx1">
                    <a:lumMod val="85000"/>
                    <a:lumOff val="15000"/>
                  </a:schemeClr>
                </a:solidFill>
                <a:latin typeface="Gill Sans for Oriflame Light"/>
                <a:cs typeface="Gill Sans for Oriflame Light"/>
              </a:rPr>
              <a:t> nacionales e internacionales</a:t>
            </a:r>
          </a:p>
          <a:p>
            <a:pPr marL="522900" lvl="1" indent="-342900">
              <a:spcBef>
                <a:spcPts val="0"/>
              </a:spcBef>
              <a:spcAft>
                <a:spcPts val="600"/>
              </a:spcAft>
              <a:buClr>
                <a:srgbClr val="5B4897"/>
              </a:buClr>
              <a:buFont typeface="Arial"/>
              <a:buChar char="•"/>
            </a:pPr>
            <a:r>
              <a:rPr lang="es-CL" kern="0" dirty="0" smtClean="0">
                <a:solidFill>
                  <a:schemeClr val="tx1">
                    <a:lumMod val="85000"/>
                    <a:lumOff val="15000"/>
                  </a:schemeClr>
                </a:solidFill>
                <a:latin typeface="Gill Sans for Oriflame Light"/>
                <a:cs typeface="Gill Sans for Oriflame Light"/>
              </a:rPr>
              <a:t>Desarrollarte personal y profesionalmente</a:t>
            </a:r>
          </a:p>
          <a:p>
            <a:pPr marL="522900" lvl="1" indent="-342900">
              <a:spcBef>
                <a:spcPts val="0"/>
              </a:spcBef>
              <a:spcAft>
                <a:spcPts val="600"/>
              </a:spcAft>
              <a:buClr>
                <a:srgbClr val="5B4897"/>
              </a:buClr>
              <a:buFont typeface="Arial"/>
              <a:buChar char="•"/>
            </a:pPr>
            <a:r>
              <a:rPr lang="es-CL" kern="0" dirty="0" smtClean="0">
                <a:solidFill>
                  <a:schemeClr val="tx1">
                    <a:lumMod val="85000"/>
                    <a:lumOff val="15000"/>
                  </a:schemeClr>
                </a:solidFill>
                <a:latin typeface="Gill Sans for Oriflame Light"/>
                <a:cs typeface="Gill Sans for Oriflame Light"/>
              </a:rPr>
              <a:t>Ser reconocido por tus logros</a:t>
            </a:r>
          </a:p>
          <a:p>
            <a:pPr marL="522900" lvl="1" indent="-342900">
              <a:spcBef>
                <a:spcPts val="0"/>
              </a:spcBef>
              <a:spcAft>
                <a:spcPts val="600"/>
              </a:spcAft>
              <a:buFont typeface="Arial" panose="020B0604020202020204" pitchFamily="34" charset="0"/>
              <a:buChar char="•"/>
            </a:pPr>
            <a:endParaRPr lang="es-CL" sz="2000" kern="0" dirty="0" smtClean="0">
              <a:solidFill>
                <a:schemeClr val="tx1">
                  <a:lumMod val="85000"/>
                  <a:lumOff val="15000"/>
                </a:schemeClr>
              </a:solidFill>
              <a:latin typeface="Gill Alt One MT Light"/>
              <a:cs typeface="Gisha" pitchFamily="34" charset="-79"/>
            </a:endParaRPr>
          </a:p>
          <a:p>
            <a:pPr marL="180000" lvl="1">
              <a:spcBef>
                <a:spcPts val="0"/>
              </a:spcBef>
              <a:spcAft>
                <a:spcPts val="1200"/>
              </a:spcAft>
            </a:pPr>
            <a:endParaRPr lang="es-ES_tradnl" sz="2000" kern="0" dirty="0">
              <a:solidFill>
                <a:schemeClr val="tx1">
                  <a:lumMod val="85000"/>
                  <a:lumOff val="15000"/>
                </a:schemeClr>
              </a:solidFill>
              <a:latin typeface="Gill Sans for Oriflame"/>
              <a:ea typeface="+mn-ea"/>
              <a:cs typeface="Gisha" pitchFamily="34" charset="-79"/>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101150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991063" y="3999640"/>
            <a:ext cx="707288" cy="2020646"/>
          </a:xfrm>
          <a:custGeom>
            <a:avLst/>
            <a:gdLst>
              <a:gd name="connsiteX0" fmla="*/ 435546 w 707288"/>
              <a:gd name="connsiteY0" fmla="*/ 0 h 2020646"/>
              <a:gd name="connsiteX1" fmla="*/ 395820 w 707288"/>
              <a:gd name="connsiteY1" fmla="*/ 7251 h 2020646"/>
              <a:gd name="connsiteX2" fmla="*/ 349643 w 707288"/>
              <a:gd name="connsiteY2" fmla="*/ 42913 h 2020646"/>
              <a:gd name="connsiteX3" fmla="*/ 315925 w 707288"/>
              <a:gd name="connsiteY3" fmla="*/ 130466 h 2020646"/>
              <a:gd name="connsiteX4" fmla="*/ 302094 w 707288"/>
              <a:gd name="connsiteY4" fmla="*/ 200304 h 2020646"/>
              <a:gd name="connsiteX5" fmla="*/ 293637 w 707288"/>
              <a:gd name="connsiteY5" fmla="*/ 256425 h 2020646"/>
              <a:gd name="connsiteX6" fmla="*/ 284264 w 707288"/>
              <a:gd name="connsiteY6" fmla="*/ 299973 h 2020646"/>
              <a:gd name="connsiteX7" fmla="*/ 270548 w 707288"/>
              <a:gd name="connsiteY7" fmla="*/ 327977 h 2020646"/>
              <a:gd name="connsiteX8" fmla="*/ 252260 w 707288"/>
              <a:gd name="connsiteY8" fmla="*/ 336550 h 2020646"/>
              <a:gd name="connsiteX9" fmla="*/ 214998 w 707288"/>
              <a:gd name="connsiteY9" fmla="*/ 359295 h 2020646"/>
              <a:gd name="connsiteX10" fmla="*/ 186194 w 707288"/>
              <a:gd name="connsiteY10" fmla="*/ 406844 h 2020646"/>
              <a:gd name="connsiteX11" fmla="*/ 169164 w 707288"/>
              <a:gd name="connsiteY11" fmla="*/ 445934 h 2020646"/>
              <a:gd name="connsiteX12" fmla="*/ 151676 w 707288"/>
              <a:gd name="connsiteY12" fmla="*/ 475195 h 2020646"/>
              <a:gd name="connsiteX13" fmla="*/ 150876 w 707288"/>
              <a:gd name="connsiteY13" fmla="*/ 482853 h 2020646"/>
              <a:gd name="connsiteX14" fmla="*/ 164706 w 707288"/>
              <a:gd name="connsiteY14" fmla="*/ 493826 h 2020646"/>
              <a:gd name="connsiteX15" fmla="*/ 182536 w 707288"/>
              <a:gd name="connsiteY15" fmla="*/ 500798 h 2020646"/>
              <a:gd name="connsiteX16" fmla="*/ 180137 w 707288"/>
              <a:gd name="connsiteY16" fmla="*/ 528916 h 2020646"/>
              <a:gd name="connsiteX17" fmla="*/ 170307 w 707288"/>
              <a:gd name="connsiteY17" fmla="*/ 576808 h 2020646"/>
              <a:gd name="connsiteX18" fmla="*/ 165049 w 707288"/>
              <a:gd name="connsiteY18" fmla="*/ 607669 h 2020646"/>
              <a:gd name="connsiteX19" fmla="*/ 160604 w 707288"/>
              <a:gd name="connsiteY19" fmla="*/ 607821 h 2020646"/>
              <a:gd name="connsiteX20" fmla="*/ 143561 w 707288"/>
              <a:gd name="connsiteY20" fmla="*/ 606069 h 2020646"/>
              <a:gd name="connsiteX21" fmla="*/ 121577 w 707288"/>
              <a:gd name="connsiteY21" fmla="*/ 603986 h 2020646"/>
              <a:gd name="connsiteX22" fmla="*/ 110299 w 707288"/>
              <a:gd name="connsiteY22" fmla="*/ 604012 h 2020646"/>
              <a:gd name="connsiteX23" fmla="*/ 66065 w 707288"/>
              <a:gd name="connsiteY23" fmla="*/ 595896 h 2020646"/>
              <a:gd name="connsiteX24" fmla="*/ 35661 w 707288"/>
              <a:gd name="connsiteY24" fmla="*/ 586866 h 2020646"/>
              <a:gd name="connsiteX25" fmla="*/ 10972 w 707288"/>
              <a:gd name="connsiteY25" fmla="*/ 578408 h 2020646"/>
              <a:gd name="connsiteX26" fmla="*/ 3974 w 707288"/>
              <a:gd name="connsiteY26" fmla="*/ 574725 h 2020646"/>
              <a:gd name="connsiteX27" fmla="*/ 799 w 707288"/>
              <a:gd name="connsiteY27" fmla="*/ 576808 h 2020646"/>
              <a:gd name="connsiteX28" fmla="*/ 0 w 707288"/>
              <a:gd name="connsiteY28" fmla="*/ 586180 h 2020646"/>
              <a:gd name="connsiteX29" fmla="*/ 27089 w 707288"/>
              <a:gd name="connsiteY29" fmla="*/ 625957 h 2020646"/>
              <a:gd name="connsiteX30" fmla="*/ 47434 w 707288"/>
              <a:gd name="connsiteY30" fmla="*/ 653389 h 2020646"/>
              <a:gd name="connsiteX31" fmla="*/ 49834 w 707288"/>
              <a:gd name="connsiteY31" fmla="*/ 660247 h 2020646"/>
              <a:gd name="connsiteX32" fmla="*/ 65265 w 707288"/>
              <a:gd name="connsiteY32" fmla="*/ 681278 h 2020646"/>
              <a:gd name="connsiteX33" fmla="*/ 54750 w 707288"/>
              <a:gd name="connsiteY33" fmla="*/ 689851 h 2020646"/>
              <a:gd name="connsiteX34" fmla="*/ 47091 w 707288"/>
              <a:gd name="connsiteY34" fmla="*/ 698766 h 2020646"/>
              <a:gd name="connsiteX35" fmla="*/ 48691 w 707288"/>
              <a:gd name="connsiteY35" fmla="*/ 711453 h 2020646"/>
              <a:gd name="connsiteX36" fmla="*/ 46634 w 707288"/>
              <a:gd name="connsiteY36" fmla="*/ 723684 h 2020646"/>
              <a:gd name="connsiteX37" fmla="*/ 53264 w 707288"/>
              <a:gd name="connsiteY37" fmla="*/ 736485 h 2020646"/>
              <a:gd name="connsiteX38" fmla="*/ 54178 w 707288"/>
              <a:gd name="connsiteY38" fmla="*/ 742886 h 2020646"/>
              <a:gd name="connsiteX39" fmla="*/ 62522 w 707288"/>
              <a:gd name="connsiteY39" fmla="*/ 752487 h 2020646"/>
              <a:gd name="connsiteX40" fmla="*/ 67094 w 707288"/>
              <a:gd name="connsiteY40" fmla="*/ 758088 h 2020646"/>
              <a:gd name="connsiteX41" fmla="*/ 71323 w 707288"/>
              <a:gd name="connsiteY41" fmla="*/ 761174 h 2020646"/>
              <a:gd name="connsiteX42" fmla="*/ 80936 w 707288"/>
              <a:gd name="connsiteY42" fmla="*/ 763308 h 2020646"/>
              <a:gd name="connsiteX43" fmla="*/ 83096 w 707288"/>
              <a:gd name="connsiteY43" fmla="*/ 763231 h 2020646"/>
              <a:gd name="connsiteX44" fmla="*/ 100012 w 707288"/>
              <a:gd name="connsiteY44" fmla="*/ 758545 h 2020646"/>
              <a:gd name="connsiteX45" fmla="*/ 109270 w 707288"/>
              <a:gd name="connsiteY45" fmla="*/ 753973 h 2020646"/>
              <a:gd name="connsiteX46" fmla="*/ 112814 w 707288"/>
              <a:gd name="connsiteY46" fmla="*/ 751344 h 2020646"/>
              <a:gd name="connsiteX47" fmla="*/ 115328 w 707288"/>
              <a:gd name="connsiteY47" fmla="*/ 748829 h 2020646"/>
              <a:gd name="connsiteX48" fmla="*/ 136474 w 707288"/>
              <a:gd name="connsiteY48" fmla="*/ 777862 h 2020646"/>
              <a:gd name="connsiteX49" fmla="*/ 140716 w 707288"/>
              <a:gd name="connsiteY49" fmla="*/ 780097 h 2020646"/>
              <a:gd name="connsiteX50" fmla="*/ 141503 w 707288"/>
              <a:gd name="connsiteY50" fmla="*/ 779805 h 2020646"/>
              <a:gd name="connsiteX51" fmla="*/ 141820 w 707288"/>
              <a:gd name="connsiteY51" fmla="*/ 779551 h 2020646"/>
              <a:gd name="connsiteX52" fmla="*/ 142532 w 707288"/>
              <a:gd name="connsiteY52" fmla="*/ 788263 h 2020646"/>
              <a:gd name="connsiteX53" fmla="*/ 151104 w 707288"/>
              <a:gd name="connsiteY53" fmla="*/ 810094 h 2020646"/>
              <a:gd name="connsiteX54" fmla="*/ 164706 w 707288"/>
              <a:gd name="connsiteY54" fmla="*/ 837069 h 2020646"/>
              <a:gd name="connsiteX55" fmla="*/ 156933 w 707288"/>
              <a:gd name="connsiteY55" fmla="*/ 873188 h 2020646"/>
              <a:gd name="connsiteX56" fmla="*/ 152475 w 707288"/>
              <a:gd name="connsiteY56" fmla="*/ 950455 h 2020646"/>
              <a:gd name="connsiteX57" fmla="*/ 159448 w 707288"/>
              <a:gd name="connsiteY57" fmla="*/ 1093215 h 2020646"/>
              <a:gd name="connsiteX58" fmla="*/ 159448 w 707288"/>
              <a:gd name="connsiteY58" fmla="*/ 1264322 h 2020646"/>
              <a:gd name="connsiteX59" fmla="*/ 170307 w 707288"/>
              <a:gd name="connsiteY59" fmla="*/ 1387081 h 2020646"/>
              <a:gd name="connsiteX60" fmla="*/ 178879 w 707288"/>
              <a:gd name="connsiteY60" fmla="*/ 1516811 h 2020646"/>
              <a:gd name="connsiteX61" fmla="*/ 179679 w 707288"/>
              <a:gd name="connsiteY61" fmla="*/ 1610766 h 2020646"/>
              <a:gd name="connsiteX62" fmla="*/ 199911 w 707288"/>
              <a:gd name="connsiteY62" fmla="*/ 1710092 h 2020646"/>
              <a:gd name="connsiteX63" fmla="*/ 218199 w 707288"/>
              <a:gd name="connsiteY63" fmla="*/ 1790103 h 2020646"/>
              <a:gd name="connsiteX64" fmla="*/ 218655 w 707288"/>
              <a:gd name="connsiteY64" fmla="*/ 1810334 h 2020646"/>
              <a:gd name="connsiteX65" fmla="*/ 210083 w 707288"/>
              <a:gd name="connsiteY65" fmla="*/ 1829536 h 2020646"/>
              <a:gd name="connsiteX66" fmla="*/ 207226 w 707288"/>
              <a:gd name="connsiteY66" fmla="*/ 1859254 h 2020646"/>
              <a:gd name="connsiteX67" fmla="*/ 209283 w 707288"/>
              <a:gd name="connsiteY67" fmla="*/ 1874684 h 2020646"/>
              <a:gd name="connsiteX68" fmla="*/ 210540 w 707288"/>
              <a:gd name="connsiteY68" fmla="*/ 1896173 h 2020646"/>
              <a:gd name="connsiteX69" fmla="*/ 200368 w 707288"/>
              <a:gd name="connsiteY69" fmla="*/ 1903145 h 2020646"/>
              <a:gd name="connsiteX70" fmla="*/ 192596 w 707288"/>
              <a:gd name="connsiteY70" fmla="*/ 1908860 h 2020646"/>
              <a:gd name="connsiteX71" fmla="*/ 192596 w 707288"/>
              <a:gd name="connsiteY71" fmla="*/ 1914575 h 2020646"/>
              <a:gd name="connsiteX72" fmla="*/ 183680 w 707288"/>
              <a:gd name="connsiteY72" fmla="*/ 1929205 h 2020646"/>
              <a:gd name="connsiteX73" fmla="*/ 188595 w 707288"/>
              <a:gd name="connsiteY73" fmla="*/ 1944179 h 2020646"/>
              <a:gd name="connsiteX74" fmla="*/ 205968 w 707288"/>
              <a:gd name="connsiteY74" fmla="*/ 1955495 h 2020646"/>
              <a:gd name="connsiteX75" fmla="*/ 235686 w 707288"/>
              <a:gd name="connsiteY75" fmla="*/ 1956866 h 2020646"/>
              <a:gd name="connsiteX76" fmla="*/ 242519 w 707288"/>
              <a:gd name="connsiteY76" fmla="*/ 1957006 h 2020646"/>
              <a:gd name="connsiteX77" fmla="*/ 257974 w 707288"/>
              <a:gd name="connsiteY77" fmla="*/ 1953209 h 2020646"/>
              <a:gd name="connsiteX78" fmla="*/ 276949 w 707288"/>
              <a:gd name="connsiteY78" fmla="*/ 1943036 h 2020646"/>
              <a:gd name="connsiteX79" fmla="*/ 291236 w 707288"/>
              <a:gd name="connsiteY79" fmla="*/ 1930806 h 2020646"/>
              <a:gd name="connsiteX80" fmla="*/ 317525 w 707288"/>
              <a:gd name="connsiteY80" fmla="*/ 1919490 h 2020646"/>
              <a:gd name="connsiteX81" fmla="*/ 343128 w 707288"/>
              <a:gd name="connsiteY81" fmla="*/ 1913318 h 2020646"/>
              <a:gd name="connsiteX82" fmla="*/ 348386 w 707288"/>
              <a:gd name="connsiteY82" fmla="*/ 1900402 h 2020646"/>
              <a:gd name="connsiteX83" fmla="*/ 355244 w 707288"/>
              <a:gd name="connsiteY83" fmla="*/ 1798218 h 2020646"/>
              <a:gd name="connsiteX84" fmla="*/ 348386 w 707288"/>
              <a:gd name="connsiteY84" fmla="*/ 1663458 h 2020646"/>
              <a:gd name="connsiteX85" fmla="*/ 337870 w 707288"/>
              <a:gd name="connsiteY85" fmla="*/ 1533956 h 2020646"/>
              <a:gd name="connsiteX86" fmla="*/ 322783 w 707288"/>
              <a:gd name="connsiteY86" fmla="*/ 1367650 h 2020646"/>
              <a:gd name="connsiteX87" fmla="*/ 323240 w 707288"/>
              <a:gd name="connsiteY87" fmla="*/ 1211630 h 2020646"/>
              <a:gd name="connsiteX88" fmla="*/ 323240 w 707288"/>
              <a:gd name="connsiteY88" fmla="*/ 1149337 h 2020646"/>
              <a:gd name="connsiteX89" fmla="*/ 324498 w 707288"/>
              <a:gd name="connsiteY89" fmla="*/ 1132192 h 2020646"/>
              <a:gd name="connsiteX90" fmla="*/ 335813 w 707288"/>
              <a:gd name="connsiteY90" fmla="*/ 1178140 h 2020646"/>
              <a:gd name="connsiteX91" fmla="*/ 348043 w 707288"/>
              <a:gd name="connsiteY91" fmla="*/ 1258265 h 2020646"/>
              <a:gd name="connsiteX92" fmla="*/ 346786 w 707288"/>
              <a:gd name="connsiteY92" fmla="*/ 1320101 h 2020646"/>
              <a:gd name="connsiteX93" fmla="*/ 350443 w 707288"/>
              <a:gd name="connsiteY93" fmla="*/ 1374165 h 2020646"/>
              <a:gd name="connsiteX94" fmla="*/ 358902 w 707288"/>
              <a:gd name="connsiteY94" fmla="*/ 1457947 h 2020646"/>
              <a:gd name="connsiteX95" fmla="*/ 388163 w 707288"/>
              <a:gd name="connsiteY95" fmla="*/ 1559674 h 2020646"/>
              <a:gd name="connsiteX96" fmla="*/ 413651 w 707288"/>
              <a:gd name="connsiteY96" fmla="*/ 1676603 h 2020646"/>
              <a:gd name="connsiteX97" fmla="*/ 429539 w 707288"/>
              <a:gd name="connsiteY97" fmla="*/ 1749869 h 2020646"/>
              <a:gd name="connsiteX98" fmla="*/ 442455 w 707288"/>
              <a:gd name="connsiteY98" fmla="*/ 1782444 h 2020646"/>
              <a:gd name="connsiteX99" fmla="*/ 447712 w 707288"/>
              <a:gd name="connsiteY99" fmla="*/ 1879142 h 2020646"/>
              <a:gd name="connsiteX100" fmla="*/ 464401 w 707288"/>
              <a:gd name="connsiteY100" fmla="*/ 1961324 h 2020646"/>
              <a:gd name="connsiteX101" fmla="*/ 474916 w 707288"/>
              <a:gd name="connsiteY101" fmla="*/ 1983270 h 2020646"/>
              <a:gd name="connsiteX102" fmla="*/ 507377 w 707288"/>
              <a:gd name="connsiteY102" fmla="*/ 1990928 h 2020646"/>
              <a:gd name="connsiteX103" fmla="*/ 526415 w 707288"/>
              <a:gd name="connsiteY103" fmla="*/ 1992490 h 2020646"/>
              <a:gd name="connsiteX104" fmla="*/ 540296 w 707288"/>
              <a:gd name="connsiteY104" fmla="*/ 1992185 h 2020646"/>
              <a:gd name="connsiteX105" fmla="*/ 548754 w 707288"/>
              <a:gd name="connsiteY105" fmla="*/ 1992185 h 2020646"/>
              <a:gd name="connsiteX106" fmla="*/ 573100 w 707288"/>
              <a:gd name="connsiteY106" fmla="*/ 2015273 h 2020646"/>
              <a:gd name="connsiteX107" fmla="*/ 603821 w 707288"/>
              <a:gd name="connsiteY107" fmla="*/ 2020646 h 2020646"/>
              <a:gd name="connsiteX108" fmla="*/ 615277 w 707288"/>
              <a:gd name="connsiteY108" fmla="*/ 2019846 h 2020646"/>
              <a:gd name="connsiteX109" fmla="*/ 640765 w 707288"/>
              <a:gd name="connsiteY109" fmla="*/ 2011273 h 2020646"/>
              <a:gd name="connsiteX110" fmla="*/ 646938 w 707288"/>
              <a:gd name="connsiteY110" fmla="*/ 1999043 h 2020646"/>
              <a:gd name="connsiteX111" fmla="*/ 644423 w 707288"/>
              <a:gd name="connsiteY111" fmla="*/ 1981669 h 2020646"/>
              <a:gd name="connsiteX112" fmla="*/ 637222 w 707288"/>
              <a:gd name="connsiteY112" fmla="*/ 1975954 h 2020646"/>
              <a:gd name="connsiteX113" fmla="*/ 639623 w 707288"/>
              <a:gd name="connsiteY113" fmla="*/ 1966924 h 2020646"/>
              <a:gd name="connsiteX114" fmla="*/ 637222 w 707288"/>
              <a:gd name="connsiteY114" fmla="*/ 1957209 h 2020646"/>
              <a:gd name="connsiteX115" fmla="*/ 631215 w 707288"/>
              <a:gd name="connsiteY115" fmla="*/ 1956257 h 2020646"/>
              <a:gd name="connsiteX116" fmla="*/ 625792 w 707288"/>
              <a:gd name="connsiteY116" fmla="*/ 1957209 h 2020646"/>
              <a:gd name="connsiteX117" fmla="*/ 625627 w 707288"/>
              <a:gd name="connsiteY117" fmla="*/ 1957247 h 2020646"/>
              <a:gd name="connsiteX118" fmla="*/ 607962 w 707288"/>
              <a:gd name="connsiteY118" fmla="*/ 1930463 h 2020646"/>
              <a:gd name="connsiteX119" fmla="*/ 603160 w 707288"/>
              <a:gd name="connsiteY119" fmla="*/ 1926348 h 2020646"/>
              <a:gd name="connsiteX120" fmla="*/ 603339 w 707288"/>
              <a:gd name="connsiteY120" fmla="*/ 1926348 h 2020646"/>
              <a:gd name="connsiteX121" fmla="*/ 605904 w 707288"/>
              <a:gd name="connsiteY121" fmla="*/ 1920633 h 2020646"/>
              <a:gd name="connsiteX122" fmla="*/ 597103 w 707288"/>
              <a:gd name="connsiteY122" fmla="*/ 1900745 h 2020646"/>
              <a:gd name="connsiteX123" fmla="*/ 582015 w 707288"/>
              <a:gd name="connsiteY123" fmla="*/ 1877085 h 2020646"/>
              <a:gd name="connsiteX124" fmla="*/ 560527 w 707288"/>
              <a:gd name="connsiteY124" fmla="*/ 1780044 h 2020646"/>
              <a:gd name="connsiteX125" fmla="*/ 554011 w 707288"/>
              <a:gd name="connsiteY125" fmla="*/ 1708835 h 2020646"/>
              <a:gd name="connsiteX126" fmla="*/ 546354 w 707288"/>
              <a:gd name="connsiteY126" fmla="*/ 1655114 h 2020646"/>
              <a:gd name="connsiteX127" fmla="*/ 537781 w 707288"/>
              <a:gd name="connsiteY127" fmla="*/ 1545386 h 2020646"/>
              <a:gd name="connsiteX128" fmla="*/ 524408 w 707288"/>
              <a:gd name="connsiteY128" fmla="*/ 1504695 h 2020646"/>
              <a:gd name="connsiteX129" fmla="*/ 498919 w 707288"/>
              <a:gd name="connsiteY129" fmla="*/ 1402626 h 2020646"/>
              <a:gd name="connsiteX130" fmla="*/ 498462 w 707288"/>
              <a:gd name="connsiteY130" fmla="*/ 1361135 h 2020646"/>
              <a:gd name="connsiteX131" fmla="*/ 491147 w 707288"/>
              <a:gd name="connsiteY131" fmla="*/ 1325702 h 2020646"/>
              <a:gd name="connsiteX132" fmla="*/ 493204 w 707288"/>
              <a:gd name="connsiteY132" fmla="*/ 1200086 h 2020646"/>
              <a:gd name="connsiteX133" fmla="*/ 493204 w 707288"/>
              <a:gd name="connsiteY133" fmla="*/ 1153337 h 2020646"/>
              <a:gd name="connsiteX134" fmla="*/ 490690 w 707288"/>
              <a:gd name="connsiteY134" fmla="*/ 1139621 h 2020646"/>
              <a:gd name="connsiteX135" fmla="*/ 498919 w 707288"/>
              <a:gd name="connsiteY135" fmla="*/ 1119276 h 2020646"/>
              <a:gd name="connsiteX136" fmla="*/ 502920 w 707288"/>
              <a:gd name="connsiteY136" fmla="*/ 1101445 h 2020646"/>
              <a:gd name="connsiteX137" fmla="*/ 491604 w 707288"/>
              <a:gd name="connsiteY137" fmla="*/ 1091615 h 2020646"/>
              <a:gd name="connsiteX138" fmla="*/ 487489 w 707288"/>
              <a:gd name="connsiteY138" fmla="*/ 1085443 h 2020646"/>
              <a:gd name="connsiteX139" fmla="*/ 492404 w 707288"/>
              <a:gd name="connsiteY139" fmla="*/ 1018463 h 2020646"/>
              <a:gd name="connsiteX140" fmla="*/ 493547 w 707288"/>
              <a:gd name="connsiteY140" fmla="*/ 999718 h 2020646"/>
              <a:gd name="connsiteX141" fmla="*/ 496061 w 707288"/>
              <a:gd name="connsiteY141" fmla="*/ 990345 h 2020646"/>
              <a:gd name="connsiteX142" fmla="*/ 489890 w 707288"/>
              <a:gd name="connsiteY142" fmla="*/ 964285 h 2020646"/>
              <a:gd name="connsiteX143" fmla="*/ 485089 w 707288"/>
              <a:gd name="connsiteY143" fmla="*/ 936167 h 2020646"/>
              <a:gd name="connsiteX144" fmla="*/ 487946 w 707288"/>
              <a:gd name="connsiteY144" fmla="*/ 905421 h 2020646"/>
              <a:gd name="connsiteX145" fmla="*/ 543496 w 707288"/>
              <a:gd name="connsiteY145" fmla="*/ 901306 h 2020646"/>
              <a:gd name="connsiteX146" fmla="*/ 549211 w 707288"/>
              <a:gd name="connsiteY146" fmla="*/ 891133 h 2020646"/>
              <a:gd name="connsiteX147" fmla="*/ 549211 w 707288"/>
              <a:gd name="connsiteY147" fmla="*/ 883361 h 2020646"/>
              <a:gd name="connsiteX148" fmla="*/ 577557 w 707288"/>
              <a:gd name="connsiteY148" fmla="*/ 884275 h 2020646"/>
              <a:gd name="connsiteX149" fmla="*/ 574243 w 707288"/>
              <a:gd name="connsiteY149" fmla="*/ 834554 h 2020646"/>
              <a:gd name="connsiteX150" fmla="*/ 571042 w 707288"/>
              <a:gd name="connsiteY150" fmla="*/ 800493 h 2020646"/>
              <a:gd name="connsiteX151" fmla="*/ 565784 w 707288"/>
              <a:gd name="connsiteY151" fmla="*/ 778547 h 2020646"/>
              <a:gd name="connsiteX152" fmla="*/ 573100 w 707288"/>
              <a:gd name="connsiteY152" fmla="*/ 759802 h 2020646"/>
              <a:gd name="connsiteX153" fmla="*/ 573100 w 707288"/>
              <a:gd name="connsiteY153" fmla="*/ 737399 h 2020646"/>
              <a:gd name="connsiteX154" fmla="*/ 578358 w 707288"/>
              <a:gd name="connsiteY154" fmla="*/ 687793 h 2020646"/>
              <a:gd name="connsiteX155" fmla="*/ 581215 w 707288"/>
              <a:gd name="connsiteY155" fmla="*/ 663104 h 2020646"/>
              <a:gd name="connsiteX156" fmla="*/ 581558 w 707288"/>
              <a:gd name="connsiteY156" fmla="*/ 646302 h 2020646"/>
              <a:gd name="connsiteX157" fmla="*/ 590931 w 707288"/>
              <a:gd name="connsiteY157" fmla="*/ 636130 h 2020646"/>
              <a:gd name="connsiteX158" fmla="*/ 606361 w 707288"/>
              <a:gd name="connsiteY158" fmla="*/ 630072 h 2020646"/>
              <a:gd name="connsiteX159" fmla="*/ 645680 w 707288"/>
              <a:gd name="connsiteY159" fmla="*/ 622756 h 2020646"/>
              <a:gd name="connsiteX160" fmla="*/ 680199 w 707288"/>
              <a:gd name="connsiteY160" fmla="*/ 614298 h 2020646"/>
              <a:gd name="connsiteX161" fmla="*/ 699173 w 707288"/>
              <a:gd name="connsiteY161" fmla="*/ 601154 h 2020646"/>
              <a:gd name="connsiteX162" fmla="*/ 707288 w 707288"/>
              <a:gd name="connsiteY162" fmla="*/ 560577 h 2020646"/>
              <a:gd name="connsiteX163" fmla="*/ 696773 w 707288"/>
              <a:gd name="connsiteY163" fmla="*/ 521944 h 2020646"/>
              <a:gd name="connsiteX164" fmla="*/ 685000 w 707288"/>
              <a:gd name="connsiteY164" fmla="*/ 494283 h 2020646"/>
              <a:gd name="connsiteX165" fmla="*/ 671627 w 707288"/>
              <a:gd name="connsiteY165" fmla="*/ 426389 h 2020646"/>
              <a:gd name="connsiteX166" fmla="*/ 665568 w 707288"/>
              <a:gd name="connsiteY166" fmla="*/ 400786 h 2020646"/>
              <a:gd name="connsiteX167" fmla="*/ 658710 w 707288"/>
              <a:gd name="connsiteY167" fmla="*/ 384098 h 2020646"/>
              <a:gd name="connsiteX168" fmla="*/ 650481 w 707288"/>
              <a:gd name="connsiteY168" fmla="*/ 374269 h 2020646"/>
              <a:gd name="connsiteX169" fmla="*/ 649338 w 707288"/>
              <a:gd name="connsiteY169" fmla="*/ 362610 h 2020646"/>
              <a:gd name="connsiteX170" fmla="*/ 644423 w 707288"/>
              <a:gd name="connsiteY170" fmla="*/ 351180 h 2020646"/>
              <a:gd name="connsiteX171" fmla="*/ 619735 w 707288"/>
              <a:gd name="connsiteY171" fmla="*/ 342264 h 2020646"/>
              <a:gd name="connsiteX172" fmla="*/ 603504 w 707288"/>
              <a:gd name="connsiteY172" fmla="*/ 336550 h 2020646"/>
              <a:gd name="connsiteX173" fmla="*/ 580301 w 707288"/>
              <a:gd name="connsiteY173" fmla="*/ 327520 h 2020646"/>
              <a:gd name="connsiteX174" fmla="*/ 548297 w 707288"/>
              <a:gd name="connsiteY174" fmla="*/ 312546 h 2020646"/>
              <a:gd name="connsiteX175" fmla="*/ 527266 w 707288"/>
              <a:gd name="connsiteY175" fmla="*/ 306031 h 2020646"/>
              <a:gd name="connsiteX176" fmla="*/ 519493 w 707288"/>
              <a:gd name="connsiteY176" fmla="*/ 303517 h 2020646"/>
              <a:gd name="connsiteX177" fmla="*/ 509892 w 707288"/>
              <a:gd name="connsiteY177" fmla="*/ 276428 h 2020646"/>
              <a:gd name="connsiteX178" fmla="*/ 504177 w 707288"/>
              <a:gd name="connsiteY178" fmla="*/ 252310 h 2020646"/>
              <a:gd name="connsiteX179" fmla="*/ 520751 w 707288"/>
              <a:gd name="connsiteY179" fmla="*/ 225907 h 2020646"/>
              <a:gd name="connsiteX180" fmla="*/ 523151 w 707288"/>
              <a:gd name="connsiteY180" fmla="*/ 223049 h 2020646"/>
              <a:gd name="connsiteX181" fmla="*/ 535381 w 707288"/>
              <a:gd name="connsiteY181" fmla="*/ 196646 h 2020646"/>
              <a:gd name="connsiteX182" fmla="*/ 536524 w 707288"/>
              <a:gd name="connsiteY182" fmla="*/ 155612 h 2020646"/>
              <a:gd name="connsiteX183" fmla="*/ 532980 w 707288"/>
              <a:gd name="connsiteY183" fmla="*/ 129209 h 2020646"/>
              <a:gd name="connsiteX184" fmla="*/ 514236 w 707288"/>
              <a:gd name="connsiteY184" fmla="*/ 71488 h 2020646"/>
              <a:gd name="connsiteX185" fmla="*/ 505320 w 707288"/>
              <a:gd name="connsiteY185" fmla="*/ 55143 h 2020646"/>
              <a:gd name="connsiteX186" fmla="*/ 500519 w 707288"/>
              <a:gd name="connsiteY186" fmla="*/ 36398 h 2020646"/>
              <a:gd name="connsiteX187" fmla="*/ 481774 w 707288"/>
              <a:gd name="connsiteY187" fmla="*/ 19024 h 2020646"/>
              <a:gd name="connsiteX188" fmla="*/ 457886 w 707288"/>
              <a:gd name="connsiteY188" fmla="*/ 6794 h 2020646"/>
              <a:gd name="connsiteX189" fmla="*/ 442912 w 707288"/>
              <a:gd name="connsiteY189" fmla="*/ 279 h 2020646"/>
              <a:gd name="connsiteX190" fmla="*/ 435546 w 707288"/>
              <a:gd name="connsiteY190" fmla="*/ 0 h 202064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 ang="126">
                <a:pos x="connsiteX126" y="connsiteY126"/>
              </a:cxn>
              <a:cxn ang="127">
                <a:pos x="connsiteX127" y="connsiteY127"/>
              </a:cxn>
              <a:cxn ang="128">
                <a:pos x="connsiteX128" y="connsiteY128"/>
              </a:cxn>
              <a:cxn ang="129">
                <a:pos x="connsiteX129" y="connsiteY129"/>
              </a:cxn>
              <a:cxn ang="130">
                <a:pos x="connsiteX130" y="connsiteY130"/>
              </a:cxn>
              <a:cxn ang="131">
                <a:pos x="connsiteX131" y="connsiteY131"/>
              </a:cxn>
              <a:cxn ang="132">
                <a:pos x="connsiteX132" y="connsiteY132"/>
              </a:cxn>
              <a:cxn ang="133">
                <a:pos x="connsiteX133" y="connsiteY133"/>
              </a:cxn>
              <a:cxn ang="134">
                <a:pos x="connsiteX134" y="connsiteY134"/>
              </a:cxn>
              <a:cxn ang="135">
                <a:pos x="connsiteX135" y="connsiteY135"/>
              </a:cxn>
              <a:cxn ang="136">
                <a:pos x="connsiteX136" y="connsiteY136"/>
              </a:cxn>
              <a:cxn ang="137">
                <a:pos x="connsiteX137" y="connsiteY137"/>
              </a:cxn>
              <a:cxn ang="138">
                <a:pos x="connsiteX138" y="connsiteY138"/>
              </a:cxn>
              <a:cxn ang="139">
                <a:pos x="connsiteX139" y="connsiteY139"/>
              </a:cxn>
              <a:cxn ang="140">
                <a:pos x="connsiteX140" y="connsiteY140"/>
              </a:cxn>
              <a:cxn ang="141">
                <a:pos x="connsiteX141" y="connsiteY141"/>
              </a:cxn>
              <a:cxn ang="142">
                <a:pos x="connsiteX142" y="connsiteY142"/>
              </a:cxn>
              <a:cxn ang="143">
                <a:pos x="connsiteX143" y="connsiteY143"/>
              </a:cxn>
              <a:cxn ang="144">
                <a:pos x="connsiteX144" y="connsiteY144"/>
              </a:cxn>
              <a:cxn ang="145">
                <a:pos x="connsiteX145" y="connsiteY145"/>
              </a:cxn>
              <a:cxn ang="146">
                <a:pos x="connsiteX146" y="connsiteY146"/>
              </a:cxn>
              <a:cxn ang="147">
                <a:pos x="connsiteX147" y="connsiteY147"/>
              </a:cxn>
              <a:cxn ang="148">
                <a:pos x="connsiteX148" y="connsiteY148"/>
              </a:cxn>
              <a:cxn ang="149">
                <a:pos x="connsiteX149" y="connsiteY149"/>
              </a:cxn>
              <a:cxn ang="150">
                <a:pos x="connsiteX150" y="connsiteY150"/>
              </a:cxn>
              <a:cxn ang="151">
                <a:pos x="connsiteX151" y="connsiteY151"/>
              </a:cxn>
              <a:cxn ang="152">
                <a:pos x="connsiteX152" y="connsiteY152"/>
              </a:cxn>
              <a:cxn ang="153">
                <a:pos x="connsiteX153" y="connsiteY153"/>
              </a:cxn>
              <a:cxn ang="154">
                <a:pos x="connsiteX154" y="connsiteY154"/>
              </a:cxn>
              <a:cxn ang="155">
                <a:pos x="connsiteX155" y="connsiteY155"/>
              </a:cxn>
              <a:cxn ang="156">
                <a:pos x="connsiteX156" y="connsiteY156"/>
              </a:cxn>
              <a:cxn ang="157">
                <a:pos x="connsiteX157" y="connsiteY157"/>
              </a:cxn>
              <a:cxn ang="158">
                <a:pos x="connsiteX158" y="connsiteY158"/>
              </a:cxn>
              <a:cxn ang="159">
                <a:pos x="connsiteX159" y="connsiteY159"/>
              </a:cxn>
              <a:cxn ang="160">
                <a:pos x="connsiteX160" y="connsiteY160"/>
              </a:cxn>
              <a:cxn ang="161">
                <a:pos x="connsiteX161" y="connsiteY161"/>
              </a:cxn>
              <a:cxn ang="162">
                <a:pos x="connsiteX162" y="connsiteY162"/>
              </a:cxn>
              <a:cxn ang="163">
                <a:pos x="connsiteX163" y="connsiteY163"/>
              </a:cxn>
              <a:cxn ang="164">
                <a:pos x="connsiteX164" y="connsiteY164"/>
              </a:cxn>
              <a:cxn ang="165">
                <a:pos x="connsiteX165" y="connsiteY165"/>
              </a:cxn>
              <a:cxn ang="166">
                <a:pos x="connsiteX166" y="connsiteY166"/>
              </a:cxn>
              <a:cxn ang="167">
                <a:pos x="connsiteX167" y="connsiteY167"/>
              </a:cxn>
              <a:cxn ang="168">
                <a:pos x="connsiteX168" y="connsiteY168"/>
              </a:cxn>
              <a:cxn ang="169">
                <a:pos x="connsiteX169" y="connsiteY169"/>
              </a:cxn>
              <a:cxn ang="170">
                <a:pos x="connsiteX170" y="connsiteY170"/>
              </a:cxn>
              <a:cxn ang="171">
                <a:pos x="connsiteX171" y="connsiteY171"/>
              </a:cxn>
              <a:cxn ang="172">
                <a:pos x="connsiteX172" y="connsiteY172"/>
              </a:cxn>
              <a:cxn ang="173">
                <a:pos x="connsiteX173" y="connsiteY173"/>
              </a:cxn>
              <a:cxn ang="174">
                <a:pos x="connsiteX174" y="connsiteY174"/>
              </a:cxn>
              <a:cxn ang="175">
                <a:pos x="connsiteX175" y="connsiteY175"/>
              </a:cxn>
              <a:cxn ang="176">
                <a:pos x="connsiteX176" y="connsiteY176"/>
              </a:cxn>
              <a:cxn ang="177">
                <a:pos x="connsiteX177" y="connsiteY177"/>
              </a:cxn>
              <a:cxn ang="178">
                <a:pos x="connsiteX178" y="connsiteY178"/>
              </a:cxn>
              <a:cxn ang="179">
                <a:pos x="connsiteX179" y="connsiteY179"/>
              </a:cxn>
              <a:cxn ang="180">
                <a:pos x="connsiteX180" y="connsiteY180"/>
              </a:cxn>
              <a:cxn ang="181">
                <a:pos x="connsiteX181" y="connsiteY181"/>
              </a:cxn>
              <a:cxn ang="182">
                <a:pos x="connsiteX182" y="connsiteY182"/>
              </a:cxn>
              <a:cxn ang="183">
                <a:pos x="connsiteX183" y="connsiteY183"/>
              </a:cxn>
              <a:cxn ang="184">
                <a:pos x="connsiteX184" y="connsiteY184"/>
              </a:cxn>
              <a:cxn ang="185">
                <a:pos x="connsiteX185" y="connsiteY185"/>
              </a:cxn>
              <a:cxn ang="186">
                <a:pos x="connsiteX186" y="connsiteY186"/>
              </a:cxn>
              <a:cxn ang="187">
                <a:pos x="connsiteX187" y="connsiteY187"/>
              </a:cxn>
              <a:cxn ang="188">
                <a:pos x="connsiteX188" y="connsiteY188"/>
              </a:cxn>
              <a:cxn ang="189">
                <a:pos x="connsiteX189" y="connsiteY189"/>
              </a:cxn>
              <a:cxn ang="190">
                <a:pos x="connsiteX190" y="connsiteY190"/>
              </a:cxn>
            </a:cxnLst>
            <a:rect l="l" t="t" r="r" b="b"/>
            <a:pathLst>
              <a:path w="707288" h="2020646">
                <a:moveTo>
                  <a:pt x="435546" y="0"/>
                </a:moveTo>
                <a:cubicBezTo>
                  <a:pt x="426605" y="0"/>
                  <a:pt x="410870" y="1053"/>
                  <a:pt x="395820" y="7251"/>
                </a:cubicBezTo>
                <a:cubicBezTo>
                  <a:pt x="373189" y="16509"/>
                  <a:pt x="364959" y="19024"/>
                  <a:pt x="349643" y="42913"/>
                </a:cubicBezTo>
                <a:cubicBezTo>
                  <a:pt x="334213" y="66916"/>
                  <a:pt x="322783" y="91719"/>
                  <a:pt x="315925" y="130466"/>
                </a:cubicBezTo>
                <a:cubicBezTo>
                  <a:pt x="309067" y="169100"/>
                  <a:pt x="305866" y="171043"/>
                  <a:pt x="302094" y="200304"/>
                </a:cubicBezTo>
                <a:cubicBezTo>
                  <a:pt x="298551" y="229565"/>
                  <a:pt x="293179" y="235622"/>
                  <a:pt x="293637" y="256425"/>
                </a:cubicBezTo>
                <a:cubicBezTo>
                  <a:pt x="294093" y="277113"/>
                  <a:pt x="292036" y="285343"/>
                  <a:pt x="284264" y="299973"/>
                </a:cubicBezTo>
                <a:cubicBezTo>
                  <a:pt x="276606" y="314604"/>
                  <a:pt x="270548" y="327977"/>
                  <a:pt x="270548" y="327977"/>
                </a:cubicBezTo>
                <a:cubicBezTo>
                  <a:pt x="270548" y="327977"/>
                  <a:pt x="270091" y="328434"/>
                  <a:pt x="252260" y="336550"/>
                </a:cubicBezTo>
                <a:cubicBezTo>
                  <a:pt x="234429" y="344665"/>
                  <a:pt x="224256" y="350837"/>
                  <a:pt x="214998" y="359295"/>
                </a:cubicBezTo>
                <a:cubicBezTo>
                  <a:pt x="205626" y="367867"/>
                  <a:pt x="196710" y="386498"/>
                  <a:pt x="186194" y="406844"/>
                </a:cubicBezTo>
                <a:cubicBezTo>
                  <a:pt x="175565" y="427189"/>
                  <a:pt x="174079" y="432904"/>
                  <a:pt x="169164" y="445934"/>
                </a:cubicBezTo>
                <a:cubicBezTo>
                  <a:pt x="164248" y="458965"/>
                  <a:pt x="158191" y="467080"/>
                  <a:pt x="151676" y="475195"/>
                </a:cubicBezTo>
                <a:cubicBezTo>
                  <a:pt x="145160" y="483311"/>
                  <a:pt x="150076" y="481596"/>
                  <a:pt x="150876" y="482853"/>
                </a:cubicBezTo>
                <a:cubicBezTo>
                  <a:pt x="151676" y="484111"/>
                  <a:pt x="156133" y="489025"/>
                  <a:pt x="164706" y="493826"/>
                </a:cubicBezTo>
                <a:cubicBezTo>
                  <a:pt x="173164" y="498741"/>
                  <a:pt x="182536" y="500798"/>
                  <a:pt x="182536" y="500798"/>
                </a:cubicBezTo>
                <a:cubicBezTo>
                  <a:pt x="182536" y="500798"/>
                  <a:pt x="184137" y="510628"/>
                  <a:pt x="180137" y="528916"/>
                </a:cubicBezTo>
                <a:cubicBezTo>
                  <a:pt x="176021" y="547204"/>
                  <a:pt x="174079" y="558063"/>
                  <a:pt x="170307" y="576808"/>
                </a:cubicBezTo>
                <a:cubicBezTo>
                  <a:pt x="166649" y="595439"/>
                  <a:pt x="165049" y="607669"/>
                  <a:pt x="165049" y="607669"/>
                </a:cubicBezTo>
                <a:cubicBezTo>
                  <a:pt x="165049" y="607669"/>
                  <a:pt x="163410" y="607821"/>
                  <a:pt x="160604" y="607821"/>
                </a:cubicBezTo>
                <a:cubicBezTo>
                  <a:pt x="156730" y="607821"/>
                  <a:pt x="150647" y="607517"/>
                  <a:pt x="143561" y="606069"/>
                </a:cubicBezTo>
                <a:cubicBezTo>
                  <a:pt x="134048" y="604202"/>
                  <a:pt x="131940" y="603986"/>
                  <a:pt x="121577" y="603986"/>
                </a:cubicBezTo>
                <a:cubicBezTo>
                  <a:pt x="118618" y="603986"/>
                  <a:pt x="114973" y="604012"/>
                  <a:pt x="110299" y="604012"/>
                </a:cubicBezTo>
                <a:cubicBezTo>
                  <a:pt x="89268" y="604012"/>
                  <a:pt x="78638" y="598868"/>
                  <a:pt x="66065" y="595896"/>
                </a:cubicBezTo>
                <a:cubicBezTo>
                  <a:pt x="53492" y="593153"/>
                  <a:pt x="51892" y="591438"/>
                  <a:pt x="35661" y="586866"/>
                </a:cubicBezTo>
                <a:cubicBezTo>
                  <a:pt x="19431" y="582523"/>
                  <a:pt x="14973" y="580580"/>
                  <a:pt x="10972" y="578408"/>
                </a:cubicBezTo>
                <a:cubicBezTo>
                  <a:pt x="8229" y="577024"/>
                  <a:pt x="6083" y="574725"/>
                  <a:pt x="3974" y="574725"/>
                </a:cubicBezTo>
                <a:cubicBezTo>
                  <a:pt x="2933" y="574725"/>
                  <a:pt x="1905" y="575297"/>
                  <a:pt x="799" y="576808"/>
                </a:cubicBezTo>
                <a:cubicBezTo>
                  <a:pt x="-2399" y="581266"/>
                  <a:pt x="-2857" y="580923"/>
                  <a:pt x="0" y="586180"/>
                </a:cubicBezTo>
                <a:cubicBezTo>
                  <a:pt x="2743" y="591438"/>
                  <a:pt x="18630" y="612698"/>
                  <a:pt x="27089" y="625957"/>
                </a:cubicBezTo>
                <a:cubicBezTo>
                  <a:pt x="35661" y="639444"/>
                  <a:pt x="45834" y="651674"/>
                  <a:pt x="47434" y="653389"/>
                </a:cubicBezTo>
                <a:cubicBezTo>
                  <a:pt x="49034" y="654875"/>
                  <a:pt x="49492" y="656932"/>
                  <a:pt x="49834" y="660247"/>
                </a:cubicBezTo>
                <a:cubicBezTo>
                  <a:pt x="50292" y="663447"/>
                  <a:pt x="65265" y="681278"/>
                  <a:pt x="65265" y="681278"/>
                </a:cubicBezTo>
                <a:cubicBezTo>
                  <a:pt x="65265" y="681278"/>
                  <a:pt x="61265" y="686650"/>
                  <a:pt x="54750" y="689851"/>
                </a:cubicBezTo>
                <a:cubicBezTo>
                  <a:pt x="48235" y="693165"/>
                  <a:pt x="47091" y="693165"/>
                  <a:pt x="47091" y="698766"/>
                </a:cubicBezTo>
                <a:cubicBezTo>
                  <a:pt x="47091" y="704481"/>
                  <a:pt x="48691" y="704024"/>
                  <a:pt x="48691" y="711453"/>
                </a:cubicBezTo>
                <a:cubicBezTo>
                  <a:pt x="48691" y="718768"/>
                  <a:pt x="46634" y="720826"/>
                  <a:pt x="46634" y="723684"/>
                </a:cubicBezTo>
                <a:cubicBezTo>
                  <a:pt x="46634" y="726427"/>
                  <a:pt x="51320" y="735342"/>
                  <a:pt x="53264" y="736485"/>
                </a:cubicBezTo>
                <a:cubicBezTo>
                  <a:pt x="55092" y="737742"/>
                  <a:pt x="51778" y="739571"/>
                  <a:pt x="54178" y="742886"/>
                </a:cubicBezTo>
                <a:cubicBezTo>
                  <a:pt x="56463" y="745972"/>
                  <a:pt x="59550" y="751573"/>
                  <a:pt x="62522" y="752487"/>
                </a:cubicBezTo>
                <a:cubicBezTo>
                  <a:pt x="65493" y="753402"/>
                  <a:pt x="65493" y="757059"/>
                  <a:pt x="67094" y="758088"/>
                </a:cubicBezTo>
                <a:cubicBezTo>
                  <a:pt x="68808" y="759231"/>
                  <a:pt x="69037" y="760031"/>
                  <a:pt x="71323" y="761174"/>
                </a:cubicBezTo>
                <a:cubicBezTo>
                  <a:pt x="73317" y="762063"/>
                  <a:pt x="76275" y="763308"/>
                  <a:pt x="80936" y="763308"/>
                </a:cubicBezTo>
                <a:cubicBezTo>
                  <a:pt x="81622" y="763308"/>
                  <a:pt x="82346" y="763282"/>
                  <a:pt x="83096" y="763231"/>
                </a:cubicBezTo>
                <a:cubicBezTo>
                  <a:pt x="89154" y="762774"/>
                  <a:pt x="95898" y="760488"/>
                  <a:pt x="100012" y="758545"/>
                </a:cubicBezTo>
                <a:cubicBezTo>
                  <a:pt x="104241" y="756716"/>
                  <a:pt x="107670" y="754888"/>
                  <a:pt x="109270" y="753973"/>
                </a:cubicBezTo>
                <a:cubicBezTo>
                  <a:pt x="110985" y="753059"/>
                  <a:pt x="112814" y="751344"/>
                  <a:pt x="112814" y="751344"/>
                </a:cubicBezTo>
                <a:lnTo>
                  <a:pt x="115328" y="748829"/>
                </a:lnTo>
                <a:lnTo>
                  <a:pt x="136474" y="777862"/>
                </a:lnTo>
                <a:cubicBezTo>
                  <a:pt x="136474" y="777862"/>
                  <a:pt x="139115" y="780097"/>
                  <a:pt x="140716" y="780097"/>
                </a:cubicBezTo>
                <a:cubicBezTo>
                  <a:pt x="141033" y="780097"/>
                  <a:pt x="141300" y="780008"/>
                  <a:pt x="141503" y="779805"/>
                </a:cubicBezTo>
                <a:cubicBezTo>
                  <a:pt x="141643" y="779627"/>
                  <a:pt x="141744" y="779551"/>
                  <a:pt x="141820" y="779551"/>
                </a:cubicBezTo>
                <a:cubicBezTo>
                  <a:pt x="142455" y="779551"/>
                  <a:pt x="141313" y="784999"/>
                  <a:pt x="142532" y="788263"/>
                </a:cubicBezTo>
                <a:cubicBezTo>
                  <a:pt x="144018" y="791806"/>
                  <a:pt x="149047" y="806894"/>
                  <a:pt x="151104" y="810094"/>
                </a:cubicBezTo>
                <a:cubicBezTo>
                  <a:pt x="153048" y="813523"/>
                  <a:pt x="164706" y="837069"/>
                  <a:pt x="164706" y="837069"/>
                </a:cubicBezTo>
                <a:cubicBezTo>
                  <a:pt x="164706" y="837069"/>
                  <a:pt x="158991" y="862786"/>
                  <a:pt x="156933" y="873188"/>
                </a:cubicBezTo>
                <a:cubicBezTo>
                  <a:pt x="154990" y="883818"/>
                  <a:pt x="150876" y="943254"/>
                  <a:pt x="152475" y="950455"/>
                </a:cubicBezTo>
                <a:cubicBezTo>
                  <a:pt x="154076" y="957770"/>
                  <a:pt x="158991" y="1065212"/>
                  <a:pt x="159448" y="1093215"/>
                </a:cubicBezTo>
                <a:cubicBezTo>
                  <a:pt x="159791" y="1121219"/>
                  <a:pt x="157391" y="1236319"/>
                  <a:pt x="159448" y="1264322"/>
                </a:cubicBezTo>
                <a:cubicBezTo>
                  <a:pt x="161391" y="1292440"/>
                  <a:pt x="167906" y="1359191"/>
                  <a:pt x="170307" y="1387081"/>
                </a:cubicBezTo>
                <a:cubicBezTo>
                  <a:pt x="172707" y="1415198"/>
                  <a:pt x="178879" y="1499780"/>
                  <a:pt x="178879" y="1516811"/>
                </a:cubicBezTo>
                <a:cubicBezTo>
                  <a:pt x="178879" y="1533956"/>
                  <a:pt x="175565" y="1593278"/>
                  <a:pt x="179679" y="1610766"/>
                </a:cubicBezTo>
                <a:cubicBezTo>
                  <a:pt x="183680" y="1628254"/>
                  <a:pt x="197053" y="1690433"/>
                  <a:pt x="199911" y="1710092"/>
                </a:cubicBezTo>
                <a:cubicBezTo>
                  <a:pt x="202768" y="1729523"/>
                  <a:pt x="214541" y="1776615"/>
                  <a:pt x="218199" y="1790103"/>
                </a:cubicBezTo>
                <a:cubicBezTo>
                  <a:pt x="221856" y="1803590"/>
                  <a:pt x="221398" y="1806447"/>
                  <a:pt x="218655" y="1810334"/>
                </a:cubicBezTo>
                <a:cubicBezTo>
                  <a:pt x="215684" y="1814449"/>
                  <a:pt x="212026" y="1819020"/>
                  <a:pt x="210083" y="1829536"/>
                </a:cubicBezTo>
                <a:cubicBezTo>
                  <a:pt x="208026" y="1840166"/>
                  <a:pt x="207226" y="1852624"/>
                  <a:pt x="207226" y="1859254"/>
                </a:cubicBezTo>
                <a:cubicBezTo>
                  <a:pt x="207226" y="1865655"/>
                  <a:pt x="208026" y="1866569"/>
                  <a:pt x="209283" y="1874684"/>
                </a:cubicBezTo>
                <a:cubicBezTo>
                  <a:pt x="210540" y="1882800"/>
                  <a:pt x="213283" y="1891372"/>
                  <a:pt x="210540" y="1896173"/>
                </a:cubicBezTo>
                <a:cubicBezTo>
                  <a:pt x="207568" y="1901202"/>
                  <a:pt x="205626" y="1899031"/>
                  <a:pt x="200368" y="1903145"/>
                </a:cubicBezTo>
                <a:cubicBezTo>
                  <a:pt x="195110" y="1907146"/>
                  <a:pt x="193052" y="1907146"/>
                  <a:pt x="192596" y="1908860"/>
                </a:cubicBezTo>
                <a:cubicBezTo>
                  <a:pt x="192252" y="1910460"/>
                  <a:pt x="191452" y="1912861"/>
                  <a:pt x="192596" y="1914575"/>
                </a:cubicBezTo>
                <a:cubicBezTo>
                  <a:pt x="193853" y="1916175"/>
                  <a:pt x="182880" y="1924291"/>
                  <a:pt x="183680" y="1929205"/>
                </a:cubicBezTo>
                <a:cubicBezTo>
                  <a:pt x="184594" y="1934006"/>
                  <a:pt x="184937" y="1940978"/>
                  <a:pt x="188595" y="1944179"/>
                </a:cubicBezTo>
                <a:cubicBezTo>
                  <a:pt x="192252" y="1947379"/>
                  <a:pt x="201168" y="1955152"/>
                  <a:pt x="205968" y="1955495"/>
                </a:cubicBezTo>
                <a:cubicBezTo>
                  <a:pt x="210883" y="1955952"/>
                  <a:pt x="229171" y="1956866"/>
                  <a:pt x="235686" y="1956866"/>
                </a:cubicBezTo>
                <a:cubicBezTo>
                  <a:pt x="237858" y="1956866"/>
                  <a:pt x="240131" y="1957006"/>
                  <a:pt x="242519" y="1957006"/>
                </a:cubicBezTo>
                <a:cubicBezTo>
                  <a:pt x="247192" y="1957006"/>
                  <a:pt x="252310" y="1956460"/>
                  <a:pt x="257974" y="1953209"/>
                </a:cubicBezTo>
                <a:cubicBezTo>
                  <a:pt x="266433" y="1948294"/>
                  <a:pt x="275005" y="1944636"/>
                  <a:pt x="276949" y="1943036"/>
                </a:cubicBezTo>
                <a:cubicBezTo>
                  <a:pt x="279006" y="1941321"/>
                  <a:pt x="288721" y="1934463"/>
                  <a:pt x="291236" y="1930806"/>
                </a:cubicBezTo>
                <a:cubicBezTo>
                  <a:pt x="293637" y="1927034"/>
                  <a:pt x="308609" y="1921433"/>
                  <a:pt x="317525" y="1919490"/>
                </a:cubicBezTo>
                <a:cubicBezTo>
                  <a:pt x="326440" y="1917433"/>
                  <a:pt x="343128" y="1913318"/>
                  <a:pt x="343128" y="1913318"/>
                </a:cubicBezTo>
                <a:cubicBezTo>
                  <a:pt x="343128" y="1913318"/>
                  <a:pt x="348729" y="1905203"/>
                  <a:pt x="348386" y="1900402"/>
                </a:cubicBezTo>
                <a:cubicBezTo>
                  <a:pt x="348043" y="1895259"/>
                  <a:pt x="355701" y="1825993"/>
                  <a:pt x="355244" y="1798218"/>
                </a:cubicBezTo>
                <a:cubicBezTo>
                  <a:pt x="354901" y="1770557"/>
                  <a:pt x="349186" y="1685518"/>
                  <a:pt x="348386" y="1663458"/>
                </a:cubicBezTo>
                <a:cubicBezTo>
                  <a:pt x="347586" y="1640941"/>
                  <a:pt x="343928" y="1569275"/>
                  <a:pt x="337870" y="1533956"/>
                </a:cubicBezTo>
                <a:cubicBezTo>
                  <a:pt x="331698" y="1498523"/>
                  <a:pt x="322783" y="1385938"/>
                  <a:pt x="322783" y="1367650"/>
                </a:cubicBezTo>
                <a:cubicBezTo>
                  <a:pt x="322783" y="1349362"/>
                  <a:pt x="323698" y="1239177"/>
                  <a:pt x="323240" y="1211630"/>
                </a:cubicBezTo>
                <a:cubicBezTo>
                  <a:pt x="322783" y="1183855"/>
                  <a:pt x="322440" y="1158252"/>
                  <a:pt x="323240" y="1149337"/>
                </a:cubicBezTo>
                <a:cubicBezTo>
                  <a:pt x="324040" y="1140421"/>
                  <a:pt x="324498" y="1132192"/>
                  <a:pt x="324498" y="1132192"/>
                </a:cubicBezTo>
                <a:cubicBezTo>
                  <a:pt x="324498" y="1132192"/>
                  <a:pt x="330555" y="1150480"/>
                  <a:pt x="335813" y="1178140"/>
                </a:cubicBezTo>
                <a:cubicBezTo>
                  <a:pt x="341071" y="1205801"/>
                  <a:pt x="346329" y="1236319"/>
                  <a:pt x="348043" y="1258265"/>
                </a:cubicBezTo>
                <a:cubicBezTo>
                  <a:pt x="349643" y="1280210"/>
                  <a:pt x="346786" y="1307871"/>
                  <a:pt x="346786" y="1320101"/>
                </a:cubicBezTo>
                <a:cubicBezTo>
                  <a:pt x="346786" y="1332217"/>
                  <a:pt x="346786" y="1362278"/>
                  <a:pt x="350443" y="1374165"/>
                </a:cubicBezTo>
                <a:cubicBezTo>
                  <a:pt x="354101" y="1385938"/>
                  <a:pt x="354901" y="1444459"/>
                  <a:pt x="358902" y="1457947"/>
                </a:cubicBezTo>
                <a:cubicBezTo>
                  <a:pt x="363016" y="1471320"/>
                  <a:pt x="382905" y="1547901"/>
                  <a:pt x="388163" y="1559674"/>
                </a:cubicBezTo>
                <a:cubicBezTo>
                  <a:pt x="393420" y="1571447"/>
                  <a:pt x="407593" y="1654314"/>
                  <a:pt x="413651" y="1676603"/>
                </a:cubicBezTo>
                <a:cubicBezTo>
                  <a:pt x="419824" y="1698891"/>
                  <a:pt x="425424" y="1737182"/>
                  <a:pt x="429539" y="1749869"/>
                </a:cubicBezTo>
                <a:cubicBezTo>
                  <a:pt x="433540" y="1762442"/>
                  <a:pt x="440855" y="1780044"/>
                  <a:pt x="442455" y="1782444"/>
                </a:cubicBezTo>
                <a:cubicBezTo>
                  <a:pt x="444055" y="1784731"/>
                  <a:pt x="441655" y="1850339"/>
                  <a:pt x="447712" y="1879142"/>
                </a:cubicBezTo>
                <a:cubicBezTo>
                  <a:pt x="453885" y="1908060"/>
                  <a:pt x="462000" y="1954009"/>
                  <a:pt x="464401" y="1961324"/>
                </a:cubicBezTo>
                <a:cubicBezTo>
                  <a:pt x="466800" y="1968639"/>
                  <a:pt x="471716" y="1980526"/>
                  <a:pt x="474916" y="1983270"/>
                </a:cubicBezTo>
                <a:cubicBezTo>
                  <a:pt x="478231" y="1986013"/>
                  <a:pt x="494462" y="1988642"/>
                  <a:pt x="507377" y="1990928"/>
                </a:cubicBezTo>
                <a:cubicBezTo>
                  <a:pt x="513892" y="1992185"/>
                  <a:pt x="520586" y="1992490"/>
                  <a:pt x="526415" y="1992490"/>
                </a:cubicBezTo>
                <a:cubicBezTo>
                  <a:pt x="532244" y="1992490"/>
                  <a:pt x="537209" y="1992185"/>
                  <a:pt x="540296" y="1992185"/>
                </a:cubicBezTo>
                <a:lnTo>
                  <a:pt x="548754" y="1992185"/>
                </a:lnTo>
                <a:cubicBezTo>
                  <a:pt x="548754" y="1992185"/>
                  <a:pt x="560984" y="2010816"/>
                  <a:pt x="573100" y="2015273"/>
                </a:cubicBezTo>
                <a:cubicBezTo>
                  <a:pt x="582028" y="2018639"/>
                  <a:pt x="593001" y="2020646"/>
                  <a:pt x="603821" y="2020646"/>
                </a:cubicBezTo>
                <a:cubicBezTo>
                  <a:pt x="607695" y="2020646"/>
                  <a:pt x="611543" y="2020379"/>
                  <a:pt x="615277" y="2019846"/>
                </a:cubicBezTo>
                <a:cubicBezTo>
                  <a:pt x="629449" y="2017902"/>
                  <a:pt x="635965" y="2014930"/>
                  <a:pt x="640765" y="2011273"/>
                </a:cubicBezTo>
                <a:cubicBezTo>
                  <a:pt x="645680" y="2007730"/>
                  <a:pt x="646938" y="2007730"/>
                  <a:pt x="646938" y="1999043"/>
                </a:cubicBezTo>
                <a:cubicBezTo>
                  <a:pt x="646938" y="1990585"/>
                  <a:pt x="646480" y="1984413"/>
                  <a:pt x="644423" y="1981669"/>
                </a:cubicBezTo>
                <a:cubicBezTo>
                  <a:pt x="642480" y="1978812"/>
                  <a:pt x="637222" y="1975954"/>
                  <a:pt x="637222" y="1975954"/>
                </a:cubicBezTo>
                <a:cubicBezTo>
                  <a:pt x="637222" y="1975954"/>
                  <a:pt x="639165" y="1971497"/>
                  <a:pt x="639623" y="1966924"/>
                </a:cubicBezTo>
                <a:cubicBezTo>
                  <a:pt x="639965" y="1962467"/>
                  <a:pt x="639965" y="1958466"/>
                  <a:pt x="637222" y="1957209"/>
                </a:cubicBezTo>
                <a:cubicBezTo>
                  <a:pt x="635799" y="1956574"/>
                  <a:pt x="633450" y="1956257"/>
                  <a:pt x="631215" y="1956257"/>
                </a:cubicBezTo>
                <a:cubicBezTo>
                  <a:pt x="628967" y="1956257"/>
                  <a:pt x="626821" y="1956574"/>
                  <a:pt x="625792" y="1957209"/>
                </a:cubicBezTo>
                <a:cubicBezTo>
                  <a:pt x="625741" y="1957234"/>
                  <a:pt x="625691" y="1957247"/>
                  <a:pt x="625627" y="1957247"/>
                </a:cubicBezTo>
                <a:cubicBezTo>
                  <a:pt x="623151" y="1957247"/>
                  <a:pt x="611530" y="1933130"/>
                  <a:pt x="607962" y="1930463"/>
                </a:cubicBezTo>
                <a:cubicBezTo>
                  <a:pt x="604304" y="1927606"/>
                  <a:pt x="603160" y="1926348"/>
                  <a:pt x="603160" y="1926348"/>
                </a:cubicBezTo>
                <a:cubicBezTo>
                  <a:pt x="603160" y="1926348"/>
                  <a:pt x="603224" y="1926348"/>
                  <a:pt x="603339" y="1926348"/>
                </a:cubicBezTo>
                <a:cubicBezTo>
                  <a:pt x="604304" y="1926348"/>
                  <a:pt x="608889" y="1926069"/>
                  <a:pt x="605904" y="1920633"/>
                </a:cubicBezTo>
                <a:cubicBezTo>
                  <a:pt x="602704" y="1914575"/>
                  <a:pt x="598246" y="1902345"/>
                  <a:pt x="597103" y="1900745"/>
                </a:cubicBezTo>
                <a:cubicBezTo>
                  <a:pt x="595731" y="1899031"/>
                  <a:pt x="584072" y="1889315"/>
                  <a:pt x="582015" y="1877085"/>
                </a:cubicBezTo>
                <a:cubicBezTo>
                  <a:pt x="579958" y="1864855"/>
                  <a:pt x="566128" y="1798675"/>
                  <a:pt x="560527" y="1780044"/>
                </a:cubicBezTo>
                <a:cubicBezTo>
                  <a:pt x="554812" y="1761185"/>
                  <a:pt x="557327" y="1727352"/>
                  <a:pt x="554011" y="1708835"/>
                </a:cubicBezTo>
                <a:cubicBezTo>
                  <a:pt x="550812" y="1690090"/>
                  <a:pt x="546354" y="1655114"/>
                  <a:pt x="546354" y="1655114"/>
                </a:cubicBezTo>
                <a:cubicBezTo>
                  <a:pt x="546354" y="1655114"/>
                  <a:pt x="540296" y="1560702"/>
                  <a:pt x="537781" y="1545386"/>
                </a:cubicBezTo>
                <a:cubicBezTo>
                  <a:pt x="535381" y="1529956"/>
                  <a:pt x="529323" y="1510867"/>
                  <a:pt x="524408" y="1504695"/>
                </a:cubicBezTo>
                <a:cubicBezTo>
                  <a:pt x="519493" y="1498523"/>
                  <a:pt x="498919" y="1416456"/>
                  <a:pt x="498919" y="1402626"/>
                </a:cubicBezTo>
                <a:cubicBezTo>
                  <a:pt x="498919" y="1388795"/>
                  <a:pt x="499262" y="1366849"/>
                  <a:pt x="498462" y="1361135"/>
                </a:cubicBezTo>
                <a:cubicBezTo>
                  <a:pt x="497662" y="1355420"/>
                  <a:pt x="494462" y="1331531"/>
                  <a:pt x="491147" y="1325702"/>
                </a:cubicBezTo>
                <a:cubicBezTo>
                  <a:pt x="487946" y="1320101"/>
                  <a:pt x="494804" y="1211630"/>
                  <a:pt x="493204" y="1200086"/>
                </a:cubicBezTo>
                <a:cubicBezTo>
                  <a:pt x="491604" y="1188770"/>
                  <a:pt x="494004" y="1156652"/>
                  <a:pt x="493204" y="1153337"/>
                </a:cubicBezTo>
                <a:cubicBezTo>
                  <a:pt x="492404" y="1150137"/>
                  <a:pt x="490690" y="1142479"/>
                  <a:pt x="490690" y="1139621"/>
                </a:cubicBezTo>
                <a:cubicBezTo>
                  <a:pt x="490690" y="1136650"/>
                  <a:pt x="496405" y="1125334"/>
                  <a:pt x="498919" y="1119276"/>
                </a:cubicBezTo>
                <a:cubicBezTo>
                  <a:pt x="501319" y="1113104"/>
                  <a:pt x="504520" y="1103845"/>
                  <a:pt x="502920" y="1101445"/>
                </a:cubicBezTo>
                <a:cubicBezTo>
                  <a:pt x="501319" y="1098931"/>
                  <a:pt x="491604" y="1091615"/>
                  <a:pt x="491604" y="1091615"/>
                </a:cubicBezTo>
                <a:lnTo>
                  <a:pt x="487489" y="1085443"/>
                </a:lnTo>
                <a:cubicBezTo>
                  <a:pt x="487489" y="1085443"/>
                  <a:pt x="491604" y="1029093"/>
                  <a:pt x="492404" y="1018463"/>
                </a:cubicBezTo>
                <a:cubicBezTo>
                  <a:pt x="493204" y="1007833"/>
                  <a:pt x="493547" y="999718"/>
                  <a:pt x="493547" y="999718"/>
                </a:cubicBezTo>
                <a:cubicBezTo>
                  <a:pt x="493547" y="999718"/>
                  <a:pt x="497662" y="992860"/>
                  <a:pt x="496061" y="990345"/>
                </a:cubicBezTo>
                <a:cubicBezTo>
                  <a:pt x="494462" y="987945"/>
                  <a:pt x="489890" y="972400"/>
                  <a:pt x="489890" y="964285"/>
                </a:cubicBezTo>
                <a:cubicBezTo>
                  <a:pt x="489890" y="956170"/>
                  <a:pt x="485089" y="942682"/>
                  <a:pt x="485089" y="936167"/>
                </a:cubicBezTo>
                <a:cubicBezTo>
                  <a:pt x="485089" y="929766"/>
                  <a:pt x="487946" y="905421"/>
                  <a:pt x="487946" y="905421"/>
                </a:cubicBezTo>
                <a:cubicBezTo>
                  <a:pt x="487946" y="905421"/>
                  <a:pt x="541439" y="901649"/>
                  <a:pt x="543496" y="901306"/>
                </a:cubicBezTo>
                <a:cubicBezTo>
                  <a:pt x="545439" y="900963"/>
                  <a:pt x="548754" y="893533"/>
                  <a:pt x="549211" y="891133"/>
                </a:cubicBezTo>
                <a:cubicBezTo>
                  <a:pt x="549554" y="888732"/>
                  <a:pt x="549211" y="883361"/>
                  <a:pt x="549211" y="883361"/>
                </a:cubicBezTo>
                <a:lnTo>
                  <a:pt x="577557" y="884275"/>
                </a:lnTo>
                <a:cubicBezTo>
                  <a:pt x="577557" y="884275"/>
                  <a:pt x="575157" y="851242"/>
                  <a:pt x="574243" y="834554"/>
                </a:cubicBezTo>
                <a:cubicBezTo>
                  <a:pt x="573443" y="817981"/>
                  <a:pt x="571843" y="804151"/>
                  <a:pt x="571042" y="800493"/>
                </a:cubicBezTo>
                <a:cubicBezTo>
                  <a:pt x="570242" y="796835"/>
                  <a:pt x="565784" y="778547"/>
                  <a:pt x="565784" y="778547"/>
                </a:cubicBezTo>
                <a:cubicBezTo>
                  <a:pt x="565784" y="778547"/>
                  <a:pt x="573100" y="764717"/>
                  <a:pt x="573100" y="759802"/>
                </a:cubicBezTo>
                <a:cubicBezTo>
                  <a:pt x="573100" y="754888"/>
                  <a:pt x="573443" y="745172"/>
                  <a:pt x="573100" y="737399"/>
                </a:cubicBezTo>
                <a:cubicBezTo>
                  <a:pt x="572757" y="729741"/>
                  <a:pt x="578358" y="695223"/>
                  <a:pt x="578358" y="687793"/>
                </a:cubicBezTo>
                <a:cubicBezTo>
                  <a:pt x="578358" y="680478"/>
                  <a:pt x="581558" y="666648"/>
                  <a:pt x="581215" y="663104"/>
                </a:cubicBezTo>
                <a:cubicBezTo>
                  <a:pt x="580758" y="659447"/>
                  <a:pt x="581558" y="649617"/>
                  <a:pt x="581558" y="646302"/>
                </a:cubicBezTo>
                <a:cubicBezTo>
                  <a:pt x="581558" y="643216"/>
                  <a:pt x="590931" y="636130"/>
                  <a:pt x="590931" y="636130"/>
                </a:cubicBezTo>
                <a:cubicBezTo>
                  <a:pt x="590931" y="636130"/>
                  <a:pt x="597446" y="632129"/>
                  <a:pt x="606361" y="630072"/>
                </a:cubicBezTo>
                <a:cubicBezTo>
                  <a:pt x="615277" y="628014"/>
                  <a:pt x="631507" y="628014"/>
                  <a:pt x="645680" y="622756"/>
                </a:cubicBezTo>
                <a:cubicBezTo>
                  <a:pt x="659854" y="617384"/>
                  <a:pt x="674027" y="615784"/>
                  <a:pt x="680199" y="614298"/>
                </a:cubicBezTo>
                <a:cubicBezTo>
                  <a:pt x="686257" y="612698"/>
                  <a:pt x="695173" y="606069"/>
                  <a:pt x="699173" y="601154"/>
                </a:cubicBezTo>
                <a:cubicBezTo>
                  <a:pt x="703288" y="596353"/>
                  <a:pt x="711403" y="569150"/>
                  <a:pt x="707288" y="560577"/>
                </a:cubicBezTo>
                <a:cubicBezTo>
                  <a:pt x="703288" y="552119"/>
                  <a:pt x="700887" y="527202"/>
                  <a:pt x="696773" y="521944"/>
                </a:cubicBezTo>
                <a:cubicBezTo>
                  <a:pt x="692658" y="516686"/>
                  <a:pt x="685000" y="494283"/>
                  <a:pt x="685000" y="494283"/>
                </a:cubicBezTo>
                <a:cubicBezTo>
                  <a:pt x="685000" y="494283"/>
                  <a:pt x="671169" y="434047"/>
                  <a:pt x="671627" y="426389"/>
                </a:cubicBezTo>
                <a:cubicBezTo>
                  <a:pt x="672083" y="418617"/>
                  <a:pt x="671169" y="409359"/>
                  <a:pt x="665568" y="400786"/>
                </a:cubicBezTo>
                <a:cubicBezTo>
                  <a:pt x="659854" y="392214"/>
                  <a:pt x="659510" y="385698"/>
                  <a:pt x="658710" y="384098"/>
                </a:cubicBezTo>
                <a:cubicBezTo>
                  <a:pt x="657911" y="382384"/>
                  <a:pt x="652881" y="374725"/>
                  <a:pt x="650481" y="374269"/>
                </a:cubicBezTo>
                <a:cubicBezTo>
                  <a:pt x="648081" y="373926"/>
                  <a:pt x="649338" y="366153"/>
                  <a:pt x="649338" y="362610"/>
                </a:cubicBezTo>
                <a:cubicBezTo>
                  <a:pt x="649338" y="358838"/>
                  <a:pt x="650481" y="353580"/>
                  <a:pt x="644423" y="351180"/>
                </a:cubicBezTo>
                <a:cubicBezTo>
                  <a:pt x="638365" y="348779"/>
                  <a:pt x="630250" y="343865"/>
                  <a:pt x="619735" y="342264"/>
                </a:cubicBezTo>
                <a:cubicBezTo>
                  <a:pt x="609219" y="340664"/>
                  <a:pt x="606361" y="337692"/>
                  <a:pt x="603504" y="336550"/>
                </a:cubicBezTo>
                <a:cubicBezTo>
                  <a:pt x="600646" y="335292"/>
                  <a:pt x="593788" y="332549"/>
                  <a:pt x="580301" y="327520"/>
                </a:cubicBezTo>
                <a:cubicBezTo>
                  <a:pt x="567042" y="322719"/>
                  <a:pt x="555612" y="314604"/>
                  <a:pt x="548297" y="312546"/>
                </a:cubicBezTo>
                <a:cubicBezTo>
                  <a:pt x="541096" y="310603"/>
                  <a:pt x="529323" y="306831"/>
                  <a:pt x="527266" y="306031"/>
                </a:cubicBezTo>
                <a:cubicBezTo>
                  <a:pt x="525208" y="305231"/>
                  <a:pt x="519493" y="303517"/>
                  <a:pt x="519493" y="303517"/>
                </a:cubicBezTo>
                <a:cubicBezTo>
                  <a:pt x="519493" y="303517"/>
                  <a:pt x="512635" y="282485"/>
                  <a:pt x="509892" y="276428"/>
                </a:cubicBezTo>
                <a:cubicBezTo>
                  <a:pt x="506921" y="270256"/>
                  <a:pt x="504177" y="252310"/>
                  <a:pt x="504177" y="252310"/>
                </a:cubicBezTo>
                <a:lnTo>
                  <a:pt x="520751" y="225907"/>
                </a:lnTo>
                <a:cubicBezTo>
                  <a:pt x="520751" y="225907"/>
                  <a:pt x="522008" y="225907"/>
                  <a:pt x="523151" y="223049"/>
                </a:cubicBezTo>
                <a:cubicBezTo>
                  <a:pt x="524408" y="220192"/>
                  <a:pt x="534124" y="206933"/>
                  <a:pt x="535381" y="196646"/>
                </a:cubicBezTo>
                <a:cubicBezTo>
                  <a:pt x="536524" y="186473"/>
                  <a:pt x="536524" y="162128"/>
                  <a:pt x="536524" y="155612"/>
                </a:cubicBezTo>
                <a:cubicBezTo>
                  <a:pt x="536524" y="148983"/>
                  <a:pt x="533324" y="131609"/>
                  <a:pt x="532980" y="129209"/>
                </a:cubicBezTo>
                <a:cubicBezTo>
                  <a:pt x="532524" y="126694"/>
                  <a:pt x="517550" y="78345"/>
                  <a:pt x="514236" y="71488"/>
                </a:cubicBezTo>
                <a:cubicBezTo>
                  <a:pt x="511035" y="64515"/>
                  <a:pt x="505320" y="58800"/>
                  <a:pt x="505320" y="55143"/>
                </a:cubicBezTo>
                <a:cubicBezTo>
                  <a:pt x="505320" y="51485"/>
                  <a:pt x="502577" y="37998"/>
                  <a:pt x="500519" y="36398"/>
                </a:cubicBezTo>
                <a:cubicBezTo>
                  <a:pt x="498462" y="34912"/>
                  <a:pt x="481774" y="19024"/>
                  <a:pt x="481774" y="19024"/>
                </a:cubicBezTo>
                <a:cubicBezTo>
                  <a:pt x="481774" y="19024"/>
                  <a:pt x="460285" y="8051"/>
                  <a:pt x="457886" y="6794"/>
                </a:cubicBezTo>
                <a:cubicBezTo>
                  <a:pt x="455485" y="5536"/>
                  <a:pt x="442912" y="279"/>
                  <a:pt x="442912" y="279"/>
                </a:cubicBezTo>
                <a:cubicBezTo>
                  <a:pt x="442912" y="279"/>
                  <a:pt x="440131" y="0"/>
                  <a:pt x="435546" y="0"/>
                </a:cubicBezTo>
              </a:path>
            </a:pathLst>
          </a:custGeom>
          <a:solidFill>
            <a:srgbClr val="9DCAD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962400"/>
            <a:ext cx="520700" cy="2095500"/>
          </a:xfrm>
          <a:prstGeom prst="rect">
            <a:avLst/>
          </a:prstGeom>
          <a:noFill/>
        </p:spPr>
      </p:pic>
      <p:sp>
        <p:nvSpPr>
          <p:cNvPr id="6" name="TextBox 1"/>
          <p:cNvSpPr txBox="1"/>
          <p:nvPr/>
        </p:nvSpPr>
        <p:spPr>
          <a:xfrm>
            <a:off x="4781797" y="838200"/>
            <a:ext cx="5009421" cy="477054"/>
          </a:xfrm>
          <a:prstGeom prst="rect">
            <a:avLst/>
          </a:prstGeom>
          <a:noFill/>
        </p:spPr>
        <p:txBody>
          <a:bodyPr wrap="square" lIns="0" tIns="0" rIns="0" rtlCol="0">
            <a:spAutoFit/>
          </a:bodyPr>
          <a:lstStyle/>
          <a:p>
            <a:pPr>
              <a:tabLst/>
            </a:pPr>
            <a:r>
              <a:rPr lang="es-CL" altLang="zh-CN" sz="2800" dirty="0" smtClean="0">
                <a:solidFill>
                  <a:srgbClr val="74C7C0"/>
                </a:solidFill>
                <a:latin typeface="Gill Sans for Oriflame Light"/>
                <a:cs typeface="Gill Sans for Oriflame Light"/>
              </a:rPr>
              <a:t>Manejo de Objeciones</a:t>
            </a:r>
            <a:endParaRPr lang="es-CL" altLang="zh-CN" sz="2800" dirty="0">
              <a:solidFill>
                <a:srgbClr val="74C7C0"/>
              </a:solidFill>
              <a:latin typeface="Gill Sans for Oriflame Light"/>
              <a:cs typeface="Gill Sans for Oriflame Light"/>
            </a:endParaRPr>
          </a:p>
        </p:txBody>
      </p:sp>
      <p:sp>
        <p:nvSpPr>
          <p:cNvPr id="5" name="Rectángulo 4"/>
          <p:cNvSpPr/>
          <p:nvPr/>
        </p:nvSpPr>
        <p:spPr>
          <a:xfrm>
            <a:off x="304800" y="3352800"/>
            <a:ext cx="4572000" cy="805605"/>
          </a:xfrm>
          <a:prstGeom prst="rect">
            <a:avLst/>
          </a:prstGeom>
        </p:spPr>
        <p:txBody>
          <a:bodyPr>
            <a:spAutoFit/>
          </a:bodyPr>
          <a:lstStyle/>
          <a:p>
            <a:pPr lvl="0">
              <a:lnSpc>
                <a:spcPct val="70000"/>
              </a:lnSpc>
              <a:spcAft>
                <a:spcPts val="600"/>
              </a:spcAft>
            </a:pPr>
            <a:r>
              <a:rPr lang="es-CL" altLang="zh-CN" sz="1100" b="1" dirty="0">
                <a:solidFill>
                  <a:srgbClr val="FFFFFF"/>
                </a:solidFill>
                <a:latin typeface="Gill Sans for Oriflame Light"/>
                <a:cs typeface="Gill Sans for Oriflame"/>
              </a:rPr>
              <a:t>5. Crea interés por</a:t>
            </a:r>
            <a:r>
              <a:rPr lang="es-CL" altLang="zh-CN" sz="1100" b="1" dirty="0">
                <a:solidFill>
                  <a:prstClr val="black"/>
                </a:solidFill>
                <a:latin typeface="Gill Sans for Oriflame Light"/>
                <a:cs typeface="Gill Sans for Oriflame"/>
              </a:rPr>
              <a:t> </a:t>
            </a:r>
            <a:r>
              <a:rPr lang="es-CL" altLang="zh-CN" sz="1100" b="1" dirty="0">
                <a:solidFill>
                  <a:srgbClr val="FFFFFF"/>
                </a:solidFill>
                <a:latin typeface="Gill Sans for Oriflame Light"/>
                <a:cs typeface="Gill Sans for Oriflame"/>
              </a:rPr>
              <a:t>Oriﬂame</a:t>
            </a:r>
            <a:r>
              <a:rPr lang="es-CL" altLang="zh-CN" sz="1100" b="1" dirty="0" smtClean="0">
                <a:solidFill>
                  <a:srgbClr val="FFFFFF"/>
                </a:solidFill>
                <a:latin typeface="Gill Sans for Oriflame Light"/>
                <a:cs typeface="Gill Sans for Oriflame"/>
              </a:rPr>
              <a:t>, </a:t>
            </a:r>
            <a:r>
              <a:rPr lang="es-CL" altLang="zh-CN" sz="1100" b="1" dirty="0">
                <a:solidFill>
                  <a:srgbClr val="FFFFFF"/>
                </a:solidFill>
                <a:latin typeface="Gill Sans for Oriflame Light"/>
                <a:cs typeface="Gill Sans for Oriflame"/>
              </a:rPr>
              <a:t>por </a:t>
            </a:r>
            <a:r>
              <a:rPr lang="es-CL" altLang="zh-CN" sz="1100" b="1" dirty="0" smtClean="0">
                <a:solidFill>
                  <a:srgbClr val="FFFFFF"/>
                </a:solidFill>
                <a:latin typeface="Gill Sans for Oriflame Light"/>
                <a:cs typeface="Gill Sans for Oriflame"/>
              </a:rPr>
              <a:t>el Líder </a:t>
            </a:r>
            <a:r>
              <a:rPr lang="es-CL" altLang="zh-CN" sz="1100" b="1" dirty="0">
                <a:solidFill>
                  <a:srgbClr val="FFFFFF"/>
                </a:solidFill>
                <a:latin typeface="Gill Sans for Oriflame Light"/>
                <a:cs typeface="Gill Sans for Oriflame"/>
              </a:rPr>
              <a:t>o la </a:t>
            </a:r>
            <a:r>
              <a:rPr lang="es-CL" altLang="zh-CN" sz="1100" b="1" dirty="0" smtClean="0">
                <a:solidFill>
                  <a:srgbClr val="FFFFFF"/>
                </a:solidFill>
                <a:latin typeface="Gill Sans for Oriflame Light"/>
                <a:cs typeface="Gill Sans for Oriflame"/>
              </a:rPr>
              <a:t>reunón</a:t>
            </a:r>
            <a:endParaRPr lang="es-CL" altLang="zh-CN" sz="1100" b="1" dirty="0">
              <a:solidFill>
                <a:srgbClr val="FFFFFF"/>
              </a:solidFill>
              <a:latin typeface="Gill Sans for Oriflame Light"/>
              <a:cs typeface="Gill Sans for Oriflame"/>
            </a:endParaRPr>
          </a:p>
          <a:p>
            <a:pPr>
              <a:lnSpc>
                <a:spcPct val="70000"/>
              </a:lnSpc>
              <a:spcAft>
                <a:spcPts val="600"/>
              </a:spcAft>
            </a:pPr>
            <a:r>
              <a:rPr lang="es-CL" altLang="zh-CN" sz="1100" b="1" dirty="0">
                <a:solidFill>
                  <a:srgbClr val="FFFFFF"/>
                </a:solidFill>
                <a:latin typeface="Gill Sans for Oriflame Light"/>
                <a:cs typeface="Gill Sans for Oriflame"/>
              </a:rPr>
              <a:t>    •</a:t>
            </a:r>
            <a:r>
              <a:rPr lang="es-CL" altLang="zh-CN" sz="1100" b="1" dirty="0">
                <a:solidFill>
                  <a:prstClr val="black"/>
                </a:solidFill>
                <a:latin typeface="Gill Sans for Oriflame Light"/>
                <a:cs typeface="Gill Sans for Oriflame"/>
              </a:rPr>
              <a:t> </a:t>
            </a:r>
            <a:r>
              <a:rPr lang="es-CL" altLang="zh-CN" sz="1100" b="1" dirty="0">
                <a:solidFill>
                  <a:srgbClr val="FFFFFF"/>
                </a:solidFill>
                <a:latin typeface="Gill Sans for Oriflame Light"/>
                <a:cs typeface="Gill Sans for Oriflame"/>
              </a:rPr>
              <a:t>Dependiendo del tipo de reunión:  </a:t>
            </a:r>
          </a:p>
          <a:p>
            <a:pPr marL="171450" indent="-171450">
              <a:lnSpc>
                <a:spcPct val="70000"/>
              </a:lnSpc>
              <a:spcAft>
                <a:spcPts val="600"/>
              </a:spcAft>
              <a:buFont typeface="Wingdings" panose="05000000000000000000" pitchFamily="2" charset="2"/>
              <a:buChar char="ü"/>
            </a:pPr>
            <a:r>
              <a:rPr lang="es-CL" altLang="zh-CN" sz="1100" b="1" dirty="0">
                <a:solidFill>
                  <a:srgbClr val="FFFFFF"/>
                </a:solidFill>
                <a:latin typeface="Gill Sans for Oriflame Light"/>
                <a:cs typeface="Gill Sans for Oriflame"/>
              </a:rPr>
              <a:t>      Enfoque negocio </a:t>
            </a:r>
          </a:p>
          <a:p>
            <a:pPr marL="171450" indent="-171450">
              <a:lnSpc>
                <a:spcPct val="70000"/>
              </a:lnSpc>
              <a:spcAft>
                <a:spcPts val="600"/>
              </a:spcAft>
              <a:buFont typeface="Wingdings" panose="05000000000000000000" pitchFamily="2" charset="2"/>
              <a:buChar char="ü"/>
            </a:pPr>
            <a:r>
              <a:rPr lang="es-CL" altLang="zh-CN" sz="1100" b="1" dirty="0">
                <a:solidFill>
                  <a:srgbClr val="FFFFFF"/>
                </a:solidFill>
                <a:latin typeface="Gill Sans for Oriflame Light"/>
                <a:cs typeface="Gill Sans for Oriflame"/>
              </a:rPr>
              <a:t>      Enfoque en producto</a:t>
            </a:r>
          </a:p>
        </p:txBody>
      </p:sp>
      <p:sp>
        <p:nvSpPr>
          <p:cNvPr id="44" name="Rectángulo 43"/>
          <p:cNvSpPr/>
          <p:nvPr/>
        </p:nvSpPr>
        <p:spPr>
          <a:xfrm>
            <a:off x="304800" y="4648200"/>
            <a:ext cx="4572000" cy="430887"/>
          </a:xfrm>
          <a:prstGeom prst="rect">
            <a:avLst/>
          </a:prstGeom>
        </p:spPr>
        <p:txBody>
          <a:bodyPr>
            <a:spAutoFit/>
          </a:bodyPr>
          <a:lstStyle/>
          <a:p>
            <a:pPr lvl="0"/>
            <a:r>
              <a:rPr lang="es-CL" altLang="zh-CN" sz="1100" b="1" dirty="0">
                <a:solidFill>
                  <a:srgbClr val="FFFFFF"/>
                </a:solidFill>
                <a:latin typeface="Gill Sans for Oriflame Light"/>
                <a:cs typeface="Gill Sans for Oriflame"/>
              </a:rPr>
              <a:t>6.</a:t>
            </a:r>
            <a:r>
              <a:rPr lang="es-CL" altLang="zh-CN" sz="1100" b="1" dirty="0">
                <a:solidFill>
                  <a:prstClr val="black"/>
                </a:solidFill>
                <a:latin typeface="Gill Sans for Oriflame Light"/>
                <a:cs typeface="Gill Sans for Oriflame"/>
              </a:rPr>
              <a:t> </a:t>
            </a:r>
            <a:r>
              <a:rPr lang="es-CL" altLang="zh-CN" sz="1100" b="1" dirty="0">
                <a:solidFill>
                  <a:srgbClr val="FFFFFF"/>
                </a:solidFill>
                <a:latin typeface="Gill Sans for Oriflame Light"/>
                <a:cs typeface="Gill Sans for Oriflame"/>
              </a:rPr>
              <a:t>Al final propone dos opciones de tiempo, </a:t>
            </a:r>
            <a:r>
              <a:rPr lang="es-CL" altLang="zh-CN" sz="1100" b="1" dirty="0" smtClean="0">
                <a:solidFill>
                  <a:srgbClr val="FFFFFF"/>
                </a:solidFill>
                <a:latin typeface="Gill Sans for Oriflame Light"/>
                <a:cs typeface="Gill Sans for Oriflame"/>
              </a:rPr>
              <a:t>(elección </a:t>
            </a:r>
            <a:r>
              <a:rPr lang="es-CL" altLang="zh-CN" sz="1100" b="1" dirty="0">
                <a:solidFill>
                  <a:srgbClr val="FFFFFF"/>
                </a:solidFill>
                <a:latin typeface="Gill Sans for Oriflame Light"/>
                <a:cs typeface="Gill Sans for Oriflame"/>
              </a:rPr>
              <a:t>sin elección)</a:t>
            </a:r>
          </a:p>
          <a:p>
            <a:pPr lvl="0"/>
            <a:r>
              <a:rPr lang="es-CL" altLang="zh-CN" sz="1100" b="1" dirty="0">
                <a:solidFill>
                  <a:srgbClr val="FFFFFF"/>
                </a:solidFill>
                <a:latin typeface="Gill Sans for Oriflame Light"/>
                <a:cs typeface="Gill Sans for Oriflame"/>
              </a:rPr>
              <a:t>Recibe </a:t>
            </a:r>
            <a:r>
              <a:rPr lang="es-CL" altLang="zh-CN" sz="1100" b="1" dirty="0" smtClean="0">
                <a:solidFill>
                  <a:srgbClr val="FFFFFF"/>
                </a:solidFill>
                <a:latin typeface="Gill Sans for Oriflame Light"/>
                <a:cs typeface="Gill Sans for Oriflame"/>
              </a:rPr>
              <a:t>la </a:t>
            </a:r>
            <a:r>
              <a:rPr lang="es-CL" altLang="zh-CN" sz="1100" b="1" dirty="0">
                <a:solidFill>
                  <a:srgbClr val="FFFFFF"/>
                </a:solidFill>
                <a:latin typeface="Gill Sans for Oriflame Light"/>
                <a:cs typeface="Gill Sans for Oriflame"/>
              </a:rPr>
              <a:t>confirmación</a:t>
            </a:r>
            <a:r>
              <a:rPr lang="es-CL" altLang="zh-CN" sz="1100" b="1" dirty="0">
                <a:solidFill>
                  <a:prstClr val="black"/>
                </a:solidFill>
                <a:latin typeface="Gill Sans for Oriflame Light"/>
                <a:cs typeface="Gill Sans for Oriflame"/>
              </a:rPr>
              <a:t> </a:t>
            </a:r>
            <a:endParaRPr lang="es-CL" altLang="zh-CN" sz="1100" b="1" dirty="0">
              <a:solidFill>
                <a:srgbClr val="FFFFFF"/>
              </a:solidFill>
              <a:latin typeface="Gill Sans for Oriflame Light"/>
              <a:cs typeface="Gill Sans for Oriflame"/>
            </a:endParaRPr>
          </a:p>
        </p:txBody>
      </p:sp>
      <p:sp>
        <p:nvSpPr>
          <p:cNvPr id="33" name="TextBox 1"/>
          <p:cNvSpPr txBox="1"/>
          <p:nvPr/>
        </p:nvSpPr>
        <p:spPr>
          <a:xfrm>
            <a:off x="4876800" y="1600200"/>
            <a:ext cx="3962400" cy="600164"/>
          </a:xfrm>
          <a:prstGeom prst="rect">
            <a:avLst/>
          </a:prstGeom>
          <a:noFill/>
        </p:spPr>
        <p:txBody>
          <a:bodyPr wrap="square" lIns="0" tIns="0" rIns="0" rtlCol="0">
            <a:spAutoFit/>
          </a:bodyPr>
          <a:lstStyle/>
          <a:p>
            <a:pPr>
              <a:tabLst>
                <a:tab pos="101600" algn="l"/>
              </a:tabLst>
            </a:pPr>
            <a:r>
              <a:rPr lang="es-CL" dirty="0" smtClean="0">
                <a:solidFill>
                  <a:srgbClr val="74C7C0"/>
                </a:solidFill>
                <a:latin typeface="Gill Sans for Oriflame Light"/>
                <a:cs typeface="Gill Sans for Oriflame"/>
              </a:rPr>
              <a:t>Para manejarlas, utiliza </a:t>
            </a:r>
            <a:r>
              <a:rPr lang="es-CL" dirty="0">
                <a:solidFill>
                  <a:srgbClr val="74C7C0"/>
                </a:solidFill>
                <a:latin typeface="Gill Sans for Oriflame Light"/>
                <a:cs typeface="Gill Sans for Oriflame"/>
              </a:rPr>
              <a:t>la técnica “sentir y darse cuenta</a:t>
            </a:r>
            <a:r>
              <a:rPr lang="es-CL" dirty="0" smtClean="0">
                <a:solidFill>
                  <a:srgbClr val="74C7C0"/>
                </a:solidFill>
                <a:latin typeface="Gill Sans for Oriflame Light"/>
                <a:cs typeface="Gill Sans for Oriflame"/>
              </a:rPr>
              <a:t>”</a:t>
            </a:r>
            <a:endParaRPr lang="es-CL" altLang="zh-CN" sz="2000" b="1" dirty="0" smtClean="0">
              <a:solidFill>
                <a:srgbClr val="3696AB"/>
              </a:solidFill>
              <a:latin typeface="Gill Sans for Oriflame Light"/>
              <a:cs typeface="Gill Sans for Oriflame"/>
            </a:endParaRPr>
          </a:p>
        </p:txBody>
      </p:sp>
      <p:pic>
        <p:nvPicPr>
          <p:cNvPr id="10"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2" name="Rectángulo 1"/>
          <p:cNvSpPr/>
          <p:nvPr/>
        </p:nvSpPr>
        <p:spPr>
          <a:xfrm>
            <a:off x="4800600" y="2661997"/>
            <a:ext cx="3703320" cy="584776"/>
          </a:xfrm>
          <a:prstGeom prst="rect">
            <a:avLst/>
          </a:prstGeom>
        </p:spPr>
        <p:txBody>
          <a:bodyPr wrap="square">
            <a:spAutoFit/>
          </a:bodyPr>
          <a:lstStyle/>
          <a:p>
            <a:pPr>
              <a:spcBef>
                <a:spcPts val="600"/>
              </a:spcBef>
              <a:spcAft>
                <a:spcPts val="1200"/>
              </a:spcAft>
            </a:pPr>
            <a:r>
              <a:rPr lang="es-CL" sz="1600" dirty="0">
                <a:latin typeface="Gill Sans for Oriflame Light"/>
              </a:rPr>
              <a:t>Ejemplo: No estoy seguro de asistir a una </a:t>
            </a:r>
            <a:r>
              <a:rPr lang="es-CL" sz="1600" dirty="0" smtClean="0">
                <a:latin typeface="Gill Sans for Oriflame Light"/>
              </a:rPr>
              <a:t>ROO</a:t>
            </a:r>
            <a:endParaRPr lang="es-CL" altLang="zh-CN" sz="1600" dirty="0">
              <a:solidFill>
                <a:srgbClr val="231F20"/>
              </a:solidFill>
              <a:latin typeface="Gill Sans for Oriflame Light"/>
              <a:cs typeface="Gill Sans for Oriflame Light"/>
            </a:endParaRPr>
          </a:p>
        </p:txBody>
      </p:sp>
      <p:sp>
        <p:nvSpPr>
          <p:cNvPr id="12" name="5 Rectángulo"/>
          <p:cNvSpPr/>
          <p:nvPr/>
        </p:nvSpPr>
        <p:spPr>
          <a:xfrm>
            <a:off x="4800600" y="3423997"/>
            <a:ext cx="4038600" cy="1107996"/>
          </a:xfrm>
          <a:prstGeom prst="rect">
            <a:avLst/>
          </a:prstGeom>
        </p:spPr>
        <p:txBody>
          <a:bodyPr wrap="square">
            <a:spAutoFit/>
          </a:bodyPr>
          <a:lstStyle/>
          <a:p>
            <a:pPr lvl="0">
              <a:spcBef>
                <a:spcPts val="600"/>
              </a:spcBef>
              <a:spcAft>
                <a:spcPts val="1200"/>
              </a:spcAft>
            </a:pPr>
            <a:r>
              <a:rPr lang="es-CL" sz="1600" dirty="0" smtClean="0">
                <a:solidFill>
                  <a:prstClr val="black"/>
                </a:solidFill>
                <a:latin typeface="Gill Sans for Oriflame Light"/>
              </a:rPr>
              <a:t>“Me </a:t>
            </a:r>
            <a:r>
              <a:rPr lang="es-CL" sz="1600" b="1" dirty="0">
                <a:solidFill>
                  <a:srgbClr val="74C7C0"/>
                </a:solidFill>
                <a:latin typeface="Gill Sans for Oriflame Light"/>
                <a:cs typeface="Gill Sans for Oriflame"/>
              </a:rPr>
              <a:t>sentí</a:t>
            </a:r>
            <a:r>
              <a:rPr lang="es-CL" sz="1600" dirty="0">
                <a:solidFill>
                  <a:prstClr val="black"/>
                </a:solidFill>
                <a:latin typeface="Gill Sans for Oriflame Light"/>
              </a:rPr>
              <a:t> igual que tú, pero después me </a:t>
            </a:r>
            <a:r>
              <a:rPr lang="es-CL" sz="1600" b="1" dirty="0">
                <a:solidFill>
                  <a:srgbClr val="74C7C0"/>
                </a:solidFill>
                <a:latin typeface="Gill Sans for Oriflame Light"/>
                <a:cs typeface="Gill Sans for Oriflame"/>
              </a:rPr>
              <a:t>di</a:t>
            </a:r>
            <a:r>
              <a:rPr lang="es-CL" sz="1600" b="1" dirty="0">
                <a:solidFill>
                  <a:srgbClr val="3696AB"/>
                </a:solidFill>
                <a:latin typeface="Gill Sans for Oriflame Light"/>
                <a:cs typeface="Gill Sans for Oriflame"/>
              </a:rPr>
              <a:t> </a:t>
            </a:r>
            <a:r>
              <a:rPr lang="es-CL" sz="1600" b="1" dirty="0">
                <a:solidFill>
                  <a:srgbClr val="74C7C0"/>
                </a:solidFill>
                <a:latin typeface="Gill Sans for Oriflame Light"/>
                <a:cs typeface="Gill Sans for Oriflame"/>
              </a:rPr>
              <a:t>cuenta</a:t>
            </a:r>
            <a:r>
              <a:rPr lang="es-CL" sz="1600" b="1" dirty="0">
                <a:solidFill>
                  <a:srgbClr val="3696AB"/>
                </a:solidFill>
                <a:latin typeface="Gill Sans for Oriflame Light"/>
                <a:cs typeface="Gill Sans for Oriflame"/>
              </a:rPr>
              <a:t> </a:t>
            </a:r>
            <a:r>
              <a:rPr lang="es-CL" sz="1600" dirty="0">
                <a:solidFill>
                  <a:prstClr val="black"/>
                </a:solidFill>
                <a:latin typeface="Gill Sans for Oriflame Light"/>
              </a:rPr>
              <a:t>que Oriflame es una oportunidad para todos -puedes hacer mucho o poco, como tú </a:t>
            </a:r>
            <a:r>
              <a:rPr lang="es-CL" sz="1600" dirty="0" smtClean="0">
                <a:solidFill>
                  <a:prstClr val="black"/>
                </a:solidFill>
                <a:latin typeface="Gill Sans for Oriflame Light"/>
              </a:rPr>
              <a:t>quieras y </a:t>
            </a:r>
            <a:r>
              <a:rPr lang="es-CL" sz="1600" dirty="0">
                <a:solidFill>
                  <a:prstClr val="black"/>
                </a:solidFill>
                <a:latin typeface="Gill Sans for Oriflame Light"/>
              </a:rPr>
              <a:t>tienes mucho que ganar.”</a:t>
            </a:r>
          </a:p>
        </p:txBody>
      </p:sp>
      <p:sp>
        <p:nvSpPr>
          <p:cNvPr id="13" name="4 Rectángulo"/>
          <p:cNvSpPr/>
          <p:nvPr/>
        </p:nvSpPr>
        <p:spPr>
          <a:xfrm>
            <a:off x="4876800" y="5465090"/>
            <a:ext cx="3352800" cy="646331"/>
          </a:xfrm>
          <a:prstGeom prst="rect">
            <a:avLst/>
          </a:prstGeom>
        </p:spPr>
        <p:txBody>
          <a:bodyPr wrap="square">
            <a:spAutoFit/>
          </a:bodyPr>
          <a:lstStyle/>
          <a:p>
            <a:r>
              <a:rPr lang="es-CL" dirty="0" smtClean="0">
                <a:latin typeface="Gill Sans for Oriflame Light"/>
              </a:rPr>
              <a:t>Revisemos objeciones comunes</a:t>
            </a:r>
            <a:endParaRPr lang="es-CL" dirty="0">
              <a:latin typeface="Gill Sans for Oriflame Light"/>
            </a:endParaRPr>
          </a:p>
        </p:txBody>
      </p:sp>
      <p:sp>
        <p:nvSpPr>
          <p:cNvPr id="14" name="TextBox 1"/>
          <p:cNvSpPr txBox="1"/>
          <p:nvPr/>
        </p:nvSpPr>
        <p:spPr>
          <a:xfrm>
            <a:off x="5080632" y="5079087"/>
            <a:ext cx="1449115" cy="386003"/>
          </a:xfrm>
          <a:prstGeom prst="rect">
            <a:avLst/>
          </a:prstGeom>
          <a:noFill/>
        </p:spPr>
        <p:txBody>
          <a:bodyPr wrap="none" lIns="0" tIns="0" rIns="0" rtlCol="0">
            <a:spAutoFit/>
          </a:bodyPr>
          <a:lstStyle/>
          <a:p>
            <a:pPr algn="ctr">
              <a:lnSpc>
                <a:spcPts val="2700"/>
              </a:lnSpc>
              <a:tabLst/>
            </a:pPr>
            <a:r>
              <a:rPr lang="es-CL" altLang="zh-CN" sz="2000" b="1" dirty="0" smtClean="0">
                <a:solidFill>
                  <a:srgbClr val="74C7C0"/>
                </a:solidFill>
                <a:latin typeface="Gill Sans for Oriflame Light"/>
                <a:cs typeface="Gill Sans for Oriflame"/>
              </a:rPr>
              <a:t>Juego de roles</a:t>
            </a:r>
          </a:p>
        </p:txBody>
      </p:sp>
    </p:spTree>
    <p:extLst>
      <p:ext uri="{BB962C8B-B14F-4D97-AF65-F5344CB8AC3E}">
        <p14:creationId xmlns:p14="http://schemas.microsoft.com/office/powerpoint/2010/main" val="119608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0" t="8614"/>
          <a:stretch/>
        </p:blipFill>
        <p:spPr bwMode="auto">
          <a:xfrm>
            <a:off x="483362" y="2230651"/>
            <a:ext cx="1928901" cy="2646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3"/>
          <p:cNvSpPr/>
          <p:nvPr/>
        </p:nvSpPr>
        <p:spPr>
          <a:xfrm>
            <a:off x="2546604" y="2206556"/>
            <a:ext cx="1961375" cy="2284349"/>
          </a:xfrm>
          <a:custGeom>
            <a:avLst/>
            <a:gdLst>
              <a:gd name="connsiteX0" fmla="*/ 1961375 w 1961375"/>
              <a:gd name="connsiteY0" fmla="*/ 2284349 h 2284349"/>
              <a:gd name="connsiteX1" fmla="*/ 0 w 1961375"/>
              <a:gd name="connsiteY1" fmla="*/ 2284349 h 2284349"/>
              <a:gd name="connsiteX2" fmla="*/ 0 w 1961375"/>
              <a:gd name="connsiteY2" fmla="*/ 0 h 2284349"/>
              <a:gd name="connsiteX3" fmla="*/ 1961375 w 1961375"/>
              <a:gd name="connsiteY3" fmla="*/ 0 h 2284349"/>
              <a:gd name="connsiteX4" fmla="*/ 1961375 w 1961375"/>
              <a:gd name="connsiteY4" fmla="*/ 2284349 h 228434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61375" h="2284349">
                <a:moveTo>
                  <a:pt x="1961375" y="2284349"/>
                </a:moveTo>
                <a:lnTo>
                  <a:pt x="0" y="2284349"/>
                </a:lnTo>
                <a:lnTo>
                  <a:pt x="0" y="0"/>
                </a:lnTo>
                <a:lnTo>
                  <a:pt x="1961375" y="0"/>
                </a:lnTo>
                <a:lnTo>
                  <a:pt x="1961375" y="2284349"/>
                </a:lnTo>
              </a:path>
            </a:pathLst>
          </a:custGeom>
          <a:solidFill>
            <a:srgbClr val="F0FAF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399" y="2209800"/>
            <a:ext cx="1955800" cy="2286000"/>
          </a:xfrm>
          <a:prstGeom prst="rect">
            <a:avLst/>
          </a:prstGeom>
        </p:spPr>
      </p:pic>
      <p:sp>
        <p:nvSpPr>
          <p:cNvPr id="27" name="TextBox 1"/>
          <p:cNvSpPr txBox="1"/>
          <p:nvPr/>
        </p:nvSpPr>
        <p:spPr>
          <a:xfrm>
            <a:off x="1066800" y="762000"/>
            <a:ext cx="6870471" cy="918200"/>
          </a:xfrm>
          <a:prstGeom prst="rect">
            <a:avLst/>
          </a:prstGeom>
          <a:noFill/>
        </p:spPr>
        <p:txBody>
          <a:bodyPr wrap="none" lIns="0" tIns="0" rIns="0" rtlCol="0">
            <a:spAutoFit/>
          </a:bodyPr>
          <a:lstStyle/>
          <a:p>
            <a:pPr>
              <a:lnSpc>
                <a:spcPts val="3400"/>
              </a:lnSpc>
            </a:pPr>
            <a:r>
              <a:rPr lang="es-CL" sz="2800" b="1" dirty="0" smtClean="0">
                <a:solidFill>
                  <a:srgbClr val="ABD91A"/>
                </a:solidFill>
                <a:latin typeface="Gill Sans for Oriflame Light"/>
              </a:rPr>
              <a:t>Realizando ROO para reclutar invitados </a:t>
            </a:r>
          </a:p>
          <a:p>
            <a:pPr>
              <a:lnSpc>
                <a:spcPts val="3400"/>
              </a:lnSpc>
            </a:pPr>
            <a:r>
              <a:rPr lang="es-CL" sz="2000" dirty="0" smtClean="0">
                <a:latin typeface="Gill Sans for Oriflame Light"/>
              </a:rPr>
              <a:t>Puedes hacerlo a través de</a:t>
            </a:r>
            <a:r>
              <a:rPr lang="es-CL" altLang="zh-CN" sz="2000" dirty="0" smtClean="0">
                <a:latin typeface="Gill Sans for Oriflame Light"/>
                <a:cs typeface="Gill Sans for Oriflame Light"/>
              </a:rPr>
              <a:t>:</a:t>
            </a:r>
          </a:p>
        </p:txBody>
      </p:sp>
      <p:sp>
        <p:nvSpPr>
          <p:cNvPr id="28" name="15 CuadroTexto"/>
          <p:cNvSpPr txBox="1"/>
          <p:nvPr/>
        </p:nvSpPr>
        <p:spPr>
          <a:xfrm>
            <a:off x="362761" y="152400"/>
            <a:ext cx="755335" cy="1323439"/>
          </a:xfrm>
          <a:prstGeom prst="rect">
            <a:avLst/>
          </a:prstGeom>
          <a:noFill/>
        </p:spPr>
        <p:txBody>
          <a:bodyPr wrap="none" rtlCol="0">
            <a:spAutoFit/>
          </a:bodyPr>
          <a:lstStyle/>
          <a:p>
            <a:r>
              <a:rPr lang="es-CL" sz="8000" dirty="0">
                <a:solidFill>
                  <a:srgbClr val="ABD91A"/>
                </a:solidFill>
                <a:latin typeface="Gill Sans for Oriflame"/>
                <a:cs typeface="Gill Sans for Oriflame"/>
              </a:rPr>
              <a:t>2</a:t>
            </a:r>
          </a:p>
        </p:txBody>
      </p:sp>
      <p:sp>
        <p:nvSpPr>
          <p:cNvPr id="6" name="Freeform 3"/>
          <p:cNvSpPr/>
          <p:nvPr/>
        </p:nvSpPr>
        <p:spPr>
          <a:xfrm>
            <a:off x="463537" y="4572000"/>
            <a:ext cx="1948726" cy="694556"/>
          </a:xfrm>
          <a:custGeom>
            <a:avLst/>
            <a:gdLst>
              <a:gd name="connsiteX0" fmla="*/ 0 w 1948726"/>
              <a:gd name="connsiteY0" fmla="*/ 1110576 h 1110576"/>
              <a:gd name="connsiteX1" fmla="*/ 1948726 w 1948726"/>
              <a:gd name="connsiteY1" fmla="*/ 1110576 h 1110576"/>
              <a:gd name="connsiteX2" fmla="*/ 1948726 w 1948726"/>
              <a:gd name="connsiteY2" fmla="*/ 0 h 1110576"/>
              <a:gd name="connsiteX3" fmla="*/ 0 w 1948726"/>
              <a:gd name="connsiteY3" fmla="*/ 0 h 1110576"/>
              <a:gd name="connsiteX4" fmla="*/ 0 w 1948726"/>
              <a:gd name="connsiteY4" fmla="*/ 1110576 h 111057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48726" h="1110576">
                <a:moveTo>
                  <a:pt x="0" y="1110576"/>
                </a:moveTo>
                <a:lnTo>
                  <a:pt x="1948726" y="1110576"/>
                </a:lnTo>
                <a:lnTo>
                  <a:pt x="1948726" y="0"/>
                </a:lnTo>
                <a:lnTo>
                  <a:pt x="0" y="0"/>
                </a:lnTo>
                <a:lnTo>
                  <a:pt x="0" y="1110576"/>
                </a:lnTo>
              </a:path>
            </a:pathLst>
          </a:custGeom>
          <a:solidFill>
            <a:srgbClr val="ABD91A"/>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2" name="TextBox 1"/>
          <p:cNvSpPr txBox="1"/>
          <p:nvPr/>
        </p:nvSpPr>
        <p:spPr>
          <a:xfrm>
            <a:off x="483362" y="4648200"/>
            <a:ext cx="1955038" cy="600164"/>
          </a:xfrm>
          <a:prstGeom prst="rect">
            <a:avLst/>
          </a:prstGeom>
          <a:noFill/>
        </p:spPr>
        <p:txBody>
          <a:bodyPr wrap="square" lIns="0" tIns="0" rIns="0" rtlCol="0">
            <a:spAutoFit/>
          </a:bodyPr>
          <a:lstStyle/>
          <a:p>
            <a:r>
              <a:rPr lang="es-CL" sz="1200" dirty="0" smtClean="0">
                <a:latin typeface="Gill Sans for Oriflame Light"/>
              </a:rPr>
              <a:t>Invitaciones </a:t>
            </a:r>
            <a:r>
              <a:rPr lang="es-CL" sz="1200" dirty="0">
                <a:latin typeface="Gill Sans for Oriflame Light"/>
              </a:rPr>
              <a:t>a ROO hechas por Líderes </a:t>
            </a:r>
            <a:r>
              <a:rPr lang="es-CL" sz="1200" dirty="0" smtClean="0">
                <a:latin typeface="Gill Sans for Oriflame Light"/>
              </a:rPr>
              <a:t>superiores en tu </a:t>
            </a:r>
            <a:r>
              <a:rPr lang="es-CL" sz="1200" dirty="0">
                <a:latin typeface="Gill Sans for Oriflame Light"/>
              </a:rPr>
              <a:t>línea de </a:t>
            </a:r>
            <a:r>
              <a:rPr lang="es-CL" sz="1200" dirty="0" smtClean="0">
                <a:latin typeface="Gill Sans for Oriflame Light"/>
              </a:rPr>
              <a:t>auspicio de la red</a:t>
            </a:r>
            <a:endParaRPr lang="es-CL" altLang="zh-CN" sz="1200" dirty="0">
              <a:latin typeface="Gill Sans for Oriflame Light"/>
              <a:cs typeface="Gill Sans for Oriflame Light"/>
            </a:endParaRPr>
          </a:p>
        </p:txBody>
      </p:sp>
      <p:pic>
        <p:nvPicPr>
          <p:cNvPr id="14" name="Imagen 13" descr="4024_Oriflame_7R0A1772.jpg"/>
          <p:cNvPicPr>
            <a:picLocks noChangeAspect="1"/>
          </p:cNvPicPr>
          <p:nvPr/>
        </p:nvPicPr>
        <p:blipFill rotWithShape="1">
          <a:blip r:embed="rId5" cstate="print">
            <a:extLst>
              <a:ext uri="{28A0092B-C50C-407E-A947-70E740481C1C}">
                <a14:useLocalDpi xmlns:a14="http://schemas.microsoft.com/office/drawing/2010/main" val="0"/>
              </a:ext>
            </a:extLst>
          </a:blip>
          <a:srcRect l="11565" t="11224" r="11225" b="25285"/>
          <a:stretch/>
        </p:blipFill>
        <p:spPr>
          <a:xfrm>
            <a:off x="4648200" y="2209800"/>
            <a:ext cx="1950834" cy="2438400"/>
          </a:xfrm>
          <a:prstGeom prst="rect">
            <a:avLst/>
          </a:prstGeom>
        </p:spPr>
      </p:pic>
      <p:sp>
        <p:nvSpPr>
          <p:cNvPr id="3" name="Freeform 3"/>
          <p:cNvSpPr/>
          <p:nvPr/>
        </p:nvSpPr>
        <p:spPr>
          <a:xfrm>
            <a:off x="4648199" y="4572000"/>
            <a:ext cx="1949183" cy="694557"/>
          </a:xfrm>
          <a:custGeom>
            <a:avLst/>
            <a:gdLst>
              <a:gd name="connsiteX0" fmla="*/ 1961388 w 1961388"/>
              <a:gd name="connsiteY0" fmla="*/ 1043342 h 1043343"/>
              <a:gd name="connsiteX1" fmla="*/ 0 w 1961388"/>
              <a:gd name="connsiteY1" fmla="*/ 1043342 h 1043343"/>
              <a:gd name="connsiteX2" fmla="*/ 0 w 1961388"/>
              <a:gd name="connsiteY2" fmla="*/ 0 h 1043343"/>
              <a:gd name="connsiteX3" fmla="*/ 1961388 w 1961388"/>
              <a:gd name="connsiteY3" fmla="*/ 0 h 1043343"/>
              <a:gd name="connsiteX4" fmla="*/ 1961388 w 1961388"/>
              <a:gd name="connsiteY4" fmla="*/ 1043342 h 104334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61388" h="1043343">
                <a:moveTo>
                  <a:pt x="1961388" y="1043342"/>
                </a:moveTo>
                <a:lnTo>
                  <a:pt x="0" y="1043342"/>
                </a:lnTo>
                <a:lnTo>
                  <a:pt x="0" y="0"/>
                </a:lnTo>
                <a:lnTo>
                  <a:pt x="1961388" y="0"/>
                </a:lnTo>
                <a:lnTo>
                  <a:pt x="1961388" y="1043342"/>
                </a:lnTo>
              </a:path>
            </a:pathLst>
          </a:custGeom>
          <a:solidFill>
            <a:srgbClr val="ABD91A"/>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pic>
        <p:nvPicPr>
          <p:cNvPr id="15" name="Imagen 14" descr="4024_Oriflame_7R0A1088.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2209800"/>
            <a:ext cx="1981200" cy="2971800"/>
          </a:xfrm>
          <a:prstGeom prst="rect">
            <a:avLst/>
          </a:prstGeom>
        </p:spPr>
      </p:pic>
      <p:sp>
        <p:nvSpPr>
          <p:cNvPr id="4" name="Freeform 3"/>
          <p:cNvSpPr/>
          <p:nvPr/>
        </p:nvSpPr>
        <p:spPr>
          <a:xfrm>
            <a:off x="6705600" y="4572000"/>
            <a:ext cx="1981187" cy="694556"/>
          </a:xfrm>
          <a:custGeom>
            <a:avLst/>
            <a:gdLst>
              <a:gd name="connsiteX0" fmla="*/ 0 w 1961388"/>
              <a:gd name="connsiteY0" fmla="*/ 1032141 h 1032141"/>
              <a:gd name="connsiteX1" fmla="*/ 1961388 w 1961388"/>
              <a:gd name="connsiteY1" fmla="*/ 1032141 h 1032141"/>
              <a:gd name="connsiteX2" fmla="*/ 1961388 w 1961388"/>
              <a:gd name="connsiteY2" fmla="*/ 0 h 1032141"/>
              <a:gd name="connsiteX3" fmla="*/ 0 w 1961388"/>
              <a:gd name="connsiteY3" fmla="*/ 0 h 1032141"/>
              <a:gd name="connsiteX4" fmla="*/ 0 w 1961388"/>
              <a:gd name="connsiteY4" fmla="*/ 1032141 h 103214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61388" h="1032141">
                <a:moveTo>
                  <a:pt x="0" y="1032141"/>
                </a:moveTo>
                <a:lnTo>
                  <a:pt x="1961388" y="1032141"/>
                </a:lnTo>
                <a:lnTo>
                  <a:pt x="1961388" y="0"/>
                </a:lnTo>
                <a:lnTo>
                  <a:pt x="0" y="0"/>
                </a:lnTo>
                <a:lnTo>
                  <a:pt x="0" y="1032141"/>
                </a:lnTo>
              </a:path>
            </a:pathLst>
          </a:custGeom>
          <a:solidFill>
            <a:srgbClr val="ABD91A"/>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30" name="TextBox 1"/>
          <p:cNvSpPr txBox="1"/>
          <p:nvPr/>
        </p:nvSpPr>
        <p:spPr>
          <a:xfrm>
            <a:off x="4724400" y="4648200"/>
            <a:ext cx="1828800" cy="415498"/>
          </a:xfrm>
          <a:prstGeom prst="rect">
            <a:avLst/>
          </a:prstGeom>
          <a:noFill/>
        </p:spPr>
        <p:txBody>
          <a:bodyPr wrap="square" lIns="0" tIns="0" rIns="0" rtlCol="0">
            <a:spAutoFit/>
          </a:bodyPr>
          <a:lstStyle/>
          <a:p>
            <a:pPr algn="ctr"/>
            <a:r>
              <a:rPr lang="es-CL" sz="1200" dirty="0" smtClean="0">
                <a:latin typeface="Gill Sans for Oriflame Light"/>
              </a:rPr>
              <a:t>Reuniones de Oportunidad</a:t>
            </a:r>
            <a:endParaRPr lang="es-CL" sz="1200" dirty="0">
              <a:latin typeface="Gill Sans for Oriflame Light"/>
            </a:endParaRPr>
          </a:p>
          <a:p>
            <a:pPr algn="ctr"/>
            <a:r>
              <a:rPr lang="es-CL" sz="1200" dirty="0">
                <a:latin typeface="Gill Sans for Oriflame Light"/>
              </a:rPr>
              <a:t>Online.</a:t>
            </a:r>
            <a:endParaRPr lang="es-CL" altLang="zh-CN" sz="1200" dirty="0">
              <a:latin typeface="Gill Sans for Oriflame Light"/>
              <a:cs typeface="Gill Sans for Oriflame Light"/>
            </a:endParaRPr>
          </a:p>
        </p:txBody>
      </p:sp>
      <p:sp>
        <p:nvSpPr>
          <p:cNvPr id="31" name="TextBox 1"/>
          <p:cNvSpPr txBox="1"/>
          <p:nvPr/>
        </p:nvSpPr>
        <p:spPr>
          <a:xfrm>
            <a:off x="6705599" y="4648200"/>
            <a:ext cx="1975599" cy="600164"/>
          </a:xfrm>
          <a:prstGeom prst="rect">
            <a:avLst/>
          </a:prstGeom>
          <a:noFill/>
        </p:spPr>
        <p:txBody>
          <a:bodyPr wrap="square" lIns="0" tIns="0" rIns="0" rtlCol="0">
            <a:spAutoFit/>
          </a:bodyPr>
          <a:lstStyle/>
          <a:p>
            <a:pPr algn="ctr"/>
            <a:r>
              <a:rPr lang="es-CL" sz="1200" dirty="0" smtClean="0">
                <a:latin typeface="Gill Sans for Oriflame Light"/>
              </a:rPr>
              <a:t>Otros </a:t>
            </a:r>
            <a:r>
              <a:rPr lang="es-CL" sz="1200" dirty="0">
                <a:latin typeface="Gill Sans for Oriflame Light"/>
              </a:rPr>
              <a:t>tipos de reuniones: Clases de Belleza</a:t>
            </a:r>
          </a:p>
          <a:p>
            <a:pPr algn="ctr"/>
            <a:r>
              <a:rPr lang="es-CL" sz="1200" dirty="0">
                <a:latin typeface="Gill Sans for Oriflame Light"/>
              </a:rPr>
              <a:t>y Lanzamiento de Catálogo.</a:t>
            </a:r>
          </a:p>
        </p:txBody>
      </p:sp>
      <p:pic>
        <p:nvPicPr>
          <p:cNvPr id="16" name="Imagen 15" descr="4024_Oriflame_7R0A116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5400" y="2209800"/>
            <a:ext cx="1930400" cy="2895600"/>
          </a:xfrm>
          <a:prstGeom prst="rect">
            <a:avLst/>
          </a:prstGeom>
        </p:spPr>
      </p:pic>
      <p:sp>
        <p:nvSpPr>
          <p:cNvPr id="5" name="Freeform 3"/>
          <p:cNvSpPr/>
          <p:nvPr/>
        </p:nvSpPr>
        <p:spPr>
          <a:xfrm>
            <a:off x="2546604" y="4572000"/>
            <a:ext cx="1948726" cy="694557"/>
          </a:xfrm>
          <a:custGeom>
            <a:avLst/>
            <a:gdLst>
              <a:gd name="connsiteX0" fmla="*/ 1948726 w 1948726"/>
              <a:gd name="connsiteY0" fmla="*/ 1043342 h 1043343"/>
              <a:gd name="connsiteX1" fmla="*/ 0 w 1948726"/>
              <a:gd name="connsiteY1" fmla="*/ 1043342 h 1043343"/>
              <a:gd name="connsiteX2" fmla="*/ 0 w 1948726"/>
              <a:gd name="connsiteY2" fmla="*/ 0 h 1043343"/>
              <a:gd name="connsiteX3" fmla="*/ 1948726 w 1948726"/>
              <a:gd name="connsiteY3" fmla="*/ 0 h 1043343"/>
              <a:gd name="connsiteX4" fmla="*/ 1948726 w 1948726"/>
              <a:gd name="connsiteY4" fmla="*/ 1043342 h 104334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48726" h="1043343">
                <a:moveTo>
                  <a:pt x="1948726" y="1043342"/>
                </a:moveTo>
                <a:lnTo>
                  <a:pt x="0" y="1043342"/>
                </a:lnTo>
                <a:lnTo>
                  <a:pt x="0" y="0"/>
                </a:lnTo>
                <a:lnTo>
                  <a:pt x="1948726" y="0"/>
                </a:lnTo>
                <a:lnTo>
                  <a:pt x="1948726" y="1043342"/>
                </a:lnTo>
              </a:path>
            </a:pathLst>
          </a:custGeom>
          <a:solidFill>
            <a:srgbClr val="ABD91A"/>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29" name="TextBox 1"/>
          <p:cNvSpPr txBox="1"/>
          <p:nvPr/>
        </p:nvSpPr>
        <p:spPr>
          <a:xfrm>
            <a:off x="2514600" y="4648200"/>
            <a:ext cx="1981200" cy="600164"/>
          </a:xfrm>
          <a:prstGeom prst="rect">
            <a:avLst/>
          </a:prstGeom>
          <a:noFill/>
        </p:spPr>
        <p:txBody>
          <a:bodyPr wrap="square" lIns="0" tIns="0" rIns="0" rtlCol="0">
            <a:spAutoFit/>
          </a:bodyPr>
          <a:lstStyle/>
          <a:p>
            <a:pPr algn="ctr"/>
            <a:r>
              <a:rPr lang="es-CL" sz="1200" dirty="0" smtClean="0">
                <a:latin typeface="Gill Sans for Oriflame Light"/>
              </a:rPr>
              <a:t>Compartiendo la</a:t>
            </a:r>
          </a:p>
          <a:p>
            <a:pPr algn="ctr"/>
            <a:r>
              <a:rPr lang="es-CL" sz="1200" dirty="0" smtClean="0">
                <a:latin typeface="Gill Sans for Oriflame Light"/>
              </a:rPr>
              <a:t>Presentación de la</a:t>
            </a:r>
          </a:p>
          <a:p>
            <a:pPr algn="ctr"/>
            <a:r>
              <a:rPr lang="es-CL" sz="1200" dirty="0" smtClean="0">
                <a:latin typeface="Gill Sans for Oriflame Light"/>
              </a:rPr>
              <a:t>Oportunidad </a:t>
            </a:r>
            <a:r>
              <a:rPr lang="es-CL" sz="1200" dirty="0">
                <a:latin typeface="Gill Sans for Oriflame Light"/>
              </a:rPr>
              <a:t>tu mismo.</a:t>
            </a:r>
            <a:endParaRPr lang="es-CL" altLang="zh-CN" sz="1200" dirty="0">
              <a:latin typeface="Gill Sans for Oriflame Light"/>
              <a:cs typeface="Gill Sans for Oriflame Light"/>
            </a:endParaRPr>
          </a:p>
        </p:txBody>
      </p:sp>
    </p:spTree>
    <p:extLst>
      <p:ext uri="{BB962C8B-B14F-4D97-AF65-F5344CB8AC3E}">
        <p14:creationId xmlns:p14="http://schemas.microsoft.com/office/powerpoint/2010/main" val="22478423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p:cNvSpPr/>
          <p:nvPr/>
        </p:nvSpPr>
        <p:spPr>
          <a:xfrm>
            <a:off x="5325808" y="4807001"/>
            <a:ext cx="42062" cy="49377"/>
          </a:xfrm>
          <a:custGeom>
            <a:avLst/>
            <a:gdLst>
              <a:gd name="connsiteX0" fmla="*/ 42062 w 42062"/>
              <a:gd name="connsiteY0" fmla="*/ 0 h 49377"/>
              <a:gd name="connsiteX1" fmla="*/ 41376 w 42062"/>
              <a:gd name="connsiteY1" fmla="*/ 17945 h 49377"/>
              <a:gd name="connsiteX2" fmla="*/ 20688 w 42062"/>
              <a:gd name="connsiteY2" fmla="*/ 37604 h 49377"/>
              <a:gd name="connsiteX3" fmla="*/ 5372 w 42062"/>
              <a:gd name="connsiteY3" fmla="*/ 49377 h 49377"/>
              <a:gd name="connsiteX4" fmla="*/ 1142 w 42062"/>
              <a:gd name="connsiteY4" fmla="*/ 48691 h 49377"/>
              <a:gd name="connsiteX5" fmla="*/ 0 w 42062"/>
              <a:gd name="connsiteY5" fmla="*/ 44348 h 49377"/>
              <a:gd name="connsiteX6" fmla="*/ 9829 w 42062"/>
              <a:gd name="connsiteY6" fmla="*/ 26174 h 49377"/>
              <a:gd name="connsiteX7" fmla="*/ 24574 w 42062"/>
              <a:gd name="connsiteY7" fmla="*/ 3771 h 49377"/>
              <a:gd name="connsiteX8" fmla="*/ 42062 w 42062"/>
              <a:gd name="connsiteY8" fmla="*/ 0 h 4937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42062" h="49377">
                <a:moveTo>
                  <a:pt x="42062" y="0"/>
                </a:moveTo>
                <a:cubicBezTo>
                  <a:pt x="47662" y="4686"/>
                  <a:pt x="47434" y="10744"/>
                  <a:pt x="41376" y="17945"/>
                </a:cubicBezTo>
                <a:cubicBezTo>
                  <a:pt x="36347" y="23888"/>
                  <a:pt x="29489" y="30518"/>
                  <a:pt x="20688" y="37604"/>
                </a:cubicBezTo>
                <a:cubicBezTo>
                  <a:pt x="11886" y="44691"/>
                  <a:pt x="6743" y="48691"/>
                  <a:pt x="5372" y="49377"/>
                </a:cubicBezTo>
                <a:cubicBezTo>
                  <a:pt x="3886" y="50063"/>
                  <a:pt x="2514" y="49834"/>
                  <a:pt x="1142" y="48691"/>
                </a:cubicBezTo>
                <a:cubicBezTo>
                  <a:pt x="-114" y="47662"/>
                  <a:pt x="-571" y="46177"/>
                  <a:pt x="0" y="44348"/>
                </a:cubicBezTo>
                <a:cubicBezTo>
                  <a:pt x="571" y="42519"/>
                  <a:pt x="3886" y="36461"/>
                  <a:pt x="9829" y="26174"/>
                </a:cubicBezTo>
                <a:cubicBezTo>
                  <a:pt x="15773" y="15887"/>
                  <a:pt x="20688" y="8458"/>
                  <a:pt x="24574" y="3771"/>
                </a:cubicBezTo>
                <a:cubicBezTo>
                  <a:pt x="30632" y="-3428"/>
                  <a:pt x="36461" y="-4686"/>
                  <a:pt x="42062" y="0"/>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14" name="Freeform 3"/>
          <p:cNvSpPr/>
          <p:nvPr/>
        </p:nvSpPr>
        <p:spPr>
          <a:xfrm>
            <a:off x="5144479" y="4940575"/>
            <a:ext cx="22720" cy="22796"/>
          </a:xfrm>
          <a:custGeom>
            <a:avLst/>
            <a:gdLst>
              <a:gd name="connsiteX0" fmla="*/ 20104 w 22720"/>
              <a:gd name="connsiteY0" fmla="*/ 18745 h 22796"/>
              <a:gd name="connsiteX1" fmla="*/ 22720 w 22720"/>
              <a:gd name="connsiteY1" fmla="*/ 10376 h 22796"/>
              <a:gd name="connsiteX2" fmla="*/ 18694 w 22720"/>
              <a:gd name="connsiteY2" fmla="*/ 2654 h 22796"/>
              <a:gd name="connsiteX3" fmla="*/ 10363 w 22720"/>
              <a:gd name="connsiteY3" fmla="*/ 0 h 22796"/>
              <a:gd name="connsiteX4" fmla="*/ 2641 w 22720"/>
              <a:gd name="connsiteY4" fmla="*/ 4051 h 22796"/>
              <a:gd name="connsiteX5" fmla="*/ 0 w 22720"/>
              <a:gd name="connsiteY5" fmla="*/ 12356 h 22796"/>
              <a:gd name="connsiteX6" fmla="*/ 4051 w 22720"/>
              <a:gd name="connsiteY6" fmla="*/ 20142 h 22796"/>
              <a:gd name="connsiteX7" fmla="*/ 12357 w 22720"/>
              <a:gd name="connsiteY7" fmla="*/ 22796 h 22796"/>
              <a:gd name="connsiteX8" fmla="*/ 20104 w 22720"/>
              <a:gd name="connsiteY8" fmla="*/ 18745 h 2279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2720" h="22796">
                <a:moveTo>
                  <a:pt x="20104" y="18745"/>
                </a:moveTo>
                <a:cubicBezTo>
                  <a:pt x="22123" y="16306"/>
                  <a:pt x="22999" y="13525"/>
                  <a:pt x="22720" y="10376"/>
                </a:cubicBezTo>
                <a:cubicBezTo>
                  <a:pt x="22453" y="7264"/>
                  <a:pt x="21107" y="4698"/>
                  <a:pt x="18694" y="2654"/>
                </a:cubicBezTo>
                <a:cubicBezTo>
                  <a:pt x="16294" y="609"/>
                  <a:pt x="13513" y="-266"/>
                  <a:pt x="10363" y="0"/>
                </a:cubicBezTo>
                <a:cubicBezTo>
                  <a:pt x="7251" y="279"/>
                  <a:pt x="4686" y="1625"/>
                  <a:pt x="2641" y="4051"/>
                </a:cubicBezTo>
                <a:cubicBezTo>
                  <a:pt x="609" y="6489"/>
                  <a:pt x="-279" y="9258"/>
                  <a:pt x="0" y="12356"/>
                </a:cubicBezTo>
                <a:cubicBezTo>
                  <a:pt x="267" y="15506"/>
                  <a:pt x="1625" y="18110"/>
                  <a:pt x="4051" y="20142"/>
                </a:cubicBezTo>
                <a:cubicBezTo>
                  <a:pt x="6477" y="22187"/>
                  <a:pt x="9245" y="23063"/>
                  <a:pt x="12357" y="22796"/>
                </a:cubicBezTo>
                <a:cubicBezTo>
                  <a:pt x="15506" y="22517"/>
                  <a:pt x="18084" y="21170"/>
                  <a:pt x="20104" y="18745"/>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2" name="1 Rectángulo"/>
          <p:cNvSpPr/>
          <p:nvPr/>
        </p:nvSpPr>
        <p:spPr>
          <a:xfrm>
            <a:off x="4815730" y="1796534"/>
            <a:ext cx="4046208" cy="923330"/>
          </a:xfrm>
          <a:prstGeom prst="rect">
            <a:avLst/>
          </a:prstGeom>
        </p:spPr>
        <p:txBody>
          <a:bodyPr wrap="square">
            <a:spAutoFit/>
          </a:bodyPr>
          <a:lstStyle/>
          <a:p>
            <a:pPr>
              <a:spcBef>
                <a:spcPts val="600"/>
              </a:spcBef>
              <a:spcAft>
                <a:spcPts val="600"/>
              </a:spcAft>
            </a:pPr>
            <a:r>
              <a:rPr lang="es-CL" b="1" dirty="0" smtClean="0">
                <a:latin typeface="Gill Sans for Oriflame Light"/>
              </a:rPr>
              <a:t>Es la forma más fácil de reclutar, porque conoce </a:t>
            </a:r>
            <a:r>
              <a:rPr lang="es-CL" b="1" dirty="0">
                <a:latin typeface="Gill Sans for Oriflame Light"/>
              </a:rPr>
              <a:t>el negocio </a:t>
            </a:r>
            <a:r>
              <a:rPr lang="es-CL" b="1" dirty="0" smtClean="0">
                <a:latin typeface="Gill Sans for Oriflame Light"/>
              </a:rPr>
              <a:t>y te apoya</a:t>
            </a:r>
            <a:endParaRPr lang="es-CL" b="1" dirty="0">
              <a:latin typeface="Gill Sans for Oriflame Light"/>
            </a:endParaRPr>
          </a:p>
        </p:txBody>
      </p:sp>
      <p:grpSp>
        <p:nvGrpSpPr>
          <p:cNvPr id="18" name="Group 8"/>
          <p:cNvGrpSpPr/>
          <p:nvPr/>
        </p:nvGrpSpPr>
        <p:grpSpPr>
          <a:xfrm>
            <a:off x="4876800" y="4495800"/>
            <a:ext cx="3985137" cy="1662556"/>
            <a:chOff x="4724400" y="4427794"/>
            <a:chExt cx="3985137" cy="1662556"/>
          </a:xfrm>
        </p:grpSpPr>
        <p:sp>
          <p:nvSpPr>
            <p:cNvPr id="19" name="Freeform 9"/>
            <p:cNvSpPr/>
            <p:nvPr/>
          </p:nvSpPr>
          <p:spPr>
            <a:xfrm>
              <a:off x="4927859" y="4670984"/>
              <a:ext cx="3775328" cy="1412976"/>
            </a:xfrm>
            <a:custGeom>
              <a:avLst/>
              <a:gdLst>
                <a:gd name="connsiteX0" fmla="*/ 3775328 w 3775328"/>
                <a:gd name="connsiteY0" fmla="*/ 1304963 h 1412976"/>
                <a:gd name="connsiteX1" fmla="*/ 3775328 w 3775328"/>
                <a:gd name="connsiteY1" fmla="*/ 573328 h 1412976"/>
                <a:gd name="connsiteX2" fmla="*/ 3667315 w 3775328"/>
                <a:gd name="connsiteY2" fmla="*/ 465315 h 1412976"/>
                <a:gd name="connsiteX3" fmla="*/ 603046 w 3775328"/>
                <a:gd name="connsiteY3" fmla="*/ 465315 h 1412976"/>
                <a:gd name="connsiteX4" fmla="*/ 648880 w 3775328"/>
                <a:gd name="connsiteY4" fmla="*/ 305066 h 1412976"/>
                <a:gd name="connsiteX5" fmla="*/ 343814 w 3775328"/>
                <a:gd name="connsiteY5" fmla="*/ 0 h 1412976"/>
                <a:gd name="connsiteX6" fmla="*/ 38633 w 3775328"/>
                <a:gd name="connsiteY6" fmla="*/ 305066 h 1412976"/>
                <a:gd name="connsiteX7" fmla="*/ 86067 w 3775328"/>
                <a:gd name="connsiteY7" fmla="*/ 468058 h 1412976"/>
                <a:gd name="connsiteX8" fmla="*/ 0 w 3775328"/>
                <a:gd name="connsiteY8" fmla="*/ 573328 h 1412976"/>
                <a:gd name="connsiteX9" fmla="*/ 0 w 3775328"/>
                <a:gd name="connsiteY9" fmla="*/ 1304963 h 1412976"/>
                <a:gd name="connsiteX10" fmla="*/ 108013 w 3775328"/>
                <a:gd name="connsiteY10" fmla="*/ 1412976 h 1412976"/>
                <a:gd name="connsiteX11" fmla="*/ 3667315 w 3775328"/>
                <a:gd name="connsiteY11" fmla="*/ 1412976 h 1412976"/>
                <a:gd name="connsiteX12" fmla="*/ 3775328 w 3775328"/>
                <a:gd name="connsiteY12" fmla="*/ 1304963 h 141297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775328" h="1412976">
                  <a:moveTo>
                    <a:pt x="3775328" y="1304963"/>
                  </a:moveTo>
                  <a:lnTo>
                    <a:pt x="3775328" y="573328"/>
                  </a:lnTo>
                  <a:cubicBezTo>
                    <a:pt x="3775328" y="573328"/>
                    <a:pt x="3775328" y="465315"/>
                    <a:pt x="3667315" y="465315"/>
                  </a:cubicBezTo>
                  <a:lnTo>
                    <a:pt x="603046" y="465315"/>
                  </a:lnTo>
                  <a:cubicBezTo>
                    <a:pt x="631964" y="418680"/>
                    <a:pt x="648880" y="363931"/>
                    <a:pt x="648880" y="305066"/>
                  </a:cubicBezTo>
                  <a:cubicBezTo>
                    <a:pt x="648880" y="136588"/>
                    <a:pt x="512292" y="0"/>
                    <a:pt x="343814" y="0"/>
                  </a:cubicBezTo>
                  <a:cubicBezTo>
                    <a:pt x="175221" y="0"/>
                    <a:pt x="38633" y="136588"/>
                    <a:pt x="38633" y="305066"/>
                  </a:cubicBezTo>
                  <a:cubicBezTo>
                    <a:pt x="38633" y="365074"/>
                    <a:pt x="56235" y="420852"/>
                    <a:pt x="86067" y="468058"/>
                  </a:cubicBezTo>
                  <a:cubicBezTo>
                    <a:pt x="54521" y="474345"/>
                    <a:pt x="0" y="496519"/>
                    <a:pt x="0" y="573328"/>
                  </a:cubicBezTo>
                  <a:lnTo>
                    <a:pt x="0" y="1304963"/>
                  </a:lnTo>
                  <a:cubicBezTo>
                    <a:pt x="0" y="1304963"/>
                    <a:pt x="0" y="1412976"/>
                    <a:pt x="108013" y="1412976"/>
                  </a:cubicBezTo>
                  <a:lnTo>
                    <a:pt x="3667315" y="1412976"/>
                  </a:lnTo>
                  <a:cubicBezTo>
                    <a:pt x="3667315" y="1412976"/>
                    <a:pt x="3775328" y="1412976"/>
                    <a:pt x="3775328" y="1304963"/>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pic>
          <p:nvPicPr>
            <p:cNvPr id="22" name="Picture 10" descr="Tips_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427794"/>
              <a:ext cx="1078992" cy="1078992"/>
            </a:xfrm>
            <a:prstGeom prst="rect">
              <a:avLst/>
            </a:prstGeom>
          </p:spPr>
        </p:pic>
        <p:sp>
          <p:nvSpPr>
            <p:cNvPr id="23" name="Freeform 3"/>
            <p:cNvSpPr/>
            <p:nvPr/>
          </p:nvSpPr>
          <p:spPr>
            <a:xfrm>
              <a:off x="4921521" y="4664636"/>
              <a:ext cx="3788016" cy="1425714"/>
            </a:xfrm>
            <a:custGeom>
              <a:avLst/>
              <a:gdLst>
                <a:gd name="connsiteX0" fmla="*/ 3781666 w 3788016"/>
                <a:gd name="connsiteY0" fmla="*/ 1311364 h 1425714"/>
                <a:gd name="connsiteX1" fmla="*/ 3781666 w 3788016"/>
                <a:gd name="connsiteY1" fmla="*/ 579678 h 1425714"/>
                <a:gd name="connsiteX2" fmla="*/ 3673665 w 3788016"/>
                <a:gd name="connsiteY2" fmla="*/ 471678 h 1425714"/>
                <a:gd name="connsiteX3" fmla="*/ 609396 w 3788016"/>
                <a:gd name="connsiteY3" fmla="*/ 471678 h 1425714"/>
                <a:gd name="connsiteX4" fmla="*/ 655218 w 3788016"/>
                <a:gd name="connsiteY4" fmla="*/ 311442 h 1425714"/>
                <a:gd name="connsiteX5" fmla="*/ 350113 w 3788016"/>
                <a:gd name="connsiteY5" fmla="*/ 6350 h 1425714"/>
                <a:gd name="connsiteX6" fmla="*/ 45021 w 3788016"/>
                <a:gd name="connsiteY6" fmla="*/ 311442 h 1425714"/>
                <a:gd name="connsiteX7" fmla="*/ 92455 w 3788016"/>
                <a:gd name="connsiteY7" fmla="*/ 474357 h 1425714"/>
                <a:gd name="connsiteX8" fmla="*/ 6350 w 3788016"/>
                <a:gd name="connsiteY8" fmla="*/ 579678 h 1425714"/>
                <a:gd name="connsiteX9" fmla="*/ 6350 w 3788016"/>
                <a:gd name="connsiteY9" fmla="*/ 1311364 h 1425714"/>
                <a:gd name="connsiteX10" fmla="*/ 114350 w 3788016"/>
                <a:gd name="connsiteY10" fmla="*/ 1419364 h 1425714"/>
                <a:gd name="connsiteX11" fmla="*/ 3673665 w 3788016"/>
                <a:gd name="connsiteY11" fmla="*/ 1419364 h 1425714"/>
                <a:gd name="connsiteX12" fmla="*/ 3781666 w 3788016"/>
                <a:gd name="connsiteY12" fmla="*/ 1311364 h 142571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788016" h="1425714">
                  <a:moveTo>
                    <a:pt x="3781666" y="1311364"/>
                  </a:moveTo>
                  <a:lnTo>
                    <a:pt x="3781666" y="579678"/>
                  </a:lnTo>
                  <a:cubicBezTo>
                    <a:pt x="3781666" y="579678"/>
                    <a:pt x="3781666" y="471678"/>
                    <a:pt x="3673665" y="471678"/>
                  </a:cubicBezTo>
                  <a:lnTo>
                    <a:pt x="609396" y="471678"/>
                  </a:lnTo>
                  <a:cubicBezTo>
                    <a:pt x="638264" y="425069"/>
                    <a:pt x="655218" y="370294"/>
                    <a:pt x="655218" y="311442"/>
                  </a:cubicBezTo>
                  <a:cubicBezTo>
                    <a:pt x="655218" y="142938"/>
                    <a:pt x="518617" y="6350"/>
                    <a:pt x="350113" y="6350"/>
                  </a:cubicBezTo>
                  <a:cubicBezTo>
                    <a:pt x="181610" y="6350"/>
                    <a:pt x="45021" y="142938"/>
                    <a:pt x="45021" y="311442"/>
                  </a:cubicBezTo>
                  <a:cubicBezTo>
                    <a:pt x="45021" y="371424"/>
                    <a:pt x="62572" y="427177"/>
                    <a:pt x="92455" y="474357"/>
                  </a:cubicBezTo>
                  <a:cubicBezTo>
                    <a:pt x="60909" y="480745"/>
                    <a:pt x="6350" y="502818"/>
                    <a:pt x="6350" y="579678"/>
                  </a:cubicBezTo>
                  <a:lnTo>
                    <a:pt x="6350" y="1311364"/>
                  </a:lnTo>
                  <a:cubicBezTo>
                    <a:pt x="6350" y="1311364"/>
                    <a:pt x="6350" y="1419364"/>
                    <a:pt x="114350" y="1419364"/>
                  </a:cubicBezTo>
                  <a:lnTo>
                    <a:pt x="3673665" y="1419364"/>
                  </a:lnTo>
                  <a:cubicBezTo>
                    <a:pt x="3673665" y="1419364"/>
                    <a:pt x="3781666" y="1419364"/>
                    <a:pt x="3781666" y="1311364"/>
                  </a:cubicBezTo>
                </a:path>
              </a:pathLst>
            </a:custGeom>
            <a:solidFill>
              <a:srgbClr val="000000">
                <a:alpha val="0"/>
              </a:srgbClr>
            </a:solidFill>
            <a:ln w="12700">
              <a:solidFill>
                <a:srgbClr val="7FBBC7">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24" name="TextBox 12"/>
            <p:cNvSpPr txBox="1"/>
            <p:nvPr/>
          </p:nvSpPr>
          <p:spPr>
            <a:xfrm rot="21192930">
              <a:off x="5095522" y="4994936"/>
              <a:ext cx="457200" cy="215444"/>
            </a:xfrm>
            <a:prstGeom prst="rect">
              <a:avLst/>
            </a:prstGeom>
            <a:noFill/>
          </p:spPr>
          <p:txBody>
            <a:bodyPr wrap="square" rtlCol="0">
              <a:spAutoFit/>
            </a:bodyPr>
            <a:lstStyle/>
            <a:p>
              <a:r>
                <a:rPr lang="es-CL" sz="800" dirty="0" smtClean="0">
                  <a:solidFill>
                    <a:schemeClr val="bg1"/>
                  </a:solidFill>
                  <a:latin typeface="Gill Sans for Oriflame Light"/>
                  <a:cs typeface="Gill Sans for Oriflame"/>
                </a:rPr>
                <a:t>Tips!</a:t>
              </a:r>
              <a:endParaRPr lang="es-CL" sz="800" dirty="0">
                <a:solidFill>
                  <a:schemeClr val="bg1"/>
                </a:solidFill>
                <a:latin typeface="Gill Sans for Oriflame Light"/>
                <a:cs typeface="Gill Sans for Oriflame"/>
              </a:endParaRPr>
            </a:p>
          </p:txBody>
        </p:sp>
      </p:grpSp>
      <p:sp>
        <p:nvSpPr>
          <p:cNvPr id="25" name="TextBox 1"/>
          <p:cNvSpPr txBox="1"/>
          <p:nvPr/>
        </p:nvSpPr>
        <p:spPr>
          <a:xfrm>
            <a:off x="5227570" y="5311170"/>
            <a:ext cx="3611630" cy="784830"/>
          </a:xfrm>
          <a:prstGeom prst="rect">
            <a:avLst/>
          </a:prstGeom>
          <a:noFill/>
        </p:spPr>
        <p:txBody>
          <a:bodyPr wrap="square" lIns="0" tIns="0" rIns="0" rtlCol="0">
            <a:spAutoFit/>
          </a:bodyPr>
          <a:lstStyle/>
          <a:p>
            <a:r>
              <a:rPr lang="es-CL" sz="1200" dirty="0" smtClean="0">
                <a:latin typeface="Gill Sans for Oriflame Light"/>
              </a:rPr>
              <a:t>Durante la Reunión de Líderes: Escucha con cuidado. Presta atención. Apoya a tus invitados.</a:t>
            </a:r>
          </a:p>
          <a:p>
            <a:r>
              <a:rPr lang="es-CL" sz="1200" dirty="0" smtClean="0">
                <a:latin typeface="Gill Sans for Oriflame Light"/>
              </a:rPr>
              <a:t>En el futuro, te convertirás en Líder y dirigirás tus propias. Reuniones de Oportunidad.</a:t>
            </a:r>
            <a:endParaRPr lang="es-CL" altLang="zh-CN" sz="1200" dirty="0" smtClean="0">
              <a:solidFill>
                <a:srgbClr val="231F20"/>
              </a:solidFill>
              <a:latin typeface="Gill Sans for Oriflame Light"/>
              <a:cs typeface="Gill Sans for Oriflame Light"/>
            </a:endParaRPr>
          </a:p>
        </p:txBody>
      </p:sp>
      <p:sp>
        <p:nvSpPr>
          <p:cNvPr id="3" name="2 Rectángulo"/>
          <p:cNvSpPr/>
          <p:nvPr/>
        </p:nvSpPr>
        <p:spPr>
          <a:xfrm>
            <a:off x="4481461" y="429161"/>
            <a:ext cx="755335" cy="1323439"/>
          </a:xfrm>
          <a:prstGeom prst="rect">
            <a:avLst/>
          </a:prstGeom>
        </p:spPr>
        <p:txBody>
          <a:bodyPr wrap="none">
            <a:spAutoFit/>
          </a:bodyPr>
          <a:lstStyle/>
          <a:p>
            <a:r>
              <a:rPr lang="es-CL" sz="8000" dirty="0">
                <a:solidFill>
                  <a:srgbClr val="ABD91A"/>
                </a:solidFill>
                <a:latin typeface="Gill Sans for Oriflame"/>
              </a:rPr>
              <a:t>2</a:t>
            </a:r>
            <a:endParaRPr lang="es-CL" dirty="0"/>
          </a:p>
        </p:txBody>
      </p:sp>
      <p:sp>
        <p:nvSpPr>
          <p:cNvPr id="4" name="3 Rectángulo"/>
          <p:cNvSpPr/>
          <p:nvPr/>
        </p:nvSpPr>
        <p:spPr>
          <a:xfrm>
            <a:off x="5120506" y="762000"/>
            <a:ext cx="4572000" cy="954107"/>
          </a:xfrm>
          <a:prstGeom prst="rect">
            <a:avLst/>
          </a:prstGeom>
        </p:spPr>
        <p:txBody>
          <a:bodyPr>
            <a:spAutoFit/>
          </a:bodyPr>
          <a:lstStyle/>
          <a:p>
            <a:pPr lvl="0"/>
            <a:r>
              <a:rPr lang="es-CL" sz="2800" dirty="0" smtClean="0">
                <a:solidFill>
                  <a:srgbClr val="ABD91A"/>
                </a:solidFill>
                <a:latin typeface="Gill Sans for Oriflame Light"/>
              </a:rPr>
              <a:t>ROO </a:t>
            </a:r>
            <a:r>
              <a:rPr lang="es-CL" sz="2800" dirty="0">
                <a:solidFill>
                  <a:srgbClr val="ABD91A"/>
                </a:solidFill>
                <a:latin typeface="Gill Sans for Oriflame Light"/>
              </a:rPr>
              <a:t>dirigida por </a:t>
            </a:r>
            <a:r>
              <a:rPr lang="es-CL" sz="2800" dirty="0" smtClean="0">
                <a:solidFill>
                  <a:srgbClr val="ABD91A"/>
                </a:solidFill>
                <a:latin typeface="Gill Sans for Oriflame Light"/>
              </a:rPr>
              <a:t>un </a:t>
            </a:r>
          </a:p>
          <a:p>
            <a:pPr lvl="0"/>
            <a:r>
              <a:rPr lang="es-CL" sz="2800" dirty="0" smtClean="0">
                <a:solidFill>
                  <a:srgbClr val="ABD91A"/>
                </a:solidFill>
                <a:latin typeface="Gill Sans for Oriflame Light"/>
              </a:rPr>
              <a:t>Líder</a:t>
            </a:r>
            <a:endParaRPr lang="es-CL" sz="2800" dirty="0">
              <a:solidFill>
                <a:srgbClr val="ABD91A"/>
              </a:solidFill>
              <a:latin typeface="Gill Sans for Oriflame Light"/>
            </a:endParaRPr>
          </a:p>
        </p:txBody>
      </p:sp>
      <p:sp>
        <p:nvSpPr>
          <p:cNvPr id="21" name="TextBox 1"/>
          <p:cNvSpPr txBox="1"/>
          <p:nvPr/>
        </p:nvSpPr>
        <p:spPr>
          <a:xfrm>
            <a:off x="4900870" y="2800796"/>
            <a:ext cx="4243129" cy="1923604"/>
          </a:xfrm>
          <a:prstGeom prst="rect">
            <a:avLst/>
          </a:prstGeom>
          <a:noFill/>
        </p:spPr>
        <p:txBody>
          <a:bodyPr wrap="square" lIns="0" tIns="0" rIns="0" rtlCol="0">
            <a:spAutoFit/>
          </a:bodyPr>
          <a:lstStyle/>
          <a:p>
            <a:pPr marL="285750" indent="-285750">
              <a:spcAft>
                <a:spcPts val="600"/>
              </a:spcAft>
              <a:buFont typeface="Arial" panose="020B0604020202020204" pitchFamily="34" charset="0"/>
              <a:buChar char="•"/>
            </a:pPr>
            <a:r>
              <a:rPr lang="es-CL" sz="1600" dirty="0" smtClean="0">
                <a:latin typeface="Gill Sans for Oriflame Light"/>
              </a:rPr>
              <a:t>Te encuentras con personas que también disfrutan de Oriflame</a:t>
            </a:r>
          </a:p>
          <a:p>
            <a:pPr marL="285750" indent="-285750">
              <a:spcAft>
                <a:spcPts val="600"/>
              </a:spcAft>
              <a:buFont typeface="Arial" panose="020B0604020202020204" pitchFamily="34" charset="0"/>
              <a:buChar char="•"/>
            </a:pPr>
            <a:r>
              <a:rPr lang="es-CL" sz="1600" dirty="0" smtClean="0">
                <a:latin typeface="Gill Sans for Oriflame Light"/>
              </a:rPr>
              <a:t>Después </a:t>
            </a:r>
            <a:r>
              <a:rPr lang="es-CL" sz="1600" dirty="0">
                <a:latin typeface="Gill Sans for Oriflame Light"/>
              </a:rPr>
              <a:t>de haber asistido a varias </a:t>
            </a:r>
            <a:r>
              <a:rPr lang="es-CL" sz="1600" dirty="0" smtClean="0">
                <a:latin typeface="Gill Sans for Oriflame Light"/>
              </a:rPr>
              <a:t>reuniones </a:t>
            </a:r>
            <a:r>
              <a:rPr lang="es-CL" sz="1600" dirty="0">
                <a:latin typeface="Gill Sans for Oriflame Light"/>
              </a:rPr>
              <a:t>conducidas por un </a:t>
            </a:r>
            <a:r>
              <a:rPr lang="es-CL" sz="1600" dirty="0" smtClean="0">
                <a:latin typeface="Gill Sans for Oriflame Light"/>
              </a:rPr>
              <a:t>Líder, podrás hacerlas tú mismo</a:t>
            </a:r>
          </a:p>
          <a:p>
            <a:pPr marL="285750" indent="-285750">
              <a:spcAft>
                <a:spcPts val="600"/>
              </a:spcAft>
              <a:buFont typeface="Arial" panose="020B0604020202020204" pitchFamily="34" charset="0"/>
              <a:buChar char="•"/>
            </a:pPr>
            <a:r>
              <a:rPr lang="es-CL" sz="1600" dirty="0" smtClean="0">
                <a:latin typeface="Gill Sans for Oriflame Light"/>
              </a:rPr>
              <a:t>Te conviertes en parte del equipo del Líder y comienzas a construir tu propio equipo</a:t>
            </a:r>
            <a:endParaRPr lang="es-CL" altLang="zh-CN" sz="2400" b="1" dirty="0" smtClean="0">
              <a:solidFill>
                <a:srgbClr val="ABD91A"/>
              </a:solidFill>
              <a:latin typeface="Gill Sans for Oriflame Light"/>
              <a:cs typeface="Gill Sans for Oriflame"/>
            </a:endParaRPr>
          </a:p>
        </p:txBody>
      </p:sp>
      <p:pic>
        <p:nvPicPr>
          <p:cNvPr id="5123" name="Picture 3" descr="D:\Loreto Escobar\8. Mis imágenes\Imagenes Shutter2014\esto es oriflame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840" r="37587"/>
          <a:stretch/>
        </p:blipFill>
        <p:spPr bwMode="auto">
          <a:xfrm>
            <a:off x="-76200" y="0"/>
            <a:ext cx="46878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02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8"/>
          <p:cNvGrpSpPr/>
          <p:nvPr/>
        </p:nvGrpSpPr>
        <p:grpSpPr>
          <a:xfrm>
            <a:off x="4724400" y="4114800"/>
            <a:ext cx="3985137" cy="1662556"/>
            <a:chOff x="4724400" y="4427794"/>
            <a:chExt cx="3985137" cy="1662556"/>
          </a:xfrm>
        </p:grpSpPr>
        <p:sp>
          <p:nvSpPr>
            <p:cNvPr id="24" name="Freeform 9"/>
            <p:cNvSpPr/>
            <p:nvPr/>
          </p:nvSpPr>
          <p:spPr>
            <a:xfrm>
              <a:off x="4927859" y="4670984"/>
              <a:ext cx="3775328" cy="1412976"/>
            </a:xfrm>
            <a:custGeom>
              <a:avLst/>
              <a:gdLst>
                <a:gd name="connsiteX0" fmla="*/ 3775328 w 3775328"/>
                <a:gd name="connsiteY0" fmla="*/ 1304963 h 1412976"/>
                <a:gd name="connsiteX1" fmla="*/ 3775328 w 3775328"/>
                <a:gd name="connsiteY1" fmla="*/ 573328 h 1412976"/>
                <a:gd name="connsiteX2" fmla="*/ 3667315 w 3775328"/>
                <a:gd name="connsiteY2" fmla="*/ 465315 h 1412976"/>
                <a:gd name="connsiteX3" fmla="*/ 603046 w 3775328"/>
                <a:gd name="connsiteY3" fmla="*/ 465315 h 1412976"/>
                <a:gd name="connsiteX4" fmla="*/ 648880 w 3775328"/>
                <a:gd name="connsiteY4" fmla="*/ 305066 h 1412976"/>
                <a:gd name="connsiteX5" fmla="*/ 343814 w 3775328"/>
                <a:gd name="connsiteY5" fmla="*/ 0 h 1412976"/>
                <a:gd name="connsiteX6" fmla="*/ 38633 w 3775328"/>
                <a:gd name="connsiteY6" fmla="*/ 305066 h 1412976"/>
                <a:gd name="connsiteX7" fmla="*/ 86067 w 3775328"/>
                <a:gd name="connsiteY7" fmla="*/ 468058 h 1412976"/>
                <a:gd name="connsiteX8" fmla="*/ 0 w 3775328"/>
                <a:gd name="connsiteY8" fmla="*/ 573328 h 1412976"/>
                <a:gd name="connsiteX9" fmla="*/ 0 w 3775328"/>
                <a:gd name="connsiteY9" fmla="*/ 1304963 h 1412976"/>
                <a:gd name="connsiteX10" fmla="*/ 108013 w 3775328"/>
                <a:gd name="connsiteY10" fmla="*/ 1412976 h 1412976"/>
                <a:gd name="connsiteX11" fmla="*/ 3667315 w 3775328"/>
                <a:gd name="connsiteY11" fmla="*/ 1412976 h 1412976"/>
                <a:gd name="connsiteX12" fmla="*/ 3775328 w 3775328"/>
                <a:gd name="connsiteY12" fmla="*/ 1304963 h 141297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775328" h="1412976">
                  <a:moveTo>
                    <a:pt x="3775328" y="1304963"/>
                  </a:moveTo>
                  <a:lnTo>
                    <a:pt x="3775328" y="573328"/>
                  </a:lnTo>
                  <a:cubicBezTo>
                    <a:pt x="3775328" y="573328"/>
                    <a:pt x="3775328" y="465315"/>
                    <a:pt x="3667315" y="465315"/>
                  </a:cubicBezTo>
                  <a:lnTo>
                    <a:pt x="603046" y="465315"/>
                  </a:lnTo>
                  <a:cubicBezTo>
                    <a:pt x="631964" y="418680"/>
                    <a:pt x="648880" y="363931"/>
                    <a:pt x="648880" y="305066"/>
                  </a:cubicBezTo>
                  <a:cubicBezTo>
                    <a:pt x="648880" y="136588"/>
                    <a:pt x="512292" y="0"/>
                    <a:pt x="343814" y="0"/>
                  </a:cubicBezTo>
                  <a:cubicBezTo>
                    <a:pt x="175221" y="0"/>
                    <a:pt x="38633" y="136588"/>
                    <a:pt x="38633" y="305066"/>
                  </a:cubicBezTo>
                  <a:cubicBezTo>
                    <a:pt x="38633" y="365074"/>
                    <a:pt x="56235" y="420852"/>
                    <a:pt x="86067" y="468058"/>
                  </a:cubicBezTo>
                  <a:cubicBezTo>
                    <a:pt x="54521" y="474345"/>
                    <a:pt x="0" y="496519"/>
                    <a:pt x="0" y="573328"/>
                  </a:cubicBezTo>
                  <a:lnTo>
                    <a:pt x="0" y="1304963"/>
                  </a:lnTo>
                  <a:cubicBezTo>
                    <a:pt x="0" y="1304963"/>
                    <a:pt x="0" y="1412976"/>
                    <a:pt x="108013" y="1412976"/>
                  </a:cubicBezTo>
                  <a:lnTo>
                    <a:pt x="3667315" y="1412976"/>
                  </a:lnTo>
                  <a:cubicBezTo>
                    <a:pt x="3667315" y="1412976"/>
                    <a:pt x="3775328" y="1412976"/>
                    <a:pt x="3775328" y="1304963"/>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pic>
          <p:nvPicPr>
            <p:cNvPr id="26" name="Picture 10" descr="Tips_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427794"/>
              <a:ext cx="1078992" cy="1078992"/>
            </a:xfrm>
            <a:prstGeom prst="rect">
              <a:avLst/>
            </a:prstGeom>
          </p:spPr>
        </p:pic>
        <p:sp>
          <p:nvSpPr>
            <p:cNvPr id="27" name="Freeform 3"/>
            <p:cNvSpPr/>
            <p:nvPr/>
          </p:nvSpPr>
          <p:spPr>
            <a:xfrm>
              <a:off x="4921521" y="4664636"/>
              <a:ext cx="3788016" cy="1425714"/>
            </a:xfrm>
            <a:custGeom>
              <a:avLst/>
              <a:gdLst>
                <a:gd name="connsiteX0" fmla="*/ 3781666 w 3788016"/>
                <a:gd name="connsiteY0" fmla="*/ 1311364 h 1425714"/>
                <a:gd name="connsiteX1" fmla="*/ 3781666 w 3788016"/>
                <a:gd name="connsiteY1" fmla="*/ 579678 h 1425714"/>
                <a:gd name="connsiteX2" fmla="*/ 3673665 w 3788016"/>
                <a:gd name="connsiteY2" fmla="*/ 471678 h 1425714"/>
                <a:gd name="connsiteX3" fmla="*/ 609396 w 3788016"/>
                <a:gd name="connsiteY3" fmla="*/ 471678 h 1425714"/>
                <a:gd name="connsiteX4" fmla="*/ 655218 w 3788016"/>
                <a:gd name="connsiteY4" fmla="*/ 311442 h 1425714"/>
                <a:gd name="connsiteX5" fmla="*/ 350113 w 3788016"/>
                <a:gd name="connsiteY5" fmla="*/ 6350 h 1425714"/>
                <a:gd name="connsiteX6" fmla="*/ 45021 w 3788016"/>
                <a:gd name="connsiteY6" fmla="*/ 311442 h 1425714"/>
                <a:gd name="connsiteX7" fmla="*/ 92455 w 3788016"/>
                <a:gd name="connsiteY7" fmla="*/ 474357 h 1425714"/>
                <a:gd name="connsiteX8" fmla="*/ 6350 w 3788016"/>
                <a:gd name="connsiteY8" fmla="*/ 579678 h 1425714"/>
                <a:gd name="connsiteX9" fmla="*/ 6350 w 3788016"/>
                <a:gd name="connsiteY9" fmla="*/ 1311364 h 1425714"/>
                <a:gd name="connsiteX10" fmla="*/ 114350 w 3788016"/>
                <a:gd name="connsiteY10" fmla="*/ 1419364 h 1425714"/>
                <a:gd name="connsiteX11" fmla="*/ 3673665 w 3788016"/>
                <a:gd name="connsiteY11" fmla="*/ 1419364 h 1425714"/>
                <a:gd name="connsiteX12" fmla="*/ 3781666 w 3788016"/>
                <a:gd name="connsiteY12" fmla="*/ 1311364 h 142571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788016" h="1425714">
                  <a:moveTo>
                    <a:pt x="3781666" y="1311364"/>
                  </a:moveTo>
                  <a:lnTo>
                    <a:pt x="3781666" y="579678"/>
                  </a:lnTo>
                  <a:cubicBezTo>
                    <a:pt x="3781666" y="579678"/>
                    <a:pt x="3781666" y="471678"/>
                    <a:pt x="3673665" y="471678"/>
                  </a:cubicBezTo>
                  <a:lnTo>
                    <a:pt x="609396" y="471678"/>
                  </a:lnTo>
                  <a:cubicBezTo>
                    <a:pt x="638264" y="425069"/>
                    <a:pt x="655218" y="370294"/>
                    <a:pt x="655218" y="311442"/>
                  </a:cubicBezTo>
                  <a:cubicBezTo>
                    <a:pt x="655218" y="142938"/>
                    <a:pt x="518617" y="6350"/>
                    <a:pt x="350113" y="6350"/>
                  </a:cubicBezTo>
                  <a:cubicBezTo>
                    <a:pt x="181610" y="6350"/>
                    <a:pt x="45021" y="142938"/>
                    <a:pt x="45021" y="311442"/>
                  </a:cubicBezTo>
                  <a:cubicBezTo>
                    <a:pt x="45021" y="371424"/>
                    <a:pt x="62572" y="427177"/>
                    <a:pt x="92455" y="474357"/>
                  </a:cubicBezTo>
                  <a:cubicBezTo>
                    <a:pt x="60909" y="480745"/>
                    <a:pt x="6350" y="502818"/>
                    <a:pt x="6350" y="579678"/>
                  </a:cubicBezTo>
                  <a:lnTo>
                    <a:pt x="6350" y="1311364"/>
                  </a:lnTo>
                  <a:cubicBezTo>
                    <a:pt x="6350" y="1311364"/>
                    <a:pt x="6350" y="1419364"/>
                    <a:pt x="114350" y="1419364"/>
                  </a:cubicBezTo>
                  <a:lnTo>
                    <a:pt x="3673665" y="1419364"/>
                  </a:lnTo>
                  <a:cubicBezTo>
                    <a:pt x="3673665" y="1419364"/>
                    <a:pt x="3781666" y="1419364"/>
                    <a:pt x="3781666" y="1311364"/>
                  </a:cubicBezTo>
                </a:path>
              </a:pathLst>
            </a:custGeom>
            <a:solidFill>
              <a:srgbClr val="000000">
                <a:alpha val="0"/>
              </a:srgbClr>
            </a:solidFill>
            <a:ln w="12700">
              <a:solidFill>
                <a:srgbClr val="7FBBC7">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28" name="TextBox 12"/>
            <p:cNvSpPr txBox="1"/>
            <p:nvPr/>
          </p:nvSpPr>
          <p:spPr>
            <a:xfrm rot="21192930">
              <a:off x="5095522" y="4994936"/>
              <a:ext cx="457200" cy="215444"/>
            </a:xfrm>
            <a:prstGeom prst="rect">
              <a:avLst/>
            </a:prstGeom>
            <a:noFill/>
          </p:spPr>
          <p:txBody>
            <a:bodyPr wrap="square" rtlCol="0">
              <a:spAutoFit/>
            </a:bodyPr>
            <a:lstStyle/>
            <a:p>
              <a:r>
                <a:rPr lang="es-CL" sz="800" dirty="0" smtClean="0">
                  <a:solidFill>
                    <a:schemeClr val="bg1"/>
                  </a:solidFill>
                  <a:latin typeface="Gill Sans for Oriflame Light"/>
                  <a:cs typeface="Gill Sans for Oriflame"/>
                </a:rPr>
                <a:t>Tips!</a:t>
              </a:r>
              <a:endParaRPr lang="es-CL" sz="800" dirty="0">
                <a:solidFill>
                  <a:schemeClr val="bg1"/>
                </a:solidFill>
                <a:latin typeface="Gill Sans for Oriflame Light"/>
                <a:cs typeface="Gill Sans for Oriflame"/>
              </a:endParaRPr>
            </a:p>
          </p:txBody>
        </p:sp>
      </p:grpSp>
      <p:sp>
        <p:nvSpPr>
          <p:cNvPr id="20" name="TextBox 1"/>
          <p:cNvSpPr txBox="1"/>
          <p:nvPr/>
        </p:nvSpPr>
        <p:spPr>
          <a:xfrm>
            <a:off x="4724400" y="286276"/>
            <a:ext cx="4572000" cy="1375761"/>
          </a:xfrm>
          <a:prstGeom prst="rect">
            <a:avLst/>
          </a:prstGeom>
          <a:noFill/>
        </p:spPr>
        <p:txBody>
          <a:bodyPr wrap="square" lIns="0" tIns="0" rIns="0" rtlCol="0">
            <a:spAutoFit/>
          </a:bodyPr>
          <a:lstStyle/>
          <a:p>
            <a:pPr>
              <a:lnSpc>
                <a:spcPct val="80000"/>
              </a:lnSpc>
            </a:pPr>
            <a:r>
              <a:rPr lang="es-CL" sz="8000" dirty="0">
                <a:solidFill>
                  <a:srgbClr val="ABD91A"/>
                </a:solidFill>
                <a:latin typeface="Gill Sans for Oriflame"/>
              </a:rPr>
              <a:t>2</a:t>
            </a:r>
            <a:r>
              <a:rPr lang="es-CL" sz="2800" dirty="0" smtClean="0">
                <a:solidFill>
                  <a:srgbClr val="ABD91A"/>
                </a:solidFill>
                <a:latin typeface="Gill Sans for Oriflame Light"/>
              </a:rPr>
              <a:t>Realización</a:t>
            </a:r>
          </a:p>
          <a:p>
            <a:pPr>
              <a:lnSpc>
                <a:spcPct val="80000"/>
              </a:lnSpc>
            </a:pPr>
            <a:r>
              <a:rPr lang="es-CL" sz="2800" dirty="0" smtClean="0">
                <a:solidFill>
                  <a:srgbClr val="ABD91A"/>
                </a:solidFill>
                <a:latin typeface="Gill Sans for Oriflame Light"/>
              </a:rPr>
              <a:t>de la ROO por </a:t>
            </a:r>
            <a:r>
              <a:rPr lang="es-CL" sz="2800" dirty="0">
                <a:solidFill>
                  <a:srgbClr val="ABD91A"/>
                </a:solidFill>
                <a:latin typeface="Gill Sans for Oriflame Light"/>
              </a:rPr>
              <a:t>ti mismo</a:t>
            </a:r>
            <a:endParaRPr lang="es-CL" altLang="zh-CN" sz="2800" dirty="0">
              <a:solidFill>
                <a:srgbClr val="ABD91A"/>
              </a:solidFill>
              <a:latin typeface="Gill Sans for Oriflame Light"/>
            </a:endParaRPr>
          </a:p>
        </p:txBody>
      </p:sp>
      <p:sp>
        <p:nvSpPr>
          <p:cNvPr id="21" name="TextBox 1"/>
          <p:cNvSpPr txBox="1"/>
          <p:nvPr/>
        </p:nvSpPr>
        <p:spPr>
          <a:xfrm>
            <a:off x="4876800" y="2971800"/>
            <a:ext cx="4021209" cy="1338828"/>
          </a:xfrm>
          <a:prstGeom prst="rect">
            <a:avLst/>
          </a:prstGeom>
          <a:noFill/>
        </p:spPr>
        <p:txBody>
          <a:bodyPr wrap="square" lIns="0" tIns="0" rIns="0" rtlCol="0">
            <a:spAutoFit/>
          </a:bodyPr>
          <a:lstStyle/>
          <a:p>
            <a:pPr marL="285750" indent="-285750">
              <a:spcBef>
                <a:spcPts val="600"/>
              </a:spcBef>
              <a:spcAft>
                <a:spcPts val="600"/>
              </a:spcAft>
              <a:buFont typeface="Arial" panose="020B0604020202020204" pitchFamily="34" charset="0"/>
              <a:buChar char="•"/>
            </a:pPr>
            <a:r>
              <a:rPr lang="es-CL" sz="1600" dirty="0" smtClean="0">
                <a:latin typeface="Gill Sans for Oriflame Light"/>
              </a:rPr>
              <a:t>Para inspirar sueños en la gente, haz preguntas abiertas y escucha</a:t>
            </a:r>
          </a:p>
          <a:p>
            <a:pPr marL="285750" indent="-285750">
              <a:spcBef>
                <a:spcPts val="600"/>
              </a:spcBef>
              <a:spcAft>
                <a:spcPts val="600"/>
              </a:spcAft>
              <a:buFont typeface="Arial" panose="020B0604020202020204" pitchFamily="34" charset="0"/>
              <a:buChar char="•"/>
            </a:pPr>
            <a:r>
              <a:rPr lang="es-CL" sz="1600" dirty="0" smtClean="0">
                <a:latin typeface="Gill Sans for Oriflame Light"/>
              </a:rPr>
              <a:t>Usa ejemplo (propios y de tus Líderes)</a:t>
            </a:r>
          </a:p>
          <a:p>
            <a:pPr marL="285750" indent="-285750">
              <a:spcBef>
                <a:spcPts val="600"/>
              </a:spcBef>
              <a:spcAft>
                <a:spcPts val="600"/>
              </a:spcAft>
              <a:buFont typeface="Arial" panose="020B0604020202020204" pitchFamily="34" charset="0"/>
              <a:buChar char="•"/>
            </a:pPr>
            <a:r>
              <a:rPr lang="es-CL" sz="1600" dirty="0" smtClean="0">
                <a:latin typeface="Gill Sans for Oriflame Light"/>
              </a:rPr>
              <a:t>Utiliza los productos para testear</a:t>
            </a:r>
            <a:endParaRPr lang="es-CL" altLang="zh-CN" sz="2000" dirty="0" smtClean="0">
              <a:solidFill>
                <a:srgbClr val="231F20"/>
              </a:solidFill>
              <a:latin typeface="Gill Sans for Oriflame Light"/>
              <a:cs typeface="Gill Sans for Oriflame Light"/>
            </a:endParaRPr>
          </a:p>
        </p:txBody>
      </p:sp>
      <p:sp>
        <p:nvSpPr>
          <p:cNvPr id="22" name="TextBox 1"/>
          <p:cNvSpPr txBox="1"/>
          <p:nvPr/>
        </p:nvSpPr>
        <p:spPr>
          <a:xfrm>
            <a:off x="5003800" y="2247900"/>
            <a:ext cx="179536" cy="319959"/>
          </a:xfrm>
          <a:prstGeom prst="rect">
            <a:avLst/>
          </a:prstGeom>
          <a:noFill/>
        </p:spPr>
        <p:txBody>
          <a:bodyPr wrap="none" lIns="0" tIns="0" rIns="0" rtlCol="0">
            <a:spAutoFit/>
          </a:bodyPr>
          <a:lstStyle/>
          <a:p>
            <a:pPr>
              <a:lnSpc>
                <a:spcPts val="2300"/>
              </a:lnSpc>
              <a:tabLst>
                <a:tab pos="177800" algn="l"/>
              </a:tabLst>
            </a:pPr>
            <a:r>
              <a:rPr lang="es-CL" altLang="zh-CN" dirty="0" smtClean="0">
                <a:latin typeface="Gill Sans for Oriflame Light"/>
              </a:rPr>
              <a:t>	</a:t>
            </a:r>
            <a:endParaRPr lang="es-CL" altLang="zh-CN" sz="1800" dirty="0" smtClean="0">
              <a:solidFill>
                <a:srgbClr val="231F20"/>
              </a:solidFill>
              <a:latin typeface="Gill Sans for Oriflame Light"/>
              <a:cs typeface="Gill Sans for Oriflame Light"/>
            </a:endParaRPr>
          </a:p>
        </p:txBody>
      </p:sp>
      <p:sp>
        <p:nvSpPr>
          <p:cNvPr id="2" name="1 Rectángulo"/>
          <p:cNvSpPr/>
          <p:nvPr/>
        </p:nvSpPr>
        <p:spPr>
          <a:xfrm>
            <a:off x="4786021" y="1919549"/>
            <a:ext cx="4197678" cy="923330"/>
          </a:xfrm>
          <a:prstGeom prst="rect">
            <a:avLst/>
          </a:prstGeom>
        </p:spPr>
        <p:txBody>
          <a:bodyPr wrap="square">
            <a:spAutoFit/>
          </a:bodyPr>
          <a:lstStyle/>
          <a:p>
            <a:pPr>
              <a:spcBef>
                <a:spcPts val="600"/>
              </a:spcBef>
              <a:spcAft>
                <a:spcPts val="600"/>
              </a:spcAft>
            </a:pPr>
            <a:r>
              <a:rPr lang="es-CL" b="1" dirty="0">
                <a:latin typeface="Gill Sans for Oriflame Light"/>
              </a:rPr>
              <a:t>Utiliza el Rotafolio “Oportunidad Oriflame”, </a:t>
            </a:r>
            <a:r>
              <a:rPr lang="es-CL" b="1" dirty="0" smtClean="0">
                <a:latin typeface="Gill Sans for Oriflame Light"/>
              </a:rPr>
              <a:t>céntrate </a:t>
            </a:r>
            <a:r>
              <a:rPr lang="es-CL" b="1" dirty="0">
                <a:latin typeface="Gill Sans for Oriflame Light"/>
              </a:rPr>
              <a:t>en el sueño de </a:t>
            </a:r>
            <a:r>
              <a:rPr lang="es-CL" b="1" dirty="0" smtClean="0">
                <a:latin typeface="Gill Sans for Oriflame Light"/>
              </a:rPr>
              <a:t>las personas.</a:t>
            </a:r>
            <a:endParaRPr lang="es-CL" b="1" dirty="0">
              <a:latin typeface="Gill Sans for Oriflame Light"/>
            </a:endParaRPr>
          </a:p>
        </p:txBody>
      </p:sp>
      <p:pic>
        <p:nvPicPr>
          <p:cNvPr id="4" name="Imagen 3" descr="4024_Oriflame_7R0A116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7" y="0"/>
            <a:ext cx="4572000" cy="6858000"/>
          </a:xfrm>
          <a:prstGeom prst="rect">
            <a:avLst/>
          </a:prstGeom>
        </p:spPr>
      </p:pic>
      <p:sp>
        <p:nvSpPr>
          <p:cNvPr id="29" name="TextBox 1"/>
          <p:cNvSpPr txBox="1"/>
          <p:nvPr/>
        </p:nvSpPr>
        <p:spPr>
          <a:xfrm>
            <a:off x="5029200" y="4953000"/>
            <a:ext cx="3711320" cy="784830"/>
          </a:xfrm>
          <a:prstGeom prst="rect">
            <a:avLst/>
          </a:prstGeom>
          <a:noFill/>
        </p:spPr>
        <p:txBody>
          <a:bodyPr wrap="square" lIns="0" tIns="0" rIns="0" rtlCol="0">
            <a:spAutoFit/>
          </a:bodyPr>
          <a:lstStyle/>
          <a:p>
            <a:r>
              <a:rPr lang="es-CL" sz="1200" dirty="0" smtClean="0">
                <a:latin typeface="Gill Sans for Oriflame Light"/>
              </a:rPr>
              <a:t>Haz preguntas. </a:t>
            </a:r>
            <a:r>
              <a:rPr lang="es-CL" sz="1200" dirty="0">
                <a:latin typeface="Gill Sans for Oriflame Light"/>
              </a:rPr>
              <a:t>Comprende </a:t>
            </a:r>
            <a:r>
              <a:rPr lang="es-CL" sz="1200" dirty="0" smtClean="0">
                <a:latin typeface="Gill Sans for Oriflame Light"/>
              </a:rPr>
              <a:t>el principal interés de la persona y ten en cuenta estos intereses en la explicación que haces en la reunión, sea esto ganancias, productos, Wellness, etc.</a:t>
            </a:r>
            <a:endParaRPr lang="es-CL" altLang="zh-CN" sz="1200" dirty="0" smtClean="0">
              <a:solidFill>
                <a:srgbClr val="231F20"/>
              </a:solidFill>
              <a:latin typeface="Gill Sans for Oriflame Light"/>
              <a:cs typeface="Gill Sans for Oriflame Light"/>
            </a:endParaRPr>
          </a:p>
        </p:txBody>
      </p:sp>
    </p:spTree>
    <p:extLst>
      <p:ext uri="{BB962C8B-B14F-4D97-AF65-F5344CB8AC3E}">
        <p14:creationId xmlns:p14="http://schemas.microsoft.com/office/powerpoint/2010/main" val="26904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48200" y="4433444"/>
            <a:ext cx="3985137" cy="1662556"/>
            <a:chOff x="4724400" y="4427794"/>
            <a:chExt cx="3985137" cy="1662556"/>
          </a:xfrm>
        </p:grpSpPr>
        <p:sp>
          <p:nvSpPr>
            <p:cNvPr id="10" name="Freeform 9"/>
            <p:cNvSpPr/>
            <p:nvPr/>
          </p:nvSpPr>
          <p:spPr>
            <a:xfrm>
              <a:off x="4927859" y="4670984"/>
              <a:ext cx="3775328" cy="1412976"/>
            </a:xfrm>
            <a:custGeom>
              <a:avLst/>
              <a:gdLst>
                <a:gd name="connsiteX0" fmla="*/ 3775328 w 3775328"/>
                <a:gd name="connsiteY0" fmla="*/ 1304963 h 1412976"/>
                <a:gd name="connsiteX1" fmla="*/ 3775328 w 3775328"/>
                <a:gd name="connsiteY1" fmla="*/ 573328 h 1412976"/>
                <a:gd name="connsiteX2" fmla="*/ 3667315 w 3775328"/>
                <a:gd name="connsiteY2" fmla="*/ 465315 h 1412976"/>
                <a:gd name="connsiteX3" fmla="*/ 603046 w 3775328"/>
                <a:gd name="connsiteY3" fmla="*/ 465315 h 1412976"/>
                <a:gd name="connsiteX4" fmla="*/ 648880 w 3775328"/>
                <a:gd name="connsiteY4" fmla="*/ 305066 h 1412976"/>
                <a:gd name="connsiteX5" fmla="*/ 343814 w 3775328"/>
                <a:gd name="connsiteY5" fmla="*/ 0 h 1412976"/>
                <a:gd name="connsiteX6" fmla="*/ 38633 w 3775328"/>
                <a:gd name="connsiteY6" fmla="*/ 305066 h 1412976"/>
                <a:gd name="connsiteX7" fmla="*/ 86067 w 3775328"/>
                <a:gd name="connsiteY7" fmla="*/ 468058 h 1412976"/>
                <a:gd name="connsiteX8" fmla="*/ 0 w 3775328"/>
                <a:gd name="connsiteY8" fmla="*/ 573328 h 1412976"/>
                <a:gd name="connsiteX9" fmla="*/ 0 w 3775328"/>
                <a:gd name="connsiteY9" fmla="*/ 1304963 h 1412976"/>
                <a:gd name="connsiteX10" fmla="*/ 108013 w 3775328"/>
                <a:gd name="connsiteY10" fmla="*/ 1412976 h 1412976"/>
                <a:gd name="connsiteX11" fmla="*/ 3667315 w 3775328"/>
                <a:gd name="connsiteY11" fmla="*/ 1412976 h 1412976"/>
                <a:gd name="connsiteX12" fmla="*/ 3775328 w 3775328"/>
                <a:gd name="connsiteY12" fmla="*/ 1304963 h 141297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775328" h="1412976">
                  <a:moveTo>
                    <a:pt x="3775328" y="1304963"/>
                  </a:moveTo>
                  <a:lnTo>
                    <a:pt x="3775328" y="573328"/>
                  </a:lnTo>
                  <a:cubicBezTo>
                    <a:pt x="3775328" y="573328"/>
                    <a:pt x="3775328" y="465315"/>
                    <a:pt x="3667315" y="465315"/>
                  </a:cubicBezTo>
                  <a:lnTo>
                    <a:pt x="603046" y="465315"/>
                  </a:lnTo>
                  <a:cubicBezTo>
                    <a:pt x="631964" y="418680"/>
                    <a:pt x="648880" y="363931"/>
                    <a:pt x="648880" y="305066"/>
                  </a:cubicBezTo>
                  <a:cubicBezTo>
                    <a:pt x="648880" y="136588"/>
                    <a:pt x="512292" y="0"/>
                    <a:pt x="343814" y="0"/>
                  </a:cubicBezTo>
                  <a:cubicBezTo>
                    <a:pt x="175221" y="0"/>
                    <a:pt x="38633" y="136588"/>
                    <a:pt x="38633" y="305066"/>
                  </a:cubicBezTo>
                  <a:cubicBezTo>
                    <a:pt x="38633" y="365074"/>
                    <a:pt x="56235" y="420852"/>
                    <a:pt x="86067" y="468058"/>
                  </a:cubicBezTo>
                  <a:cubicBezTo>
                    <a:pt x="54521" y="474345"/>
                    <a:pt x="0" y="496519"/>
                    <a:pt x="0" y="573328"/>
                  </a:cubicBezTo>
                  <a:lnTo>
                    <a:pt x="0" y="1304963"/>
                  </a:lnTo>
                  <a:cubicBezTo>
                    <a:pt x="0" y="1304963"/>
                    <a:pt x="0" y="1412976"/>
                    <a:pt x="108013" y="1412976"/>
                  </a:cubicBezTo>
                  <a:lnTo>
                    <a:pt x="3667315" y="1412976"/>
                  </a:lnTo>
                  <a:cubicBezTo>
                    <a:pt x="3667315" y="1412976"/>
                    <a:pt x="3775328" y="1412976"/>
                    <a:pt x="3775328" y="1304963"/>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pic>
          <p:nvPicPr>
            <p:cNvPr id="11" name="Picture 10" descr="Tips_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427794"/>
              <a:ext cx="1078992" cy="1078992"/>
            </a:xfrm>
            <a:prstGeom prst="rect">
              <a:avLst/>
            </a:prstGeom>
          </p:spPr>
        </p:pic>
        <p:sp>
          <p:nvSpPr>
            <p:cNvPr id="12" name="Freeform 3"/>
            <p:cNvSpPr/>
            <p:nvPr/>
          </p:nvSpPr>
          <p:spPr>
            <a:xfrm>
              <a:off x="4921521" y="4664636"/>
              <a:ext cx="3788016" cy="1425714"/>
            </a:xfrm>
            <a:custGeom>
              <a:avLst/>
              <a:gdLst>
                <a:gd name="connsiteX0" fmla="*/ 3781666 w 3788016"/>
                <a:gd name="connsiteY0" fmla="*/ 1311364 h 1425714"/>
                <a:gd name="connsiteX1" fmla="*/ 3781666 w 3788016"/>
                <a:gd name="connsiteY1" fmla="*/ 579678 h 1425714"/>
                <a:gd name="connsiteX2" fmla="*/ 3673665 w 3788016"/>
                <a:gd name="connsiteY2" fmla="*/ 471678 h 1425714"/>
                <a:gd name="connsiteX3" fmla="*/ 609396 w 3788016"/>
                <a:gd name="connsiteY3" fmla="*/ 471678 h 1425714"/>
                <a:gd name="connsiteX4" fmla="*/ 655218 w 3788016"/>
                <a:gd name="connsiteY4" fmla="*/ 311442 h 1425714"/>
                <a:gd name="connsiteX5" fmla="*/ 350113 w 3788016"/>
                <a:gd name="connsiteY5" fmla="*/ 6350 h 1425714"/>
                <a:gd name="connsiteX6" fmla="*/ 45021 w 3788016"/>
                <a:gd name="connsiteY6" fmla="*/ 311442 h 1425714"/>
                <a:gd name="connsiteX7" fmla="*/ 92455 w 3788016"/>
                <a:gd name="connsiteY7" fmla="*/ 474357 h 1425714"/>
                <a:gd name="connsiteX8" fmla="*/ 6350 w 3788016"/>
                <a:gd name="connsiteY8" fmla="*/ 579678 h 1425714"/>
                <a:gd name="connsiteX9" fmla="*/ 6350 w 3788016"/>
                <a:gd name="connsiteY9" fmla="*/ 1311364 h 1425714"/>
                <a:gd name="connsiteX10" fmla="*/ 114350 w 3788016"/>
                <a:gd name="connsiteY10" fmla="*/ 1419364 h 1425714"/>
                <a:gd name="connsiteX11" fmla="*/ 3673665 w 3788016"/>
                <a:gd name="connsiteY11" fmla="*/ 1419364 h 1425714"/>
                <a:gd name="connsiteX12" fmla="*/ 3781666 w 3788016"/>
                <a:gd name="connsiteY12" fmla="*/ 1311364 h 142571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788016" h="1425714">
                  <a:moveTo>
                    <a:pt x="3781666" y="1311364"/>
                  </a:moveTo>
                  <a:lnTo>
                    <a:pt x="3781666" y="579678"/>
                  </a:lnTo>
                  <a:cubicBezTo>
                    <a:pt x="3781666" y="579678"/>
                    <a:pt x="3781666" y="471678"/>
                    <a:pt x="3673665" y="471678"/>
                  </a:cubicBezTo>
                  <a:lnTo>
                    <a:pt x="609396" y="471678"/>
                  </a:lnTo>
                  <a:cubicBezTo>
                    <a:pt x="638264" y="425069"/>
                    <a:pt x="655218" y="370294"/>
                    <a:pt x="655218" y="311442"/>
                  </a:cubicBezTo>
                  <a:cubicBezTo>
                    <a:pt x="655218" y="142938"/>
                    <a:pt x="518617" y="6350"/>
                    <a:pt x="350113" y="6350"/>
                  </a:cubicBezTo>
                  <a:cubicBezTo>
                    <a:pt x="181610" y="6350"/>
                    <a:pt x="45021" y="142938"/>
                    <a:pt x="45021" y="311442"/>
                  </a:cubicBezTo>
                  <a:cubicBezTo>
                    <a:pt x="45021" y="371424"/>
                    <a:pt x="62572" y="427177"/>
                    <a:pt x="92455" y="474357"/>
                  </a:cubicBezTo>
                  <a:cubicBezTo>
                    <a:pt x="60909" y="480745"/>
                    <a:pt x="6350" y="502818"/>
                    <a:pt x="6350" y="579678"/>
                  </a:cubicBezTo>
                  <a:lnTo>
                    <a:pt x="6350" y="1311364"/>
                  </a:lnTo>
                  <a:cubicBezTo>
                    <a:pt x="6350" y="1311364"/>
                    <a:pt x="6350" y="1419364"/>
                    <a:pt x="114350" y="1419364"/>
                  </a:cubicBezTo>
                  <a:lnTo>
                    <a:pt x="3673665" y="1419364"/>
                  </a:lnTo>
                  <a:cubicBezTo>
                    <a:pt x="3673665" y="1419364"/>
                    <a:pt x="3781666" y="1419364"/>
                    <a:pt x="3781666" y="1311364"/>
                  </a:cubicBezTo>
                </a:path>
              </a:pathLst>
            </a:custGeom>
            <a:solidFill>
              <a:srgbClr val="000000">
                <a:alpha val="0"/>
              </a:srgbClr>
            </a:solidFill>
            <a:ln w="12700">
              <a:solidFill>
                <a:srgbClr val="7FBBC7">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13" name="TextBox 12"/>
            <p:cNvSpPr txBox="1"/>
            <p:nvPr/>
          </p:nvSpPr>
          <p:spPr>
            <a:xfrm rot="21192930">
              <a:off x="5095522" y="4994936"/>
              <a:ext cx="457200" cy="215444"/>
            </a:xfrm>
            <a:prstGeom prst="rect">
              <a:avLst/>
            </a:prstGeom>
            <a:noFill/>
          </p:spPr>
          <p:txBody>
            <a:bodyPr wrap="square" rtlCol="0">
              <a:spAutoFit/>
            </a:bodyPr>
            <a:lstStyle/>
            <a:p>
              <a:r>
                <a:rPr lang="es-CL" sz="800" dirty="0" smtClean="0">
                  <a:solidFill>
                    <a:schemeClr val="bg1"/>
                  </a:solidFill>
                  <a:latin typeface="Gill Sans for Oriflame Light"/>
                  <a:cs typeface="Gill Sans for Oriflame"/>
                </a:rPr>
                <a:t>Tips!</a:t>
              </a:r>
              <a:endParaRPr lang="es-CL" sz="800" dirty="0">
                <a:solidFill>
                  <a:schemeClr val="bg1"/>
                </a:solidFill>
                <a:latin typeface="Gill Sans for Oriflame Light"/>
                <a:cs typeface="Gill Sans for Oriflame"/>
              </a:endParaRPr>
            </a:p>
          </p:txBody>
        </p:sp>
      </p:grpSp>
      <p:sp>
        <p:nvSpPr>
          <p:cNvPr id="22" name="TextBox 1"/>
          <p:cNvSpPr txBox="1"/>
          <p:nvPr/>
        </p:nvSpPr>
        <p:spPr>
          <a:xfrm>
            <a:off x="4873062" y="3026034"/>
            <a:ext cx="3850503" cy="1585049"/>
          </a:xfrm>
          <a:prstGeom prst="rect">
            <a:avLst/>
          </a:prstGeom>
          <a:noFill/>
        </p:spPr>
        <p:txBody>
          <a:bodyPr wrap="square" lIns="0" tIns="0" rIns="0" rtlCol="0">
            <a:spAutoFit/>
          </a:bodyPr>
          <a:lstStyle/>
          <a:p>
            <a:pPr marL="285750" indent="-285750">
              <a:spcAft>
                <a:spcPts val="1200"/>
              </a:spcAft>
              <a:buFont typeface="Arial" panose="020B0604020202020204" pitchFamily="34" charset="0"/>
              <a:buChar char="•"/>
            </a:pPr>
            <a:r>
              <a:rPr lang="es-CL" sz="1600" dirty="0" smtClean="0">
                <a:latin typeface="Gill Sans for Oriflame Light"/>
              </a:rPr>
              <a:t>Usa Skype o webinar para el desarrollo de la Reunión de Oportunidad</a:t>
            </a:r>
          </a:p>
          <a:p>
            <a:pPr marL="285750" indent="-285750">
              <a:spcAft>
                <a:spcPts val="1200"/>
              </a:spcAft>
              <a:buFont typeface="Arial" panose="020B0604020202020204" pitchFamily="34" charset="0"/>
              <a:buChar char="•"/>
            </a:pPr>
            <a:r>
              <a:rPr lang="es-CL" sz="1600" dirty="0" smtClean="0">
                <a:latin typeface="Gill Sans for Oriflame Light"/>
              </a:rPr>
              <a:t>Utiliza la ROO en </a:t>
            </a:r>
            <a:r>
              <a:rPr lang="es-CL" sz="1600" dirty="0" err="1" smtClean="0">
                <a:latin typeface="Gill Sans for Oriflame Light"/>
              </a:rPr>
              <a:t>PPT</a:t>
            </a:r>
            <a:r>
              <a:rPr lang="es-CL" sz="1600" dirty="0" smtClean="0">
                <a:latin typeface="Gill Sans for Oriflame Light"/>
              </a:rPr>
              <a:t> (por </a:t>
            </a:r>
            <a:r>
              <a:rPr lang="es-CL" sz="1600" dirty="0" err="1" smtClean="0">
                <a:latin typeface="Gill Sans for Oriflame Light"/>
              </a:rPr>
              <a:t>webinar</a:t>
            </a:r>
            <a:r>
              <a:rPr lang="es-CL" sz="1600" dirty="0" smtClean="0">
                <a:latin typeface="Gill Sans for Oriflame Light"/>
              </a:rPr>
              <a:t>) y el folder para Skype</a:t>
            </a:r>
          </a:p>
          <a:p>
            <a:pPr marL="285750" indent="-285750">
              <a:spcAft>
                <a:spcPts val="1200"/>
              </a:spcAft>
              <a:buFont typeface="Arial" panose="020B0604020202020204" pitchFamily="34" charset="0"/>
              <a:buChar char="•"/>
            </a:pPr>
            <a:r>
              <a:rPr lang="es-CL" sz="1600" dirty="0" smtClean="0">
                <a:latin typeface="Gill Sans for Oriflame Light"/>
              </a:rPr>
              <a:t>Invita y lleva gente webinar del Líder</a:t>
            </a:r>
            <a:endParaRPr lang="es-CL" altLang="zh-CN" sz="1600" dirty="0" smtClean="0">
              <a:solidFill>
                <a:srgbClr val="231F20"/>
              </a:solidFill>
              <a:latin typeface="Gill Sans for Oriflame Light"/>
              <a:cs typeface="Gill Sans for Oriflame Light"/>
            </a:endParaRPr>
          </a:p>
        </p:txBody>
      </p:sp>
      <p:sp>
        <p:nvSpPr>
          <p:cNvPr id="29" name="TextBox 1"/>
          <p:cNvSpPr txBox="1"/>
          <p:nvPr/>
        </p:nvSpPr>
        <p:spPr>
          <a:xfrm>
            <a:off x="4953000" y="5257800"/>
            <a:ext cx="3636007" cy="692497"/>
          </a:xfrm>
          <a:prstGeom prst="rect">
            <a:avLst/>
          </a:prstGeom>
          <a:noFill/>
        </p:spPr>
        <p:txBody>
          <a:bodyPr wrap="square" lIns="0" tIns="0" rIns="0" rtlCol="0">
            <a:spAutoFit/>
          </a:bodyPr>
          <a:lstStyle/>
          <a:p>
            <a:r>
              <a:rPr lang="es-CL" sz="1400" dirty="0" smtClean="0">
                <a:latin typeface="Gill Sans for Oriflame Light"/>
              </a:rPr>
              <a:t>Puedes encontrar más sobre reclutamiento</a:t>
            </a:r>
          </a:p>
          <a:p>
            <a:r>
              <a:rPr lang="es-CL" sz="1400" dirty="0" smtClean="0">
                <a:latin typeface="Gill Sans for Oriflame Light"/>
              </a:rPr>
              <a:t>Online visitando nuestro </a:t>
            </a:r>
            <a:r>
              <a:rPr lang="es-CL" sz="1400" dirty="0">
                <a:latin typeface="Gill Sans for Oriflame Light"/>
              </a:rPr>
              <a:t>entrenamiento </a:t>
            </a:r>
            <a:r>
              <a:rPr lang="es-CL" sz="1400" b="1" dirty="0">
                <a:latin typeface="Gill Sans for Oriflame Light"/>
              </a:rPr>
              <a:t>“Inicia tu negocio Online”</a:t>
            </a:r>
            <a:endParaRPr lang="es-CL" sz="1400" b="1" dirty="0">
              <a:solidFill>
                <a:srgbClr val="C00000"/>
              </a:solidFill>
              <a:latin typeface="Gill Sans for Oriflame Light"/>
            </a:endParaRP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2" name="1 Rectángulo"/>
          <p:cNvSpPr/>
          <p:nvPr/>
        </p:nvSpPr>
        <p:spPr>
          <a:xfrm>
            <a:off x="4724400" y="1676400"/>
            <a:ext cx="4147828" cy="1200329"/>
          </a:xfrm>
          <a:prstGeom prst="rect">
            <a:avLst/>
          </a:prstGeom>
        </p:spPr>
        <p:txBody>
          <a:bodyPr wrap="square">
            <a:spAutoFit/>
          </a:bodyPr>
          <a:lstStyle/>
          <a:p>
            <a:pPr>
              <a:spcAft>
                <a:spcPts val="1200"/>
              </a:spcAft>
            </a:pPr>
            <a:r>
              <a:rPr lang="es-CL" b="1" dirty="0">
                <a:solidFill>
                  <a:schemeClr val="tx1">
                    <a:lumMod val="85000"/>
                    <a:lumOff val="15000"/>
                  </a:schemeClr>
                </a:solidFill>
                <a:latin typeface="Gill Sans for Oriflame Light"/>
              </a:rPr>
              <a:t>Invita gente a la Reunión de Oportunidad a través de un evento de Facebook, correo electrónico o </a:t>
            </a:r>
            <a:r>
              <a:rPr lang="es-CL" b="1" dirty="0" smtClean="0">
                <a:solidFill>
                  <a:schemeClr val="tx1">
                    <a:lumMod val="85000"/>
                    <a:lumOff val="15000"/>
                  </a:schemeClr>
                </a:solidFill>
                <a:latin typeface="Gill Sans for Oriflame Light"/>
              </a:rPr>
              <a:t>SMS</a:t>
            </a:r>
            <a:endParaRPr lang="es-CL" b="1" dirty="0">
              <a:solidFill>
                <a:schemeClr val="tx1">
                  <a:lumMod val="85000"/>
                  <a:lumOff val="15000"/>
                </a:schemeClr>
              </a:solidFill>
              <a:latin typeface="Gill Sans for Oriflame Light"/>
            </a:endParaRPr>
          </a:p>
        </p:txBody>
      </p:sp>
      <p:sp>
        <p:nvSpPr>
          <p:cNvPr id="14" name="TextBox 1"/>
          <p:cNvSpPr txBox="1"/>
          <p:nvPr/>
        </p:nvSpPr>
        <p:spPr>
          <a:xfrm>
            <a:off x="4800600" y="228600"/>
            <a:ext cx="4267200" cy="1375761"/>
          </a:xfrm>
          <a:prstGeom prst="rect">
            <a:avLst/>
          </a:prstGeom>
          <a:noFill/>
        </p:spPr>
        <p:txBody>
          <a:bodyPr wrap="square" lIns="0" tIns="0" rIns="0" rtlCol="0">
            <a:spAutoFit/>
          </a:bodyPr>
          <a:lstStyle/>
          <a:p>
            <a:pPr>
              <a:lnSpc>
                <a:spcPct val="80000"/>
              </a:lnSpc>
            </a:pPr>
            <a:r>
              <a:rPr lang="es-CL" sz="8000" dirty="0">
                <a:solidFill>
                  <a:srgbClr val="ABD91A"/>
                </a:solidFill>
                <a:latin typeface="Gill Sans for Oriflame"/>
              </a:rPr>
              <a:t>2</a:t>
            </a:r>
            <a:r>
              <a:rPr lang="es-CL" sz="2800" dirty="0" smtClean="0">
                <a:solidFill>
                  <a:srgbClr val="ABD91A"/>
                </a:solidFill>
                <a:latin typeface="Gill Sans for Oriflame Light"/>
              </a:rPr>
              <a:t>Reunión de la</a:t>
            </a:r>
            <a:r>
              <a:rPr lang="es-CL" sz="2800" dirty="0">
                <a:solidFill>
                  <a:srgbClr val="ABD91A"/>
                </a:solidFill>
                <a:latin typeface="Gill Sans for Oriflame Light"/>
              </a:rPr>
              <a:t> </a:t>
            </a:r>
            <a:r>
              <a:rPr lang="es-CL" sz="2800" dirty="0" smtClean="0">
                <a:solidFill>
                  <a:srgbClr val="ABD91A"/>
                </a:solidFill>
                <a:latin typeface="Gill Sans for Oriflame Light"/>
              </a:rPr>
              <a:t>Oportunidad Online</a:t>
            </a:r>
          </a:p>
        </p:txBody>
      </p:sp>
    </p:spTree>
    <p:extLst>
      <p:ext uri="{BB962C8B-B14F-4D97-AF65-F5344CB8AC3E}">
        <p14:creationId xmlns:p14="http://schemas.microsoft.com/office/powerpoint/2010/main" val="115854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fade">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fade">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1 Grupo"/>
          <p:cNvGrpSpPr/>
          <p:nvPr/>
        </p:nvGrpSpPr>
        <p:grpSpPr>
          <a:xfrm>
            <a:off x="4724400" y="4267200"/>
            <a:ext cx="4093795" cy="1800774"/>
            <a:chOff x="4584700" y="4502722"/>
            <a:chExt cx="4093795" cy="1800774"/>
          </a:xfrm>
        </p:grpSpPr>
        <p:grpSp>
          <p:nvGrpSpPr>
            <p:cNvPr id="16" name="Group 9"/>
            <p:cNvGrpSpPr/>
            <p:nvPr/>
          </p:nvGrpSpPr>
          <p:grpSpPr>
            <a:xfrm>
              <a:off x="4584700" y="4502722"/>
              <a:ext cx="4093795" cy="1752600"/>
              <a:chOff x="4724400" y="4427794"/>
              <a:chExt cx="4093795" cy="1752600"/>
            </a:xfrm>
          </p:grpSpPr>
          <p:sp>
            <p:nvSpPr>
              <p:cNvPr id="18" name="Freeform 10"/>
              <p:cNvSpPr/>
              <p:nvPr/>
            </p:nvSpPr>
            <p:spPr>
              <a:xfrm>
                <a:off x="4927859" y="4670984"/>
                <a:ext cx="3775328" cy="1412976"/>
              </a:xfrm>
              <a:custGeom>
                <a:avLst/>
                <a:gdLst>
                  <a:gd name="connsiteX0" fmla="*/ 3775328 w 3775328"/>
                  <a:gd name="connsiteY0" fmla="*/ 1304963 h 1412976"/>
                  <a:gd name="connsiteX1" fmla="*/ 3775328 w 3775328"/>
                  <a:gd name="connsiteY1" fmla="*/ 573328 h 1412976"/>
                  <a:gd name="connsiteX2" fmla="*/ 3667315 w 3775328"/>
                  <a:gd name="connsiteY2" fmla="*/ 465315 h 1412976"/>
                  <a:gd name="connsiteX3" fmla="*/ 603046 w 3775328"/>
                  <a:gd name="connsiteY3" fmla="*/ 465315 h 1412976"/>
                  <a:gd name="connsiteX4" fmla="*/ 648880 w 3775328"/>
                  <a:gd name="connsiteY4" fmla="*/ 305066 h 1412976"/>
                  <a:gd name="connsiteX5" fmla="*/ 343814 w 3775328"/>
                  <a:gd name="connsiteY5" fmla="*/ 0 h 1412976"/>
                  <a:gd name="connsiteX6" fmla="*/ 38633 w 3775328"/>
                  <a:gd name="connsiteY6" fmla="*/ 305066 h 1412976"/>
                  <a:gd name="connsiteX7" fmla="*/ 86067 w 3775328"/>
                  <a:gd name="connsiteY7" fmla="*/ 468058 h 1412976"/>
                  <a:gd name="connsiteX8" fmla="*/ 0 w 3775328"/>
                  <a:gd name="connsiteY8" fmla="*/ 573328 h 1412976"/>
                  <a:gd name="connsiteX9" fmla="*/ 0 w 3775328"/>
                  <a:gd name="connsiteY9" fmla="*/ 1304963 h 1412976"/>
                  <a:gd name="connsiteX10" fmla="*/ 108013 w 3775328"/>
                  <a:gd name="connsiteY10" fmla="*/ 1412976 h 1412976"/>
                  <a:gd name="connsiteX11" fmla="*/ 3667315 w 3775328"/>
                  <a:gd name="connsiteY11" fmla="*/ 1412976 h 1412976"/>
                  <a:gd name="connsiteX12" fmla="*/ 3775328 w 3775328"/>
                  <a:gd name="connsiteY12" fmla="*/ 1304963 h 141297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775328" h="1412976">
                    <a:moveTo>
                      <a:pt x="3775328" y="1304963"/>
                    </a:moveTo>
                    <a:lnTo>
                      <a:pt x="3775328" y="573328"/>
                    </a:lnTo>
                    <a:cubicBezTo>
                      <a:pt x="3775328" y="573328"/>
                      <a:pt x="3775328" y="465315"/>
                      <a:pt x="3667315" y="465315"/>
                    </a:cubicBezTo>
                    <a:lnTo>
                      <a:pt x="603046" y="465315"/>
                    </a:lnTo>
                    <a:cubicBezTo>
                      <a:pt x="631964" y="418680"/>
                      <a:pt x="648880" y="363931"/>
                      <a:pt x="648880" y="305066"/>
                    </a:cubicBezTo>
                    <a:cubicBezTo>
                      <a:pt x="648880" y="136588"/>
                      <a:pt x="512292" y="0"/>
                      <a:pt x="343814" y="0"/>
                    </a:cubicBezTo>
                    <a:cubicBezTo>
                      <a:pt x="175221" y="0"/>
                      <a:pt x="38633" y="136588"/>
                      <a:pt x="38633" y="305066"/>
                    </a:cubicBezTo>
                    <a:cubicBezTo>
                      <a:pt x="38633" y="365074"/>
                      <a:pt x="56235" y="420852"/>
                      <a:pt x="86067" y="468058"/>
                    </a:cubicBezTo>
                    <a:cubicBezTo>
                      <a:pt x="54521" y="474345"/>
                      <a:pt x="0" y="496519"/>
                      <a:pt x="0" y="573328"/>
                    </a:cubicBezTo>
                    <a:lnTo>
                      <a:pt x="0" y="1304963"/>
                    </a:lnTo>
                    <a:cubicBezTo>
                      <a:pt x="0" y="1304963"/>
                      <a:pt x="0" y="1412976"/>
                      <a:pt x="108013" y="1412976"/>
                    </a:cubicBezTo>
                    <a:lnTo>
                      <a:pt x="3667315" y="1412976"/>
                    </a:lnTo>
                    <a:cubicBezTo>
                      <a:pt x="3667315" y="1412976"/>
                      <a:pt x="3775328" y="1412976"/>
                      <a:pt x="3775328" y="1304963"/>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Gill Sans for Oriflame Light"/>
                </a:endParaRPr>
              </a:p>
            </p:txBody>
          </p:sp>
          <p:pic>
            <p:nvPicPr>
              <p:cNvPr id="19" name="Picture 11" descr="Tips_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427794"/>
                <a:ext cx="1078992" cy="1078992"/>
              </a:xfrm>
              <a:prstGeom prst="rect">
                <a:avLst/>
              </a:prstGeom>
            </p:spPr>
          </p:pic>
          <p:sp>
            <p:nvSpPr>
              <p:cNvPr id="20" name="Freeform 3"/>
              <p:cNvSpPr/>
              <p:nvPr/>
            </p:nvSpPr>
            <p:spPr>
              <a:xfrm>
                <a:off x="4921520" y="4664636"/>
                <a:ext cx="3896675" cy="1515758"/>
              </a:xfrm>
              <a:custGeom>
                <a:avLst/>
                <a:gdLst>
                  <a:gd name="connsiteX0" fmla="*/ 3781666 w 3788016"/>
                  <a:gd name="connsiteY0" fmla="*/ 1311364 h 1425714"/>
                  <a:gd name="connsiteX1" fmla="*/ 3781666 w 3788016"/>
                  <a:gd name="connsiteY1" fmla="*/ 579678 h 1425714"/>
                  <a:gd name="connsiteX2" fmla="*/ 3673665 w 3788016"/>
                  <a:gd name="connsiteY2" fmla="*/ 471678 h 1425714"/>
                  <a:gd name="connsiteX3" fmla="*/ 609396 w 3788016"/>
                  <a:gd name="connsiteY3" fmla="*/ 471678 h 1425714"/>
                  <a:gd name="connsiteX4" fmla="*/ 655218 w 3788016"/>
                  <a:gd name="connsiteY4" fmla="*/ 311442 h 1425714"/>
                  <a:gd name="connsiteX5" fmla="*/ 350113 w 3788016"/>
                  <a:gd name="connsiteY5" fmla="*/ 6350 h 1425714"/>
                  <a:gd name="connsiteX6" fmla="*/ 45021 w 3788016"/>
                  <a:gd name="connsiteY6" fmla="*/ 311442 h 1425714"/>
                  <a:gd name="connsiteX7" fmla="*/ 92455 w 3788016"/>
                  <a:gd name="connsiteY7" fmla="*/ 474357 h 1425714"/>
                  <a:gd name="connsiteX8" fmla="*/ 6350 w 3788016"/>
                  <a:gd name="connsiteY8" fmla="*/ 579678 h 1425714"/>
                  <a:gd name="connsiteX9" fmla="*/ 6350 w 3788016"/>
                  <a:gd name="connsiteY9" fmla="*/ 1311364 h 1425714"/>
                  <a:gd name="connsiteX10" fmla="*/ 114350 w 3788016"/>
                  <a:gd name="connsiteY10" fmla="*/ 1419364 h 1425714"/>
                  <a:gd name="connsiteX11" fmla="*/ 3673665 w 3788016"/>
                  <a:gd name="connsiteY11" fmla="*/ 1419364 h 1425714"/>
                  <a:gd name="connsiteX12" fmla="*/ 3781666 w 3788016"/>
                  <a:gd name="connsiteY12" fmla="*/ 1311364 h 142571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788016" h="1425714">
                    <a:moveTo>
                      <a:pt x="3781666" y="1311364"/>
                    </a:moveTo>
                    <a:lnTo>
                      <a:pt x="3781666" y="579678"/>
                    </a:lnTo>
                    <a:cubicBezTo>
                      <a:pt x="3781666" y="579678"/>
                      <a:pt x="3781666" y="471678"/>
                      <a:pt x="3673665" y="471678"/>
                    </a:cubicBezTo>
                    <a:lnTo>
                      <a:pt x="609396" y="471678"/>
                    </a:lnTo>
                    <a:cubicBezTo>
                      <a:pt x="638264" y="425069"/>
                      <a:pt x="655218" y="370294"/>
                      <a:pt x="655218" y="311442"/>
                    </a:cubicBezTo>
                    <a:cubicBezTo>
                      <a:pt x="655218" y="142938"/>
                      <a:pt x="518617" y="6350"/>
                      <a:pt x="350113" y="6350"/>
                    </a:cubicBezTo>
                    <a:cubicBezTo>
                      <a:pt x="181610" y="6350"/>
                      <a:pt x="45021" y="142938"/>
                      <a:pt x="45021" y="311442"/>
                    </a:cubicBezTo>
                    <a:cubicBezTo>
                      <a:pt x="45021" y="371424"/>
                      <a:pt x="62572" y="427177"/>
                      <a:pt x="92455" y="474357"/>
                    </a:cubicBezTo>
                    <a:cubicBezTo>
                      <a:pt x="60909" y="480745"/>
                      <a:pt x="6350" y="502818"/>
                      <a:pt x="6350" y="579678"/>
                    </a:cubicBezTo>
                    <a:lnTo>
                      <a:pt x="6350" y="1311364"/>
                    </a:lnTo>
                    <a:cubicBezTo>
                      <a:pt x="6350" y="1311364"/>
                      <a:pt x="6350" y="1419364"/>
                      <a:pt x="114350" y="1419364"/>
                    </a:cubicBezTo>
                    <a:lnTo>
                      <a:pt x="3673665" y="1419364"/>
                    </a:lnTo>
                    <a:cubicBezTo>
                      <a:pt x="3673665" y="1419364"/>
                      <a:pt x="3781666" y="1419364"/>
                      <a:pt x="3781666" y="1311364"/>
                    </a:cubicBezTo>
                  </a:path>
                </a:pathLst>
              </a:custGeom>
              <a:solidFill>
                <a:srgbClr val="000000">
                  <a:alpha val="0"/>
                </a:srgbClr>
              </a:solidFill>
              <a:ln w="12700">
                <a:solidFill>
                  <a:srgbClr val="7FBBC7">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Gill Sans for Oriflame Light"/>
                </a:endParaRPr>
              </a:p>
            </p:txBody>
          </p:sp>
          <p:sp>
            <p:nvSpPr>
              <p:cNvPr id="21" name="TextBox 13"/>
              <p:cNvSpPr txBox="1"/>
              <p:nvPr/>
            </p:nvSpPr>
            <p:spPr>
              <a:xfrm rot="21192930">
                <a:off x="5095522" y="4994936"/>
                <a:ext cx="457200" cy="215444"/>
              </a:xfrm>
              <a:prstGeom prst="rect">
                <a:avLst/>
              </a:prstGeom>
              <a:noFill/>
            </p:spPr>
            <p:txBody>
              <a:bodyPr wrap="square" rtlCol="0">
                <a:spAutoFit/>
              </a:bodyPr>
              <a:lstStyle/>
              <a:p>
                <a:r>
                  <a:rPr lang="en-US" sz="800" dirty="0" smtClean="0">
                    <a:solidFill>
                      <a:schemeClr val="bg1"/>
                    </a:solidFill>
                    <a:latin typeface="Gill Sans for Oriflame Light"/>
                    <a:cs typeface="Gill Sans for Oriflame"/>
                  </a:rPr>
                  <a:t>Tips!</a:t>
                </a:r>
                <a:endParaRPr lang="en-US" sz="800" dirty="0">
                  <a:solidFill>
                    <a:schemeClr val="bg1"/>
                  </a:solidFill>
                  <a:latin typeface="Gill Sans for Oriflame Light"/>
                  <a:cs typeface="Gill Sans for Oriflame"/>
                </a:endParaRPr>
              </a:p>
            </p:txBody>
          </p:sp>
        </p:grpSp>
        <p:sp>
          <p:nvSpPr>
            <p:cNvPr id="17" name="TextBox 1"/>
            <p:cNvSpPr txBox="1"/>
            <p:nvPr/>
          </p:nvSpPr>
          <p:spPr>
            <a:xfrm>
              <a:off x="4876800" y="5334000"/>
              <a:ext cx="3618791" cy="969496"/>
            </a:xfrm>
            <a:prstGeom prst="rect">
              <a:avLst/>
            </a:prstGeom>
            <a:noFill/>
          </p:spPr>
          <p:txBody>
            <a:bodyPr wrap="square" lIns="0" tIns="0" rIns="0" rtlCol="0">
              <a:spAutoFit/>
            </a:bodyPr>
            <a:lstStyle/>
            <a:p>
              <a:r>
                <a:rPr lang="es-CL" sz="1200" dirty="0" smtClean="0">
                  <a:latin typeface="Gill Sans for Oriflame Light"/>
                </a:rPr>
                <a:t>Al </a:t>
              </a:r>
              <a:r>
                <a:rPr lang="es-CL" sz="1200" dirty="0">
                  <a:latin typeface="Gill Sans for Oriflame Light"/>
                </a:rPr>
                <a:t>hablar de la oportunidad muestra todas las posibilidades para los Socios (Ahorrar dinero, Ganancia Inmediata, ganancias Ilimitadas por </a:t>
              </a:r>
              <a:r>
                <a:rPr lang="es-CL" sz="1200" dirty="0" smtClean="0">
                  <a:latin typeface="Gill Sans for Oriflame Light"/>
                </a:rPr>
                <a:t>el </a:t>
              </a:r>
              <a:r>
                <a:rPr lang="es-CL" sz="1200" dirty="0">
                  <a:latin typeface="Gill Sans for Oriflame Light"/>
                </a:rPr>
                <a:t>Plan del </a:t>
              </a:r>
              <a:r>
                <a:rPr lang="es-CL" sz="1200" dirty="0" smtClean="0">
                  <a:latin typeface="Gill Sans for Oriflame Light"/>
                </a:rPr>
                <a:t>Éxito, </a:t>
              </a:r>
              <a:r>
                <a:rPr lang="es-CL" sz="1200" dirty="0">
                  <a:latin typeface="Gill Sans for Oriflame Light"/>
                </a:rPr>
                <a:t>Programas de Reclutamiento y Bienvenida etc.</a:t>
              </a:r>
              <a:endParaRPr lang="es-CL" sz="1200" dirty="0">
                <a:solidFill>
                  <a:srgbClr val="231F20"/>
                </a:solidFill>
                <a:latin typeface="Gill Sans for Oriflame Light"/>
                <a:cs typeface="Gill Sans for Oriflame Light"/>
              </a:endParaRPr>
            </a:p>
          </p:txBody>
        </p:sp>
      </p:grpSp>
      <p:sp>
        <p:nvSpPr>
          <p:cNvPr id="3" name="Content Placeholder 2"/>
          <p:cNvSpPr>
            <a:spLocks noGrp="1"/>
          </p:cNvSpPr>
          <p:nvPr>
            <p:ph sz="half" idx="4294967295"/>
          </p:nvPr>
        </p:nvSpPr>
        <p:spPr>
          <a:xfrm>
            <a:off x="4850081" y="2793416"/>
            <a:ext cx="3968114" cy="1752600"/>
          </a:xfrm>
          <a:prstGeom prst="rect">
            <a:avLst/>
          </a:prstGeom>
        </p:spPr>
        <p:txBody>
          <a:bodyPr>
            <a:noAutofit/>
          </a:bodyPr>
          <a:lstStyle/>
          <a:p>
            <a:pPr indent="-162000">
              <a:spcBef>
                <a:spcPts val="600"/>
              </a:spcBef>
              <a:spcAft>
                <a:spcPts val="600"/>
              </a:spcAft>
              <a:buSzPct val="100000"/>
            </a:pPr>
            <a:r>
              <a:rPr lang="es-CL" sz="1600" dirty="0" smtClean="0">
                <a:latin typeface="Gill Sans for Oriflame Light"/>
              </a:rPr>
              <a:t>Una combinación perfecta para mostrar nuestros productos y la oportunidad de negocio</a:t>
            </a:r>
          </a:p>
          <a:p>
            <a:pPr indent="-162000">
              <a:spcBef>
                <a:spcPts val="600"/>
              </a:spcBef>
              <a:spcAft>
                <a:spcPts val="600"/>
              </a:spcAft>
              <a:buSzPct val="100000"/>
            </a:pPr>
            <a:r>
              <a:rPr lang="es-CL" sz="1600" dirty="0" smtClean="0">
                <a:latin typeface="Gill Sans for Oriflame Light"/>
              </a:rPr>
              <a:t>Durante la demostración habla sobre la compañía, productos, Catálogos y oportunidad de negocio</a:t>
            </a:r>
            <a:endParaRPr lang="es-CL" sz="1600" dirty="0">
              <a:solidFill>
                <a:srgbClr val="231F20"/>
              </a:solidFill>
              <a:latin typeface="Gill Sans for Oriflame Light"/>
              <a:cs typeface="Gill Sans for Oriflame Light"/>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4" name="3 Rectángulo"/>
          <p:cNvSpPr/>
          <p:nvPr/>
        </p:nvSpPr>
        <p:spPr>
          <a:xfrm>
            <a:off x="4876800" y="1752600"/>
            <a:ext cx="3941396" cy="646331"/>
          </a:xfrm>
          <a:prstGeom prst="rect">
            <a:avLst/>
          </a:prstGeom>
        </p:spPr>
        <p:txBody>
          <a:bodyPr wrap="square">
            <a:spAutoFit/>
          </a:bodyPr>
          <a:lstStyle/>
          <a:p>
            <a:r>
              <a:rPr lang="es-CL" dirty="0" smtClean="0">
                <a:solidFill>
                  <a:schemeClr val="tx1">
                    <a:lumMod val="85000"/>
                    <a:lumOff val="15000"/>
                  </a:schemeClr>
                </a:solidFill>
                <a:latin typeface="Gill Sans for Oriflame Light"/>
              </a:rPr>
              <a:t>Clases </a:t>
            </a:r>
            <a:r>
              <a:rPr lang="es-CL" dirty="0">
                <a:solidFill>
                  <a:schemeClr val="tx1">
                    <a:lumMod val="85000"/>
                    <a:lumOff val="15000"/>
                  </a:schemeClr>
                </a:solidFill>
                <a:latin typeface="Gill Sans for Oriflame Light"/>
              </a:rPr>
              <a:t>de </a:t>
            </a:r>
            <a:r>
              <a:rPr lang="es-CL" dirty="0" smtClean="0">
                <a:solidFill>
                  <a:schemeClr val="tx1">
                    <a:lumMod val="85000"/>
                    <a:lumOff val="15000"/>
                  </a:schemeClr>
                </a:solidFill>
                <a:latin typeface="Gill Sans for Oriflame Light"/>
              </a:rPr>
              <a:t>Belleza p</a:t>
            </a:r>
            <a:r>
              <a:rPr lang="es-CL" dirty="0" smtClean="0">
                <a:latin typeface="Gill Sans for Oriflame Light"/>
              </a:rPr>
              <a:t>ara los </a:t>
            </a:r>
            <a:r>
              <a:rPr lang="es-CL" dirty="0">
                <a:latin typeface="Gill Sans for Oriflame Light"/>
              </a:rPr>
              <a:t>prospectos y Socios </a:t>
            </a:r>
            <a:r>
              <a:rPr lang="es-CL" dirty="0" smtClean="0">
                <a:latin typeface="Gill Sans for Oriflame Light"/>
              </a:rPr>
              <a:t>interesados en los productos</a:t>
            </a:r>
            <a:endParaRPr lang="es-CL" dirty="0">
              <a:solidFill>
                <a:schemeClr val="tx1">
                  <a:lumMod val="85000"/>
                  <a:lumOff val="15000"/>
                </a:schemeClr>
              </a:solidFill>
            </a:endParaRPr>
          </a:p>
        </p:txBody>
      </p:sp>
      <p:sp>
        <p:nvSpPr>
          <p:cNvPr id="14" name="TextBox 1"/>
          <p:cNvSpPr txBox="1"/>
          <p:nvPr/>
        </p:nvSpPr>
        <p:spPr>
          <a:xfrm>
            <a:off x="5324122" y="890319"/>
            <a:ext cx="4191000" cy="735586"/>
          </a:xfrm>
          <a:prstGeom prst="rect">
            <a:avLst/>
          </a:prstGeom>
          <a:noFill/>
        </p:spPr>
        <p:txBody>
          <a:bodyPr wrap="square" lIns="0" tIns="0" rIns="0" rtlCol="0">
            <a:spAutoFit/>
          </a:bodyPr>
          <a:lstStyle/>
          <a:p>
            <a:pPr>
              <a:lnSpc>
                <a:spcPct val="80000"/>
              </a:lnSpc>
            </a:pPr>
            <a:r>
              <a:rPr lang="es-CL" altLang="zh-CN" sz="2800" dirty="0" smtClean="0">
                <a:solidFill>
                  <a:srgbClr val="ABD91A"/>
                </a:solidFill>
                <a:latin typeface="Gill Sans for Oriflame Light"/>
              </a:rPr>
              <a:t>Otros tipos</a:t>
            </a:r>
            <a:r>
              <a:rPr lang="es-CL" altLang="zh-CN" sz="2800" dirty="0">
                <a:solidFill>
                  <a:srgbClr val="ABD91A"/>
                </a:solidFill>
                <a:latin typeface="Gill Sans for Oriflame Light"/>
              </a:rPr>
              <a:t> </a:t>
            </a:r>
            <a:r>
              <a:rPr lang="es-CL" altLang="zh-CN" sz="2800" dirty="0" smtClean="0">
                <a:solidFill>
                  <a:srgbClr val="ABD91A"/>
                </a:solidFill>
                <a:latin typeface="Gill Sans for Oriflame Light"/>
              </a:rPr>
              <a:t>de</a:t>
            </a:r>
          </a:p>
          <a:p>
            <a:pPr>
              <a:lnSpc>
                <a:spcPct val="80000"/>
              </a:lnSpc>
            </a:pPr>
            <a:r>
              <a:rPr lang="es-CL" altLang="zh-CN" sz="2800" dirty="0" smtClean="0">
                <a:solidFill>
                  <a:srgbClr val="ABD91A"/>
                </a:solidFill>
                <a:latin typeface="Gill Sans for Oriflame Light"/>
              </a:rPr>
              <a:t>reuniones</a:t>
            </a:r>
          </a:p>
        </p:txBody>
      </p:sp>
      <p:sp>
        <p:nvSpPr>
          <p:cNvPr id="2" name="1 Rectángulo"/>
          <p:cNvSpPr/>
          <p:nvPr/>
        </p:nvSpPr>
        <p:spPr>
          <a:xfrm>
            <a:off x="4638832" y="302466"/>
            <a:ext cx="755335" cy="1323439"/>
          </a:xfrm>
          <a:prstGeom prst="rect">
            <a:avLst/>
          </a:prstGeom>
        </p:spPr>
        <p:txBody>
          <a:bodyPr wrap="none">
            <a:spAutoFit/>
          </a:bodyPr>
          <a:lstStyle/>
          <a:p>
            <a:r>
              <a:rPr lang="es-CL" sz="8000" dirty="0">
                <a:solidFill>
                  <a:srgbClr val="ABD91A"/>
                </a:solidFill>
                <a:latin typeface="Gill Sans for Oriflame"/>
              </a:rPr>
              <a:t>2</a:t>
            </a:r>
            <a:endParaRPr lang="es-CL" dirty="0"/>
          </a:p>
        </p:txBody>
      </p:sp>
    </p:spTree>
    <p:extLst>
      <p:ext uri="{BB962C8B-B14F-4D97-AF65-F5344CB8AC3E}">
        <p14:creationId xmlns:p14="http://schemas.microsoft.com/office/powerpoint/2010/main" val="366188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22" name="TextBox 1"/>
          <p:cNvSpPr txBox="1"/>
          <p:nvPr/>
        </p:nvSpPr>
        <p:spPr>
          <a:xfrm>
            <a:off x="4959443" y="2286000"/>
            <a:ext cx="3657599" cy="1031052"/>
          </a:xfrm>
          <a:prstGeom prst="rect">
            <a:avLst/>
          </a:prstGeom>
          <a:noFill/>
        </p:spPr>
        <p:txBody>
          <a:bodyPr wrap="square" lIns="0" tIns="0" rIns="0" rtlCol="0">
            <a:spAutoFit/>
          </a:bodyPr>
          <a:lstStyle/>
          <a:p>
            <a:r>
              <a:rPr lang="es-CL" sz="1600" dirty="0">
                <a:latin typeface="Gill Sans for Oriflame Light"/>
              </a:rPr>
              <a:t>Y para aquellos </a:t>
            </a:r>
            <a:r>
              <a:rPr lang="es-CL" sz="1600" dirty="0" smtClean="0">
                <a:latin typeface="Gill Sans for Oriflame Light"/>
              </a:rPr>
              <a:t>que quieran ingresar ahora mismo, ofrecemos un entrenamiento especial  de 20 – 30 minutos, donde aprenderán lo </a:t>
            </a:r>
            <a:r>
              <a:rPr lang="es-CL" sz="1600" dirty="0">
                <a:latin typeface="Gill Sans for Oriflame Light"/>
              </a:rPr>
              <a:t>que necesitan </a:t>
            </a:r>
            <a:r>
              <a:rPr lang="es-CL" sz="1600" dirty="0" smtClean="0">
                <a:latin typeface="Gill Sans for Oriflame Light"/>
              </a:rPr>
              <a:t>para:</a:t>
            </a:r>
            <a:endParaRPr lang="es-ES_tradnl" b="1" dirty="0">
              <a:solidFill>
                <a:srgbClr val="ABD91A"/>
              </a:solidFill>
              <a:latin typeface="Gill Sans for Oriflame Light"/>
            </a:endParaRPr>
          </a:p>
        </p:txBody>
      </p:sp>
      <p:sp>
        <p:nvSpPr>
          <p:cNvPr id="23" name="TextBox 1"/>
          <p:cNvSpPr txBox="1"/>
          <p:nvPr/>
        </p:nvSpPr>
        <p:spPr>
          <a:xfrm>
            <a:off x="4836712" y="4202640"/>
            <a:ext cx="65" cy="323165"/>
          </a:xfrm>
          <a:prstGeom prst="rect">
            <a:avLst/>
          </a:prstGeom>
          <a:noFill/>
        </p:spPr>
        <p:txBody>
          <a:bodyPr wrap="none" lIns="0" tIns="0" rIns="0" rtlCol="0">
            <a:spAutoFit/>
          </a:bodyPr>
          <a:lstStyle/>
          <a:p>
            <a:endParaRPr lang="en-US" altLang="zh-CN" sz="1800" dirty="0" smtClean="0">
              <a:solidFill>
                <a:srgbClr val="231F20"/>
              </a:solidFill>
              <a:latin typeface="Gill Sans for Oriflame Light"/>
              <a:cs typeface="Gill Sans for Oriflame Light"/>
            </a:endParaRPr>
          </a:p>
        </p:txBody>
      </p:sp>
      <p:grpSp>
        <p:nvGrpSpPr>
          <p:cNvPr id="2" name="1 Grupo"/>
          <p:cNvGrpSpPr/>
          <p:nvPr/>
        </p:nvGrpSpPr>
        <p:grpSpPr>
          <a:xfrm>
            <a:off x="4800600" y="4191000"/>
            <a:ext cx="3985137" cy="1662556"/>
            <a:chOff x="4584700" y="4502722"/>
            <a:chExt cx="3985137" cy="1662556"/>
          </a:xfrm>
        </p:grpSpPr>
        <p:grpSp>
          <p:nvGrpSpPr>
            <p:cNvPr id="10" name="Group 9"/>
            <p:cNvGrpSpPr/>
            <p:nvPr/>
          </p:nvGrpSpPr>
          <p:grpSpPr>
            <a:xfrm>
              <a:off x="4584700" y="4502722"/>
              <a:ext cx="3985137" cy="1662556"/>
              <a:chOff x="4724400" y="4427794"/>
              <a:chExt cx="3985137" cy="1662556"/>
            </a:xfrm>
          </p:grpSpPr>
          <p:sp>
            <p:nvSpPr>
              <p:cNvPr id="11" name="Freeform 10"/>
              <p:cNvSpPr/>
              <p:nvPr/>
            </p:nvSpPr>
            <p:spPr>
              <a:xfrm>
                <a:off x="4927859" y="4670984"/>
                <a:ext cx="3775328" cy="1412976"/>
              </a:xfrm>
              <a:custGeom>
                <a:avLst/>
                <a:gdLst>
                  <a:gd name="connsiteX0" fmla="*/ 3775328 w 3775328"/>
                  <a:gd name="connsiteY0" fmla="*/ 1304963 h 1412976"/>
                  <a:gd name="connsiteX1" fmla="*/ 3775328 w 3775328"/>
                  <a:gd name="connsiteY1" fmla="*/ 573328 h 1412976"/>
                  <a:gd name="connsiteX2" fmla="*/ 3667315 w 3775328"/>
                  <a:gd name="connsiteY2" fmla="*/ 465315 h 1412976"/>
                  <a:gd name="connsiteX3" fmla="*/ 603046 w 3775328"/>
                  <a:gd name="connsiteY3" fmla="*/ 465315 h 1412976"/>
                  <a:gd name="connsiteX4" fmla="*/ 648880 w 3775328"/>
                  <a:gd name="connsiteY4" fmla="*/ 305066 h 1412976"/>
                  <a:gd name="connsiteX5" fmla="*/ 343814 w 3775328"/>
                  <a:gd name="connsiteY5" fmla="*/ 0 h 1412976"/>
                  <a:gd name="connsiteX6" fmla="*/ 38633 w 3775328"/>
                  <a:gd name="connsiteY6" fmla="*/ 305066 h 1412976"/>
                  <a:gd name="connsiteX7" fmla="*/ 86067 w 3775328"/>
                  <a:gd name="connsiteY7" fmla="*/ 468058 h 1412976"/>
                  <a:gd name="connsiteX8" fmla="*/ 0 w 3775328"/>
                  <a:gd name="connsiteY8" fmla="*/ 573328 h 1412976"/>
                  <a:gd name="connsiteX9" fmla="*/ 0 w 3775328"/>
                  <a:gd name="connsiteY9" fmla="*/ 1304963 h 1412976"/>
                  <a:gd name="connsiteX10" fmla="*/ 108013 w 3775328"/>
                  <a:gd name="connsiteY10" fmla="*/ 1412976 h 1412976"/>
                  <a:gd name="connsiteX11" fmla="*/ 3667315 w 3775328"/>
                  <a:gd name="connsiteY11" fmla="*/ 1412976 h 1412976"/>
                  <a:gd name="connsiteX12" fmla="*/ 3775328 w 3775328"/>
                  <a:gd name="connsiteY12" fmla="*/ 1304963 h 141297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775328" h="1412976">
                    <a:moveTo>
                      <a:pt x="3775328" y="1304963"/>
                    </a:moveTo>
                    <a:lnTo>
                      <a:pt x="3775328" y="573328"/>
                    </a:lnTo>
                    <a:cubicBezTo>
                      <a:pt x="3775328" y="573328"/>
                      <a:pt x="3775328" y="465315"/>
                      <a:pt x="3667315" y="465315"/>
                    </a:cubicBezTo>
                    <a:lnTo>
                      <a:pt x="603046" y="465315"/>
                    </a:lnTo>
                    <a:cubicBezTo>
                      <a:pt x="631964" y="418680"/>
                      <a:pt x="648880" y="363931"/>
                      <a:pt x="648880" y="305066"/>
                    </a:cubicBezTo>
                    <a:cubicBezTo>
                      <a:pt x="648880" y="136588"/>
                      <a:pt x="512292" y="0"/>
                      <a:pt x="343814" y="0"/>
                    </a:cubicBezTo>
                    <a:cubicBezTo>
                      <a:pt x="175221" y="0"/>
                      <a:pt x="38633" y="136588"/>
                      <a:pt x="38633" y="305066"/>
                    </a:cubicBezTo>
                    <a:cubicBezTo>
                      <a:pt x="38633" y="365074"/>
                      <a:pt x="56235" y="420852"/>
                      <a:pt x="86067" y="468058"/>
                    </a:cubicBezTo>
                    <a:cubicBezTo>
                      <a:pt x="54521" y="474345"/>
                      <a:pt x="0" y="496519"/>
                      <a:pt x="0" y="573328"/>
                    </a:cubicBezTo>
                    <a:lnTo>
                      <a:pt x="0" y="1304963"/>
                    </a:lnTo>
                    <a:cubicBezTo>
                      <a:pt x="0" y="1304963"/>
                      <a:pt x="0" y="1412976"/>
                      <a:pt x="108013" y="1412976"/>
                    </a:cubicBezTo>
                    <a:lnTo>
                      <a:pt x="3667315" y="1412976"/>
                    </a:lnTo>
                    <a:cubicBezTo>
                      <a:pt x="3667315" y="1412976"/>
                      <a:pt x="3775328" y="1412976"/>
                      <a:pt x="3775328" y="1304963"/>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Gill Sans for Oriflame Light"/>
                </a:endParaRPr>
              </a:p>
            </p:txBody>
          </p:sp>
          <p:pic>
            <p:nvPicPr>
              <p:cNvPr id="12" name="Picture 11" descr="Tips_im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4427794"/>
                <a:ext cx="1078992" cy="1078992"/>
              </a:xfrm>
              <a:prstGeom prst="rect">
                <a:avLst/>
              </a:prstGeom>
            </p:spPr>
          </p:pic>
          <p:sp>
            <p:nvSpPr>
              <p:cNvPr id="13" name="Freeform 3"/>
              <p:cNvSpPr/>
              <p:nvPr/>
            </p:nvSpPr>
            <p:spPr>
              <a:xfrm>
                <a:off x="4921521" y="4664636"/>
                <a:ext cx="3788016" cy="1425714"/>
              </a:xfrm>
              <a:custGeom>
                <a:avLst/>
                <a:gdLst>
                  <a:gd name="connsiteX0" fmla="*/ 3781666 w 3788016"/>
                  <a:gd name="connsiteY0" fmla="*/ 1311364 h 1425714"/>
                  <a:gd name="connsiteX1" fmla="*/ 3781666 w 3788016"/>
                  <a:gd name="connsiteY1" fmla="*/ 579678 h 1425714"/>
                  <a:gd name="connsiteX2" fmla="*/ 3673665 w 3788016"/>
                  <a:gd name="connsiteY2" fmla="*/ 471678 h 1425714"/>
                  <a:gd name="connsiteX3" fmla="*/ 609396 w 3788016"/>
                  <a:gd name="connsiteY3" fmla="*/ 471678 h 1425714"/>
                  <a:gd name="connsiteX4" fmla="*/ 655218 w 3788016"/>
                  <a:gd name="connsiteY4" fmla="*/ 311442 h 1425714"/>
                  <a:gd name="connsiteX5" fmla="*/ 350113 w 3788016"/>
                  <a:gd name="connsiteY5" fmla="*/ 6350 h 1425714"/>
                  <a:gd name="connsiteX6" fmla="*/ 45021 w 3788016"/>
                  <a:gd name="connsiteY6" fmla="*/ 311442 h 1425714"/>
                  <a:gd name="connsiteX7" fmla="*/ 92455 w 3788016"/>
                  <a:gd name="connsiteY7" fmla="*/ 474357 h 1425714"/>
                  <a:gd name="connsiteX8" fmla="*/ 6350 w 3788016"/>
                  <a:gd name="connsiteY8" fmla="*/ 579678 h 1425714"/>
                  <a:gd name="connsiteX9" fmla="*/ 6350 w 3788016"/>
                  <a:gd name="connsiteY9" fmla="*/ 1311364 h 1425714"/>
                  <a:gd name="connsiteX10" fmla="*/ 114350 w 3788016"/>
                  <a:gd name="connsiteY10" fmla="*/ 1419364 h 1425714"/>
                  <a:gd name="connsiteX11" fmla="*/ 3673665 w 3788016"/>
                  <a:gd name="connsiteY11" fmla="*/ 1419364 h 1425714"/>
                  <a:gd name="connsiteX12" fmla="*/ 3781666 w 3788016"/>
                  <a:gd name="connsiteY12" fmla="*/ 1311364 h 142571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788016" h="1425714">
                    <a:moveTo>
                      <a:pt x="3781666" y="1311364"/>
                    </a:moveTo>
                    <a:lnTo>
                      <a:pt x="3781666" y="579678"/>
                    </a:lnTo>
                    <a:cubicBezTo>
                      <a:pt x="3781666" y="579678"/>
                      <a:pt x="3781666" y="471678"/>
                      <a:pt x="3673665" y="471678"/>
                    </a:cubicBezTo>
                    <a:lnTo>
                      <a:pt x="609396" y="471678"/>
                    </a:lnTo>
                    <a:cubicBezTo>
                      <a:pt x="638264" y="425069"/>
                      <a:pt x="655218" y="370294"/>
                      <a:pt x="655218" y="311442"/>
                    </a:cubicBezTo>
                    <a:cubicBezTo>
                      <a:pt x="655218" y="142938"/>
                      <a:pt x="518617" y="6350"/>
                      <a:pt x="350113" y="6350"/>
                    </a:cubicBezTo>
                    <a:cubicBezTo>
                      <a:pt x="181610" y="6350"/>
                      <a:pt x="45021" y="142938"/>
                      <a:pt x="45021" y="311442"/>
                    </a:cubicBezTo>
                    <a:cubicBezTo>
                      <a:pt x="45021" y="371424"/>
                      <a:pt x="62572" y="427177"/>
                      <a:pt x="92455" y="474357"/>
                    </a:cubicBezTo>
                    <a:cubicBezTo>
                      <a:pt x="60909" y="480745"/>
                      <a:pt x="6350" y="502818"/>
                      <a:pt x="6350" y="579678"/>
                    </a:cubicBezTo>
                    <a:lnTo>
                      <a:pt x="6350" y="1311364"/>
                    </a:lnTo>
                    <a:cubicBezTo>
                      <a:pt x="6350" y="1311364"/>
                      <a:pt x="6350" y="1419364"/>
                      <a:pt x="114350" y="1419364"/>
                    </a:cubicBezTo>
                    <a:lnTo>
                      <a:pt x="3673665" y="1419364"/>
                    </a:lnTo>
                    <a:cubicBezTo>
                      <a:pt x="3673665" y="1419364"/>
                      <a:pt x="3781666" y="1419364"/>
                      <a:pt x="3781666" y="1311364"/>
                    </a:cubicBezTo>
                  </a:path>
                </a:pathLst>
              </a:custGeom>
              <a:solidFill>
                <a:srgbClr val="000000">
                  <a:alpha val="0"/>
                </a:srgbClr>
              </a:solidFill>
              <a:ln w="12700">
                <a:solidFill>
                  <a:srgbClr val="7FBBC7">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Gill Sans for Oriflame Light"/>
                </a:endParaRPr>
              </a:p>
            </p:txBody>
          </p:sp>
          <p:sp>
            <p:nvSpPr>
              <p:cNvPr id="14" name="TextBox 13"/>
              <p:cNvSpPr txBox="1"/>
              <p:nvPr/>
            </p:nvSpPr>
            <p:spPr>
              <a:xfrm rot="21192930">
                <a:off x="5095522" y="4994936"/>
                <a:ext cx="457200" cy="215444"/>
              </a:xfrm>
              <a:prstGeom prst="rect">
                <a:avLst/>
              </a:prstGeom>
              <a:noFill/>
            </p:spPr>
            <p:txBody>
              <a:bodyPr wrap="square" rtlCol="0">
                <a:spAutoFit/>
              </a:bodyPr>
              <a:lstStyle/>
              <a:p>
                <a:r>
                  <a:rPr lang="en-US" sz="800" dirty="0" smtClean="0">
                    <a:solidFill>
                      <a:schemeClr val="bg1"/>
                    </a:solidFill>
                    <a:latin typeface="Gill Sans for Oriflame Light"/>
                    <a:cs typeface="Gill Sans for Oriflame"/>
                  </a:rPr>
                  <a:t>Tips!</a:t>
                </a:r>
                <a:endParaRPr lang="en-US" sz="800" dirty="0">
                  <a:solidFill>
                    <a:schemeClr val="bg1"/>
                  </a:solidFill>
                  <a:latin typeface="Gill Sans for Oriflame Light"/>
                  <a:cs typeface="Gill Sans for Oriflame"/>
                </a:endParaRPr>
              </a:p>
            </p:txBody>
          </p:sp>
        </p:grpSp>
        <p:sp>
          <p:nvSpPr>
            <p:cNvPr id="24" name="TextBox 1"/>
            <p:cNvSpPr txBox="1"/>
            <p:nvPr/>
          </p:nvSpPr>
          <p:spPr>
            <a:xfrm>
              <a:off x="5118100" y="5264722"/>
              <a:ext cx="3136899" cy="692497"/>
            </a:xfrm>
            <a:prstGeom prst="rect">
              <a:avLst/>
            </a:prstGeom>
            <a:noFill/>
          </p:spPr>
          <p:txBody>
            <a:bodyPr wrap="square" lIns="0" tIns="0" rIns="0" rtlCol="0">
              <a:spAutoFit/>
            </a:bodyPr>
            <a:lstStyle/>
            <a:p>
              <a:r>
                <a:rPr lang="es-CL" sz="1400" dirty="0" smtClean="0">
                  <a:latin typeface="Gill Sans for Oriflame Light"/>
                </a:rPr>
                <a:t>D</a:t>
              </a:r>
              <a:r>
                <a:rPr lang="hu-HU" sz="1400" dirty="0" smtClean="0">
                  <a:latin typeface="Gill Sans for Oriflame Light"/>
                </a:rPr>
                <a:t>urante </a:t>
              </a:r>
              <a:r>
                <a:rPr lang="es-ES_tradnl" sz="1400" dirty="0" smtClean="0">
                  <a:latin typeface="Gill Sans for Oriflame Light"/>
                </a:rPr>
                <a:t>el </a:t>
              </a:r>
              <a:r>
                <a:rPr lang="es-ES_tradnl" sz="1400" dirty="0">
                  <a:latin typeface="Gill Sans for Oriflame Light"/>
                </a:rPr>
                <a:t>período de </a:t>
              </a:r>
              <a:r>
                <a:rPr lang="es-ES_tradnl" sz="1400" dirty="0" smtClean="0">
                  <a:latin typeface="Gill Sans for Oriflame Light"/>
                </a:rPr>
                <a:t>una campaña de reclutamiento</a:t>
              </a:r>
              <a:r>
                <a:rPr lang="es-ES_tradnl" sz="1400" dirty="0">
                  <a:latin typeface="Gill Sans for Oriflame Light"/>
                </a:rPr>
                <a:t>, indica las </a:t>
              </a:r>
              <a:r>
                <a:rPr lang="es-ES_tradnl" sz="1400" dirty="0" smtClean="0">
                  <a:latin typeface="Gill Sans for Oriflame Light"/>
                </a:rPr>
                <a:t>ventajas especiales al entrar durante este programa</a:t>
              </a:r>
              <a:endParaRPr lang="en-US" altLang="zh-CN" sz="1200" dirty="0" smtClean="0">
                <a:solidFill>
                  <a:srgbClr val="231F20"/>
                </a:solidFill>
                <a:latin typeface="Gill Sans for Oriflame Light"/>
                <a:cs typeface="Gill Sans for Oriflame Light"/>
              </a:endParaRPr>
            </a:p>
          </p:txBody>
        </p:sp>
      </p:grpSp>
      <p:sp>
        <p:nvSpPr>
          <p:cNvPr id="3" name="Rectángulo 2"/>
          <p:cNvSpPr/>
          <p:nvPr/>
        </p:nvSpPr>
        <p:spPr>
          <a:xfrm>
            <a:off x="4965699" y="3582397"/>
            <a:ext cx="3505200" cy="684803"/>
          </a:xfrm>
          <a:prstGeom prst="rect">
            <a:avLst/>
          </a:prstGeom>
        </p:spPr>
        <p:txBody>
          <a:bodyPr wrap="square">
            <a:spAutoFit/>
          </a:bodyPr>
          <a:lstStyle/>
          <a:p>
            <a:pPr algn="ctr">
              <a:spcAft>
                <a:spcPts val="300"/>
              </a:spcAft>
            </a:pPr>
            <a:r>
              <a:rPr lang="es-CL" dirty="0">
                <a:latin typeface="Gill Sans for Oriflame Light"/>
              </a:rPr>
              <a:t>¡¡GANAR DINERO HOY!!</a:t>
            </a:r>
          </a:p>
          <a:p>
            <a:pPr algn="ctr">
              <a:spcAft>
                <a:spcPts val="300"/>
              </a:spcAft>
            </a:pPr>
            <a:r>
              <a:rPr lang="es-CL" altLang="zh-CN" dirty="0">
                <a:solidFill>
                  <a:srgbClr val="231F20"/>
                </a:solidFill>
                <a:latin typeface="Gill Sans for Oriflame Light"/>
                <a:cs typeface="Gill Sans for Oriflame Light"/>
              </a:rPr>
              <a:t>¡¡Bienvenidos todos a Oriflame!!</a:t>
            </a:r>
          </a:p>
        </p:txBody>
      </p:sp>
      <p:sp>
        <p:nvSpPr>
          <p:cNvPr id="15" name="TextBox 1"/>
          <p:cNvSpPr txBox="1"/>
          <p:nvPr/>
        </p:nvSpPr>
        <p:spPr>
          <a:xfrm>
            <a:off x="5231080" y="1032139"/>
            <a:ext cx="3276600" cy="907941"/>
          </a:xfrm>
          <a:prstGeom prst="rect">
            <a:avLst/>
          </a:prstGeom>
          <a:noFill/>
        </p:spPr>
        <p:txBody>
          <a:bodyPr wrap="square" lIns="0" tIns="0" rIns="0" rtlCol="0">
            <a:spAutoFit/>
          </a:bodyPr>
          <a:lstStyle/>
          <a:p>
            <a:r>
              <a:rPr lang="es-CL" altLang="zh-CN" sz="2800" dirty="0" smtClean="0">
                <a:solidFill>
                  <a:srgbClr val="ABD91A"/>
                </a:solidFill>
                <a:latin typeface="Gill Sans for Oriflame Light"/>
              </a:rPr>
              <a:t>Palabras mágicas al cierre de toda ROO</a:t>
            </a:r>
            <a:endParaRPr lang="es-CL" sz="2800" dirty="0" smtClean="0">
              <a:solidFill>
                <a:srgbClr val="ABD91A"/>
              </a:solidFill>
              <a:latin typeface="Gill Sans for Oriflame Light"/>
            </a:endParaRPr>
          </a:p>
        </p:txBody>
      </p:sp>
      <p:sp>
        <p:nvSpPr>
          <p:cNvPr id="4" name="3 Rectángulo"/>
          <p:cNvSpPr/>
          <p:nvPr/>
        </p:nvSpPr>
        <p:spPr>
          <a:xfrm>
            <a:off x="4600030" y="381000"/>
            <a:ext cx="755335" cy="1323439"/>
          </a:xfrm>
          <a:prstGeom prst="rect">
            <a:avLst/>
          </a:prstGeom>
        </p:spPr>
        <p:txBody>
          <a:bodyPr wrap="none">
            <a:spAutoFit/>
          </a:bodyPr>
          <a:lstStyle/>
          <a:p>
            <a:r>
              <a:rPr lang="es-CL" sz="8000" dirty="0">
                <a:solidFill>
                  <a:srgbClr val="ABD91A"/>
                </a:solidFill>
                <a:latin typeface="Gill Sans for Oriflame"/>
              </a:rPr>
              <a:t>2</a:t>
            </a:r>
            <a:endParaRPr lang="es-CL" dirty="0"/>
          </a:p>
        </p:txBody>
      </p:sp>
    </p:spTree>
    <p:extLst>
      <p:ext uri="{BB962C8B-B14F-4D97-AF65-F5344CB8AC3E}">
        <p14:creationId xmlns:p14="http://schemas.microsoft.com/office/powerpoint/2010/main" val="55718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p:nvPr/>
        </p:nvSpPr>
        <p:spPr>
          <a:xfrm>
            <a:off x="5180000" y="770982"/>
            <a:ext cx="4495800" cy="784830"/>
          </a:xfrm>
          <a:prstGeom prst="rect">
            <a:avLst/>
          </a:prstGeom>
          <a:noFill/>
        </p:spPr>
        <p:txBody>
          <a:bodyPr wrap="square" lIns="0" tIns="0" rIns="0" rtlCol="0">
            <a:spAutoFit/>
          </a:bodyPr>
          <a:lstStyle/>
          <a:p>
            <a:r>
              <a:rPr lang="es-ES_tradnl" sz="2400" dirty="0" smtClean="0">
                <a:solidFill>
                  <a:srgbClr val="BEA27B"/>
                </a:solidFill>
                <a:latin typeface="Gill Alt One MT Light"/>
              </a:rPr>
              <a:t>Realiza el </a:t>
            </a:r>
            <a:r>
              <a:rPr lang="es-ES_tradnl" sz="2400" b="1" dirty="0">
                <a:solidFill>
                  <a:srgbClr val="BEA27B"/>
                </a:solidFill>
                <a:latin typeface="Gill Alt One MT Light"/>
              </a:rPr>
              <a:t>“Inicio Perfecto”</a:t>
            </a:r>
          </a:p>
          <a:p>
            <a:r>
              <a:rPr lang="es-ES_tradnl" altLang="zh-CN" sz="2400" dirty="0">
                <a:solidFill>
                  <a:srgbClr val="BEA27B"/>
                </a:solidFill>
                <a:latin typeface="Gill Alt One MT Light"/>
              </a:rPr>
              <a:t>a</a:t>
            </a:r>
            <a:r>
              <a:rPr lang="es-ES_tradnl" altLang="zh-CN" sz="2400" dirty="0" smtClean="0">
                <a:solidFill>
                  <a:srgbClr val="BEA27B"/>
                </a:solidFill>
                <a:latin typeface="Gill Alt One MT Light"/>
              </a:rPr>
              <a:t> los nuevos Socios </a:t>
            </a:r>
            <a:endParaRPr lang="en-US" altLang="zh-CN" sz="2800" dirty="0" smtClean="0">
              <a:solidFill>
                <a:srgbClr val="B09369"/>
              </a:solidFill>
              <a:latin typeface="Gill Alt One MT Light"/>
              <a:cs typeface="Gill Sans for Oriflame Light"/>
            </a:endParaRPr>
          </a:p>
        </p:txBody>
      </p:sp>
      <p:sp>
        <p:nvSpPr>
          <p:cNvPr id="8" name="TextBox 1"/>
          <p:cNvSpPr txBox="1"/>
          <p:nvPr/>
        </p:nvSpPr>
        <p:spPr>
          <a:xfrm>
            <a:off x="4953000" y="2819400"/>
            <a:ext cx="3886200" cy="2464777"/>
          </a:xfrm>
          <a:prstGeom prst="rect">
            <a:avLst/>
          </a:prstGeom>
          <a:noFill/>
        </p:spPr>
        <p:txBody>
          <a:bodyPr wrap="square" lIns="0" tIns="0" rIns="0" rtlCol="0">
            <a:spAutoFit/>
          </a:bodyPr>
          <a:lstStyle/>
          <a:p>
            <a:pPr marL="285750" indent="-285750">
              <a:spcBef>
                <a:spcPts val="600"/>
              </a:spcBef>
              <a:spcAft>
                <a:spcPts val="600"/>
              </a:spcAft>
              <a:buFont typeface="Arial" panose="020B0604020202020204" pitchFamily="34" charset="0"/>
              <a:buChar char="•"/>
            </a:pPr>
            <a:r>
              <a:rPr lang="es-ES_tradnl" sz="1600" dirty="0" smtClean="0">
                <a:latin typeface="Gill Alt One MT Light"/>
              </a:rPr>
              <a:t>El </a:t>
            </a:r>
            <a:r>
              <a:rPr lang="es-ES_tradnl" sz="1600" dirty="0">
                <a:latin typeface="Gill Alt One MT Light"/>
              </a:rPr>
              <a:t>nuevo Socio está entusiasmado</a:t>
            </a:r>
          </a:p>
          <a:p>
            <a:pPr marL="285750" indent="-285750">
              <a:spcBef>
                <a:spcPts val="600"/>
              </a:spcBef>
              <a:spcAft>
                <a:spcPts val="600"/>
              </a:spcAft>
              <a:buFont typeface="Arial" panose="020B0604020202020204" pitchFamily="34" charset="0"/>
              <a:buChar char="•"/>
            </a:pPr>
            <a:r>
              <a:rPr lang="es-ES_tradnl" sz="1600" dirty="0" smtClean="0">
                <a:latin typeface="Gill Alt One MT Light"/>
              </a:rPr>
              <a:t>Motiva </a:t>
            </a:r>
            <a:r>
              <a:rPr lang="es-ES_tradnl" sz="1600" dirty="0">
                <a:latin typeface="Gill Alt One MT Light"/>
              </a:rPr>
              <a:t>a tomar </a:t>
            </a:r>
            <a:r>
              <a:rPr lang="es-ES_tradnl" sz="1600" dirty="0" smtClean="0">
                <a:latin typeface="Gill Alt One MT Light"/>
              </a:rPr>
              <a:t>acciones </a:t>
            </a:r>
            <a:r>
              <a:rPr lang="es-ES_tradnl" sz="1600" dirty="0">
                <a:latin typeface="Gill Alt One MT Light"/>
              </a:rPr>
              <a:t>de inmediato</a:t>
            </a:r>
          </a:p>
          <a:p>
            <a:pPr marL="285750" indent="-285750">
              <a:spcBef>
                <a:spcPts val="600"/>
              </a:spcBef>
              <a:spcAft>
                <a:spcPts val="600"/>
              </a:spcAft>
              <a:buFont typeface="Arial" panose="020B0604020202020204" pitchFamily="34" charset="0"/>
              <a:buChar char="•"/>
            </a:pPr>
            <a:r>
              <a:rPr lang="es-ES" sz="1600" dirty="0">
                <a:latin typeface="Gill Alt One MT Light"/>
              </a:rPr>
              <a:t>Enséñale a Mostrar, </a:t>
            </a:r>
            <a:r>
              <a:rPr lang="es-ES" sz="1600" dirty="0" smtClean="0">
                <a:latin typeface="Gill Alt One MT Light"/>
              </a:rPr>
              <a:t>Invitar </a:t>
            </a:r>
            <a:r>
              <a:rPr lang="es-ES" sz="1600" dirty="0">
                <a:latin typeface="Gill Alt One MT Light"/>
              </a:rPr>
              <a:t>y Asistir</a:t>
            </a:r>
            <a:endParaRPr lang="en-US" sz="1600" dirty="0">
              <a:latin typeface="Gill Alt One MT Light"/>
            </a:endParaRPr>
          </a:p>
          <a:p>
            <a:pPr marL="285750" indent="-285750">
              <a:spcBef>
                <a:spcPts val="600"/>
              </a:spcBef>
              <a:spcAft>
                <a:spcPts val="600"/>
              </a:spcAft>
              <a:buFont typeface="Arial" panose="020B0604020202020204" pitchFamily="34" charset="0"/>
              <a:buChar char="•"/>
            </a:pPr>
            <a:r>
              <a:rPr lang="es-ES" sz="1600" dirty="0">
                <a:latin typeface="Gill Alt One MT Light"/>
              </a:rPr>
              <a:t>La confianza y la autoestima </a:t>
            </a:r>
            <a:r>
              <a:rPr lang="es-ES" sz="1600" dirty="0" smtClean="0">
                <a:latin typeface="Gill Alt One MT Light"/>
              </a:rPr>
              <a:t>del </a:t>
            </a:r>
            <a:r>
              <a:rPr lang="es-ES" sz="1600" dirty="0">
                <a:latin typeface="Gill Alt One MT Light"/>
              </a:rPr>
              <a:t>Socio crecerán</a:t>
            </a:r>
          </a:p>
          <a:p>
            <a:pPr>
              <a:lnSpc>
                <a:spcPts val="2700"/>
              </a:lnSpc>
              <a:tabLst/>
            </a:pPr>
            <a:endParaRPr lang="en-US" altLang="zh-CN" dirty="0">
              <a:solidFill>
                <a:srgbClr val="231F20"/>
              </a:solidFill>
              <a:latin typeface="Gill Alt One MT Light"/>
              <a:cs typeface="Gill Sans for Oriflame Light"/>
            </a:endParaRPr>
          </a:p>
          <a:p>
            <a:pPr>
              <a:lnSpc>
                <a:spcPts val="2400"/>
              </a:lnSpc>
              <a:tabLst/>
            </a:pPr>
            <a:endParaRPr lang="en-US" altLang="zh-CN" sz="1800" dirty="0" smtClean="0">
              <a:solidFill>
                <a:srgbClr val="231F20"/>
              </a:solidFill>
              <a:latin typeface="Gill Alt One MT Light"/>
              <a:cs typeface="Gill Sans for Oriflame Light"/>
            </a:endParaRPr>
          </a:p>
        </p:txBody>
      </p:sp>
      <p:sp>
        <p:nvSpPr>
          <p:cNvPr id="11" name="TextBox 1"/>
          <p:cNvSpPr txBox="1"/>
          <p:nvPr/>
        </p:nvSpPr>
        <p:spPr>
          <a:xfrm>
            <a:off x="4925619" y="4953000"/>
            <a:ext cx="3837381" cy="877163"/>
          </a:xfrm>
          <a:prstGeom prst="rect">
            <a:avLst/>
          </a:prstGeom>
          <a:noFill/>
        </p:spPr>
        <p:txBody>
          <a:bodyPr wrap="square" lIns="0" tIns="0" rIns="0" rtlCol="0">
            <a:spAutoFit/>
          </a:bodyPr>
          <a:lstStyle/>
          <a:p>
            <a:pPr algn="ctr"/>
            <a:r>
              <a:rPr lang="es-CL" b="1" dirty="0">
                <a:solidFill>
                  <a:srgbClr val="BEA27B"/>
                </a:solidFill>
                <a:latin typeface="Gill Alt One MT Light"/>
              </a:rPr>
              <a:t> </a:t>
            </a:r>
            <a:r>
              <a:rPr lang="es-CL" b="1" dirty="0" smtClean="0">
                <a:solidFill>
                  <a:srgbClr val="BEA27B"/>
                </a:solidFill>
                <a:latin typeface="Gill Alt One MT Light"/>
              </a:rPr>
              <a:t>¡Realizar los 25 </a:t>
            </a:r>
            <a:r>
              <a:rPr lang="es-CL" b="1" dirty="0">
                <a:solidFill>
                  <a:srgbClr val="BEA27B"/>
                </a:solidFill>
                <a:latin typeface="Gill Alt One MT Light"/>
              </a:rPr>
              <a:t>minutos de un Inicio Perfecto es una gran inversión!</a:t>
            </a:r>
          </a:p>
        </p:txBody>
      </p:sp>
      <p:sp>
        <p:nvSpPr>
          <p:cNvPr id="9" name="8 CuadroTexto"/>
          <p:cNvSpPr txBox="1"/>
          <p:nvPr/>
        </p:nvSpPr>
        <p:spPr>
          <a:xfrm>
            <a:off x="4495800" y="276761"/>
            <a:ext cx="755335" cy="1323439"/>
          </a:xfrm>
          <a:prstGeom prst="rect">
            <a:avLst/>
          </a:prstGeom>
          <a:noFill/>
        </p:spPr>
        <p:txBody>
          <a:bodyPr wrap="none" rtlCol="0">
            <a:spAutoFit/>
          </a:bodyPr>
          <a:lstStyle/>
          <a:p>
            <a:r>
              <a:rPr lang="es-CL" sz="8000" dirty="0">
                <a:solidFill>
                  <a:srgbClr val="B09368"/>
                </a:solidFill>
                <a:latin typeface="Gill Sans for Oriflame"/>
                <a:cs typeface="Gill Sans for Oriflame"/>
              </a:rPr>
              <a:t>3</a:t>
            </a:r>
          </a:p>
        </p:txBody>
      </p:sp>
      <p:sp>
        <p:nvSpPr>
          <p:cNvPr id="2" name="1 Rectángulo"/>
          <p:cNvSpPr/>
          <p:nvPr/>
        </p:nvSpPr>
        <p:spPr>
          <a:xfrm>
            <a:off x="4925619" y="1676400"/>
            <a:ext cx="3989781" cy="646331"/>
          </a:xfrm>
          <a:prstGeom prst="rect">
            <a:avLst/>
          </a:prstGeom>
        </p:spPr>
        <p:txBody>
          <a:bodyPr wrap="square">
            <a:spAutoFit/>
          </a:bodyPr>
          <a:lstStyle/>
          <a:p>
            <a:r>
              <a:rPr lang="es-ES_tradnl" b="1" dirty="0">
                <a:solidFill>
                  <a:schemeClr val="tx1">
                    <a:lumMod val="85000"/>
                    <a:lumOff val="15000"/>
                  </a:schemeClr>
                </a:solidFill>
                <a:latin typeface="Gill Alt One MT Light"/>
              </a:rPr>
              <a:t>Los 25 minutos más importantes </a:t>
            </a:r>
            <a:r>
              <a:rPr lang="es-ES_tradnl" b="1" dirty="0" smtClean="0">
                <a:solidFill>
                  <a:schemeClr val="tx1">
                    <a:lumMod val="85000"/>
                    <a:lumOff val="15000"/>
                  </a:schemeClr>
                </a:solidFill>
                <a:latin typeface="Gill Alt One MT Light"/>
              </a:rPr>
              <a:t>en la </a:t>
            </a:r>
            <a:r>
              <a:rPr lang="es-ES_tradnl" b="1" dirty="0">
                <a:solidFill>
                  <a:schemeClr val="tx1">
                    <a:lumMod val="85000"/>
                    <a:lumOff val="15000"/>
                  </a:schemeClr>
                </a:solidFill>
                <a:latin typeface="Gill Alt One MT Light"/>
              </a:rPr>
              <a:t>carrera de un Socio</a:t>
            </a:r>
          </a:p>
        </p:txBody>
      </p:sp>
      <p:pic>
        <p:nvPicPr>
          <p:cNvPr id="3" name="Imagen 2" descr="4024_Oriflame_7R0A978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272829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4495800" y="304800"/>
            <a:ext cx="609600" cy="1154162"/>
          </a:xfrm>
          <a:prstGeom prst="rect">
            <a:avLst/>
          </a:prstGeom>
          <a:noFill/>
        </p:spPr>
        <p:txBody>
          <a:bodyPr wrap="square" lIns="0" tIns="0" rIns="0" rtlCol="0">
            <a:spAutoFit/>
          </a:bodyPr>
          <a:lstStyle/>
          <a:p>
            <a:pPr algn="l">
              <a:lnSpc>
                <a:spcPct val="90000"/>
              </a:lnSpc>
            </a:pPr>
            <a:r>
              <a:rPr lang="es-CL" sz="8000" dirty="0">
                <a:solidFill>
                  <a:srgbClr val="BEA27B"/>
                </a:solidFill>
                <a:latin typeface="Gill Sans for Oriflame"/>
                <a:ea typeface="+mn-ea"/>
                <a:cs typeface="+mn-cs"/>
              </a:rPr>
              <a:t>3</a:t>
            </a:r>
            <a:endParaRPr lang="es-CL" sz="2400" dirty="0">
              <a:solidFill>
                <a:srgbClr val="BEA27B"/>
              </a:solidFill>
              <a:latin typeface="Gill Alt One MT Light"/>
              <a:ea typeface="+mn-ea"/>
              <a:cs typeface="+mn-cs"/>
            </a:endParaRPr>
          </a:p>
        </p:txBody>
      </p:sp>
      <p:sp>
        <p:nvSpPr>
          <p:cNvPr id="6" name="Rectangle 5"/>
          <p:cNvSpPr txBox="1">
            <a:spLocks noChangeArrowheads="1"/>
          </p:cNvSpPr>
          <p:nvPr/>
        </p:nvSpPr>
        <p:spPr>
          <a:xfrm>
            <a:off x="4876800" y="1905000"/>
            <a:ext cx="3953671" cy="58403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0"/>
              </a:spcBef>
              <a:spcAft>
                <a:spcPts val="600"/>
              </a:spcAft>
              <a:buFont typeface="+mj-lt"/>
              <a:buAutoNum type="arabicPeriod"/>
            </a:pPr>
            <a:r>
              <a:rPr lang="es-CL" sz="1600" dirty="0" smtClean="0">
                <a:latin typeface="Gill Alt One MT Light"/>
                <a:ea typeface="+mn-ea"/>
                <a:cs typeface="+mn-cs"/>
              </a:rPr>
              <a:t>Firmar Convenio</a:t>
            </a:r>
          </a:p>
          <a:p>
            <a:pPr>
              <a:spcBef>
                <a:spcPts val="0"/>
              </a:spcBef>
              <a:spcAft>
                <a:spcPts val="600"/>
              </a:spcAft>
              <a:buFont typeface="+mj-lt"/>
              <a:buAutoNum type="arabicPeriod"/>
            </a:pPr>
            <a:r>
              <a:rPr lang="es-CL" sz="1600" dirty="0" smtClean="0">
                <a:latin typeface="Gill Alt One MT Light"/>
                <a:ea typeface="+mn-ea"/>
                <a:cs typeface="+mn-cs"/>
              </a:rPr>
              <a:t>Descubre los productos </a:t>
            </a:r>
          </a:p>
          <a:p>
            <a:pPr>
              <a:spcBef>
                <a:spcPts val="0"/>
              </a:spcBef>
              <a:spcAft>
                <a:spcPts val="600"/>
              </a:spcAft>
              <a:buFont typeface="+mj-lt"/>
              <a:buAutoNum type="arabicPeriod"/>
            </a:pPr>
            <a:r>
              <a:rPr lang="es-CL" sz="1600" dirty="0" smtClean="0">
                <a:latin typeface="Gill Alt One MT Light"/>
                <a:ea typeface="+mn-ea"/>
                <a:cs typeface="+mn-cs"/>
              </a:rPr>
              <a:t>Encuentra los productos en el Catálogo </a:t>
            </a:r>
          </a:p>
          <a:p>
            <a:pPr>
              <a:spcBef>
                <a:spcPts val="0"/>
              </a:spcBef>
              <a:spcAft>
                <a:spcPts val="600"/>
              </a:spcAft>
              <a:buFont typeface="+mj-lt"/>
              <a:buAutoNum type="arabicPeriod"/>
            </a:pPr>
            <a:r>
              <a:rPr lang="es-CL" sz="1600" dirty="0" smtClean="0">
                <a:latin typeface="Gill Alt One MT Light"/>
                <a:ea typeface="+mn-ea"/>
                <a:cs typeface="+mn-cs"/>
              </a:rPr>
              <a:t>Anota los productos elegidos</a:t>
            </a:r>
          </a:p>
          <a:p>
            <a:pPr>
              <a:spcBef>
                <a:spcPts val="0"/>
              </a:spcBef>
              <a:spcAft>
                <a:spcPts val="600"/>
              </a:spcAft>
              <a:buFont typeface="+mj-lt"/>
              <a:buAutoNum type="arabicPeriod"/>
            </a:pPr>
            <a:r>
              <a:rPr lang="es-CL" sz="1600" dirty="0" smtClean="0">
                <a:latin typeface="Gill Alt One MT Light"/>
                <a:ea typeface="+mn-ea"/>
                <a:cs typeface="+mn-cs"/>
              </a:rPr>
              <a:t>Comprueba el ahorro obtenido </a:t>
            </a:r>
          </a:p>
          <a:p>
            <a:pPr>
              <a:spcBef>
                <a:spcPts val="0"/>
              </a:spcBef>
              <a:spcAft>
                <a:spcPts val="600"/>
              </a:spcAft>
              <a:buFont typeface="+mj-lt"/>
              <a:buAutoNum type="arabicPeriod"/>
            </a:pPr>
            <a:r>
              <a:rPr lang="es-CL" sz="1600" dirty="0" smtClean="0">
                <a:latin typeface="Gill Alt One MT Light"/>
                <a:ea typeface="+mn-ea"/>
                <a:cs typeface="+mn-cs"/>
              </a:rPr>
              <a:t>Haz tu Lista de Contactos </a:t>
            </a:r>
          </a:p>
          <a:p>
            <a:pPr lvl="1">
              <a:spcBef>
                <a:spcPts val="0"/>
              </a:spcBef>
              <a:spcAft>
                <a:spcPts val="600"/>
              </a:spcAft>
            </a:pPr>
            <a:r>
              <a:rPr lang="es-CL" sz="1400" dirty="0" smtClean="0">
                <a:latin typeface="Gill Alt One MT Light"/>
                <a:ea typeface="+mn-ea"/>
                <a:cs typeface="+mn-cs"/>
              </a:rPr>
              <a:t>Selecciona 5 personas para mostrar el Catálogo </a:t>
            </a:r>
          </a:p>
          <a:p>
            <a:pPr lvl="1">
              <a:spcBef>
                <a:spcPts val="0"/>
              </a:spcBef>
              <a:spcAft>
                <a:spcPts val="600"/>
              </a:spcAft>
            </a:pPr>
            <a:r>
              <a:rPr lang="es-CL" sz="1400" dirty="0" smtClean="0">
                <a:latin typeface="Gill Alt One MT Light"/>
                <a:ea typeface="+mn-ea"/>
                <a:cs typeface="+mn-cs"/>
              </a:rPr>
              <a:t>Selecciona otras 5 diferentes para invitarlos a una ROO</a:t>
            </a:r>
          </a:p>
          <a:p>
            <a:pPr>
              <a:spcBef>
                <a:spcPts val="0"/>
              </a:spcBef>
              <a:spcAft>
                <a:spcPts val="600"/>
              </a:spcAft>
              <a:buFont typeface="+mj-lt"/>
              <a:buAutoNum type="arabicPeriod"/>
            </a:pPr>
            <a:r>
              <a:rPr lang="es-CL" sz="1600" dirty="0" smtClean="0">
                <a:latin typeface="Gill Alt One MT Light"/>
                <a:ea typeface="+mn-ea"/>
                <a:cs typeface="+mn-cs"/>
              </a:rPr>
              <a:t>Acordar la “1ra visita” de seguimiento</a:t>
            </a:r>
          </a:p>
          <a:p>
            <a:pPr>
              <a:spcBef>
                <a:spcPts val="0"/>
              </a:spcBef>
              <a:spcAft>
                <a:spcPts val="600"/>
              </a:spcAft>
              <a:buFont typeface="+mj-lt"/>
              <a:buAutoNum type="arabicPeriod"/>
            </a:pPr>
            <a:endParaRPr lang="es-CL" sz="1600" dirty="0" smtClean="0">
              <a:cs typeface="Gill Sans for Oriflame"/>
            </a:endParaRPr>
          </a:p>
          <a:p>
            <a:pPr>
              <a:spcBef>
                <a:spcPts val="0"/>
              </a:spcBef>
              <a:spcAft>
                <a:spcPts val="600"/>
              </a:spcAft>
              <a:buFont typeface="+mj-lt"/>
              <a:buAutoNum type="arabicPeriod"/>
            </a:pPr>
            <a:endParaRPr lang="es-CL" sz="1600" dirty="0" smtClean="0">
              <a:cs typeface="Gill Sans for Oriflame Light"/>
            </a:endParaRPr>
          </a:p>
          <a:p>
            <a:pPr>
              <a:spcBef>
                <a:spcPts val="0"/>
              </a:spcBef>
              <a:spcAft>
                <a:spcPts val="600"/>
              </a:spcAft>
              <a:buFont typeface="+mj-lt"/>
              <a:buAutoNum type="arabicPeriod"/>
            </a:pPr>
            <a:endParaRPr lang="es-CL" sz="1600" dirty="0" smtClean="0">
              <a:cs typeface="Gill Sans for Oriflame Light"/>
            </a:endParaRPr>
          </a:p>
          <a:p>
            <a:pPr>
              <a:spcBef>
                <a:spcPts val="0"/>
              </a:spcBef>
              <a:spcAft>
                <a:spcPts val="600"/>
              </a:spcAft>
              <a:buFont typeface="+mj-lt"/>
              <a:buAutoNum type="arabicPeriod"/>
            </a:pPr>
            <a:endParaRPr lang="es-CL" sz="1600" dirty="0" smtClean="0">
              <a:cs typeface="Gill Sans for Oriflame Light"/>
            </a:endParaRPr>
          </a:p>
        </p:txBody>
      </p:sp>
      <p:pic>
        <p:nvPicPr>
          <p:cNvPr id="11" name="Imagen 10" descr="Lista de contactos-inicio perfecto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4" y="1054394"/>
            <a:ext cx="3347504" cy="4702320"/>
          </a:xfrm>
          <a:prstGeom prst="rect">
            <a:avLst/>
          </a:prstGeom>
        </p:spPr>
      </p:pic>
      <p:pic>
        <p:nvPicPr>
          <p:cNvPr id="10" name="Imagen 9" descr="Lista de contactos-inicio perfect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2464">
            <a:off x="569355" y="1196737"/>
            <a:ext cx="3201040" cy="4496580"/>
          </a:xfrm>
          <a:prstGeom prst="rect">
            <a:avLst/>
          </a:prstGeom>
        </p:spPr>
      </p:pic>
      <p:sp>
        <p:nvSpPr>
          <p:cNvPr id="3" name="Rectángulo 2"/>
          <p:cNvSpPr/>
          <p:nvPr/>
        </p:nvSpPr>
        <p:spPr>
          <a:xfrm>
            <a:off x="5029200" y="533400"/>
            <a:ext cx="4953000" cy="1200328"/>
          </a:xfrm>
          <a:prstGeom prst="rect">
            <a:avLst/>
          </a:prstGeom>
        </p:spPr>
        <p:txBody>
          <a:bodyPr wrap="square">
            <a:spAutoFit/>
          </a:bodyPr>
          <a:lstStyle/>
          <a:p>
            <a:r>
              <a:rPr lang="es-CL" sz="2400" dirty="0">
                <a:solidFill>
                  <a:srgbClr val="BEA27B"/>
                </a:solidFill>
                <a:latin typeface="Gill Alt One MT Light"/>
              </a:rPr>
              <a:t>Usa 7 pasos </a:t>
            </a:r>
            <a:endParaRPr lang="es-CL" sz="2400" dirty="0" smtClean="0">
              <a:solidFill>
                <a:srgbClr val="BEA27B"/>
              </a:solidFill>
              <a:latin typeface="Gill Alt One MT Light"/>
            </a:endParaRPr>
          </a:p>
          <a:p>
            <a:r>
              <a:rPr lang="es-CL" sz="2400" dirty="0" smtClean="0">
                <a:solidFill>
                  <a:srgbClr val="BEA27B"/>
                </a:solidFill>
                <a:latin typeface="Gill Alt One MT Light"/>
              </a:rPr>
              <a:t>de </a:t>
            </a:r>
            <a:r>
              <a:rPr lang="es-CL" sz="2400" dirty="0">
                <a:solidFill>
                  <a:srgbClr val="BEA27B"/>
                </a:solidFill>
                <a:latin typeface="Gill Alt One MT Light"/>
              </a:rPr>
              <a:t>la </a:t>
            </a:r>
            <a:r>
              <a:rPr lang="es-CL" sz="2400" dirty="0" smtClean="0">
                <a:solidFill>
                  <a:srgbClr val="BEA27B"/>
                </a:solidFill>
                <a:latin typeface="Gill Alt One MT Light"/>
              </a:rPr>
              <a:t>Guía del Inicio</a:t>
            </a:r>
          </a:p>
          <a:p>
            <a:r>
              <a:rPr lang="es-CL" sz="2400" dirty="0" smtClean="0">
                <a:solidFill>
                  <a:srgbClr val="BEA27B"/>
                </a:solidFill>
                <a:latin typeface="Gill Alt One MT Light"/>
              </a:rPr>
              <a:t>Perfecto</a:t>
            </a:r>
            <a:r>
              <a:rPr lang="es-CL" sz="2400" dirty="0">
                <a:solidFill>
                  <a:srgbClr val="BEA27B"/>
                </a:solidFill>
                <a:latin typeface="Gill Alt One MT Light"/>
              </a:rPr>
              <a:t> </a:t>
            </a:r>
            <a:r>
              <a:rPr lang="es-CL" sz="2400" dirty="0" smtClean="0">
                <a:solidFill>
                  <a:srgbClr val="BEA27B"/>
                </a:solidFill>
                <a:latin typeface="Gill Alt One MT Light"/>
              </a:rPr>
              <a:t>para </a:t>
            </a:r>
            <a:r>
              <a:rPr lang="es-CL" sz="2400" dirty="0">
                <a:solidFill>
                  <a:srgbClr val="BEA27B"/>
                </a:solidFill>
                <a:latin typeface="Gill Alt One MT Light"/>
              </a:rPr>
              <a:t>el nuevo Socio</a:t>
            </a:r>
            <a:endParaRPr lang="es-ES" sz="2400" dirty="0"/>
          </a:p>
        </p:txBody>
      </p:sp>
    </p:spTree>
    <p:extLst>
      <p:ext uri="{BB962C8B-B14F-4D97-AF65-F5344CB8AC3E}">
        <p14:creationId xmlns:p14="http://schemas.microsoft.com/office/powerpoint/2010/main" val="5303536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4876800" y="809625"/>
            <a:ext cx="4267200" cy="2015936"/>
          </a:xfrm>
          <a:prstGeom prst="rect">
            <a:avLst/>
          </a:prstGeom>
          <a:noFill/>
        </p:spPr>
        <p:txBody>
          <a:bodyPr wrap="square" lIns="0" tIns="0" rIns="0" rtlCol="0">
            <a:spAutoFit/>
          </a:bodyPr>
          <a:lstStyle/>
          <a:p>
            <a:pPr algn="l"/>
            <a:r>
              <a:rPr lang="es-CL" sz="2400" b="1" dirty="0" smtClean="0">
                <a:solidFill>
                  <a:srgbClr val="BEA27B"/>
                </a:solidFill>
                <a:latin typeface="Gill Alt One MT Light"/>
              </a:rPr>
              <a:t>1. Hazte </a:t>
            </a:r>
            <a:r>
              <a:rPr lang="es-CL" sz="2400" b="1" dirty="0">
                <a:solidFill>
                  <a:srgbClr val="BEA27B"/>
                </a:solidFill>
                <a:latin typeface="Gill Alt One MT Light"/>
              </a:rPr>
              <a:t>S</a:t>
            </a:r>
            <a:r>
              <a:rPr lang="es-CL" sz="2400" b="1" dirty="0" smtClean="0">
                <a:solidFill>
                  <a:srgbClr val="BEA27B"/>
                </a:solidFill>
                <a:latin typeface="Gill Alt One MT Light"/>
              </a:rPr>
              <a:t>ocio de Oriflame</a:t>
            </a:r>
            <a:r>
              <a:rPr lang="es-CL" sz="2400" dirty="0" smtClean="0">
                <a:solidFill>
                  <a:srgbClr val="BEA27B"/>
                </a:solidFill>
                <a:latin typeface="Gill Alt One MT Light"/>
              </a:rPr>
              <a:t/>
            </a:r>
            <a:br>
              <a:rPr lang="es-CL" sz="2400" dirty="0" smtClean="0">
                <a:solidFill>
                  <a:srgbClr val="BEA27B"/>
                </a:solidFill>
                <a:latin typeface="Gill Alt One MT Light"/>
              </a:rPr>
            </a:br>
            <a:r>
              <a:rPr lang="es-CL" sz="2400" dirty="0" smtClean="0">
                <a:solidFill>
                  <a:srgbClr val="BEA27B"/>
                </a:solidFill>
                <a:latin typeface="Gill Alt One MT Light"/>
              </a:rPr>
              <a:t/>
            </a:r>
            <a:br>
              <a:rPr lang="es-CL" sz="2400" dirty="0" smtClean="0">
                <a:solidFill>
                  <a:srgbClr val="BEA27B"/>
                </a:solidFill>
                <a:latin typeface="Gill Alt One MT Light"/>
              </a:rPr>
            </a:br>
            <a:r>
              <a:rPr lang="es-CL" sz="2000" dirty="0">
                <a:solidFill>
                  <a:srgbClr val="BEA27B"/>
                </a:solidFill>
                <a:latin typeface="Gill Sans for Oriflame Light"/>
                <a:cs typeface="Gill Sans for Oriflame Light"/>
              </a:rPr>
              <a:t>Es el compromiso y la decisión</a:t>
            </a:r>
            <a:br>
              <a:rPr lang="es-CL" sz="2000" dirty="0">
                <a:solidFill>
                  <a:srgbClr val="BEA27B"/>
                </a:solidFill>
                <a:latin typeface="Gill Sans for Oriflame Light"/>
                <a:cs typeface="Gill Sans for Oriflame Light"/>
              </a:rPr>
            </a:br>
            <a:r>
              <a:rPr lang="es-CL" sz="2000" dirty="0">
                <a:solidFill>
                  <a:srgbClr val="BEA27B"/>
                </a:solidFill>
                <a:latin typeface="Gill Sans for Oriflame Light"/>
                <a:cs typeface="Gill Sans for Oriflame Light"/>
              </a:rPr>
              <a:t>de </a:t>
            </a:r>
            <a:r>
              <a:rPr lang="es-CL" sz="2000" dirty="0" smtClean="0">
                <a:solidFill>
                  <a:srgbClr val="BEA27B"/>
                </a:solidFill>
                <a:latin typeface="Gill Sans for Oriflame Light"/>
                <a:cs typeface="Gill Sans for Oriflame Light"/>
              </a:rPr>
              <a:t>ingresar.</a:t>
            </a:r>
            <a:r>
              <a:rPr lang="es-CL" sz="2000" dirty="0">
                <a:solidFill>
                  <a:srgbClr val="BEA27B"/>
                </a:solidFill>
                <a:latin typeface="Gill Sans for Oriflame Light"/>
                <a:cs typeface="Gill Sans for Oriflame Light"/>
              </a:rPr>
              <a:t/>
            </a:r>
            <a:br>
              <a:rPr lang="es-CL" sz="2000" dirty="0">
                <a:solidFill>
                  <a:srgbClr val="BEA27B"/>
                </a:solidFill>
                <a:latin typeface="Gill Sans for Oriflame Light"/>
                <a:cs typeface="Gill Sans for Oriflame Light"/>
              </a:rPr>
            </a:br>
            <a:r>
              <a:rPr lang="es-CL" sz="2000" dirty="0">
                <a:solidFill>
                  <a:srgbClr val="BEA27B"/>
                </a:solidFill>
                <a:latin typeface="Gill Sans for Oriflame Light"/>
                <a:cs typeface="Gill Sans for Oriflame Light"/>
              </a:rPr>
              <a:t/>
            </a:r>
            <a:br>
              <a:rPr lang="es-CL" sz="2000" dirty="0">
                <a:solidFill>
                  <a:srgbClr val="BEA27B"/>
                </a:solidFill>
                <a:latin typeface="Gill Sans for Oriflame Light"/>
                <a:cs typeface="Gill Sans for Oriflame Light"/>
              </a:rPr>
            </a:br>
            <a:endParaRPr lang="es-CL" sz="2000" dirty="0">
              <a:solidFill>
                <a:srgbClr val="BEA27B"/>
              </a:solidFill>
              <a:latin typeface="Gill Alt One MT Light"/>
              <a:ea typeface="+mn-ea"/>
              <a:cs typeface="+mn-cs"/>
            </a:endParaRPr>
          </a:p>
        </p:txBody>
      </p:sp>
      <p:pic>
        <p:nvPicPr>
          <p:cNvPr id="3" name="Imagen 2" descr="convenio-incorporaci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1948">
            <a:off x="337178" y="599245"/>
            <a:ext cx="4026686" cy="5391098"/>
          </a:xfrm>
          <a:prstGeom prst="rect">
            <a:avLst/>
          </a:prstGeom>
        </p:spPr>
      </p:pic>
      <p:sp>
        <p:nvSpPr>
          <p:cNvPr id="6" name="Rectangle 5"/>
          <p:cNvSpPr txBox="1">
            <a:spLocks noChangeArrowheads="1"/>
          </p:cNvSpPr>
          <p:nvPr/>
        </p:nvSpPr>
        <p:spPr>
          <a:xfrm>
            <a:off x="4896592" y="2819400"/>
            <a:ext cx="3810000" cy="3276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90000"/>
              </a:lnSpc>
              <a:spcBef>
                <a:spcPts val="600"/>
              </a:spcBef>
              <a:spcAft>
                <a:spcPts val="1200"/>
              </a:spcAft>
              <a:buClr>
                <a:schemeClr val="tx1">
                  <a:lumMod val="75000"/>
                  <a:lumOff val="25000"/>
                </a:schemeClr>
              </a:buClr>
              <a:buNone/>
            </a:pPr>
            <a:r>
              <a:rPr lang="es-CL" sz="1600" b="1" dirty="0">
                <a:latin typeface="Gill Alt One MT Light"/>
                <a:ea typeface="+mn-ea"/>
                <a:cs typeface="+mn-cs"/>
              </a:rPr>
              <a:t>Enseña cómo realizar el </a:t>
            </a:r>
            <a:r>
              <a:rPr lang="es-CL" sz="1600" b="1" dirty="0" smtClean="0">
                <a:latin typeface="Gill Alt One MT Light"/>
                <a:ea typeface="+mn-ea"/>
                <a:cs typeface="+mn-cs"/>
              </a:rPr>
              <a:t>proceso</a:t>
            </a:r>
          </a:p>
          <a:p>
            <a:pPr>
              <a:lnSpc>
                <a:spcPct val="90000"/>
              </a:lnSpc>
              <a:spcBef>
                <a:spcPts val="600"/>
              </a:spcBef>
              <a:spcAft>
                <a:spcPts val="1200"/>
              </a:spcAft>
              <a:buClr>
                <a:schemeClr val="tx1">
                  <a:lumMod val="75000"/>
                  <a:lumOff val="25000"/>
                </a:schemeClr>
              </a:buClr>
            </a:pPr>
            <a:r>
              <a:rPr lang="es-CL" sz="1600" dirty="0" smtClean="0">
                <a:latin typeface="Gill Alt One MT Light"/>
                <a:ea typeface="+mn-ea"/>
                <a:cs typeface="+mn-cs"/>
              </a:rPr>
              <a:t>Si </a:t>
            </a:r>
            <a:r>
              <a:rPr lang="es-CL" sz="1600" dirty="0">
                <a:latin typeface="Gill Alt One MT Light"/>
                <a:ea typeface="+mn-ea"/>
                <a:cs typeface="+mn-cs"/>
              </a:rPr>
              <a:t>usas convenio: Llena sólo nombre y firma</a:t>
            </a:r>
          </a:p>
          <a:p>
            <a:pPr>
              <a:lnSpc>
                <a:spcPct val="90000"/>
              </a:lnSpc>
              <a:spcBef>
                <a:spcPts val="600"/>
              </a:spcBef>
              <a:spcAft>
                <a:spcPts val="1200"/>
              </a:spcAft>
              <a:buClr>
                <a:schemeClr val="tx1">
                  <a:lumMod val="75000"/>
                  <a:lumOff val="25000"/>
                </a:schemeClr>
              </a:buClr>
            </a:pPr>
            <a:r>
              <a:rPr lang="es-CL" sz="1600" dirty="0">
                <a:latin typeface="Gill Alt One MT Light"/>
                <a:ea typeface="+mn-ea"/>
                <a:cs typeface="+mn-cs"/>
              </a:rPr>
              <a:t>Usa las herramientas online</a:t>
            </a:r>
          </a:p>
          <a:p>
            <a:pPr>
              <a:lnSpc>
                <a:spcPct val="90000"/>
              </a:lnSpc>
              <a:spcBef>
                <a:spcPts val="600"/>
              </a:spcBef>
              <a:spcAft>
                <a:spcPts val="1200"/>
              </a:spcAft>
              <a:buClr>
                <a:schemeClr val="tx1">
                  <a:lumMod val="75000"/>
                  <a:lumOff val="25000"/>
                </a:schemeClr>
              </a:buClr>
            </a:pPr>
            <a:r>
              <a:rPr lang="es-CL" sz="1600" dirty="0">
                <a:latin typeface="Gill Alt One MT Light"/>
                <a:ea typeface="+mn-ea"/>
                <a:cs typeface="+mn-cs"/>
              </a:rPr>
              <a:t>No hables de crédito, hazlo después</a:t>
            </a:r>
          </a:p>
          <a:p>
            <a:pPr>
              <a:lnSpc>
                <a:spcPct val="90000"/>
              </a:lnSpc>
              <a:spcBef>
                <a:spcPts val="600"/>
              </a:spcBef>
              <a:spcAft>
                <a:spcPts val="1200"/>
              </a:spcAft>
              <a:buClr>
                <a:schemeClr val="tx1">
                  <a:lumMod val="75000"/>
                  <a:lumOff val="25000"/>
                </a:schemeClr>
              </a:buClr>
            </a:pPr>
            <a:r>
              <a:rPr lang="es-CL" sz="1600" dirty="0">
                <a:latin typeface="Gill Alt One MT Light"/>
                <a:ea typeface="+mn-ea"/>
                <a:cs typeface="+mn-cs"/>
              </a:rPr>
              <a:t>No le pases el contrato para que lo llene en su casa</a:t>
            </a:r>
          </a:p>
          <a:p>
            <a:pPr marL="0" indent="0">
              <a:lnSpc>
                <a:spcPct val="70000"/>
              </a:lnSpc>
              <a:spcBef>
                <a:spcPts val="600"/>
              </a:spcBef>
              <a:spcAft>
                <a:spcPts val="1200"/>
              </a:spcAft>
              <a:buNone/>
            </a:pPr>
            <a:endParaRPr lang="es-CL" sz="1800" dirty="0">
              <a:latin typeface="Gill Sans for Oriflame Light"/>
              <a:cs typeface="Gill Sans for Oriflame Light"/>
            </a:endParaRPr>
          </a:p>
        </p:txBody>
      </p:sp>
    </p:spTree>
    <p:extLst>
      <p:ext uri="{BB962C8B-B14F-4D97-AF65-F5344CB8AC3E}">
        <p14:creationId xmlns:p14="http://schemas.microsoft.com/office/powerpoint/2010/main" val="13647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4724400" y="914400"/>
            <a:ext cx="3886200" cy="1470025"/>
          </a:xfrm>
          <a:prstGeom prst="rect">
            <a:avLst/>
          </a:prstGeom>
        </p:spPr>
        <p:txBody>
          <a:bodyPr>
            <a:noAutofit/>
          </a:bodyPr>
          <a:lstStyle/>
          <a:p>
            <a:pPr algn="l"/>
            <a:r>
              <a:rPr lang="es-CL" sz="2800" dirty="0" smtClean="0">
                <a:solidFill>
                  <a:srgbClr val="5B4897"/>
                </a:solidFill>
                <a:latin typeface="Gill Sans for Oriflame Light"/>
                <a:ea typeface="+mn-ea"/>
                <a:cs typeface="Gill Sans for Oriflame Light"/>
              </a:rPr>
              <a:t>Oriflame tiene la mejor oferta de negocio para cumplir tu sueño</a:t>
            </a:r>
            <a:endParaRPr lang="es-CL" sz="2800" dirty="0">
              <a:solidFill>
                <a:srgbClr val="5B4897"/>
              </a:solidFill>
              <a:latin typeface="Gill Sans for Oriflame Light"/>
              <a:ea typeface="+mn-ea"/>
              <a:cs typeface="Gill Sans for Oriflame Light"/>
            </a:endParaRPr>
          </a:p>
        </p:txBody>
      </p:sp>
      <p:sp>
        <p:nvSpPr>
          <p:cNvPr id="4" name="3 Rectángulo"/>
          <p:cNvSpPr/>
          <p:nvPr/>
        </p:nvSpPr>
        <p:spPr>
          <a:xfrm>
            <a:off x="4648200" y="3276600"/>
            <a:ext cx="4114800" cy="2397579"/>
          </a:xfrm>
          <a:prstGeom prst="rect">
            <a:avLst/>
          </a:prstGeom>
        </p:spPr>
        <p:txBody>
          <a:bodyPr wrap="square">
            <a:spAutoFit/>
          </a:bodyPr>
          <a:lstStyle/>
          <a:p>
            <a:pPr marL="285750" indent="-285750">
              <a:lnSpc>
                <a:spcPct val="110000"/>
              </a:lnSpc>
              <a:spcAft>
                <a:spcPts val="1200"/>
              </a:spcAft>
              <a:buClr>
                <a:srgbClr val="5B4897"/>
              </a:buClr>
              <a:buFont typeface="Arial" panose="020B0604020202020204" pitchFamily="34" charset="0"/>
              <a:buChar char="•"/>
            </a:pPr>
            <a:r>
              <a:rPr lang="es-CL" dirty="0">
                <a:latin typeface="Gill Sans for Oriflame Light"/>
              </a:rPr>
              <a:t>Para los que quieren “Verse bien</a:t>
            </a:r>
            <a:r>
              <a:rPr lang="es-CL" dirty="0" smtClean="0">
                <a:latin typeface="Gill Sans for Oriflame Light"/>
              </a:rPr>
              <a:t>” “</a:t>
            </a:r>
            <a:r>
              <a:rPr lang="es-CL" dirty="0">
                <a:latin typeface="Gill Sans for Oriflame Light"/>
              </a:rPr>
              <a:t>Ganar Dinero” o “Pasarla bien”</a:t>
            </a:r>
          </a:p>
          <a:p>
            <a:pPr marL="285750" indent="-285750">
              <a:lnSpc>
                <a:spcPct val="90000"/>
              </a:lnSpc>
              <a:spcAft>
                <a:spcPts val="1200"/>
              </a:spcAft>
              <a:buClr>
                <a:srgbClr val="5B4897"/>
              </a:buClr>
              <a:buFont typeface="Arial" panose="020B0604020202020204" pitchFamily="34" charset="0"/>
              <a:buChar char="•"/>
            </a:pPr>
            <a:r>
              <a:rPr lang="es-ES_tradnl" dirty="0">
                <a:latin typeface="Gill Sans for Oriflame Light"/>
              </a:rPr>
              <a:t>Para hombres y mujeres</a:t>
            </a:r>
          </a:p>
          <a:p>
            <a:pPr marL="285750" indent="-285750">
              <a:lnSpc>
                <a:spcPct val="90000"/>
              </a:lnSpc>
              <a:spcAft>
                <a:spcPts val="1200"/>
              </a:spcAft>
              <a:buClr>
                <a:srgbClr val="5B4897"/>
              </a:buClr>
              <a:buFont typeface="Arial" panose="020B0604020202020204" pitchFamily="34" charset="0"/>
              <a:buChar char="•"/>
            </a:pPr>
            <a:r>
              <a:rPr lang="es-CL" dirty="0">
                <a:latin typeface="Gill Sans for Oriflame Light"/>
              </a:rPr>
              <a:t>Sin requisitos de experiencia </a:t>
            </a:r>
            <a:r>
              <a:rPr lang="es-CL" dirty="0" smtClean="0">
                <a:latin typeface="Gill Sans for Oriflame Light"/>
              </a:rPr>
              <a:t>previa</a:t>
            </a:r>
          </a:p>
          <a:p>
            <a:pPr marL="285750" indent="-285750">
              <a:lnSpc>
                <a:spcPct val="90000"/>
              </a:lnSpc>
              <a:spcAft>
                <a:spcPts val="1200"/>
              </a:spcAft>
              <a:buClr>
                <a:srgbClr val="5B4897"/>
              </a:buClr>
              <a:buFont typeface="Arial" panose="020B0604020202020204" pitchFamily="34" charset="0"/>
              <a:buChar char="•"/>
            </a:pPr>
            <a:r>
              <a:rPr lang="es-ES_tradnl" dirty="0" smtClean="0">
                <a:latin typeface="Gill Sans for Oriflame Light"/>
              </a:rPr>
              <a:t>Atractivo plan de negocio</a:t>
            </a:r>
          </a:p>
          <a:p>
            <a:pPr marL="285750" lvl="1" indent="-285750">
              <a:spcBef>
                <a:spcPct val="20000"/>
              </a:spcBef>
              <a:buClr>
                <a:srgbClr val="5B4897"/>
              </a:buClr>
              <a:buSzPct val="100000"/>
              <a:buFont typeface="Arial" panose="020B0604020202020204" pitchFamily="34" charset="0"/>
              <a:buChar char="•"/>
            </a:pPr>
            <a:r>
              <a:rPr lang="es-CL" dirty="0" smtClean="0">
                <a:latin typeface="Gill Sans for Oriflame Light"/>
              </a:rPr>
              <a:t>En una sólida empresa</a:t>
            </a:r>
          </a:p>
        </p:txBody>
      </p:sp>
      <p:sp>
        <p:nvSpPr>
          <p:cNvPr id="5" name="4 CuadroTexto"/>
          <p:cNvSpPr txBox="1"/>
          <p:nvPr/>
        </p:nvSpPr>
        <p:spPr>
          <a:xfrm>
            <a:off x="4707340" y="2336210"/>
            <a:ext cx="2975619" cy="923330"/>
          </a:xfrm>
          <a:prstGeom prst="rect">
            <a:avLst/>
          </a:prstGeom>
          <a:noFill/>
        </p:spPr>
        <p:txBody>
          <a:bodyPr wrap="none" rtlCol="0">
            <a:spAutoFit/>
          </a:bodyPr>
          <a:lstStyle/>
          <a:p>
            <a:r>
              <a:rPr lang="es-CL" dirty="0">
                <a:solidFill>
                  <a:srgbClr val="5B4897"/>
                </a:solidFill>
                <a:latin typeface="Gill Sans for Oriflame Light"/>
              </a:rPr>
              <a:t>Una Oportunidad para </a:t>
            </a:r>
            <a:r>
              <a:rPr lang="es-CL" dirty="0" smtClean="0">
                <a:solidFill>
                  <a:srgbClr val="5B4897"/>
                </a:solidFill>
                <a:latin typeface="Gill Sans for Oriflame Light"/>
              </a:rPr>
              <a:t>todos</a:t>
            </a:r>
            <a:endParaRPr lang="es-CL" dirty="0">
              <a:solidFill>
                <a:srgbClr val="5B4897"/>
              </a:solidFill>
              <a:latin typeface="Gill Sans for Oriflame Light"/>
            </a:endParaRPr>
          </a:p>
          <a:p>
            <a:r>
              <a:rPr lang="es-CL" dirty="0">
                <a:solidFill>
                  <a:srgbClr val="5B4897"/>
                </a:solidFill>
                <a:latin typeface="Gill Sans for Oriflame Light"/>
              </a:rPr>
              <a:t>Una oferta </a:t>
            </a:r>
            <a:r>
              <a:rPr lang="es-CL" dirty="0" smtClean="0">
                <a:solidFill>
                  <a:srgbClr val="5B4897"/>
                </a:solidFill>
                <a:latin typeface="Gill Sans for Oriflame Light"/>
              </a:rPr>
              <a:t>atractiva </a:t>
            </a:r>
            <a:r>
              <a:rPr lang="es-CL" dirty="0">
                <a:solidFill>
                  <a:srgbClr val="5B4897"/>
                </a:solidFill>
                <a:latin typeface="Gill Sans for Oriflame Light"/>
              </a:rPr>
              <a:t>y </a:t>
            </a:r>
            <a:r>
              <a:rPr lang="es-CL" dirty="0" smtClean="0">
                <a:solidFill>
                  <a:srgbClr val="5B4897"/>
                </a:solidFill>
                <a:latin typeface="Gill Sans for Oriflame Light"/>
              </a:rPr>
              <a:t>universal </a:t>
            </a:r>
            <a:endParaRPr lang="es-CL" dirty="0">
              <a:solidFill>
                <a:srgbClr val="5B4897"/>
              </a:solidFill>
              <a:latin typeface="Gill Sans for Oriflame Light"/>
            </a:endParaRPr>
          </a:p>
          <a:p>
            <a:endParaRPr lang="es-CL" b="1" i="1" kern="0" dirty="0">
              <a:solidFill>
                <a:schemeClr val="bg1">
                  <a:lumMod val="50000"/>
                </a:schemeClr>
              </a:solidFill>
              <a:latin typeface="Garamond" pitchFamily="18" charset="0"/>
              <a:ea typeface="+mn-ea"/>
              <a:cs typeface="+mn-cs"/>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7" y="0"/>
            <a:ext cx="4559300" cy="6858000"/>
          </a:xfrm>
          <a:prstGeom prst="rect">
            <a:avLst/>
          </a:prstGeom>
        </p:spPr>
      </p:pic>
    </p:spTree>
    <p:extLst>
      <p:ext uri="{BB962C8B-B14F-4D97-AF65-F5344CB8AC3E}">
        <p14:creationId xmlns:p14="http://schemas.microsoft.com/office/powerpoint/2010/main" val="359442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4876800" y="838200"/>
            <a:ext cx="3886200" cy="2200602"/>
          </a:xfrm>
          <a:prstGeom prst="rect">
            <a:avLst/>
          </a:prstGeom>
          <a:noFill/>
        </p:spPr>
        <p:txBody>
          <a:bodyPr wrap="square" lIns="0" tIns="0" rIns="0" rtlCol="0">
            <a:spAutoFit/>
          </a:bodyPr>
          <a:lstStyle/>
          <a:p>
            <a:pPr algn="l"/>
            <a:r>
              <a:rPr lang="es-CL" sz="2400" b="1" dirty="0" smtClean="0">
                <a:solidFill>
                  <a:srgbClr val="BEA27B"/>
                </a:solidFill>
                <a:latin typeface="Gill Sans for Oriflame Light"/>
                <a:cs typeface="Gill Sans for Oriflame Light"/>
              </a:rPr>
              <a:t>2. Descubre los productos adecuados para ti</a:t>
            </a:r>
            <a:br>
              <a:rPr lang="es-CL" sz="2400" b="1" dirty="0" smtClean="0">
                <a:solidFill>
                  <a:srgbClr val="BEA27B"/>
                </a:solidFill>
                <a:latin typeface="Gill Sans for Oriflame Light"/>
                <a:cs typeface="Gill Sans for Oriflame Light"/>
              </a:rPr>
            </a:br>
            <a:r>
              <a:rPr lang="es-CL" sz="2000" b="1" dirty="0" smtClean="0">
                <a:solidFill>
                  <a:srgbClr val="BEA27B"/>
                </a:solidFill>
                <a:latin typeface="Gill Sans for Oriflame Light"/>
                <a:cs typeface="Gill Sans for Oriflame Light"/>
              </a:rPr>
              <a:t/>
            </a:r>
            <a:br>
              <a:rPr lang="es-CL" sz="2000" b="1" dirty="0" smtClean="0">
                <a:solidFill>
                  <a:srgbClr val="BEA27B"/>
                </a:solidFill>
                <a:latin typeface="Gill Sans for Oriflame Light"/>
                <a:cs typeface="Gill Sans for Oriflame Light"/>
              </a:rPr>
            </a:br>
            <a:r>
              <a:rPr lang="es-CL" sz="1800" dirty="0" smtClean="0">
                <a:solidFill>
                  <a:srgbClr val="BEA27B"/>
                </a:solidFill>
                <a:latin typeface="Gill Sans for Oriflame Light"/>
                <a:cs typeface="Gill Sans for Oriflame Light"/>
              </a:rPr>
              <a:t>Primera promesa de la ROO: </a:t>
            </a:r>
            <a:r>
              <a:rPr lang="es-CL" sz="1800" dirty="0">
                <a:solidFill>
                  <a:srgbClr val="BEA27B"/>
                </a:solidFill>
                <a:latin typeface="Gill Sans for Oriflame Light"/>
                <a:cs typeface="Gill Sans for Oriflame Light"/>
              </a:rPr>
              <a:t>Ahorrar al usar productos, demuéstralo con la Guía del Cuidado de la Piel</a:t>
            </a:r>
            <a:br>
              <a:rPr lang="es-CL" sz="1800" dirty="0">
                <a:solidFill>
                  <a:srgbClr val="BEA27B"/>
                </a:solidFill>
                <a:latin typeface="Gill Sans for Oriflame Light"/>
                <a:cs typeface="Gill Sans for Oriflame Light"/>
              </a:rPr>
            </a:br>
            <a:endParaRPr lang="es-CL" sz="1800" dirty="0">
              <a:solidFill>
                <a:srgbClr val="BEA27B"/>
              </a:solidFill>
              <a:latin typeface="Gill Sans for Oriflame Light"/>
              <a:ea typeface="+mn-ea"/>
              <a:cs typeface="Gill Sans for Oriflame Light"/>
            </a:endParaRPr>
          </a:p>
        </p:txBody>
      </p:sp>
      <p:sp>
        <p:nvSpPr>
          <p:cNvPr id="6" name="Rectangle 5"/>
          <p:cNvSpPr txBox="1">
            <a:spLocks noChangeArrowheads="1"/>
          </p:cNvSpPr>
          <p:nvPr/>
        </p:nvSpPr>
        <p:spPr>
          <a:xfrm>
            <a:off x="4802773" y="2861957"/>
            <a:ext cx="3733800" cy="1524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600"/>
              </a:spcAft>
              <a:buNone/>
            </a:pPr>
            <a:r>
              <a:rPr lang="es-CL" sz="1600" b="1" dirty="0" smtClean="0">
                <a:latin typeface="Gill Sans for Oriflame Light"/>
                <a:cs typeface="Gill Sans for Oriflame Light"/>
              </a:rPr>
              <a:t>Enseña cómo usar los tester</a:t>
            </a:r>
          </a:p>
          <a:p>
            <a:pPr>
              <a:spcBef>
                <a:spcPts val="0"/>
              </a:spcBef>
              <a:spcAft>
                <a:spcPts val="600"/>
              </a:spcAft>
            </a:pPr>
            <a:r>
              <a:rPr lang="es-CL" sz="1600" dirty="0" smtClean="0">
                <a:latin typeface="Gill Sans for Oriflame Light"/>
                <a:cs typeface="Gill Sans for Oriflame Light"/>
              </a:rPr>
              <a:t>No </a:t>
            </a:r>
            <a:r>
              <a:rPr lang="es-CL" sz="1600" dirty="0">
                <a:latin typeface="Gill Sans for Oriflame Light"/>
                <a:cs typeface="Gill Sans for Oriflame Light"/>
              </a:rPr>
              <a:t>des el resultado</a:t>
            </a:r>
          </a:p>
          <a:p>
            <a:pPr>
              <a:spcBef>
                <a:spcPts val="0"/>
              </a:spcBef>
              <a:spcAft>
                <a:spcPts val="600"/>
              </a:spcAft>
            </a:pPr>
            <a:r>
              <a:rPr lang="es-CL" sz="1600" dirty="0">
                <a:latin typeface="Gill Sans for Oriflame Light"/>
                <a:cs typeface="Gill Sans for Oriflame Light"/>
              </a:rPr>
              <a:t>Pide que busque y desarrolle el proceso</a:t>
            </a:r>
          </a:p>
          <a:p>
            <a:pPr>
              <a:spcBef>
                <a:spcPts val="0"/>
              </a:spcBef>
              <a:spcAft>
                <a:spcPts val="600"/>
              </a:spcAft>
            </a:pPr>
            <a:r>
              <a:rPr lang="es-CL" sz="1600" dirty="0">
                <a:latin typeface="Gill Sans for Oriflame Light"/>
                <a:cs typeface="Gill Sans for Oriflame Light"/>
              </a:rPr>
              <a:t>No actúes como </a:t>
            </a:r>
            <a:r>
              <a:rPr lang="es-CL" sz="1600" dirty="0" smtClean="0">
                <a:latin typeface="Gill Sans for Oriflame Light"/>
                <a:cs typeface="Gill Sans for Oriflame Light"/>
              </a:rPr>
              <a:t>cosmetóloga</a:t>
            </a:r>
            <a:endParaRPr lang="es-CL" sz="2000" dirty="0">
              <a:latin typeface="Gill Sans for Oriflame Light"/>
              <a:cs typeface="Gill Sans for Oriflame Light"/>
            </a:endParaRPr>
          </a:p>
        </p:txBody>
      </p:sp>
      <p:sp>
        <p:nvSpPr>
          <p:cNvPr id="5" name="Rectangle 5"/>
          <p:cNvSpPr txBox="1">
            <a:spLocks noChangeArrowheads="1"/>
          </p:cNvSpPr>
          <p:nvPr/>
        </p:nvSpPr>
        <p:spPr>
          <a:xfrm>
            <a:off x="4808460" y="4800600"/>
            <a:ext cx="3733800" cy="1828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600"/>
              </a:spcAft>
              <a:buNone/>
            </a:pPr>
            <a:r>
              <a:rPr lang="es-CL" sz="1600" b="1" dirty="0" smtClean="0">
                <a:latin typeface="Gill Sans for Oriflame Light"/>
                <a:cs typeface="Gill Sans for Oriflame Light"/>
              </a:rPr>
              <a:t>Enseña cómo usar la guía</a:t>
            </a:r>
          </a:p>
          <a:p>
            <a:pPr marL="198000" lvl="0" indent="-270000">
              <a:spcBef>
                <a:spcPts val="0"/>
              </a:spcBef>
              <a:spcAft>
                <a:spcPts val="600"/>
              </a:spcAft>
            </a:pPr>
            <a:r>
              <a:rPr lang="es-CL" sz="1600" dirty="0" smtClean="0">
                <a:latin typeface="Gill Sans for Oriflame Light"/>
                <a:cs typeface="Gill Sans for Oriflame Light"/>
              </a:rPr>
              <a:t>Los </a:t>
            </a:r>
            <a:r>
              <a:rPr lang="es-CL" sz="1600" dirty="0">
                <a:latin typeface="Gill Sans for Oriflame Light"/>
                <a:cs typeface="Gill Sans for Oriflame Light"/>
              </a:rPr>
              <a:t>productos de tratamiento crean </a:t>
            </a:r>
            <a:r>
              <a:rPr lang="es-CL" sz="1600" dirty="0" smtClean="0">
                <a:latin typeface="Gill Sans for Oriflame Light"/>
                <a:cs typeface="Gill Sans for Oriflame Light"/>
              </a:rPr>
              <a:t>  </a:t>
            </a:r>
            <a:br>
              <a:rPr lang="es-CL" sz="1600" dirty="0" smtClean="0">
                <a:latin typeface="Gill Sans for Oriflame Light"/>
                <a:cs typeface="Gill Sans for Oriflame Light"/>
              </a:rPr>
            </a:br>
            <a:r>
              <a:rPr lang="es-CL" sz="1600" dirty="0" smtClean="0">
                <a:latin typeface="Gill Sans for Oriflame Light"/>
                <a:cs typeface="Gill Sans for Oriflame Light"/>
              </a:rPr>
              <a:t>  fidelidad</a:t>
            </a:r>
            <a:r>
              <a:rPr lang="es-CL" sz="1600" dirty="0">
                <a:latin typeface="Gill Sans for Oriflame Light"/>
                <a:cs typeface="Gill Sans for Oriflame Light"/>
              </a:rPr>
              <a:t>.</a:t>
            </a:r>
          </a:p>
          <a:p>
            <a:pPr marL="198000" lvl="0" indent="-270000">
              <a:spcBef>
                <a:spcPts val="0"/>
              </a:spcBef>
              <a:spcAft>
                <a:spcPts val="600"/>
              </a:spcAft>
            </a:pPr>
            <a:r>
              <a:rPr lang="es-CL" sz="1600" dirty="0">
                <a:latin typeface="Gill Sans for Oriflame Light"/>
                <a:cs typeface="Gill Sans for Oriflame Light"/>
              </a:rPr>
              <a:t>Garantizan el consumo permanente</a:t>
            </a:r>
          </a:p>
          <a:p>
            <a:pPr lvl="0">
              <a:spcBef>
                <a:spcPts val="0"/>
              </a:spcBef>
              <a:spcAft>
                <a:spcPts val="600"/>
              </a:spcAft>
            </a:pPr>
            <a:endParaRPr lang="es-CL" sz="1600" dirty="0">
              <a:latin typeface="Gill Sans for Oriflame"/>
            </a:endParaRPr>
          </a:p>
        </p:txBody>
      </p:sp>
      <p:pic>
        <p:nvPicPr>
          <p:cNvPr id="9" name="Imagen 8" descr="GuíaSK14 v8[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3013">
            <a:off x="1448664" y="648360"/>
            <a:ext cx="2467952" cy="3200400"/>
          </a:xfrm>
          <a:prstGeom prst="rect">
            <a:avLst/>
          </a:prstGeom>
        </p:spPr>
      </p:pic>
      <p:pic>
        <p:nvPicPr>
          <p:cNvPr id="4" name="Imagen 3" descr="GuíaSK14 1.ps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94478">
            <a:off x="879589" y="2938854"/>
            <a:ext cx="2216510" cy="2877914"/>
          </a:xfrm>
          <a:prstGeom prst="rect">
            <a:avLst/>
          </a:prstGeom>
        </p:spPr>
      </p:pic>
    </p:spTree>
    <p:extLst>
      <p:ext uri="{BB962C8B-B14F-4D97-AF65-F5344CB8AC3E}">
        <p14:creationId xmlns:p14="http://schemas.microsoft.com/office/powerpoint/2010/main" val="383482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cover C15.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73652">
            <a:off x="1204712" y="749269"/>
            <a:ext cx="2564364" cy="2373346"/>
          </a:xfrm>
          <a:prstGeom prst="rect">
            <a:avLst/>
          </a:prstGeom>
        </p:spPr>
      </p:pic>
      <p:sp>
        <p:nvSpPr>
          <p:cNvPr id="2" name="1 Título"/>
          <p:cNvSpPr>
            <a:spLocks noGrp="1"/>
          </p:cNvSpPr>
          <p:nvPr>
            <p:ph type="ctrTitle" idx="4294967295"/>
          </p:nvPr>
        </p:nvSpPr>
        <p:spPr>
          <a:xfrm>
            <a:off x="4876800" y="838200"/>
            <a:ext cx="3962400" cy="1708150"/>
          </a:xfrm>
          <a:prstGeom prst="rect">
            <a:avLst/>
          </a:prstGeom>
          <a:noFill/>
        </p:spPr>
        <p:txBody>
          <a:bodyPr wrap="square" lIns="0" tIns="0" rIns="0" rtlCol="0">
            <a:spAutoFit/>
          </a:bodyPr>
          <a:lstStyle/>
          <a:p>
            <a:pPr algn="l"/>
            <a:r>
              <a:rPr lang="es-CL" sz="2400" b="1" dirty="0" smtClean="0">
                <a:solidFill>
                  <a:srgbClr val="BEA27B"/>
                </a:solidFill>
                <a:latin typeface="Gill Sans for Oriflame Light"/>
                <a:cs typeface="Gill Sans for Oriflame Light"/>
              </a:rPr>
              <a:t>3. Encuentra tus productos</a:t>
            </a:r>
            <a:br>
              <a:rPr lang="es-CL" sz="2400" b="1" dirty="0" smtClean="0">
                <a:solidFill>
                  <a:srgbClr val="BEA27B"/>
                </a:solidFill>
                <a:latin typeface="Gill Sans for Oriflame Light"/>
                <a:cs typeface="Gill Sans for Oriflame Light"/>
              </a:rPr>
            </a:br>
            <a:r>
              <a:rPr lang="es-CL" sz="2400" b="1" dirty="0" smtClean="0">
                <a:solidFill>
                  <a:srgbClr val="BEA27B"/>
                </a:solidFill>
                <a:latin typeface="Gill Sans for Oriflame Light"/>
                <a:cs typeface="Gill Sans for Oriflame Light"/>
              </a:rPr>
              <a:t>en el Catálogo</a:t>
            </a:r>
            <a:br>
              <a:rPr lang="es-CL" sz="2400" b="1" dirty="0" smtClean="0">
                <a:solidFill>
                  <a:srgbClr val="BEA27B"/>
                </a:solidFill>
                <a:latin typeface="Gill Sans for Oriflame Light"/>
                <a:cs typeface="Gill Sans for Oriflame Light"/>
              </a:rPr>
            </a:br>
            <a:r>
              <a:rPr lang="es-CL" sz="2400" b="1" dirty="0">
                <a:solidFill>
                  <a:srgbClr val="BEA27B"/>
                </a:solidFill>
                <a:latin typeface="Gill Sans for Oriflame Light"/>
                <a:cs typeface="Gill Sans for Oriflame Light"/>
              </a:rPr>
              <a:t/>
            </a:r>
            <a:br>
              <a:rPr lang="es-CL" sz="2400" b="1" dirty="0">
                <a:solidFill>
                  <a:srgbClr val="BEA27B"/>
                </a:solidFill>
                <a:latin typeface="Gill Sans for Oriflame Light"/>
                <a:cs typeface="Gill Sans for Oriflame Light"/>
              </a:rPr>
            </a:br>
            <a:r>
              <a:rPr lang="es-CL" sz="1800" dirty="0" smtClean="0">
                <a:solidFill>
                  <a:srgbClr val="BEA27B"/>
                </a:solidFill>
                <a:latin typeface="Gill Sans for Oriflame Light"/>
                <a:cs typeface="Gill Sans for Oriflame Light"/>
              </a:rPr>
              <a:t>Primera </a:t>
            </a:r>
            <a:r>
              <a:rPr lang="es-CL" sz="1800" dirty="0">
                <a:solidFill>
                  <a:srgbClr val="BEA27B"/>
                </a:solidFill>
                <a:latin typeface="Gill Sans for Oriflame Light"/>
                <a:cs typeface="Gill Sans for Oriflame Light"/>
              </a:rPr>
              <a:t>promesa: Ahorrar al usar productos, demuéstralo con </a:t>
            </a:r>
            <a:r>
              <a:rPr lang="es-CL" sz="1800" dirty="0" smtClean="0">
                <a:solidFill>
                  <a:srgbClr val="BEA27B"/>
                </a:solidFill>
                <a:latin typeface="Gill Sans for Oriflame Light"/>
                <a:cs typeface="Gill Sans for Oriflame Light"/>
              </a:rPr>
              <a:t>el Catálogo</a:t>
            </a:r>
            <a:endParaRPr lang="es-CL" sz="1800" dirty="0">
              <a:solidFill>
                <a:srgbClr val="BEA27B"/>
              </a:solidFill>
              <a:latin typeface="Gill Sans for Oriflame Light"/>
              <a:ea typeface="+mn-ea"/>
              <a:cs typeface="Gill Sans for Oriflame Light"/>
            </a:endParaRPr>
          </a:p>
        </p:txBody>
      </p:sp>
      <p:sp>
        <p:nvSpPr>
          <p:cNvPr id="6" name="Rectangle 5"/>
          <p:cNvSpPr txBox="1">
            <a:spLocks noChangeArrowheads="1"/>
          </p:cNvSpPr>
          <p:nvPr/>
        </p:nvSpPr>
        <p:spPr>
          <a:xfrm>
            <a:off x="4876801" y="3124200"/>
            <a:ext cx="3505199" cy="1676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s-CL" sz="1600" b="1" dirty="0" smtClean="0">
                <a:latin typeface="Gill Sans for Oriflame Light"/>
                <a:cs typeface="Gill Sans for Oriflame Light"/>
              </a:rPr>
              <a:t>Enseña cómo usar el catálogo</a:t>
            </a:r>
          </a:p>
          <a:p>
            <a:pPr marL="0" indent="0">
              <a:lnSpc>
                <a:spcPct val="60000"/>
              </a:lnSpc>
              <a:buNone/>
            </a:pPr>
            <a:endParaRPr lang="es-CL" sz="1600" dirty="0" smtClean="0">
              <a:latin typeface="Gill Sans for Oriflame Light"/>
              <a:cs typeface="Gill Sans for Oriflame Light"/>
            </a:endParaRPr>
          </a:p>
          <a:p>
            <a:pPr marL="342000" indent="-342000">
              <a:spcBef>
                <a:spcPts val="0"/>
              </a:spcBef>
              <a:spcAft>
                <a:spcPts val="600"/>
              </a:spcAft>
            </a:pPr>
            <a:r>
              <a:rPr lang="es-CL" sz="1600" dirty="0">
                <a:latin typeface="Gill Sans for Oriflame Light"/>
                <a:cs typeface="Gill Sans for Oriflame Light"/>
              </a:rPr>
              <a:t>Deja que busque los productos </a:t>
            </a:r>
          </a:p>
          <a:p>
            <a:pPr marL="342000" indent="-342000">
              <a:spcBef>
                <a:spcPts val="0"/>
              </a:spcBef>
              <a:spcAft>
                <a:spcPts val="600"/>
              </a:spcAft>
            </a:pPr>
            <a:r>
              <a:rPr lang="es-CL" sz="1600" dirty="0">
                <a:latin typeface="Gill Sans for Oriflame Light"/>
                <a:cs typeface="Gill Sans for Oriflame Light"/>
              </a:rPr>
              <a:t>Invita a que lea el Catálogo si necesita mayor información</a:t>
            </a:r>
          </a:p>
          <a:p>
            <a:pPr marL="342000" indent="-342000">
              <a:spcBef>
                <a:spcPts val="0"/>
              </a:spcBef>
              <a:spcAft>
                <a:spcPts val="600"/>
              </a:spcAft>
            </a:pPr>
            <a:r>
              <a:rPr lang="es-CL" sz="1600" dirty="0">
                <a:latin typeface="Gill Sans for Oriflame Light"/>
                <a:cs typeface="Gill Sans for Oriflame Light"/>
              </a:rPr>
              <a:t>Pídele que se fije en los tips del catálogo</a:t>
            </a:r>
          </a:p>
        </p:txBody>
      </p:sp>
      <p:sp>
        <p:nvSpPr>
          <p:cNvPr id="5" name="Rectangle 5"/>
          <p:cNvSpPr txBox="1">
            <a:spLocks noChangeArrowheads="1"/>
          </p:cNvSpPr>
          <p:nvPr/>
        </p:nvSpPr>
        <p:spPr>
          <a:xfrm>
            <a:off x="4495800" y="5334000"/>
            <a:ext cx="4182271" cy="1828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00050" lvl="1" indent="0">
              <a:buNone/>
            </a:pPr>
            <a:r>
              <a:rPr lang="es-CL" sz="2000" b="1" dirty="0" smtClean="0">
                <a:latin typeface="Gill Sans for Oriflame"/>
                <a:cs typeface="Gill Sans for Oriflame"/>
              </a:rPr>
              <a:t>Estas generando duplicación</a:t>
            </a:r>
            <a:endParaRPr lang="es-CL" sz="2000" b="1" dirty="0">
              <a:latin typeface="Gill Sans for Oriflame"/>
              <a:cs typeface="Gill Sans for Oriflame"/>
            </a:endParaRPr>
          </a:p>
        </p:txBody>
      </p:sp>
      <p:pic>
        <p:nvPicPr>
          <p:cNvPr id="4" name="Imagen 3" descr="13.la.16.pe.hr.ps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62448">
            <a:off x="1257584" y="3781513"/>
            <a:ext cx="2649266" cy="2467838"/>
          </a:xfrm>
          <a:prstGeom prst="rect">
            <a:avLst/>
          </a:prstGeom>
        </p:spPr>
      </p:pic>
      <p:pic>
        <p:nvPicPr>
          <p:cNvPr id="3" name="Imagen 2" descr="CoverC14.ps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1394">
            <a:off x="470651" y="2309721"/>
            <a:ext cx="2570456" cy="2440718"/>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507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4686300" y="830757"/>
            <a:ext cx="4267200" cy="2262158"/>
          </a:xfrm>
          <a:prstGeom prst="rect">
            <a:avLst/>
          </a:prstGeom>
          <a:noFill/>
        </p:spPr>
        <p:txBody>
          <a:bodyPr wrap="square" lIns="0" tIns="0" rIns="0" rtlCol="0">
            <a:spAutoFit/>
          </a:bodyPr>
          <a:lstStyle/>
          <a:p>
            <a:pPr algn="l"/>
            <a:r>
              <a:rPr lang="es-CL" sz="2400" b="1" dirty="0" smtClean="0">
                <a:solidFill>
                  <a:srgbClr val="BEA27B"/>
                </a:solidFill>
                <a:latin typeface="Gill Sans for Oriflame Light"/>
                <a:cs typeface="Gill Sans for Oriflame Light"/>
              </a:rPr>
              <a:t>4. Anota los productos elegidos</a:t>
            </a:r>
            <a:br>
              <a:rPr lang="es-CL" sz="2400" b="1" dirty="0" smtClean="0">
                <a:solidFill>
                  <a:srgbClr val="BEA27B"/>
                </a:solidFill>
                <a:latin typeface="Gill Sans for Oriflame Light"/>
                <a:cs typeface="Gill Sans for Oriflame Light"/>
              </a:rPr>
            </a:br>
            <a:r>
              <a:rPr lang="es-CL" sz="2400" b="1" dirty="0">
                <a:solidFill>
                  <a:srgbClr val="BEA27B"/>
                </a:solidFill>
                <a:latin typeface="Gill Sans for Oriflame Light"/>
                <a:cs typeface="Gill Sans for Oriflame Light"/>
              </a:rPr>
              <a:t/>
            </a:r>
            <a:br>
              <a:rPr lang="es-CL" sz="2400" b="1" dirty="0">
                <a:solidFill>
                  <a:srgbClr val="BEA27B"/>
                </a:solidFill>
                <a:latin typeface="Gill Sans for Oriflame Light"/>
                <a:cs typeface="Gill Sans for Oriflame Light"/>
              </a:rPr>
            </a:br>
            <a:r>
              <a:rPr lang="es-CL" sz="1800" dirty="0">
                <a:solidFill>
                  <a:srgbClr val="BEA27B"/>
                </a:solidFill>
                <a:latin typeface="Gill Sans for Oriflame Light"/>
                <a:cs typeface="Gill Sans for Oriflame Light"/>
              </a:rPr>
              <a:t>Primera promesa: Ahorrar al usar productos, demuéstralo comprobando el ahorro</a:t>
            </a:r>
            <a:br>
              <a:rPr lang="es-CL" sz="1800" dirty="0">
                <a:solidFill>
                  <a:srgbClr val="BEA27B"/>
                </a:solidFill>
                <a:latin typeface="Gill Sans for Oriflame Light"/>
                <a:cs typeface="Gill Sans for Oriflame Light"/>
              </a:rPr>
            </a:br>
            <a:endParaRPr lang="es-CL" sz="1800" dirty="0">
              <a:solidFill>
                <a:srgbClr val="BEA27B"/>
              </a:solidFill>
              <a:latin typeface="Gill Sans for Oriflame Light"/>
              <a:ea typeface="+mn-ea"/>
              <a:cs typeface="Gill Sans for Oriflame Light"/>
            </a:endParaRPr>
          </a:p>
        </p:txBody>
      </p:sp>
      <p:sp>
        <p:nvSpPr>
          <p:cNvPr id="6" name="Rectangle 5"/>
          <p:cNvSpPr txBox="1">
            <a:spLocks noChangeArrowheads="1"/>
          </p:cNvSpPr>
          <p:nvPr/>
        </p:nvSpPr>
        <p:spPr>
          <a:xfrm>
            <a:off x="4876800" y="3124200"/>
            <a:ext cx="3886200" cy="2362200"/>
          </a:xfrm>
          <a:prstGeom prst="rect">
            <a:avLst/>
          </a:prstGeom>
        </p:spPr>
        <p:txBody>
          <a:bodyPr spcCol="0"/>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s-CL" sz="1600" b="1" dirty="0" smtClean="0">
                <a:latin typeface="Gill Sans for Oriflame Light"/>
                <a:cs typeface="Gill Sans for Oriflame Light"/>
              </a:rPr>
              <a:t>Enseña cómo hacer un pedido</a:t>
            </a:r>
          </a:p>
          <a:p>
            <a:pPr marL="0" indent="0">
              <a:lnSpc>
                <a:spcPct val="60000"/>
              </a:lnSpc>
              <a:buNone/>
            </a:pPr>
            <a:endParaRPr lang="es-CL" sz="1600" dirty="0" smtClean="0">
              <a:latin typeface="Gill Sans for Oriflame Light"/>
              <a:cs typeface="Gill Sans for Oriflame Light"/>
            </a:endParaRPr>
          </a:p>
          <a:p>
            <a:pPr>
              <a:lnSpc>
                <a:spcPct val="110000"/>
              </a:lnSpc>
              <a:spcAft>
                <a:spcPts val="1200"/>
              </a:spcAft>
              <a:buSzPct val="100000"/>
            </a:pPr>
            <a:r>
              <a:rPr lang="es-CL" sz="1600" dirty="0">
                <a:latin typeface="Gill Sans for Oriflame Light"/>
                <a:cs typeface="Gill Sans for Oriflame Light"/>
              </a:rPr>
              <a:t>Pide que haga la lista de productos con </a:t>
            </a:r>
            <a:r>
              <a:rPr lang="es-CL" sz="1600" dirty="0" smtClean="0">
                <a:latin typeface="Gill Sans for Oriflame Light"/>
                <a:cs typeface="Gill Sans for Oriflame Light"/>
              </a:rPr>
              <a:t>el Precio </a:t>
            </a:r>
            <a:r>
              <a:rPr lang="es-CL" sz="1600" dirty="0">
                <a:latin typeface="Gill Sans for Oriflame Light"/>
                <a:cs typeface="Gill Sans for Oriflame Light"/>
              </a:rPr>
              <a:t>de Catálogo</a:t>
            </a:r>
          </a:p>
          <a:p>
            <a:pPr>
              <a:lnSpc>
                <a:spcPct val="110000"/>
              </a:lnSpc>
              <a:spcAft>
                <a:spcPts val="1200"/>
              </a:spcAft>
              <a:buSzPct val="100000"/>
            </a:pPr>
            <a:r>
              <a:rPr lang="es-CL" sz="1600" dirty="0">
                <a:latin typeface="Gill Sans for Oriflame Light"/>
                <a:cs typeface="Gill Sans for Oriflame Light"/>
              </a:rPr>
              <a:t>¡No fomentes gastos excesivos!</a:t>
            </a:r>
          </a:p>
          <a:p>
            <a:pPr>
              <a:lnSpc>
                <a:spcPct val="110000"/>
              </a:lnSpc>
              <a:spcAft>
                <a:spcPts val="1200"/>
              </a:spcAft>
              <a:buSzPct val="100000"/>
            </a:pPr>
            <a:r>
              <a:rPr lang="es-CL" sz="1600" dirty="0">
                <a:latin typeface="Gill Sans for Oriflame Light"/>
                <a:cs typeface="Gill Sans for Oriflame Light"/>
              </a:rPr>
              <a:t>Que anote el Precio de Socio </a:t>
            </a:r>
          </a:p>
          <a:p>
            <a:pPr>
              <a:lnSpc>
                <a:spcPct val="110000"/>
              </a:lnSpc>
              <a:spcAft>
                <a:spcPts val="1200"/>
              </a:spcAft>
              <a:buSzPct val="100000"/>
            </a:pPr>
            <a:r>
              <a:rPr lang="es-CL" sz="1600" b="1" dirty="0">
                <a:latin typeface="Gill Sans for Oriflame Light"/>
                <a:cs typeface="Gill Sans for Oriflame Light"/>
              </a:rPr>
              <a:t>Pide que calcule ¡¡cuánto ahorró!!</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870">
            <a:off x="580010" y="1781299"/>
            <a:ext cx="3718686" cy="23717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50501">
            <a:off x="314848" y="2586903"/>
            <a:ext cx="3954925" cy="252239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273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4724400" y="838200"/>
            <a:ext cx="4267200" cy="1738938"/>
          </a:xfrm>
          <a:prstGeom prst="rect">
            <a:avLst/>
          </a:prstGeom>
          <a:noFill/>
        </p:spPr>
        <p:txBody>
          <a:bodyPr wrap="square" lIns="0" tIns="0" rIns="0" rtlCol="0">
            <a:spAutoFit/>
          </a:bodyPr>
          <a:lstStyle/>
          <a:p>
            <a:pPr algn="l"/>
            <a:r>
              <a:rPr lang="es-CL" sz="2400" b="1" dirty="0" smtClean="0">
                <a:solidFill>
                  <a:srgbClr val="BEA27B"/>
                </a:solidFill>
                <a:latin typeface="Gill Sans for Oriflame Light"/>
                <a:cs typeface="Gill Sans for Oriflame Light"/>
              </a:rPr>
              <a:t>5. Haz una lista de contactos</a:t>
            </a:r>
            <a:r>
              <a:rPr lang="es-CL" sz="2400" b="1" dirty="0">
                <a:solidFill>
                  <a:srgbClr val="BEA27B"/>
                </a:solidFill>
                <a:latin typeface="Gill Sans for Oriflame Light"/>
                <a:cs typeface="Gill Sans for Oriflame Light"/>
              </a:rPr>
              <a:t/>
            </a:r>
            <a:br>
              <a:rPr lang="es-CL" sz="2400" b="1" dirty="0">
                <a:solidFill>
                  <a:srgbClr val="BEA27B"/>
                </a:solidFill>
                <a:latin typeface="Gill Sans for Oriflame Light"/>
                <a:cs typeface="Gill Sans for Oriflame Light"/>
              </a:rPr>
            </a:br>
            <a:r>
              <a:rPr lang="es-CL" sz="2400" b="1" dirty="0" smtClean="0">
                <a:solidFill>
                  <a:srgbClr val="BEA27B"/>
                </a:solidFill>
                <a:latin typeface="Gill Sans for Oriflame Light"/>
                <a:cs typeface="Gill Sans for Oriflame Light"/>
              </a:rPr>
              <a:t>con 30 personas conocidas</a:t>
            </a:r>
            <a:r>
              <a:rPr lang="es-CL" sz="2400" dirty="0" smtClean="0">
                <a:solidFill>
                  <a:srgbClr val="BEA27B"/>
                </a:solidFill>
                <a:latin typeface="Gill Sans for Oriflame Light"/>
                <a:cs typeface="Gill Sans for Oriflame Light"/>
              </a:rPr>
              <a:t>.</a:t>
            </a:r>
            <a:br>
              <a:rPr lang="es-CL" sz="2400" dirty="0" smtClean="0">
                <a:solidFill>
                  <a:srgbClr val="BEA27B"/>
                </a:solidFill>
                <a:latin typeface="Gill Sans for Oriflame Light"/>
                <a:cs typeface="Gill Sans for Oriflame Light"/>
              </a:rPr>
            </a:br>
            <a:r>
              <a:rPr lang="es-CL" sz="2400" dirty="0">
                <a:solidFill>
                  <a:srgbClr val="BEA27B"/>
                </a:solidFill>
                <a:latin typeface="Gill Sans for Oriflame Light"/>
                <a:cs typeface="Gill Sans for Oriflame Light"/>
              </a:rPr>
              <a:t/>
            </a:r>
            <a:br>
              <a:rPr lang="es-CL" sz="2400" dirty="0">
                <a:solidFill>
                  <a:srgbClr val="BEA27B"/>
                </a:solidFill>
                <a:latin typeface="Gill Sans for Oriflame Light"/>
                <a:cs typeface="Gill Sans for Oriflame Light"/>
              </a:rPr>
            </a:br>
            <a:r>
              <a:rPr lang="es-CL" sz="2000" dirty="0">
                <a:solidFill>
                  <a:srgbClr val="BEA27B"/>
                </a:solidFill>
                <a:latin typeface="Gill Sans for Oriflame Light"/>
                <a:cs typeface="Gill Sans for Oriflame Light"/>
              </a:rPr>
              <a:t>30 nombres - más posibilidades</a:t>
            </a:r>
            <a:r>
              <a:rPr lang="es-CL" sz="1800" dirty="0">
                <a:solidFill>
                  <a:srgbClr val="BEA27B"/>
                </a:solidFill>
                <a:latin typeface="Gill Sans for Oriflame Light"/>
                <a:cs typeface="Gill Sans for Oriflame Light"/>
              </a:rPr>
              <a:t/>
            </a:r>
            <a:br>
              <a:rPr lang="es-CL" sz="1800" dirty="0">
                <a:solidFill>
                  <a:srgbClr val="BEA27B"/>
                </a:solidFill>
                <a:latin typeface="Gill Sans for Oriflame Light"/>
                <a:cs typeface="Gill Sans for Oriflame Light"/>
              </a:rPr>
            </a:br>
            <a:endParaRPr lang="es-CL" sz="1800" dirty="0" smtClean="0">
              <a:solidFill>
                <a:srgbClr val="BEA27B"/>
              </a:solidFill>
              <a:latin typeface="Gill Sans for Oriflame Light"/>
              <a:cs typeface="Gill Sans for Oriflame Light"/>
            </a:endParaRPr>
          </a:p>
        </p:txBody>
      </p:sp>
      <p:sp>
        <p:nvSpPr>
          <p:cNvPr id="6" name="Rectangle 5"/>
          <p:cNvSpPr txBox="1">
            <a:spLocks noChangeArrowheads="1"/>
          </p:cNvSpPr>
          <p:nvPr/>
        </p:nvSpPr>
        <p:spPr>
          <a:xfrm>
            <a:off x="4876800" y="2743200"/>
            <a:ext cx="3886200" cy="1219200"/>
          </a:xfrm>
          <a:prstGeom prst="rect">
            <a:avLst/>
          </a:prstGeom>
        </p:spPr>
        <p:txBody>
          <a:bodyPr spcCol="0"/>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s-CL" sz="1600" b="1" dirty="0" smtClean="0">
                <a:latin typeface="Gill Sans for Oriflame Light"/>
                <a:cs typeface="Gill Sans for Oriflame Light"/>
              </a:rPr>
              <a:t>Enseña cómo llenarla</a:t>
            </a:r>
          </a:p>
          <a:p>
            <a:pPr marL="0" indent="0">
              <a:lnSpc>
                <a:spcPct val="60000"/>
              </a:lnSpc>
              <a:buNone/>
            </a:pPr>
            <a:endParaRPr lang="es-CL" sz="1600" dirty="0" smtClean="0">
              <a:latin typeface="Gill Sans for Oriflame Light"/>
              <a:cs typeface="Gill Sans for Oriflame Light"/>
            </a:endParaRPr>
          </a:p>
          <a:p>
            <a:r>
              <a:rPr lang="es-CL" sz="1600" dirty="0">
                <a:latin typeface="Gill Sans for Oriflame Light"/>
                <a:cs typeface="Gill Sans for Oriflame Light"/>
              </a:rPr>
              <a:t>Lista de invitados para una fiesta</a:t>
            </a:r>
          </a:p>
          <a:p>
            <a:r>
              <a:rPr lang="es-CL" sz="1600" dirty="0">
                <a:latin typeface="Gill Sans for Oriflame Light"/>
                <a:cs typeface="Gill Sans for Oriflame Light"/>
              </a:rPr>
              <a:t>Amigos de Facebook</a:t>
            </a:r>
          </a:p>
          <a:p>
            <a:r>
              <a:rPr lang="es-CL" sz="1600" dirty="0">
                <a:latin typeface="Gill Sans for Oriflame Light"/>
                <a:cs typeface="Gill Sans for Oriflame Light"/>
              </a:rPr>
              <a:t>Contactos del </a:t>
            </a:r>
            <a:r>
              <a:rPr lang="es-CL" sz="1600" dirty="0" smtClean="0">
                <a:latin typeface="Gill Sans for Oriflame Light"/>
                <a:cs typeface="Gill Sans for Oriflame Light"/>
              </a:rPr>
              <a:t>celular</a:t>
            </a:r>
          </a:p>
        </p:txBody>
      </p:sp>
      <p:sp>
        <p:nvSpPr>
          <p:cNvPr id="5" name="Rectángulo 4"/>
          <p:cNvSpPr/>
          <p:nvPr/>
        </p:nvSpPr>
        <p:spPr>
          <a:xfrm>
            <a:off x="4876800" y="4728865"/>
            <a:ext cx="3810000" cy="830997"/>
          </a:xfrm>
          <a:prstGeom prst="rect">
            <a:avLst/>
          </a:prstGeom>
        </p:spPr>
        <p:txBody>
          <a:bodyPr wrap="square">
            <a:spAutoFit/>
          </a:bodyPr>
          <a:lstStyle/>
          <a:p>
            <a:pPr lvl="0"/>
            <a:r>
              <a:rPr lang="es-CL" sz="1600" dirty="0">
                <a:latin typeface="Gill Sans for Oriflame Light"/>
                <a:cs typeface="Gill Sans for Oriflame Light"/>
              </a:rPr>
              <a:t>También puedes </a:t>
            </a:r>
            <a:r>
              <a:rPr lang="es-CL" sz="1600" b="1" dirty="0">
                <a:latin typeface="Gill Sans for Oriflame Light"/>
                <a:cs typeface="Gill Sans for Oriflame Light"/>
              </a:rPr>
              <a:t>ofrecer algún regalo </a:t>
            </a:r>
            <a:r>
              <a:rPr lang="es-CL" sz="1600" dirty="0" smtClean="0">
                <a:latin typeface="Gill Sans for Oriflame Light"/>
                <a:cs typeface="Gill Sans for Oriflame Light"/>
              </a:rPr>
              <a:t>a </a:t>
            </a:r>
            <a:r>
              <a:rPr lang="es-CL" sz="1600" dirty="0">
                <a:latin typeface="Gill Sans for Oriflame Light"/>
                <a:cs typeface="Gill Sans for Oriflame Light"/>
              </a:rPr>
              <a:t>quien la llene, ¡bueno para grupos grandes!</a:t>
            </a:r>
          </a:p>
        </p:txBody>
      </p:sp>
      <p:pic>
        <p:nvPicPr>
          <p:cNvPr id="7" name="Imagen 6" descr="Lista de contactos-inicio perfecto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4" y="1054394"/>
            <a:ext cx="3347504" cy="4702320"/>
          </a:xfrm>
          <a:prstGeom prst="rect">
            <a:avLst/>
          </a:prstGeom>
        </p:spPr>
      </p:pic>
      <p:pic>
        <p:nvPicPr>
          <p:cNvPr id="8" name="Imagen 7" descr="Lista de contactos-inicio perfect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2464">
            <a:off x="569355" y="1196737"/>
            <a:ext cx="3201040" cy="4496580"/>
          </a:xfrm>
          <a:prstGeom prst="rect">
            <a:avLst/>
          </a:prstGeom>
        </p:spPr>
      </p:pic>
    </p:spTree>
    <p:extLst>
      <p:ext uri="{BB962C8B-B14F-4D97-AF65-F5344CB8AC3E}">
        <p14:creationId xmlns:p14="http://schemas.microsoft.com/office/powerpoint/2010/main" val="59341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4648200" y="838200"/>
            <a:ext cx="4267200" cy="1892826"/>
          </a:xfrm>
          <a:prstGeom prst="rect">
            <a:avLst/>
          </a:prstGeom>
          <a:noFill/>
        </p:spPr>
        <p:txBody>
          <a:bodyPr wrap="square" lIns="0" tIns="0" rIns="0" rtlCol="0">
            <a:spAutoFit/>
          </a:bodyPr>
          <a:lstStyle/>
          <a:p>
            <a:pPr algn="l"/>
            <a:r>
              <a:rPr lang="es-CL" sz="2400" b="1" dirty="0" smtClean="0">
                <a:solidFill>
                  <a:srgbClr val="BEA27B"/>
                </a:solidFill>
                <a:latin typeface="Gill Sans for Oriflame Light"/>
                <a:cs typeface="Gill Sans for Oriflame Light"/>
              </a:rPr>
              <a:t>6. Selecciona personas para </a:t>
            </a:r>
            <a:br>
              <a:rPr lang="es-CL" sz="2400" b="1" dirty="0" smtClean="0">
                <a:solidFill>
                  <a:srgbClr val="BEA27B"/>
                </a:solidFill>
                <a:latin typeface="Gill Sans for Oriflame Light"/>
                <a:cs typeface="Gill Sans for Oriflame Light"/>
              </a:rPr>
            </a:br>
            <a:r>
              <a:rPr lang="es-CL" sz="2400" b="1" dirty="0" smtClean="0">
                <a:solidFill>
                  <a:srgbClr val="BEA27B"/>
                </a:solidFill>
                <a:latin typeface="Gill Sans for Oriflame Light"/>
                <a:cs typeface="Gill Sans for Oriflame Light"/>
              </a:rPr>
              <a:t>mostrar el catálogo</a:t>
            </a:r>
            <a:r>
              <a:rPr lang="es-CL" sz="2400" dirty="0" smtClean="0">
                <a:solidFill>
                  <a:srgbClr val="BEA27B"/>
                </a:solidFill>
                <a:latin typeface="Gill Sans for Oriflame Light"/>
                <a:cs typeface="Gill Sans for Oriflame Light"/>
              </a:rPr>
              <a:t/>
            </a:r>
            <a:br>
              <a:rPr lang="es-CL" sz="2400" dirty="0" smtClean="0">
                <a:solidFill>
                  <a:srgbClr val="BEA27B"/>
                </a:solidFill>
                <a:latin typeface="Gill Sans for Oriflame Light"/>
                <a:cs typeface="Gill Sans for Oriflame Light"/>
              </a:rPr>
            </a:br>
            <a:r>
              <a:rPr lang="es-CL" sz="1800" dirty="0">
                <a:solidFill>
                  <a:srgbClr val="BEA27B"/>
                </a:solidFill>
                <a:latin typeface="Gill Sans for Oriflame Light"/>
                <a:cs typeface="Gill Sans for Oriflame Light"/>
              </a:rPr>
              <a:t/>
            </a:r>
            <a:br>
              <a:rPr lang="es-CL" sz="1800" dirty="0">
                <a:solidFill>
                  <a:srgbClr val="BEA27B"/>
                </a:solidFill>
                <a:latin typeface="Gill Sans for Oriflame Light"/>
                <a:cs typeface="Gill Sans for Oriflame Light"/>
              </a:rPr>
            </a:br>
            <a:r>
              <a:rPr lang="es-CL" sz="1800" dirty="0">
                <a:solidFill>
                  <a:srgbClr val="BEA27B"/>
                </a:solidFill>
                <a:latin typeface="Gill Sans for Oriflame Light"/>
                <a:cs typeface="Gill Sans for Oriflame Light"/>
              </a:rPr>
              <a:t>Segunda promesa: Gana </a:t>
            </a:r>
            <a:r>
              <a:rPr lang="es-CL" sz="1800" dirty="0" smtClean="0">
                <a:solidFill>
                  <a:srgbClr val="BEA27B"/>
                </a:solidFill>
                <a:latin typeface="Gill Sans for Oriflame Light"/>
                <a:cs typeface="Gill Sans for Oriflame Light"/>
              </a:rPr>
              <a:t>recomendando </a:t>
            </a:r>
            <a:r>
              <a:rPr lang="es-CL" sz="1800" dirty="0">
                <a:solidFill>
                  <a:srgbClr val="BEA27B"/>
                </a:solidFill>
                <a:latin typeface="Gill Sans for Oriflame Light"/>
                <a:cs typeface="Gill Sans for Oriflame Light"/>
              </a:rPr>
              <a:t>tus productos favoritos</a:t>
            </a:r>
            <a:br>
              <a:rPr lang="es-CL" sz="1800" dirty="0">
                <a:solidFill>
                  <a:srgbClr val="BEA27B"/>
                </a:solidFill>
                <a:latin typeface="Gill Sans for Oriflame Light"/>
                <a:cs typeface="Gill Sans for Oriflame Light"/>
              </a:rPr>
            </a:br>
            <a:endParaRPr lang="es-CL" sz="1800" dirty="0" smtClean="0">
              <a:solidFill>
                <a:srgbClr val="BEA27B"/>
              </a:solidFill>
              <a:latin typeface="Gill Sans for Oriflame Light"/>
              <a:cs typeface="Gill Sans for Oriflame Light"/>
            </a:endParaRPr>
          </a:p>
        </p:txBody>
      </p:sp>
      <p:sp>
        <p:nvSpPr>
          <p:cNvPr id="6" name="Rectangle 5"/>
          <p:cNvSpPr txBox="1">
            <a:spLocks noChangeArrowheads="1"/>
          </p:cNvSpPr>
          <p:nvPr/>
        </p:nvSpPr>
        <p:spPr>
          <a:xfrm>
            <a:off x="4572000" y="2743200"/>
            <a:ext cx="4343400" cy="1905000"/>
          </a:xfrm>
          <a:prstGeom prst="rect">
            <a:avLst/>
          </a:prstGeom>
        </p:spPr>
        <p:txBody>
          <a:bodyPr spcCol="0"/>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s-CL" sz="1800" b="1" dirty="0" smtClean="0">
                <a:latin typeface="Gill Sans for Oriflame Light"/>
                <a:cs typeface="Gill Sans for Oriflame Light"/>
              </a:rPr>
              <a:t>Enseña cómo elegir a aquellas 5 más fáciles para ofrecer los productos</a:t>
            </a:r>
          </a:p>
          <a:p>
            <a:pPr marL="0" indent="0">
              <a:buNone/>
            </a:pPr>
            <a:endParaRPr lang="es-CL" sz="1800" dirty="0" smtClean="0">
              <a:latin typeface="Gill Sans for Oriflame Light"/>
              <a:cs typeface="Gill Sans for Oriflame Light"/>
            </a:endParaRPr>
          </a:p>
          <a:p>
            <a:pPr>
              <a:lnSpc>
                <a:spcPct val="70000"/>
              </a:lnSpc>
              <a:spcAft>
                <a:spcPts val="1200"/>
              </a:spcAft>
            </a:pPr>
            <a:r>
              <a:rPr lang="es-CL" sz="1800" dirty="0">
                <a:latin typeface="Gill Sans for Oriflame Light"/>
                <a:cs typeface="Gill Sans for Oriflame Light"/>
              </a:rPr>
              <a:t>Aquellas que les gusta comprar</a:t>
            </a:r>
          </a:p>
          <a:p>
            <a:pPr>
              <a:lnSpc>
                <a:spcPct val="70000"/>
              </a:lnSpc>
              <a:spcAft>
                <a:spcPts val="1200"/>
              </a:spcAft>
            </a:pPr>
            <a:r>
              <a:rPr lang="es-CL" sz="1800" dirty="0">
                <a:latin typeface="Gill Sans for Oriflame Light"/>
                <a:cs typeface="Gill Sans for Oriflame Light"/>
              </a:rPr>
              <a:t>Les gusta gastar dinero en </a:t>
            </a:r>
            <a:r>
              <a:rPr lang="es-CL" sz="1800" dirty="0" smtClean="0">
                <a:latin typeface="Gill Sans for Oriflame Light"/>
                <a:cs typeface="Gill Sans for Oriflame Light"/>
              </a:rPr>
              <a:t>sí </a:t>
            </a:r>
            <a:r>
              <a:rPr lang="es-CL" sz="1800" dirty="0">
                <a:latin typeface="Gill Sans for Oriflame Light"/>
                <a:cs typeface="Gill Sans for Oriflame Light"/>
              </a:rPr>
              <a:t>mismas</a:t>
            </a:r>
          </a:p>
          <a:p>
            <a:pPr>
              <a:lnSpc>
                <a:spcPct val="70000"/>
              </a:lnSpc>
              <a:spcAft>
                <a:spcPts val="1200"/>
              </a:spcAft>
            </a:pPr>
            <a:r>
              <a:rPr lang="es-CL" sz="1800" dirty="0">
                <a:latin typeface="Gill Sans for Oriflame Light"/>
                <a:cs typeface="Gill Sans for Oriflame Light"/>
              </a:rPr>
              <a:t>Así aseguras una victoria fácil para el nuevo </a:t>
            </a:r>
          </a:p>
          <a:p>
            <a:pPr>
              <a:lnSpc>
                <a:spcPct val="70000"/>
              </a:lnSpc>
              <a:spcAft>
                <a:spcPts val="1200"/>
              </a:spcAft>
            </a:pPr>
            <a:r>
              <a:rPr lang="es-CL" sz="1800" dirty="0" smtClean="0">
                <a:latin typeface="Gill Sans for Oriflame Light"/>
                <a:cs typeface="Gill Sans for Oriflame Light"/>
              </a:rPr>
              <a:t>¡</a:t>
            </a:r>
            <a:r>
              <a:rPr lang="es-CL" sz="1800" dirty="0">
                <a:latin typeface="Gill Sans for Oriflame Light"/>
                <a:cs typeface="Gill Sans for Oriflame Light"/>
              </a:rPr>
              <a:t>¡Construye confianza!!</a:t>
            </a:r>
          </a:p>
        </p:txBody>
      </p:sp>
      <p:pic>
        <p:nvPicPr>
          <p:cNvPr id="4" name="Imagen 3" descr="4024_Oriflame_7R0A02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4572000" cy="6858000"/>
          </a:xfrm>
          <a:prstGeom prst="rect">
            <a:avLst/>
          </a:prstGeom>
        </p:spPr>
      </p:pic>
    </p:spTree>
    <p:extLst>
      <p:ext uri="{BB962C8B-B14F-4D97-AF65-F5344CB8AC3E}">
        <p14:creationId xmlns:p14="http://schemas.microsoft.com/office/powerpoint/2010/main" val="176802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4591792" y="762000"/>
            <a:ext cx="4267200" cy="1708160"/>
          </a:xfrm>
          <a:prstGeom prst="rect">
            <a:avLst/>
          </a:prstGeom>
          <a:noFill/>
        </p:spPr>
        <p:txBody>
          <a:bodyPr wrap="square" lIns="0" tIns="0" rIns="0" rtlCol="0">
            <a:spAutoFit/>
          </a:bodyPr>
          <a:lstStyle/>
          <a:p>
            <a:pPr algn="l"/>
            <a:r>
              <a:rPr lang="es-CL" sz="2400" b="1" dirty="0" smtClean="0">
                <a:solidFill>
                  <a:srgbClr val="BEA27B"/>
                </a:solidFill>
                <a:latin typeface="Gill Sans for Oriflame Light"/>
                <a:cs typeface="Gill Sans for Oriflame Light"/>
              </a:rPr>
              <a:t>6. Selecciona personas para </a:t>
            </a:r>
            <a:br>
              <a:rPr lang="es-CL" sz="2400" b="1" dirty="0" smtClean="0">
                <a:solidFill>
                  <a:srgbClr val="BEA27B"/>
                </a:solidFill>
                <a:latin typeface="Gill Sans for Oriflame Light"/>
                <a:cs typeface="Gill Sans for Oriflame Light"/>
              </a:rPr>
            </a:br>
            <a:r>
              <a:rPr lang="es-CL" sz="2400" b="1" dirty="0" smtClean="0">
                <a:solidFill>
                  <a:srgbClr val="BEA27B"/>
                </a:solidFill>
                <a:latin typeface="Gill Sans for Oriflame Light"/>
                <a:cs typeface="Gill Sans for Oriflame Light"/>
              </a:rPr>
              <a:t>invitar a una ROO</a:t>
            </a:r>
            <a:r>
              <a:rPr lang="es-CL" sz="2400" dirty="0" smtClean="0">
                <a:solidFill>
                  <a:srgbClr val="BEA27B"/>
                </a:solidFill>
                <a:latin typeface="Gill Sans for Oriflame Light"/>
                <a:cs typeface="Gill Sans for Oriflame Light"/>
              </a:rPr>
              <a:t/>
            </a:r>
            <a:br>
              <a:rPr lang="es-CL" sz="2400" dirty="0" smtClean="0">
                <a:solidFill>
                  <a:srgbClr val="BEA27B"/>
                </a:solidFill>
                <a:latin typeface="Gill Sans for Oriflame Light"/>
                <a:cs typeface="Gill Sans for Oriflame Light"/>
              </a:rPr>
            </a:br>
            <a:r>
              <a:rPr lang="es-CL" sz="2400" dirty="0" smtClean="0">
                <a:solidFill>
                  <a:srgbClr val="BEA27B"/>
                </a:solidFill>
                <a:latin typeface="Gill Sans for Oriflame Light"/>
                <a:cs typeface="Gill Sans for Oriflame Light"/>
              </a:rPr>
              <a:t/>
            </a:r>
            <a:br>
              <a:rPr lang="es-CL" sz="2400" dirty="0" smtClean="0">
                <a:solidFill>
                  <a:srgbClr val="BEA27B"/>
                </a:solidFill>
                <a:latin typeface="Gill Sans for Oriflame Light"/>
                <a:cs typeface="Gill Sans for Oriflame Light"/>
              </a:rPr>
            </a:br>
            <a:r>
              <a:rPr lang="es-CL" sz="1800" dirty="0" smtClean="0">
                <a:solidFill>
                  <a:srgbClr val="BEA27B"/>
                </a:solidFill>
                <a:latin typeface="Gill Sans for Oriflame Light"/>
                <a:cs typeface="Gill Sans for Oriflame Light"/>
              </a:rPr>
              <a:t>Tercera </a:t>
            </a:r>
            <a:r>
              <a:rPr lang="es-CL" sz="1800" dirty="0">
                <a:solidFill>
                  <a:srgbClr val="BEA27B"/>
                </a:solidFill>
                <a:latin typeface="Gill Sans for Oriflame Light"/>
                <a:cs typeface="Gill Sans for Oriflame Light"/>
              </a:rPr>
              <a:t>promesa: Gana </a:t>
            </a:r>
            <a:r>
              <a:rPr lang="es-CL" sz="1800" dirty="0" smtClean="0">
                <a:solidFill>
                  <a:srgbClr val="BEA27B"/>
                </a:solidFill>
                <a:latin typeface="Gill Sans for Oriflame Light"/>
                <a:cs typeface="Gill Sans for Oriflame Light"/>
              </a:rPr>
              <a:t>más invitando a más personas a unirse a Oriflame</a:t>
            </a:r>
          </a:p>
        </p:txBody>
      </p:sp>
      <p:sp>
        <p:nvSpPr>
          <p:cNvPr id="6" name="Rectangle 5"/>
          <p:cNvSpPr txBox="1">
            <a:spLocks noChangeArrowheads="1"/>
          </p:cNvSpPr>
          <p:nvPr/>
        </p:nvSpPr>
        <p:spPr>
          <a:xfrm>
            <a:off x="4572000" y="2743200"/>
            <a:ext cx="4190999" cy="2133600"/>
          </a:xfrm>
          <a:prstGeom prst="rect">
            <a:avLst/>
          </a:prstGeom>
        </p:spPr>
        <p:txBody>
          <a:bodyPr spcCol="0"/>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120000"/>
              </a:lnSpc>
              <a:buNone/>
            </a:pPr>
            <a:r>
              <a:rPr lang="es-CL" sz="1800" b="1" dirty="0" smtClean="0">
                <a:latin typeface="Gill Sans for Oriflame Light"/>
                <a:cs typeface="Gill Sans for Oriflame Light"/>
              </a:rPr>
              <a:t>Enseña cómo elegir a aquellas que les resulte más fácil invitar</a:t>
            </a:r>
          </a:p>
          <a:p>
            <a:pPr marL="0" indent="0">
              <a:lnSpc>
                <a:spcPct val="60000"/>
              </a:lnSpc>
              <a:buNone/>
            </a:pPr>
            <a:endParaRPr lang="es-CL" sz="1800" dirty="0" smtClean="0">
              <a:latin typeface="Gill Sans for Oriflame Light"/>
              <a:cs typeface="Gill Sans for Oriflame Light"/>
            </a:endParaRPr>
          </a:p>
          <a:p>
            <a:pPr>
              <a:spcAft>
                <a:spcPts val="1200"/>
              </a:spcAft>
            </a:pPr>
            <a:r>
              <a:rPr lang="es-CL" sz="1800" dirty="0">
                <a:latin typeface="Gill Sans for Oriflame Light"/>
                <a:cs typeface="Gill Sans for Oriflame Light"/>
              </a:rPr>
              <a:t>Amigos muy queridos/cercanos</a:t>
            </a:r>
          </a:p>
          <a:p>
            <a:pPr>
              <a:spcAft>
                <a:spcPts val="1200"/>
              </a:spcAft>
            </a:pPr>
            <a:r>
              <a:rPr lang="es-CL" sz="1800" dirty="0">
                <a:latin typeface="Gill Sans for Oriflame Light"/>
                <a:cs typeface="Gill Sans for Oriflame Light"/>
              </a:rPr>
              <a:t>Enséñale </a:t>
            </a:r>
            <a:r>
              <a:rPr lang="es-CL" sz="1800" dirty="0" smtClean="0">
                <a:latin typeface="Gill Sans for Oriflame Light"/>
                <a:cs typeface="Gill Sans for Oriflame Light"/>
              </a:rPr>
              <a:t>cómo </a:t>
            </a:r>
            <a:r>
              <a:rPr lang="es-CL" sz="1800" dirty="0">
                <a:latin typeface="Gill Sans for Oriflame Light"/>
                <a:cs typeface="Gill Sans for Oriflame Light"/>
              </a:rPr>
              <a:t>invitarlos</a:t>
            </a:r>
          </a:p>
          <a:p>
            <a:pPr>
              <a:spcAft>
                <a:spcPts val="1200"/>
              </a:spcAft>
            </a:pPr>
            <a:r>
              <a:rPr lang="es-CL" sz="1800" dirty="0">
                <a:latin typeface="Gill Sans for Oriflame Light"/>
                <a:cs typeface="Gill Sans for Oriflame Light"/>
              </a:rPr>
              <a:t>Entrega la Lista de Contacto con la fecha y hora de la próxima ROO</a:t>
            </a:r>
          </a:p>
        </p:txBody>
      </p:sp>
      <p:sp>
        <p:nvSpPr>
          <p:cNvPr id="5" name="Rectángulo 4"/>
          <p:cNvSpPr/>
          <p:nvPr/>
        </p:nvSpPr>
        <p:spPr>
          <a:xfrm>
            <a:off x="4724399" y="5484973"/>
            <a:ext cx="3886200" cy="707886"/>
          </a:xfrm>
          <a:prstGeom prst="rect">
            <a:avLst/>
          </a:prstGeom>
        </p:spPr>
        <p:txBody>
          <a:bodyPr wrap="square">
            <a:spAutoFit/>
          </a:bodyPr>
          <a:lstStyle/>
          <a:p>
            <a:pPr lvl="0" algn="ctr"/>
            <a:r>
              <a:rPr lang="es-CL" sz="2000" b="1" dirty="0" smtClean="0">
                <a:solidFill>
                  <a:srgbClr val="BEA27B"/>
                </a:solidFill>
                <a:latin typeface="Gill Sans for Oriflame Light"/>
                <a:cs typeface="Gill Sans for Oriflame Light"/>
              </a:rPr>
              <a:t>Muestra cómo se hace una invitación.</a:t>
            </a:r>
            <a:endParaRPr lang="es-CL" sz="2000" b="1" dirty="0">
              <a:solidFill>
                <a:srgbClr val="BEA27B"/>
              </a:solidFill>
              <a:latin typeface="Gill Sans for Oriflame Light"/>
              <a:cs typeface="Gill Sans for Oriflame Light"/>
            </a:endParaRPr>
          </a:p>
        </p:txBody>
      </p:sp>
      <p:pic>
        <p:nvPicPr>
          <p:cNvPr id="7" name="Imagen 6" descr="grupo copi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4572000" cy="6858000"/>
          </a:xfrm>
          <a:prstGeom prst="rect">
            <a:avLst/>
          </a:prstGeom>
        </p:spPr>
      </p:pic>
    </p:spTree>
    <p:extLst>
      <p:ext uri="{BB962C8B-B14F-4D97-AF65-F5344CB8AC3E}">
        <p14:creationId xmlns:p14="http://schemas.microsoft.com/office/powerpoint/2010/main" val="373053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4648200" y="838200"/>
            <a:ext cx="4267200" cy="1400383"/>
          </a:xfrm>
          <a:prstGeom prst="rect">
            <a:avLst/>
          </a:prstGeom>
          <a:noFill/>
        </p:spPr>
        <p:txBody>
          <a:bodyPr wrap="square" lIns="0" tIns="0" rIns="0" rtlCol="0">
            <a:spAutoFit/>
          </a:bodyPr>
          <a:lstStyle/>
          <a:p>
            <a:pPr algn="l"/>
            <a:r>
              <a:rPr lang="es-CL" sz="2400" b="1" dirty="0" smtClean="0">
                <a:solidFill>
                  <a:srgbClr val="BEA27B"/>
                </a:solidFill>
                <a:latin typeface="Gill Sans for Oriflame Light"/>
                <a:cs typeface="Gill Sans for Oriflame Light"/>
              </a:rPr>
              <a:t>7. Nos volvemos a reunir</a:t>
            </a:r>
            <a:r>
              <a:rPr lang="es-CL" sz="2400" dirty="0" smtClean="0">
                <a:solidFill>
                  <a:srgbClr val="BEA27B"/>
                </a:solidFill>
                <a:latin typeface="Gill Sans for Oriflame Light"/>
                <a:cs typeface="Gill Sans for Oriflame Light"/>
              </a:rPr>
              <a:t/>
            </a:r>
            <a:br>
              <a:rPr lang="es-CL" sz="2400" dirty="0" smtClean="0">
                <a:solidFill>
                  <a:srgbClr val="BEA27B"/>
                </a:solidFill>
                <a:latin typeface="Gill Sans for Oriflame Light"/>
                <a:cs typeface="Gill Sans for Oriflame Light"/>
              </a:rPr>
            </a:br>
            <a:r>
              <a:rPr lang="es-CL" sz="2400" dirty="0">
                <a:solidFill>
                  <a:srgbClr val="BEA27B"/>
                </a:solidFill>
                <a:latin typeface="Gill Sans for Oriflame Light"/>
                <a:cs typeface="Gill Sans for Oriflame Light"/>
              </a:rPr>
              <a:t/>
            </a:r>
            <a:br>
              <a:rPr lang="es-CL" sz="2400" dirty="0">
                <a:solidFill>
                  <a:srgbClr val="BEA27B"/>
                </a:solidFill>
                <a:latin typeface="Gill Sans for Oriflame Light"/>
                <a:cs typeface="Gill Sans for Oriflame Light"/>
              </a:rPr>
            </a:br>
            <a:r>
              <a:rPr lang="es-CL" sz="2000" dirty="0" smtClean="0">
                <a:solidFill>
                  <a:srgbClr val="BEA27B"/>
                </a:solidFill>
                <a:latin typeface="Gill Sans for Oriflame Light"/>
                <a:cs typeface="Gill Sans for Oriflame Light"/>
              </a:rPr>
              <a:t>Debe realizarse en los siquientes 2-3 días</a:t>
            </a:r>
          </a:p>
        </p:txBody>
      </p:sp>
      <p:sp>
        <p:nvSpPr>
          <p:cNvPr id="6" name="Rectangle 5"/>
          <p:cNvSpPr txBox="1">
            <a:spLocks noChangeArrowheads="1"/>
          </p:cNvSpPr>
          <p:nvPr/>
        </p:nvSpPr>
        <p:spPr>
          <a:xfrm>
            <a:off x="4648201" y="2438400"/>
            <a:ext cx="4038600" cy="2133600"/>
          </a:xfrm>
          <a:prstGeom prst="rect">
            <a:avLst/>
          </a:prstGeom>
        </p:spPr>
        <p:txBody>
          <a:bodyPr spcCol="0"/>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120000"/>
              </a:lnSpc>
              <a:buNone/>
            </a:pPr>
            <a:r>
              <a:rPr lang="es-CL" sz="1800" b="1" dirty="0" smtClean="0">
                <a:latin typeface="Gill Sans for Oriflame Light"/>
                <a:cs typeface="Gill Sans for Oriflame Light"/>
              </a:rPr>
              <a:t>Acuerden el próximo encuentro</a:t>
            </a:r>
          </a:p>
          <a:p>
            <a:pPr marL="0" indent="0">
              <a:lnSpc>
                <a:spcPct val="60000"/>
              </a:lnSpc>
              <a:buNone/>
            </a:pPr>
            <a:endParaRPr lang="es-CL" sz="1800" dirty="0" smtClean="0">
              <a:latin typeface="Gill Sans for Oriflame Light"/>
              <a:cs typeface="Gill Sans for Oriflame Light"/>
            </a:endParaRPr>
          </a:p>
          <a:p>
            <a:pPr>
              <a:spcAft>
                <a:spcPts val="1200"/>
              </a:spcAft>
            </a:pPr>
            <a:r>
              <a:rPr lang="es-CL" sz="1800" dirty="0">
                <a:latin typeface="Gill Sans for Oriflame Light"/>
                <a:cs typeface="Gill Sans for Oriflame Light"/>
              </a:rPr>
              <a:t>Adelanta los temas que </a:t>
            </a:r>
            <a:r>
              <a:rPr lang="es-CL" sz="1800" dirty="0" smtClean="0">
                <a:latin typeface="Gill Sans for Oriflame Light"/>
                <a:cs typeface="Gill Sans for Oriflame Light"/>
              </a:rPr>
              <a:t>tocarán</a:t>
            </a:r>
            <a:endParaRPr lang="es-CL" sz="1800" dirty="0">
              <a:latin typeface="Gill Sans for Oriflame Light"/>
              <a:cs typeface="Gill Sans for Oriflame Light"/>
            </a:endParaRPr>
          </a:p>
          <a:p>
            <a:pPr>
              <a:spcAft>
                <a:spcPts val="1200"/>
              </a:spcAft>
            </a:pPr>
            <a:r>
              <a:rPr lang="es-CL" sz="1800" dirty="0">
                <a:latin typeface="Gill Sans for Oriflame Light"/>
                <a:cs typeface="Gill Sans for Oriflame Light"/>
              </a:rPr>
              <a:t>¿Cómo te fue mostrando el Catálogo e invitando a las personas a la ROO?</a:t>
            </a:r>
          </a:p>
          <a:p>
            <a:pPr>
              <a:spcAft>
                <a:spcPts val="1200"/>
              </a:spcAft>
            </a:pPr>
            <a:r>
              <a:rPr lang="es-CL" sz="1800" dirty="0">
                <a:latin typeface="Gill Sans for Oriflame Light"/>
                <a:cs typeface="Gill Sans for Oriflame Light"/>
              </a:rPr>
              <a:t>Asegúrate de que no tenga dudas respecto a los contenidos de la ROO y el Inicio Perfecto</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4584700" cy="6858000"/>
          </a:xfrm>
          <a:prstGeom prst="rect">
            <a:avLst/>
          </a:prstGeom>
          <a:noFill/>
        </p:spPr>
      </p:pic>
      <p:grpSp>
        <p:nvGrpSpPr>
          <p:cNvPr id="4" name="3 Grupo"/>
          <p:cNvGrpSpPr/>
          <p:nvPr/>
        </p:nvGrpSpPr>
        <p:grpSpPr>
          <a:xfrm>
            <a:off x="758650" y="3530930"/>
            <a:ext cx="3240593" cy="2096147"/>
            <a:chOff x="758650" y="3530930"/>
            <a:chExt cx="3240593" cy="2096147"/>
          </a:xfrm>
        </p:grpSpPr>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90" r="1186" b="2616"/>
            <a:stretch/>
          </p:blipFill>
          <p:spPr bwMode="auto">
            <a:xfrm>
              <a:off x="758650" y="3530930"/>
              <a:ext cx="3240593" cy="209614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1066800" y="4290470"/>
              <a:ext cx="1334020" cy="261610"/>
            </a:xfrm>
            <a:prstGeom prst="rect">
              <a:avLst/>
            </a:prstGeom>
            <a:noFill/>
          </p:spPr>
          <p:txBody>
            <a:bodyPr wrap="none" rtlCol="0">
              <a:spAutoFit/>
            </a:bodyPr>
            <a:lstStyle/>
            <a:p>
              <a:r>
                <a:rPr lang="es-CL" sz="1100" dirty="0" smtClean="0">
                  <a:solidFill>
                    <a:schemeClr val="tx2">
                      <a:lumMod val="50000"/>
                    </a:schemeClr>
                  </a:solidFill>
                  <a:latin typeface="MV Boli" panose="02000500030200090000" pitchFamily="2" charset="0"/>
                  <a:cs typeface="MV Boli" panose="02000500030200090000" pitchFamily="2" charset="0"/>
                </a:rPr>
                <a:t>ROO con el Líder</a:t>
              </a:r>
              <a:endParaRPr lang="es-CL" sz="1100" dirty="0">
                <a:solidFill>
                  <a:schemeClr val="tx2">
                    <a:lumMod val="50000"/>
                  </a:schemeClr>
                </a:solidFill>
                <a:latin typeface="MV Boli" panose="02000500030200090000" pitchFamily="2" charset="0"/>
                <a:cs typeface="MV Boli" panose="02000500030200090000" pitchFamily="2" charset="0"/>
              </a:endParaRPr>
            </a:p>
          </p:txBody>
        </p:sp>
        <p:sp>
          <p:nvSpPr>
            <p:cNvPr id="7" name="6 CuadroTexto"/>
            <p:cNvSpPr txBox="1"/>
            <p:nvPr/>
          </p:nvSpPr>
          <p:spPr>
            <a:xfrm>
              <a:off x="2590800" y="4293643"/>
              <a:ext cx="591829" cy="261610"/>
            </a:xfrm>
            <a:prstGeom prst="rect">
              <a:avLst/>
            </a:prstGeom>
            <a:noFill/>
          </p:spPr>
          <p:txBody>
            <a:bodyPr wrap="none" rtlCol="0">
              <a:spAutoFit/>
            </a:bodyPr>
            <a:lstStyle/>
            <a:p>
              <a:r>
                <a:rPr lang="es-CL" sz="1100" dirty="0" smtClean="0">
                  <a:solidFill>
                    <a:schemeClr val="tx2">
                      <a:lumMod val="50000"/>
                    </a:schemeClr>
                  </a:solidFill>
                  <a:latin typeface="MV Boli" panose="02000500030200090000" pitchFamily="2" charset="0"/>
                  <a:cs typeface="MV Boli" panose="02000500030200090000" pitchFamily="2" charset="0"/>
                </a:rPr>
                <a:t>10:00</a:t>
              </a:r>
              <a:endParaRPr lang="es-CL" sz="1100" dirty="0">
                <a:solidFill>
                  <a:schemeClr val="tx2">
                    <a:lumMod val="50000"/>
                  </a:schemeClr>
                </a:solidFill>
                <a:latin typeface="MV Boli" panose="02000500030200090000" pitchFamily="2" charset="0"/>
                <a:cs typeface="MV Boli" panose="02000500030200090000" pitchFamily="2" charset="0"/>
              </a:endParaRPr>
            </a:p>
          </p:txBody>
        </p:sp>
        <p:sp>
          <p:nvSpPr>
            <p:cNvPr id="9" name="8 CuadroTexto"/>
            <p:cNvSpPr txBox="1"/>
            <p:nvPr/>
          </p:nvSpPr>
          <p:spPr>
            <a:xfrm>
              <a:off x="3124200" y="4308186"/>
              <a:ext cx="603050" cy="261610"/>
            </a:xfrm>
            <a:prstGeom prst="rect">
              <a:avLst/>
            </a:prstGeom>
            <a:noFill/>
          </p:spPr>
          <p:txBody>
            <a:bodyPr wrap="none" rtlCol="0">
              <a:spAutoFit/>
            </a:bodyPr>
            <a:lstStyle/>
            <a:p>
              <a:r>
                <a:rPr lang="es-CL" sz="1100" dirty="0" smtClean="0">
                  <a:solidFill>
                    <a:schemeClr val="tx2">
                      <a:lumMod val="50000"/>
                    </a:schemeClr>
                  </a:solidFill>
                  <a:latin typeface="MV Boli" panose="02000500030200090000" pitchFamily="2" charset="0"/>
                  <a:cs typeface="MV Boli" panose="02000500030200090000" pitchFamily="2" charset="0"/>
                </a:rPr>
                <a:t>15/05</a:t>
              </a:r>
              <a:endParaRPr lang="es-CL" sz="1100" dirty="0">
                <a:solidFill>
                  <a:schemeClr val="tx2">
                    <a:lumMod val="50000"/>
                  </a:schemeClr>
                </a:solidFill>
                <a:latin typeface="MV Boli" panose="02000500030200090000" pitchFamily="2" charset="0"/>
                <a:cs typeface="MV Boli" panose="02000500030200090000" pitchFamily="2" charset="0"/>
              </a:endParaRPr>
            </a:p>
          </p:txBody>
        </p:sp>
        <p:sp>
          <p:nvSpPr>
            <p:cNvPr id="10" name="9 CuadroTexto"/>
            <p:cNvSpPr txBox="1"/>
            <p:nvPr/>
          </p:nvSpPr>
          <p:spPr>
            <a:xfrm>
              <a:off x="990600" y="4462790"/>
              <a:ext cx="1628972" cy="261610"/>
            </a:xfrm>
            <a:prstGeom prst="rect">
              <a:avLst/>
            </a:prstGeom>
            <a:noFill/>
          </p:spPr>
          <p:txBody>
            <a:bodyPr wrap="none" rtlCol="0">
              <a:spAutoFit/>
            </a:bodyPr>
            <a:lstStyle/>
            <a:p>
              <a:r>
                <a:rPr lang="es-CL" sz="1100" dirty="0" smtClean="0">
                  <a:solidFill>
                    <a:schemeClr val="tx2">
                      <a:lumMod val="50000"/>
                    </a:schemeClr>
                  </a:solidFill>
                  <a:latin typeface="MV Boli" panose="02000500030200090000" pitchFamily="2" charset="0"/>
                  <a:cs typeface="MV Boli" panose="02000500030200090000" pitchFamily="2" charset="0"/>
                </a:rPr>
                <a:t>Lanzamiento Catálogo</a:t>
              </a:r>
              <a:endParaRPr lang="es-CL" sz="1100" dirty="0">
                <a:solidFill>
                  <a:schemeClr val="tx2">
                    <a:lumMod val="50000"/>
                  </a:schemeClr>
                </a:solidFill>
                <a:latin typeface="MV Boli" panose="02000500030200090000" pitchFamily="2" charset="0"/>
                <a:cs typeface="MV Boli" panose="02000500030200090000" pitchFamily="2" charset="0"/>
              </a:endParaRPr>
            </a:p>
          </p:txBody>
        </p:sp>
        <p:sp>
          <p:nvSpPr>
            <p:cNvPr id="11" name="10 CuadroTexto"/>
            <p:cNvSpPr txBox="1"/>
            <p:nvPr/>
          </p:nvSpPr>
          <p:spPr>
            <a:xfrm>
              <a:off x="2590800" y="4446043"/>
              <a:ext cx="591829" cy="261610"/>
            </a:xfrm>
            <a:prstGeom prst="rect">
              <a:avLst/>
            </a:prstGeom>
            <a:noFill/>
          </p:spPr>
          <p:txBody>
            <a:bodyPr wrap="none" rtlCol="0">
              <a:spAutoFit/>
            </a:bodyPr>
            <a:lstStyle/>
            <a:p>
              <a:r>
                <a:rPr lang="es-CL" sz="1100" dirty="0" smtClean="0">
                  <a:solidFill>
                    <a:schemeClr val="tx2">
                      <a:lumMod val="50000"/>
                    </a:schemeClr>
                  </a:solidFill>
                  <a:latin typeface="MV Boli" panose="02000500030200090000" pitchFamily="2" charset="0"/>
                  <a:cs typeface="MV Boli" panose="02000500030200090000" pitchFamily="2" charset="0"/>
                </a:rPr>
                <a:t>12:00</a:t>
              </a:r>
              <a:endParaRPr lang="es-CL" sz="1100" dirty="0">
                <a:solidFill>
                  <a:schemeClr val="tx2">
                    <a:lumMod val="50000"/>
                  </a:schemeClr>
                </a:solidFill>
                <a:latin typeface="MV Boli" panose="02000500030200090000" pitchFamily="2" charset="0"/>
                <a:cs typeface="MV Boli" panose="02000500030200090000" pitchFamily="2" charset="0"/>
              </a:endParaRPr>
            </a:p>
          </p:txBody>
        </p:sp>
        <p:sp>
          <p:nvSpPr>
            <p:cNvPr id="12" name="11 CuadroTexto"/>
            <p:cNvSpPr txBox="1"/>
            <p:nvPr/>
          </p:nvSpPr>
          <p:spPr>
            <a:xfrm>
              <a:off x="3124200" y="4460586"/>
              <a:ext cx="641522" cy="261610"/>
            </a:xfrm>
            <a:prstGeom prst="rect">
              <a:avLst/>
            </a:prstGeom>
            <a:noFill/>
          </p:spPr>
          <p:txBody>
            <a:bodyPr wrap="none" rtlCol="0">
              <a:spAutoFit/>
            </a:bodyPr>
            <a:lstStyle/>
            <a:p>
              <a:r>
                <a:rPr lang="es-CL" sz="1100" dirty="0" smtClean="0">
                  <a:solidFill>
                    <a:schemeClr val="tx2">
                      <a:lumMod val="50000"/>
                    </a:schemeClr>
                  </a:solidFill>
                  <a:latin typeface="MV Boli" panose="02000500030200090000" pitchFamily="2" charset="0"/>
                  <a:cs typeface="MV Boli" panose="02000500030200090000" pitchFamily="2" charset="0"/>
                </a:rPr>
                <a:t>24/05</a:t>
              </a:r>
              <a:endParaRPr lang="es-CL" sz="1100" dirty="0">
                <a:solidFill>
                  <a:schemeClr val="tx2">
                    <a:lumMod val="50000"/>
                  </a:schemeClr>
                </a:solidFill>
                <a:latin typeface="MV Boli" panose="02000500030200090000" pitchFamily="2" charset="0"/>
                <a:cs typeface="MV Boli" panose="02000500030200090000" pitchFamily="2" charset="0"/>
              </a:endParaRPr>
            </a:p>
          </p:txBody>
        </p:sp>
        <p:sp>
          <p:nvSpPr>
            <p:cNvPr id="13" name="12 CuadroTexto"/>
            <p:cNvSpPr txBox="1"/>
            <p:nvPr/>
          </p:nvSpPr>
          <p:spPr>
            <a:xfrm>
              <a:off x="1066800" y="4114800"/>
              <a:ext cx="673582" cy="261610"/>
            </a:xfrm>
            <a:prstGeom prst="rect">
              <a:avLst/>
            </a:prstGeom>
            <a:noFill/>
          </p:spPr>
          <p:txBody>
            <a:bodyPr wrap="none" rtlCol="0">
              <a:spAutoFit/>
            </a:bodyPr>
            <a:lstStyle/>
            <a:p>
              <a:r>
                <a:rPr lang="es-CL" sz="1100" dirty="0" smtClean="0">
                  <a:solidFill>
                    <a:schemeClr val="tx2">
                      <a:lumMod val="50000"/>
                    </a:schemeClr>
                  </a:solidFill>
                  <a:latin typeface="MV Boli" panose="02000500030200090000" pitchFamily="2" charset="0"/>
                  <a:cs typeface="MV Boli" panose="02000500030200090000" pitchFamily="2" charset="0"/>
                </a:rPr>
                <a:t>Visita 1</a:t>
              </a:r>
              <a:endParaRPr lang="es-CL" sz="1100" dirty="0">
                <a:solidFill>
                  <a:schemeClr val="tx2">
                    <a:lumMod val="50000"/>
                  </a:schemeClr>
                </a:solidFill>
                <a:latin typeface="MV Boli" panose="02000500030200090000" pitchFamily="2" charset="0"/>
                <a:cs typeface="MV Boli" panose="02000500030200090000" pitchFamily="2" charset="0"/>
              </a:endParaRPr>
            </a:p>
          </p:txBody>
        </p:sp>
        <p:sp>
          <p:nvSpPr>
            <p:cNvPr id="14" name="13 CuadroTexto"/>
            <p:cNvSpPr txBox="1"/>
            <p:nvPr/>
          </p:nvSpPr>
          <p:spPr>
            <a:xfrm>
              <a:off x="2590800" y="4117973"/>
              <a:ext cx="580608" cy="261610"/>
            </a:xfrm>
            <a:prstGeom prst="rect">
              <a:avLst/>
            </a:prstGeom>
            <a:noFill/>
          </p:spPr>
          <p:txBody>
            <a:bodyPr wrap="none" rtlCol="0">
              <a:spAutoFit/>
            </a:bodyPr>
            <a:lstStyle/>
            <a:p>
              <a:r>
                <a:rPr lang="es-CL" sz="1100" dirty="0" smtClean="0">
                  <a:solidFill>
                    <a:schemeClr val="tx2">
                      <a:lumMod val="50000"/>
                    </a:schemeClr>
                  </a:solidFill>
                  <a:latin typeface="MV Boli" panose="02000500030200090000" pitchFamily="2" charset="0"/>
                  <a:cs typeface="MV Boli" panose="02000500030200090000" pitchFamily="2" charset="0"/>
                </a:rPr>
                <a:t>18:30</a:t>
              </a:r>
              <a:endParaRPr lang="es-CL" sz="1100" dirty="0">
                <a:solidFill>
                  <a:schemeClr val="tx2">
                    <a:lumMod val="50000"/>
                  </a:schemeClr>
                </a:solidFill>
                <a:latin typeface="MV Boli" panose="02000500030200090000" pitchFamily="2" charset="0"/>
                <a:cs typeface="MV Boli" panose="02000500030200090000" pitchFamily="2" charset="0"/>
              </a:endParaRPr>
            </a:p>
          </p:txBody>
        </p:sp>
        <p:sp>
          <p:nvSpPr>
            <p:cNvPr id="15" name="14 CuadroTexto"/>
            <p:cNvSpPr txBox="1"/>
            <p:nvPr/>
          </p:nvSpPr>
          <p:spPr>
            <a:xfrm>
              <a:off x="3124200" y="4132516"/>
              <a:ext cx="545342" cy="261610"/>
            </a:xfrm>
            <a:prstGeom prst="rect">
              <a:avLst/>
            </a:prstGeom>
            <a:noFill/>
          </p:spPr>
          <p:txBody>
            <a:bodyPr wrap="none" rtlCol="0">
              <a:spAutoFit/>
            </a:bodyPr>
            <a:lstStyle/>
            <a:p>
              <a:r>
                <a:rPr lang="es-CL" sz="1100" dirty="0">
                  <a:solidFill>
                    <a:schemeClr val="tx2">
                      <a:lumMod val="50000"/>
                    </a:schemeClr>
                  </a:solidFill>
                  <a:latin typeface="MV Boli" panose="02000500030200090000" pitchFamily="2" charset="0"/>
                  <a:cs typeface="MV Boli" panose="02000500030200090000" pitchFamily="2" charset="0"/>
                </a:rPr>
                <a:t>6</a:t>
              </a:r>
              <a:r>
                <a:rPr lang="es-CL" sz="1100" dirty="0" smtClean="0">
                  <a:solidFill>
                    <a:schemeClr val="tx2">
                      <a:lumMod val="50000"/>
                    </a:schemeClr>
                  </a:solidFill>
                  <a:latin typeface="MV Boli" panose="02000500030200090000" pitchFamily="2" charset="0"/>
                  <a:cs typeface="MV Boli" panose="02000500030200090000" pitchFamily="2" charset="0"/>
                </a:rPr>
                <a:t>/05</a:t>
              </a:r>
              <a:endParaRPr lang="es-CL" sz="1100" dirty="0">
                <a:solidFill>
                  <a:schemeClr val="tx2">
                    <a:lumMod val="50000"/>
                  </a:schemeClr>
                </a:solidFill>
                <a:latin typeface="MV Boli" panose="02000500030200090000" pitchFamily="2" charset="0"/>
                <a:cs typeface="MV Boli" panose="02000500030200090000" pitchFamily="2" charset="0"/>
              </a:endParaRPr>
            </a:p>
          </p:txBody>
        </p:sp>
        <p:sp>
          <p:nvSpPr>
            <p:cNvPr id="16" name="15 CuadroTexto"/>
            <p:cNvSpPr txBox="1"/>
            <p:nvPr/>
          </p:nvSpPr>
          <p:spPr>
            <a:xfrm>
              <a:off x="1676400" y="4876800"/>
              <a:ext cx="1223412" cy="261610"/>
            </a:xfrm>
            <a:prstGeom prst="rect">
              <a:avLst/>
            </a:prstGeom>
            <a:noFill/>
          </p:spPr>
          <p:txBody>
            <a:bodyPr wrap="none" rtlCol="0">
              <a:spAutoFit/>
            </a:bodyPr>
            <a:lstStyle/>
            <a:p>
              <a:r>
                <a:rPr lang="es-CL" sz="1100" dirty="0" smtClean="0">
                  <a:solidFill>
                    <a:schemeClr val="tx2">
                      <a:lumMod val="50000"/>
                    </a:schemeClr>
                  </a:solidFill>
                  <a:latin typeface="MV Boli" panose="02000500030200090000" pitchFamily="2" charset="0"/>
                  <a:cs typeface="MV Boli" panose="02000500030200090000" pitchFamily="2" charset="0"/>
                </a:rPr>
                <a:t>Amanda Silva P</a:t>
              </a:r>
              <a:endParaRPr lang="es-CL" sz="1100" dirty="0">
                <a:solidFill>
                  <a:schemeClr val="tx2">
                    <a:lumMod val="50000"/>
                  </a:schemeClr>
                </a:solidFill>
                <a:latin typeface="MV Boli" panose="02000500030200090000" pitchFamily="2" charset="0"/>
                <a:cs typeface="MV Boli" panose="02000500030200090000" pitchFamily="2" charset="0"/>
              </a:endParaRPr>
            </a:p>
          </p:txBody>
        </p:sp>
        <p:sp>
          <p:nvSpPr>
            <p:cNvPr id="17" name="16 CuadroTexto"/>
            <p:cNvSpPr txBox="1"/>
            <p:nvPr/>
          </p:nvSpPr>
          <p:spPr>
            <a:xfrm>
              <a:off x="1720412" y="5039601"/>
              <a:ext cx="1119217" cy="261610"/>
            </a:xfrm>
            <a:prstGeom prst="rect">
              <a:avLst/>
            </a:prstGeom>
            <a:noFill/>
          </p:spPr>
          <p:txBody>
            <a:bodyPr wrap="none" rtlCol="0">
              <a:spAutoFit/>
            </a:bodyPr>
            <a:lstStyle/>
            <a:p>
              <a:r>
                <a:rPr lang="es-CL" sz="1100" dirty="0" smtClean="0">
                  <a:solidFill>
                    <a:schemeClr val="tx2">
                      <a:lumMod val="50000"/>
                    </a:schemeClr>
                  </a:solidFill>
                  <a:latin typeface="MV Boli" panose="02000500030200090000" pitchFamily="2" charset="0"/>
                  <a:cs typeface="MV Boli" panose="02000500030200090000" pitchFamily="2" charset="0"/>
                </a:rPr>
                <a:t>01 33 44 55</a:t>
              </a:r>
              <a:endParaRPr lang="es-CL" sz="1100" dirty="0">
                <a:solidFill>
                  <a:schemeClr val="tx2">
                    <a:lumMod val="50000"/>
                  </a:schemeClr>
                </a:solidFill>
                <a:latin typeface="MV Boli" panose="02000500030200090000" pitchFamily="2" charset="0"/>
                <a:cs typeface="MV Boli" panose="02000500030200090000" pitchFamily="2" charset="0"/>
              </a:endParaRPr>
            </a:p>
          </p:txBody>
        </p:sp>
        <p:sp>
          <p:nvSpPr>
            <p:cNvPr id="18" name="17 CuadroTexto"/>
            <p:cNvSpPr txBox="1"/>
            <p:nvPr/>
          </p:nvSpPr>
          <p:spPr>
            <a:xfrm>
              <a:off x="1600200" y="5240179"/>
              <a:ext cx="2223686" cy="246221"/>
            </a:xfrm>
            <a:prstGeom prst="rect">
              <a:avLst/>
            </a:prstGeom>
            <a:noFill/>
          </p:spPr>
          <p:txBody>
            <a:bodyPr wrap="none" rtlCol="0">
              <a:spAutoFit/>
            </a:bodyPr>
            <a:lstStyle/>
            <a:p>
              <a:r>
                <a:rPr lang="es-CL" sz="1000" dirty="0" smtClean="0">
                  <a:solidFill>
                    <a:schemeClr val="tx2">
                      <a:lumMod val="50000"/>
                    </a:schemeClr>
                  </a:solidFill>
                  <a:latin typeface="MV Boli" panose="02000500030200090000" pitchFamily="2" charset="0"/>
                  <a:cs typeface="MV Boli" panose="02000500030200090000" pitchFamily="2" charset="0"/>
                </a:rPr>
                <a:t>amandasilvapicart70@hotmail,com</a:t>
              </a:r>
              <a:endParaRPr lang="es-CL" sz="1000" dirty="0">
                <a:solidFill>
                  <a:schemeClr val="tx2">
                    <a:lumMod val="50000"/>
                  </a:schemeClr>
                </a:solidFill>
                <a:latin typeface="MV Boli" panose="02000500030200090000" pitchFamily="2" charset="0"/>
                <a:cs typeface="MV Boli" panose="02000500030200090000" pitchFamily="2" charset="0"/>
              </a:endParaRPr>
            </a:p>
          </p:txBody>
        </p:sp>
      </p:grpSp>
    </p:spTree>
    <p:extLst>
      <p:ext uri="{BB962C8B-B14F-4D97-AF65-F5344CB8AC3E}">
        <p14:creationId xmlns:p14="http://schemas.microsoft.com/office/powerpoint/2010/main" val="232547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4495800" y="519373"/>
            <a:ext cx="609600" cy="1174681"/>
          </a:xfrm>
          <a:prstGeom prst="rect">
            <a:avLst/>
          </a:prstGeom>
          <a:noFill/>
        </p:spPr>
        <p:txBody>
          <a:bodyPr wrap="square" lIns="0" tIns="0" rIns="0" rtlCol="0">
            <a:spAutoFit/>
          </a:bodyPr>
          <a:lstStyle/>
          <a:p>
            <a:pPr algn="l">
              <a:lnSpc>
                <a:spcPct val="90000"/>
              </a:lnSpc>
            </a:pPr>
            <a:r>
              <a:rPr lang="es-CL" sz="8000" dirty="0" smtClean="0">
                <a:solidFill>
                  <a:srgbClr val="BEA27B"/>
                </a:solidFill>
                <a:latin typeface="Gill Sans for Oriflame"/>
                <a:ea typeface="+mn-ea"/>
                <a:cs typeface="Gill Sans for Oriflame"/>
              </a:rPr>
              <a:t>4</a:t>
            </a:r>
            <a:endParaRPr lang="es-CL" sz="2400" dirty="0">
              <a:solidFill>
                <a:srgbClr val="BEA27B"/>
              </a:solidFill>
              <a:latin typeface="Gill Alt One MT Light"/>
              <a:ea typeface="+mn-ea"/>
              <a:cs typeface="+mn-cs"/>
            </a:endParaRPr>
          </a:p>
        </p:txBody>
      </p:sp>
      <p:sp>
        <p:nvSpPr>
          <p:cNvPr id="6" name="Rectangle 5"/>
          <p:cNvSpPr txBox="1">
            <a:spLocks noChangeArrowheads="1"/>
          </p:cNvSpPr>
          <p:nvPr/>
        </p:nvSpPr>
        <p:spPr>
          <a:xfrm>
            <a:off x="4953000" y="1905000"/>
            <a:ext cx="3953671" cy="58403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0"/>
              </a:spcBef>
              <a:spcAft>
                <a:spcPts val="600"/>
              </a:spcAft>
              <a:buFont typeface="+mj-lt"/>
              <a:buAutoNum type="arabicPeriod"/>
            </a:pPr>
            <a:r>
              <a:rPr lang="es-CL" sz="1600" dirty="0" smtClean="0">
                <a:latin typeface="Gill Alt One MT Light"/>
                <a:ea typeface="+mn-ea"/>
                <a:cs typeface="+mn-cs"/>
              </a:rPr>
              <a:t>Firmar Convenio</a:t>
            </a:r>
          </a:p>
          <a:p>
            <a:pPr>
              <a:spcBef>
                <a:spcPts val="0"/>
              </a:spcBef>
              <a:spcAft>
                <a:spcPts val="600"/>
              </a:spcAft>
              <a:buFont typeface="+mj-lt"/>
              <a:buAutoNum type="arabicPeriod"/>
            </a:pPr>
            <a:r>
              <a:rPr lang="es-CL" sz="1600" dirty="0" smtClean="0">
                <a:latin typeface="Gill Alt One MT Light"/>
                <a:ea typeface="+mn-ea"/>
                <a:cs typeface="+mn-cs"/>
              </a:rPr>
              <a:t>Descubre los productos </a:t>
            </a:r>
          </a:p>
          <a:p>
            <a:pPr>
              <a:spcBef>
                <a:spcPts val="0"/>
              </a:spcBef>
              <a:spcAft>
                <a:spcPts val="600"/>
              </a:spcAft>
              <a:buFont typeface="+mj-lt"/>
              <a:buAutoNum type="arabicPeriod"/>
            </a:pPr>
            <a:r>
              <a:rPr lang="es-CL" sz="1600" dirty="0" smtClean="0">
                <a:latin typeface="Gill Alt One MT Light"/>
                <a:ea typeface="+mn-ea"/>
                <a:cs typeface="+mn-cs"/>
              </a:rPr>
              <a:t>Encuentra los productos en el Catálogo </a:t>
            </a:r>
          </a:p>
          <a:p>
            <a:pPr>
              <a:spcBef>
                <a:spcPts val="0"/>
              </a:spcBef>
              <a:spcAft>
                <a:spcPts val="600"/>
              </a:spcAft>
              <a:buFont typeface="+mj-lt"/>
              <a:buAutoNum type="arabicPeriod"/>
            </a:pPr>
            <a:r>
              <a:rPr lang="es-CL" sz="1600" dirty="0" smtClean="0">
                <a:latin typeface="Gill Alt One MT Light"/>
                <a:ea typeface="+mn-ea"/>
                <a:cs typeface="+mn-cs"/>
              </a:rPr>
              <a:t>Anota los productos elegidos</a:t>
            </a:r>
          </a:p>
          <a:p>
            <a:pPr>
              <a:spcBef>
                <a:spcPts val="0"/>
              </a:spcBef>
              <a:spcAft>
                <a:spcPts val="600"/>
              </a:spcAft>
              <a:buFont typeface="+mj-lt"/>
              <a:buAutoNum type="arabicPeriod"/>
            </a:pPr>
            <a:r>
              <a:rPr lang="es-CL" sz="1600" dirty="0" smtClean="0">
                <a:latin typeface="Gill Alt One MT Light"/>
                <a:ea typeface="+mn-ea"/>
                <a:cs typeface="+mn-cs"/>
              </a:rPr>
              <a:t>Comprueba el ahorro obtenido </a:t>
            </a:r>
          </a:p>
          <a:p>
            <a:pPr>
              <a:spcBef>
                <a:spcPts val="0"/>
              </a:spcBef>
              <a:spcAft>
                <a:spcPts val="600"/>
              </a:spcAft>
              <a:buFont typeface="+mj-lt"/>
              <a:buAutoNum type="arabicPeriod"/>
            </a:pPr>
            <a:r>
              <a:rPr lang="es-CL" sz="1600" dirty="0" smtClean="0">
                <a:latin typeface="Gill Alt One MT Light"/>
                <a:ea typeface="+mn-ea"/>
                <a:cs typeface="+mn-cs"/>
              </a:rPr>
              <a:t>Haz tu Lista de Contactos </a:t>
            </a:r>
          </a:p>
          <a:p>
            <a:pPr lvl="1">
              <a:spcBef>
                <a:spcPts val="0"/>
              </a:spcBef>
              <a:spcAft>
                <a:spcPts val="600"/>
              </a:spcAft>
            </a:pPr>
            <a:r>
              <a:rPr lang="es-CL" sz="1400" dirty="0" smtClean="0">
                <a:latin typeface="Gill Alt One MT Light"/>
                <a:ea typeface="+mn-ea"/>
                <a:cs typeface="+mn-cs"/>
              </a:rPr>
              <a:t>Selecciona 5 personas para mostrar el Catálogo </a:t>
            </a:r>
          </a:p>
          <a:p>
            <a:pPr lvl="1">
              <a:spcBef>
                <a:spcPts val="0"/>
              </a:spcBef>
              <a:spcAft>
                <a:spcPts val="600"/>
              </a:spcAft>
            </a:pPr>
            <a:r>
              <a:rPr lang="es-CL" sz="1400" dirty="0" smtClean="0">
                <a:latin typeface="Gill Alt One MT Light"/>
                <a:ea typeface="+mn-ea"/>
                <a:cs typeface="+mn-cs"/>
              </a:rPr>
              <a:t>Selecciona otras 5 diferentes para invitarlos a una ROO</a:t>
            </a:r>
          </a:p>
          <a:p>
            <a:pPr>
              <a:spcBef>
                <a:spcPts val="0"/>
              </a:spcBef>
              <a:spcAft>
                <a:spcPts val="600"/>
              </a:spcAft>
              <a:buFont typeface="+mj-lt"/>
              <a:buAutoNum type="arabicPeriod"/>
            </a:pPr>
            <a:r>
              <a:rPr lang="es-CL" sz="1600" dirty="0" smtClean="0">
                <a:latin typeface="Gill Alt One MT Light"/>
                <a:ea typeface="+mn-ea"/>
                <a:cs typeface="+mn-cs"/>
              </a:rPr>
              <a:t>Acordar la “1ra visita” de seguimiento</a:t>
            </a:r>
          </a:p>
          <a:p>
            <a:pPr>
              <a:spcBef>
                <a:spcPts val="0"/>
              </a:spcBef>
              <a:spcAft>
                <a:spcPts val="600"/>
              </a:spcAft>
              <a:buFont typeface="+mj-lt"/>
              <a:buAutoNum type="arabicPeriod"/>
            </a:pPr>
            <a:endParaRPr lang="es-CL" sz="1600" dirty="0" smtClean="0">
              <a:cs typeface="Gill Sans for Oriflame"/>
            </a:endParaRPr>
          </a:p>
          <a:p>
            <a:pPr>
              <a:spcBef>
                <a:spcPts val="0"/>
              </a:spcBef>
              <a:spcAft>
                <a:spcPts val="600"/>
              </a:spcAft>
              <a:buFont typeface="+mj-lt"/>
              <a:buAutoNum type="arabicPeriod"/>
            </a:pPr>
            <a:endParaRPr lang="es-CL" sz="1600" dirty="0" smtClean="0">
              <a:cs typeface="Gill Sans for Oriflame Light"/>
            </a:endParaRPr>
          </a:p>
          <a:p>
            <a:pPr>
              <a:spcBef>
                <a:spcPts val="0"/>
              </a:spcBef>
              <a:spcAft>
                <a:spcPts val="600"/>
              </a:spcAft>
              <a:buFont typeface="+mj-lt"/>
              <a:buAutoNum type="arabicPeriod"/>
            </a:pPr>
            <a:endParaRPr lang="es-CL" sz="1600" dirty="0" smtClean="0">
              <a:cs typeface="Gill Sans for Oriflame Light"/>
            </a:endParaRPr>
          </a:p>
          <a:p>
            <a:pPr>
              <a:spcBef>
                <a:spcPts val="0"/>
              </a:spcBef>
              <a:spcAft>
                <a:spcPts val="600"/>
              </a:spcAft>
              <a:buFont typeface="+mj-lt"/>
              <a:buAutoNum type="arabicPeriod"/>
            </a:pPr>
            <a:endParaRPr lang="es-CL" sz="1600" dirty="0" smtClean="0">
              <a:cs typeface="Gill Sans for Oriflame Light"/>
            </a:endParaRPr>
          </a:p>
        </p:txBody>
      </p:sp>
      <p:pic>
        <p:nvPicPr>
          <p:cNvPr id="11" name="Imagen 10" descr="Lista de contactos-inicio perfecto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4" y="1054394"/>
            <a:ext cx="3347504" cy="4702320"/>
          </a:xfrm>
          <a:prstGeom prst="rect">
            <a:avLst/>
          </a:prstGeom>
        </p:spPr>
      </p:pic>
      <p:pic>
        <p:nvPicPr>
          <p:cNvPr id="10" name="Imagen 9" descr="Lista de contactos-inicio perfect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2464">
            <a:off x="569355" y="1196737"/>
            <a:ext cx="3201040" cy="4496580"/>
          </a:xfrm>
          <a:prstGeom prst="rect">
            <a:avLst/>
          </a:prstGeom>
        </p:spPr>
      </p:pic>
      <p:sp>
        <p:nvSpPr>
          <p:cNvPr id="3" name="Rectángulo 2"/>
          <p:cNvSpPr/>
          <p:nvPr/>
        </p:nvSpPr>
        <p:spPr>
          <a:xfrm>
            <a:off x="5029200" y="747973"/>
            <a:ext cx="4953000" cy="830997"/>
          </a:xfrm>
          <a:prstGeom prst="rect">
            <a:avLst/>
          </a:prstGeom>
        </p:spPr>
        <p:txBody>
          <a:bodyPr wrap="square">
            <a:spAutoFit/>
          </a:bodyPr>
          <a:lstStyle/>
          <a:p>
            <a:r>
              <a:rPr lang="es-CL" sz="2400" b="1" dirty="0">
                <a:solidFill>
                  <a:srgbClr val="BEA27B"/>
                </a:solidFill>
                <a:latin typeface="Gill Alt One MT Light"/>
              </a:rPr>
              <a:t>R</a:t>
            </a:r>
            <a:r>
              <a:rPr lang="es-CL" sz="2400" b="1" dirty="0" smtClean="0">
                <a:solidFill>
                  <a:srgbClr val="BEA27B"/>
                </a:solidFill>
                <a:latin typeface="Gill Alt One MT Light"/>
              </a:rPr>
              <a:t>esumen </a:t>
            </a:r>
            <a:r>
              <a:rPr lang="es-CL" sz="2400" b="1" dirty="0">
                <a:solidFill>
                  <a:srgbClr val="BEA27B"/>
                </a:solidFill>
                <a:latin typeface="Gill Alt One MT Light"/>
              </a:rPr>
              <a:t>7 pasos </a:t>
            </a:r>
            <a:endParaRPr lang="es-CL" sz="2400" b="1" dirty="0" smtClean="0">
              <a:solidFill>
                <a:srgbClr val="BEA27B"/>
              </a:solidFill>
              <a:latin typeface="Gill Alt One MT Light"/>
            </a:endParaRPr>
          </a:p>
          <a:p>
            <a:r>
              <a:rPr lang="es-CL" sz="2400" b="1" dirty="0" smtClean="0">
                <a:solidFill>
                  <a:srgbClr val="BEA27B"/>
                </a:solidFill>
                <a:latin typeface="Gill Alt One MT Light"/>
              </a:rPr>
              <a:t>Guía del Inicio Perfecto</a:t>
            </a:r>
            <a:endParaRPr lang="es-ES" sz="2400" b="1" dirty="0"/>
          </a:p>
        </p:txBody>
      </p:sp>
    </p:spTree>
    <p:extLst>
      <p:ext uri="{BB962C8B-B14F-4D97-AF65-F5344CB8AC3E}">
        <p14:creationId xmlns:p14="http://schemas.microsoft.com/office/powerpoint/2010/main" val="307902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4648200" y="838200"/>
            <a:ext cx="4267200" cy="1061829"/>
          </a:xfrm>
          <a:prstGeom prst="rect">
            <a:avLst/>
          </a:prstGeom>
          <a:noFill/>
        </p:spPr>
        <p:txBody>
          <a:bodyPr wrap="square" lIns="0" tIns="0" rIns="0" rtlCol="0">
            <a:spAutoFit/>
          </a:bodyPr>
          <a:lstStyle/>
          <a:p>
            <a:pPr algn="l"/>
            <a:r>
              <a:rPr lang="es-CL" sz="2400" dirty="0" smtClean="0">
                <a:solidFill>
                  <a:srgbClr val="BEA27B"/>
                </a:solidFill>
                <a:latin typeface="Gill Sans for Oriflame Light"/>
                <a:cs typeface="Gill Sans for Oriflame Light"/>
              </a:rPr>
              <a:t>Recuerda los consejos para </a:t>
            </a:r>
            <a:br>
              <a:rPr lang="es-CL" sz="2400" dirty="0" smtClean="0">
                <a:solidFill>
                  <a:srgbClr val="BEA27B"/>
                </a:solidFill>
                <a:latin typeface="Gill Sans for Oriflame Light"/>
                <a:cs typeface="Gill Sans for Oriflame Light"/>
              </a:rPr>
            </a:br>
            <a:r>
              <a:rPr lang="es-CL" sz="2400" dirty="0" smtClean="0">
                <a:solidFill>
                  <a:srgbClr val="BEA27B"/>
                </a:solidFill>
                <a:latin typeface="Gill Sans for Oriflame Light"/>
                <a:cs typeface="Gill Sans for Oriflame Light"/>
              </a:rPr>
              <a:t>un reclutamiento exitoso</a:t>
            </a:r>
            <a:br>
              <a:rPr lang="es-CL" sz="2400" dirty="0" smtClean="0">
                <a:solidFill>
                  <a:srgbClr val="BEA27B"/>
                </a:solidFill>
                <a:latin typeface="Gill Sans for Oriflame Light"/>
                <a:cs typeface="Gill Sans for Oriflame Light"/>
              </a:rPr>
            </a:br>
            <a:endParaRPr lang="es-CL" sz="1800" dirty="0" smtClean="0">
              <a:solidFill>
                <a:srgbClr val="BEA27B"/>
              </a:solidFill>
              <a:latin typeface="Gill Sans for Oriflame Light"/>
              <a:cs typeface="Gill Sans for Oriflame Light"/>
            </a:endParaRPr>
          </a:p>
        </p:txBody>
      </p:sp>
      <p:sp>
        <p:nvSpPr>
          <p:cNvPr id="6" name="Rectangle 5"/>
          <p:cNvSpPr txBox="1">
            <a:spLocks noChangeArrowheads="1"/>
          </p:cNvSpPr>
          <p:nvPr/>
        </p:nvSpPr>
        <p:spPr>
          <a:xfrm>
            <a:off x="4765343" y="1905000"/>
            <a:ext cx="4038600" cy="3048000"/>
          </a:xfrm>
          <a:prstGeom prst="rect">
            <a:avLst/>
          </a:prstGeom>
        </p:spPr>
        <p:txBody>
          <a:bodyPr spcCol="0"/>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5750" indent="-285750">
              <a:spcAft>
                <a:spcPts val="300"/>
              </a:spcAft>
              <a:buFont typeface="Arial" panose="020B0604020202020204" pitchFamily="34" charset="0"/>
              <a:buChar char="•"/>
            </a:pPr>
            <a:r>
              <a:rPr lang="es-CL" sz="1600" dirty="0">
                <a:latin typeface="Gill Sans for Oriflame Light"/>
                <a:cs typeface="Gill Sans for Oriflame Light"/>
              </a:rPr>
              <a:t>Habla con un mínimo de 3 personas por día</a:t>
            </a:r>
          </a:p>
          <a:p>
            <a:pPr marL="285750" indent="-285750">
              <a:spcAft>
                <a:spcPts val="300"/>
              </a:spcAft>
              <a:buFont typeface="Arial" panose="020B0604020202020204" pitchFamily="34" charset="0"/>
              <a:buChar char="•"/>
            </a:pPr>
            <a:r>
              <a:rPr lang="es-CL" sz="1600" dirty="0">
                <a:latin typeface="Gill Sans for Oriflame Light"/>
                <a:cs typeface="Gill Sans for Oriflame Light"/>
              </a:rPr>
              <a:t>Pide referencias</a:t>
            </a:r>
          </a:p>
          <a:p>
            <a:pPr marL="285750" indent="-285750">
              <a:spcAft>
                <a:spcPts val="300"/>
              </a:spcAft>
              <a:buFont typeface="Arial" panose="020B0604020202020204" pitchFamily="34" charset="0"/>
              <a:buChar char="•"/>
            </a:pPr>
            <a:r>
              <a:rPr lang="es-CL" sz="1600" dirty="0">
                <a:latin typeface="Gill Sans for Oriflame Light"/>
                <a:cs typeface="Gill Sans for Oriflame Light"/>
              </a:rPr>
              <a:t>Mantén actualizada tu Lista de </a:t>
            </a:r>
            <a:r>
              <a:rPr lang="es-CL" sz="1600" dirty="0" smtClean="0">
                <a:latin typeface="Gill Sans for Oriflame Light"/>
                <a:cs typeface="Gill Sans for Oriflame Light"/>
              </a:rPr>
              <a:t>Contactos</a:t>
            </a:r>
          </a:p>
          <a:p>
            <a:pPr marL="285750" indent="-285750">
              <a:spcAft>
                <a:spcPts val="300"/>
              </a:spcAft>
              <a:buFont typeface="Arial" panose="020B0604020202020204" pitchFamily="34" charset="0"/>
              <a:buChar char="•"/>
            </a:pPr>
            <a:endParaRPr lang="es-CL" altLang="zh-CN" sz="1600" dirty="0">
              <a:latin typeface="Gill Sans for Oriflame Light"/>
              <a:cs typeface="Gill Sans for Oriflame Light"/>
            </a:endParaRPr>
          </a:p>
          <a:p>
            <a:pPr marL="0" indent="0">
              <a:spcAft>
                <a:spcPts val="300"/>
              </a:spcAft>
              <a:buNone/>
            </a:pPr>
            <a:endParaRPr lang="es-CL" altLang="zh-CN" sz="1600" dirty="0">
              <a:latin typeface="Gill Sans for Oriflame Light"/>
              <a:cs typeface="Gill Sans for Oriflame Light"/>
            </a:endParaRPr>
          </a:p>
          <a:p>
            <a:pPr>
              <a:lnSpc>
                <a:spcPts val="3300"/>
              </a:lnSpc>
              <a:spcAft>
                <a:spcPts val="300"/>
              </a:spcAft>
              <a:tabLst>
                <a:tab pos="177800" algn="l"/>
              </a:tabLst>
            </a:pPr>
            <a:endParaRPr lang="es-CL" sz="1600" b="1" dirty="0">
              <a:solidFill>
                <a:srgbClr val="BEA27B"/>
              </a:solidFill>
              <a:latin typeface="Gill Sans for Oriflame Light"/>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8535" y="0"/>
            <a:ext cx="4576969" cy="6858000"/>
          </a:xfrm>
          <a:prstGeom prst="rect">
            <a:avLst/>
          </a:prstGeom>
          <a:noFill/>
        </p:spPr>
      </p:pic>
      <p:sp>
        <p:nvSpPr>
          <p:cNvPr id="3" name="2 Rectángulo"/>
          <p:cNvSpPr/>
          <p:nvPr/>
        </p:nvSpPr>
        <p:spPr>
          <a:xfrm>
            <a:off x="4572000" y="3810000"/>
            <a:ext cx="4343400" cy="2000548"/>
          </a:xfrm>
          <a:prstGeom prst="rect">
            <a:avLst/>
          </a:prstGeom>
        </p:spPr>
        <p:txBody>
          <a:bodyPr wrap="square">
            <a:spAutoFit/>
          </a:bodyPr>
          <a:lstStyle/>
          <a:p>
            <a:pPr lvl="0">
              <a:lnSpc>
                <a:spcPts val="3300"/>
              </a:lnSpc>
              <a:tabLst>
                <a:tab pos="177800" algn="l"/>
              </a:tabLst>
            </a:pPr>
            <a:r>
              <a:rPr lang="es-CL" sz="1600" b="1" dirty="0">
                <a:solidFill>
                  <a:srgbClr val="F79646"/>
                </a:solidFill>
                <a:latin typeface="Gill Sans for Oriflame"/>
                <a:cs typeface="Gill Sans for Oriflame"/>
              </a:rPr>
              <a:t>Como resultado obtendrás</a:t>
            </a:r>
          </a:p>
          <a:p>
            <a:pPr marL="285750" lvl="0" indent="-285750">
              <a:lnSpc>
                <a:spcPts val="3300"/>
              </a:lnSpc>
              <a:spcAft>
                <a:spcPts val="300"/>
              </a:spcAft>
              <a:buFont typeface="Arial" panose="020B0604020202020204" pitchFamily="34" charset="0"/>
              <a:buChar char="•"/>
              <a:tabLst>
                <a:tab pos="177800" algn="l"/>
              </a:tabLst>
            </a:pPr>
            <a:r>
              <a:rPr lang="es-CL" sz="1600" dirty="0">
                <a:solidFill>
                  <a:srgbClr val="F79646"/>
                </a:solidFill>
                <a:latin typeface="Gill Sans for Oriflame Light"/>
              </a:rPr>
              <a:t>20 clientes regulares por Catálogo</a:t>
            </a:r>
          </a:p>
          <a:p>
            <a:pPr marL="285750" lvl="0" indent="-285750">
              <a:spcAft>
                <a:spcPts val="300"/>
              </a:spcAft>
              <a:buFont typeface="Arial" panose="020B0604020202020204" pitchFamily="34" charset="0"/>
              <a:buChar char="•"/>
            </a:pPr>
            <a:r>
              <a:rPr lang="es-CL" sz="1600" dirty="0">
                <a:solidFill>
                  <a:srgbClr val="F79646"/>
                </a:solidFill>
                <a:latin typeface="Gill Sans for Oriflame Light"/>
              </a:rPr>
              <a:t>5 personas que asistan a una Reunión de Oportunidad</a:t>
            </a:r>
          </a:p>
          <a:p>
            <a:pPr marL="285750" lvl="0" indent="-285750">
              <a:spcAft>
                <a:spcPts val="300"/>
              </a:spcAft>
              <a:buFont typeface="Arial" panose="020B0604020202020204" pitchFamily="34" charset="0"/>
              <a:buChar char="•"/>
            </a:pPr>
            <a:r>
              <a:rPr lang="es-CL" sz="1600" dirty="0">
                <a:solidFill>
                  <a:srgbClr val="F79646"/>
                </a:solidFill>
                <a:latin typeface="Gill Sans for Oriflame Light"/>
              </a:rPr>
              <a:t>Por lo menos 1 nuevo Reclutado por semana</a:t>
            </a:r>
            <a:endParaRPr lang="es-CL" altLang="zh-CN" sz="1600" dirty="0">
              <a:solidFill>
                <a:srgbClr val="F79646"/>
              </a:solidFill>
              <a:latin typeface="Gill Sans for Oriflame Light"/>
              <a:cs typeface="Gill Sans for Oriflame Light"/>
            </a:endParaRPr>
          </a:p>
        </p:txBody>
      </p:sp>
    </p:spTree>
    <p:extLst>
      <p:ext uri="{BB962C8B-B14F-4D97-AF65-F5344CB8AC3E}">
        <p14:creationId xmlns:p14="http://schemas.microsoft.com/office/powerpoint/2010/main" val="68019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D:\Loreto Escobar\8. Mis imágenes\Imagenes Shutter2014\shutterstock_635440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0" y="0"/>
            <a:ext cx="10400605" cy="69342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6629400" y="5952758"/>
            <a:ext cx="1638590" cy="707886"/>
          </a:xfrm>
          <a:prstGeom prst="rect">
            <a:avLst/>
          </a:prstGeom>
          <a:noFill/>
        </p:spPr>
        <p:txBody>
          <a:bodyPr wrap="none" rtlCol="0">
            <a:spAutoFit/>
          </a:bodyPr>
          <a:lstStyle/>
          <a:p>
            <a:r>
              <a:rPr lang="es-CL" sz="4000" dirty="0">
                <a:solidFill>
                  <a:schemeClr val="bg1"/>
                </a:solidFill>
                <a:effectLst>
                  <a:outerShdw blurRad="50800" dist="38100" dir="2700000" algn="tl" rotWithShape="0">
                    <a:prstClr val="black">
                      <a:alpha val="40000"/>
                    </a:prstClr>
                  </a:outerShdw>
                </a:effectLst>
                <a:latin typeface="Gill Sans for Oriflame Light"/>
              </a:rPr>
              <a:t>P</a:t>
            </a:r>
            <a:r>
              <a:rPr lang="es-CL" sz="4000" dirty="0" smtClean="0">
                <a:solidFill>
                  <a:schemeClr val="bg1"/>
                </a:solidFill>
                <a:effectLst>
                  <a:outerShdw blurRad="50800" dist="38100" dir="2700000" algn="tl" rotWithShape="0">
                    <a:prstClr val="black">
                      <a:alpha val="40000"/>
                    </a:prstClr>
                  </a:outerShdw>
                </a:effectLst>
                <a:latin typeface="Gill Sans for Oriflame Light"/>
              </a:rPr>
              <a:t>ausa</a:t>
            </a:r>
            <a:endParaRPr lang="es-CL" sz="4000" dirty="0">
              <a:solidFill>
                <a:schemeClr val="bg1"/>
              </a:solidFill>
              <a:effectLst>
                <a:outerShdw blurRad="50800" dist="38100" dir="2700000" algn="tl" rotWithShape="0">
                  <a:prstClr val="black">
                    <a:alpha val="40000"/>
                  </a:prstClr>
                </a:outerShdw>
              </a:effectLst>
              <a:latin typeface="Gill Sans for Oriflame Light"/>
            </a:endParaRPr>
          </a:p>
        </p:txBody>
      </p:sp>
    </p:spTree>
    <p:extLst>
      <p:ext uri="{BB962C8B-B14F-4D97-AF65-F5344CB8AC3E}">
        <p14:creationId xmlns:p14="http://schemas.microsoft.com/office/powerpoint/2010/main" val="3164324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descr="4024_Oriflame_7R0A978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676400"/>
            <a:ext cx="2667000" cy="3962400"/>
          </a:xfrm>
          <a:prstGeom prst="rect">
            <a:avLst/>
          </a:prstGeom>
        </p:spPr>
      </p:pic>
      <p:pic>
        <p:nvPicPr>
          <p:cNvPr id="17" name="Imagen 16" descr="4024_Oriflame_7R0A141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5800" y="1676400"/>
            <a:ext cx="2692400" cy="4038600"/>
          </a:xfrm>
          <a:prstGeom prst="rect">
            <a:avLst/>
          </a:prstGeom>
        </p:spPr>
      </p:pic>
      <p:pic>
        <p:nvPicPr>
          <p:cNvPr id="15" name="Imagen 14" descr="4024_Oriflame4021_Fabi_KristinA_7R0A929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676400"/>
            <a:ext cx="2667000" cy="4000500"/>
          </a:xfrm>
          <a:prstGeom prst="rect">
            <a:avLst/>
          </a:prstGeom>
        </p:spPr>
      </p:pic>
      <p:sp>
        <p:nvSpPr>
          <p:cNvPr id="4" name="Freeform 3"/>
          <p:cNvSpPr/>
          <p:nvPr/>
        </p:nvSpPr>
        <p:spPr>
          <a:xfrm>
            <a:off x="6019800" y="5257800"/>
            <a:ext cx="2667000" cy="916939"/>
          </a:xfrm>
          <a:custGeom>
            <a:avLst/>
            <a:gdLst>
              <a:gd name="connsiteX0" fmla="*/ 0 w 2656332"/>
              <a:gd name="connsiteY0" fmla="*/ 1221739 h 1221739"/>
              <a:gd name="connsiteX1" fmla="*/ 2656332 w 2656332"/>
              <a:gd name="connsiteY1" fmla="*/ 1221739 h 1221739"/>
              <a:gd name="connsiteX2" fmla="*/ 2656332 w 2656332"/>
              <a:gd name="connsiteY2" fmla="*/ 0 h 1221739"/>
              <a:gd name="connsiteX3" fmla="*/ 0 w 2656332"/>
              <a:gd name="connsiteY3" fmla="*/ 0 h 1221739"/>
              <a:gd name="connsiteX4" fmla="*/ 0 w 2656332"/>
              <a:gd name="connsiteY4" fmla="*/ 1221739 h 12217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56332" h="1221739">
                <a:moveTo>
                  <a:pt x="0" y="1221739"/>
                </a:moveTo>
                <a:lnTo>
                  <a:pt x="2656332" y="1221739"/>
                </a:lnTo>
                <a:lnTo>
                  <a:pt x="2656332" y="0"/>
                </a:lnTo>
                <a:lnTo>
                  <a:pt x="0" y="0"/>
                </a:lnTo>
                <a:lnTo>
                  <a:pt x="0" y="1221739"/>
                </a:lnTo>
              </a:path>
            </a:pathLst>
          </a:custGeom>
          <a:solidFill>
            <a:srgbClr val="93CDDD"/>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p>
        </p:txBody>
      </p:sp>
      <p:sp>
        <p:nvSpPr>
          <p:cNvPr id="5" name="Freeform 3"/>
          <p:cNvSpPr/>
          <p:nvPr/>
        </p:nvSpPr>
        <p:spPr>
          <a:xfrm>
            <a:off x="461962" y="5257800"/>
            <a:ext cx="2666542" cy="914400"/>
          </a:xfrm>
          <a:custGeom>
            <a:avLst/>
            <a:gdLst>
              <a:gd name="connsiteX0" fmla="*/ 0 w 2666542"/>
              <a:gd name="connsiteY0" fmla="*/ 1221739 h 1221739"/>
              <a:gd name="connsiteX1" fmla="*/ 2666542 w 2666542"/>
              <a:gd name="connsiteY1" fmla="*/ 1221739 h 1221739"/>
              <a:gd name="connsiteX2" fmla="*/ 2666542 w 2666542"/>
              <a:gd name="connsiteY2" fmla="*/ 0 h 1221739"/>
              <a:gd name="connsiteX3" fmla="*/ 0 w 2666542"/>
              <a:gd name="connsiteY3" fmla="*/ 0 h 1221739"/>
              <a:gd name="connsiteX4" fmla="*/ 0 w 2666542"/>
              <a:gd name="connsiteY4" fmla="*/ 1221739 h 12217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66542" h="1221739">
                <a:moveTo>
                  <a:pt x="0" y="1221739"/>
                </a:moveTo>
                <a:lnTo>
                  <a:pt x="2666542" y="1221739"/>
                </a:lnTo>
                <a:lnTo>
                  <a:pt x="2666542" y="0"/>
                </a:lnTo>
                <a:lnTo>
                  <a:pt x="0" y="0"/>
                </a:lnTo>
                <a:lnTo>
                  <a:pt x="0" y="1221739"/>
                </a:lnTo>
              </a:path>
            </a:pathLst>
          </a:custGeom>
          <a:solidFill>
            <a:srgbClr val="F7B96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p>
        </p:txBody>
      </p:sp>
      <p:sp>
        <p:nvSpPr>
          <p:cNvPr id="6" name="Freeform 3"/>
          <p:cNvSpPr/>
          <p:nvPr/>
        </p:nvSpPr>
        <p:spPr>
          <a:xfrm>
            <a:off x="3200400" y="5257800"/>
            <a:ext cx="2713545" cy="914400"/>
          </a:xfrm>
          <a:custGeom>
            <a:avLst/>
            <a:gdLst>
              <a:gd name="connsiteX0" fmla="*/ 0 w 2674036"/>
              <a:gd name="connsiteY0" fmla="*/ 1221739 h 1221739"/>
              <a:gd name="connsiteX1" fmla="*/ 2674036 w 2674036"/>
              <a:gd name="connsiteY1" fmla="*/ 1221739 h 1221739"/>
              <a:gd name="connsiteX2" fmla="*/ 2674036 w 2674036"/>
              <a:gd name="connsiteY2" fmla="*/ 0 h 1221739"/>
              <a:gd name="connsiteX3" fmla="*/ 0 w 2674036"/>
              <a:gd name="connsiteY3" fmla="*/ 0 h 1221739"/>
              <a:gd name="connsiteX4" fmla="*/ 0 w 2674036"/>
              <a:gd name="connsiteY4" fmla="*/ 1221739 h 12217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4036" h="1221739">
                <a:moveTo>
                  <a:pt x="0" y="1221739"/>
                </a:moveTo>
                <a:lnTo>
                  <a:pt x="2674036" y="1221739"/>
                </a:lnTo>
                <a:lnTo>
                  <a:pt x="2674036" y="0"/>
                </a:lnTo>
                <a:lnTo>
                  <a:pt x="0" y="0"/>
                </a:lnTo>
                <a:lnTo>
                  <a:pt x="0" y="1221739"/>
                </a:lnTo>
              </a:path>
            </a:pathLst>
          </a:custGeom>
          <a:solidFill>
            <a:schemeClr val="accent3">
              <a:lumMod val="60000"/>
              <a:lumOff val="40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p>
        </p:txBody>
      </p:sp>
      <p:sp>
        <p:nvSpPr>
          <p:cNvPr id="10" name="TextBox 1"/>
          <p:cNvSpPr txBox="1"/>
          <p:nvPr/>
        </p:nvSpPr>
        <p:spPr>
          <a:xfrm>
            <a:off x="461962" y="5334000"/>
            <a:ext cx="2666542" cy="824841"/>
          </a:xfrm>
          <a:prstGeom prst="rect">
            <a:avLst/>
          </a:prstGeom>
          <a:noFill/>
        </p:spPr>
        <p:txBody>
          <a:bodyPr wrap="square" lIns="0" tIns="0" rIns="0" rtlCol="0">
            <a:spAutoFit/>
          </a:bodyPr>
          <a:lstStyle/>
          <a:p>
            <a:pPr algn="ctr">
              <a:lnSpc>
                <a:spcPct val="110000"/>
              </a:lnSpc>
              <a:tabLst/>
            </a:pPr>
            <a:r>
              <a:rPr lang="es-CL" altLang="zh-CN" sz="1400" dirty="0" smtClean="0">
                <a:solidFill>
                  <a:schemeClr val="bg1"/>
                </a:solidFill>
                <a:latin typeface="Gill Sans for Oriflame"/>
                <a:cs typeface="Gill Sans for Oriflame"/>
              </a:rPr>
              <a:t>Agenda parte 1</a:t>
            </a:r>
            <a:endParaRPr lang="es-CL" altLang="zh-CN" sz="1400" dirty="0">
              <a:solidFill>
                <a:schemeClr val="bg1"/>
              </a:solidFill>
              <a:latin typeface="Gill Sans for Oriflame"/>
              <a:cs typeface="Gill Sans for Oriflame"/>
            </a:endParaRPr>
          </a:p>
          <a:p>
            <a:pPr algn="ctr">
              <a:lnSpc>
                <a:spcPct val="110000"/>
              </a:lnSpc>
              <a:tabLst/>
            </a:pPr>
            <a:r>
              <a:rPr lang="es-ES_tradnl" sz="1600" dirty="0" smtClean="0">
                <a:latin typeface="Gill Sans for Oriflame Light"/>
                <a:cs typeface="Times New Roman" pitchFamily="18" charset="0"/>
              </a:rPr>
              <a:t>Ganancias </a:t>
            </a:r>
            <a:r>
              <a:rPr lang="es-ES_tradnl" sz="1600" dirty="0">
                <a:latin typeface="Gill Sans for Oriflame Light"/>
                <a:cs typeface="Times New Roman" pitchFamily="18" charset="0"/>
              </a:rPr>
              <a:t>por invitar a otras personas y crear tu red</a:t>
            </a:r>
          </a:p>
        </p:txBody>
      </p:sp>
      <p:sp>
        <p:nvSpPr>
          <p:cNvPr id="13" name="Content Placeholder 3"/>
          <p:cNvSpPr txBox="1">
            <a:spLocks/>
          </p:cNvSpPr>
          <p:nvPr/>
        </p:nvSpPr>
        <p:spPr>
          <a:xfrm>
            <a:off x="457200" y="1066800"/>
            <a:ext cx="7772400" cy="52944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CL" sz="1800" dirty="0" smtClean="0">
                <a:solidFill>
                  <a:prstClr val="black"/>
                </a:solidFill>
                <a:latin typeface="Gill Sans for Oriflame Light"/>
              </a:rPr>
              <a:t>Comenzando tu propio negocio en  Oriflame</a:t>
            </a:r>
            <a:endParaRPr lang="es-CL" sz="1800" dirty="0">
              <a:solidFill>
                <a:prstClr val="black"/>
              </a:solidFill>
              <a:latin typeface="Gill Sans for Oriflame Light"/>
            </a:endParaRPr>
          </a:p>
        </p:txBody>
      </p:sp>
      <p:sp>
        <p:nvSpPr>
          <p:cNvPr id="14" name="2 Rectángulo"/>
          <p:cNvSpPr/>
          <p:nvPr/>
        </p:nvSpPr>
        <p:spPr>
          <a:xfrm>
            <a:off x="304800" y="619780"/>
            <a:ext cx="8158003" cy="523220"/>
          </a:xfrm>
          <a:prstGeom prst="rect">
            <a:avLst/>
          </a:prstGeom>
        </p:spPr>
        <p:txBody>
          <a:bodyPr wrap="none">
            <a:spAutoFit/>
          </a:bodyPr>
          <a:lstStyle/>
          <a:p>
            <a:pPr lvl="0" algn="ctr"/>
            <a:r>
              <a:rPr lang="es-CL" altLang="zh-CN" sz="2800" b="1" dirty="0" smtClean="0">
                <a:solidFill>
                  <a:srgbClr val="5B4897"/>
                </a:solidFill>
                <a:latin typeface="Gill Sans for Oriflame Light"/>
                <a:cs typeface="Gill Sans for Oriflame"/>
              </a:rPr>
              <a:t>Hoy veremos como hacer realidad tus sueños</a:t>
            </a:r>
            <a:endParaRPr lang="es-CL" altLang="zh-CN" sz="2800" b="1" dirty="0">
              <a:solidFill>
                <a:srgbClr val="5B4897"/>
              </a:solidFill>
              <a:latin typeface="Gill Sans for Oriflame Light"/>
              <a:cs typeface="Gill Sans for Oriflame"/>
            </a:endParaRPr>
          </a:p>
        </p:txBody>
      </p:sp>
      <p:sp>
        <p:nvSpPr>
          <p:cNvPr id="16" name="TextBox 1"/>
          <p:cNvSpPr txBox="1"/>
          <p:nvPr/>
        </p:nvSpPr>
        <p:spPr>
          <a:xfrm>
            <a:off x="3352800" y="5334000"/>
            <a:ext cx="2387600" cy="820738"/>
          </a:xfrm>
          <a:prstGeom prst="rect">
            <a:avLst/>
          </a:prstGeom>
          <a:noFill/>
        </p:spPr>
        <p:txBody>
          <a:bodyPr wrap="square" lIns="0" tIns="0" rIns="0" rtlCol="0">
            <a:spAutoFit/>
          </a:bodyPr>
          <a:lstStyle/>
          <a:p>
            <a:pPr algn="ctr" eaLnBrk="0" fontAlgn="base" hangingPunct="0">
              <a:lnSpc>
                <a:spcPct val="110000"/>
              </a:lnSpc>
              <a:spcBef>
                <a:spcPct val="0"/>
              </a:spcBef>
              <a:spcAft>
                <a:spcPct val="0"/>
              </a:spcAft>
            </a:pPr>
            <a:r>
              <a:rPr lang="es-CL" altLang="zh-CN" sz="1400" dirty="0">
                <a:solidFill>
                  <a:schemeClr val="bg1"/>
                </a:solidFill>
                <a:latin typeface="Gill Sans for Oriflame"/>
                <a:cs typeface="Gill Sans for Oriflame"/>
              </a:rPr>
              <a:t>Agenda </a:t>
            </a:r>
            <a:r>
              <a:rPr lang="es-CL" altLang="zh-CN" sz="1400" dirty="0" smtClean="0">
                <a:solidFill>
                  <a:schemeClr val="bg1"/>
                </a:solidFill>
                <a:latin typeface="Gill Sans for Oriflame"/>
                <a:cs typeface="Gill Sans for Oriflame"/>
              </a:rPr>
              <a:t>parte </a:t>
            </a:r>
            <a:r>
              <a:rPr lang="es-ES_tradnl" altLang="zh-CN" sz="1400" dirty="0" smtClean="0">
                <a:solidFill>
                  <a:schemeClr val="bg1"/>
                </a:solidFill>
                <a:latin typeface="Gill Sans for Oriflame"/>
                <a:cs typeface="Gill Sans for Oriflame"/>
              </a:rPr>
              <a:t>2</a:t>
            </a:r>
            <a:endParaRPr lang="es-ES_tradnl" sz="1400" dirty="0" smtClean="0">
              <a:solidFill>
                <a:srgbClr val="000000"/>
              </a:solidFill>
              <a:latin typeface="Gill Sans for Oriflame Light"/>
              <a:cs typeface="Times New Roman" pitchFamily="18" charset="0"/>
            </a:endParaRPr>
          </a:p>
          <a:p>
            <a:pPr lvl="0" algn="ctr" eaLnBrk="0" fontAlgn="base" hangingPunct="0">
              <a:lnSpc>
                <a:spcPct val="110000"/>
              </a:lnSpc>
              <a:spcBef>
                <a:spcPct val="0"/>
              </a:spcBef>
              <a:spcAft>
                <a:spcPct val="0"/>
              </a:spcAft>
            </a:pPr>
            <a:r>
              <a:rPr lang="es-ES_tradnl" sz="1600" dirty="0" smtClean="0">
                <a:solidFill>
                  <a:srgbClr val="000000"/>
                </a:solidFill>
                <a:latin typeface="Gill Sans for Oriflame Light"/>
                <a:cs typeface="Times New Roman" pitchFamily="18" charset="0"/>
              </a:rPr>
              <a:t>Cómo </a:t>
            </a:r>
            <a:r>
              <a:rPr lang="es-ES_tradnl" sz="1600" dirty="0">
                <a:solidFill>
                  <a:srgbClr val="000000"/>
                </a:solidFill>
                <a:latin typeface="Gill Sans for Oriflame Light"/>
                <a:cs typeface="Times New Roman" pitchFamily="18" charset="0"/>
              </a:rPr>
              <a:t>invitar, reclutar y construir tu red</a:t>
            </a:r>
          </a:p>
        </p:txBody>
      </p:sp>
      <p:sp>
        <p:nvSpPr>
          <p:cNvPr id="18" name="TextBox 1"/>
          <p:cNvSpPr txBox="1"/>
          <p:nvPr/>
        </p:nvSpPr>
        <p:spPr>
          <a:xfrm>
            <a:off x="6172200" y="5334000"/>
            <a:ext cx="2387600" cy="820738"/>
          </a:xfrm>
          <a:prstGeom prst="rect">
            <a:avLst/>
          </a:prstGeom>
          <a:noFill/>
        </p:spPr>
        <p:txBody>
          <a:bodyPr wrap="square" lIns="0" tIns="0" rIns="0" rtlCol="0">
            <a:spAutoFit/>
          </a:bodyPr>
          <a:lstStyle/>
          <a:p>
            <a:pPr algn="ctr" eaLnBrk="0" fontAlgn="base" hangingPunct="0">
              <a:lnSpc>
                <a:spcPct val="110000"/>
              </a:lnSpc>
              <a:spcBef>
                <a:spcPct val="0"/>
              </a:spcBef>
              <a:spcAft>
                <a:spcPct val="0"/>
              </a:spcAft>
            </a:pPr>
            <a:r>
              <a:rPr lang="es-CL" altLang="zh-CN" sz="1400" dirty="0">
                <a:solidFill>
                  <a:schemeClr val="bg1"/>
                </a:solidFill>
                <a:latin typeface="Gill Sans for Oriflame"/>
                <a:cs typeface="Gill Sans for Oriflame"/>
              </a:rPr>
              <a:t>Agenda </a:t>
            </a:r>
            <a:r>
              <a:rPr lang="es-ES_tradnl" altLang="zh-CN" sz="1400" dirty="0" smtClean="0">
                <a:solidFill>
                  <a:schemeClr val="bg1"/>
                </a:solidFill>
                <a:latin typeface="Gill Sans for Oriflame"/>
                <a:cs typeface="Gill Sans for Oriflame"/>
              </a:rPr>
              <a:t>parte 3</a:t>
            </a:r>
            <a:endParaRPr lang="es-ES_tradnl" sz="1400" dirty="0" smtClean="0">
              <a:solidFill>
                <a:srgbClr val="000000"/>
              </a:solidFill>
              <a:latin typeface="Gill Sans for Oriflame Light"/>
              <a:cs typeface="Times New Roman" pitchFamily="18" charset="0"/>
            </a:endParaRPr>
          </a:p>
          <a:p>
            <a:pPr lvl="0" algn="ctr" eaLnBrk="0" fontAlgn="base" hangingPunct="0">
              <a:lnSpc>
                <a:spcPct val="110000"/>
              </a:lnSpc>
              <a:spcBef>
                <a:spcPct val="0"/>
              </a:spcBef>
              <a:spcAft>
                <a:spcPct val="0"/>
              </a:spcAft>
            </a:pPr>
            <a:r>
              <a:rPr lang="es-ES_tradnl" sz="1600" dirty="0" smtClean="0">
                <a:solidFill>
                  <a:srgbClr val="000000"/>
                </a:solidFill>
                <a:latin typeface="Gill Sans for Oriflame Light"/>
                <a:cs typeface="Times New Roman" pitchFamily="18" charset="0"/>
              </a:rPr>
              <a:t>Tu rol</a:t>
            </a:r>
          </a:p>
          <a:p>
            <a:pPr lvl="0" algn="ctr" eaLnBrk="0" fontAlgn="base" hangingPunct="0">
              <a:lnSpc>
                <a:spcPct val="110000"/>
              </a:lnSpc>
              <a:spcBef>
                <a:spcPct val="0"/>
              </a:spcBef>
              <a:spcAft>
                <a:spcPct val="0"/>
              </a:spcAft>
            </a:pPr>
            <a:r>
              <a:rPr lang="es-ES_tradnl" sz="1600" dirty="0" smtClean="0">
                <a:solidFill>
                  <a:srgbClr val="000000"/>
                </a:solidFill>
                <a:latin typeface="Gill Sans for Oriflame Light"/>
                <a:cs typeface="Times New Roman" pitchFamily="18" charset="0"/>
              </a:rPr>
              <a:t>como </a:t>
            </a:r>
            <a:r>
              <a:rPr lang="es-ES_tradnl" sz="1600" dirty="0">
                <a:solidFill>
                  <a:srgbClr val="000000"/>
                </a:solidFill>
                <a:latin typeface="Gill Sans for Oriflame Light"/>
                <a:cs typeface="Times New Roman" pitchFamily="18" charset="0"/>
              </a:rPr>
              <a:t>patrocinador</a:t>
            </a:r>
          </a:p>
        </p:txBody>
      </p:sp>
    </p:spTree>
    <p:extLst>
      <p:ext uri="{BB962C8B-B14F-4D97-AF65-F5344CB8AC3E}">
        <p14:creationId xmlns:p14="http://schemas.microsoft.com/office/powerpoint/2010/main" val="164229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p:bldP spid="16"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t="9506" b="40494"/>
          <a:stretch/>
        </p:blipFill>
        <p:spPr>
          <a:xfrm>
            <a:off x="0" y="0"/>
            <a:ext cx="9144000" cy="6858000"/>
          </a:xfrm>
          <a:prstGeom prst="rect">
            <a:avLst/>
          </a:prstGeom>
        </p:spPr>
      </p:pic>
      <p:sp>
        <p:nvSpPr>
          <p:cNvPr id="10" name="Rectángulo 9"/>
          <p:cNvSpPr/>
          <p:nvPr/>
        </p:nvSpPr>
        <p:spPr>
          <a:xfrm>
            <a:off x="0" y="5638800"/>
            <a:ext cx="9144000" cy="762000"/>
          </a:xfrm>
          <a:prstGeom prst="rect">
            <a:avLst/>
          </a:prstGeom>
          <a:solidFill>
            <a:srgbClr val="93CDDD">
              <a:alpha val="8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7B960"/>
              </a:solidFill>
            </a:endParaRPr>
          </a:p>
        </p:txBody>
      </p:sp>
      <p:sp>
        <p:nvSpPr>
          <p:cNvPr id="8" name="Content Placeholder 3"/>
          <p:cNvSpPr txBox="1">
            <a:spLocks/>
          </p:cNvSpPr>
          <p:nvPr/>
        </p:nvSpPr>
        <p:spPr>
          <a:xfrm>
            <a:off x="304800" y="152400"/>
            <a:ext cx="8458200" cy="685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800"/>
              </a:lnSpc>
              <a:buFont typeface="Arial" pitchFamily="34" charset="0"/>
              <a:buNone/>
            </a:pPr>
            <a:endParaRPr lang="es-ES_tradnl" sz="2800" b="1" dirty="0" smtClean="0">
              <a:latin typeface="Gill Sans for Oriflame Light"/>
            </a:endParaRPr>
          </a:p>
          <a:p>
            <a:pPr marL="0" indent="0">
              <a:lnSpc>
                <a:spcPct val="80000"/>
              </a:lnSpc>
              <a:buFont typeface="Arial" pitchFamily="34" charset="0"/>
              <a:buNone/>
            </a:pPr>
            <a:r>
              <a:rPr lang="es-ES_tradnl" sz="2400" b="1" dirty="0" smtClean="0">
                <a:solidFill>
                  <a:srgbClr val="93CDDD"/>
                </a:solidFill>
                <a:latin typeface="Gill Sans for Oriflame Light"/>
              </a:rPr>
              <a:t>AGENDA</a:t>
            </a:r>
          </a:p>
        </p:txBody>
      </p:sp>
      <p:sp>
        <p:nvSpPr>
          <p:cNvPr id="9" name="Rectángulo 8"/>
          <p:cNvSpPr/>
          <p:nvPr/>
        </p:nvSpPr>
        <p:spPr>
          <a:xfrm>
            <a:off x="304800" y="5802868"/>
            <a:ext cx="8610600" cy="369332"/>
          </a:xfrm>
          <a:prstGeom prst="rect">
            <a:avLst/>
          </a:prstGeom>
        </p:spPr>
        <p:txBody>
          <a:bodyPr wrap="square">
            <a:spAutoFit/>
          </a:bodyPr>
          <a:lstStyle/>
          <a:p>
            <a:pPr>
              <a:spcBef>
                <a:spcPts val="600"/>
              </a:spcBef>
              <a:spcAft>
                <a:spcPts val="1200"/>
              </a:spcAft>
            </a:pPr>
            <a:r>
              <a:rPr lang="es-ES_tradnl" b="1" dirty="0">
                <a:latin typeface="Gill Sans for Oriflame Light"/>
              </a:rPr>
              <a:t>Parte </a:t>
            </a:r>
            <a:r>
              <a:rPr lang="es-ES_tradnl" b="1" dirty="0" smtClean="0">
                <a:latin typeface="Gill Sans for Oriflame Light"/>
              </a:rPr>
              <a:t>3: </a:t>
            </a:r>
            <a:r>
              <a:rPr lang="es-CL" altLang="zh-CN" dirty="0" smtClean="0">
                <a:latin typeface="Gill Sans for Oriflame Light"/>
                <a:cs typeface="Gill Sans for Oriflame"/>
              </a:rPr>
              <a:t>Tu rol como Patrocinador:</a:t>
            </a:r>
            <a:endParaRPr lang="es-CL" altLang="zh-CN" dirty="0">
              <a:latin typeface="Gill Sans for Oriflame Light"/>
            </a:endParaRPr>
          </a:p>
        </p:txBody>
      </p:sp>
      <p:sp>
        <p:nvSpPr>
          <p:cNvPr id="5" name="Rectángulo 4"/>
          <p:cNvSpPr/>
          <p:nvPr/>
        </p:nvSpPr>
        <p:spPr>
          <a:xfrm>
            <a:off x="3886200" y="5833645"/>
            <a:ext cx="5029200" cy="307777"/>
          </a:xfrm>
          <a:prstGeom prst="rect">
            <a:avLst/>
          </a:prstGeom>
        </p:spPr>
        <p:txBody>
          <a:bodyPr wrap="square">
            <a:spAutoFit/>
          </a:bodyPr>
          <a:lstStyle/>
          <a:p>
            <a:pPr>
              <a:spcAft>
                <a:spcPts val="1200"/>
              </a:spcAft>
            </a:pPr>
            <a:r>
              <a:rPr lang="tr-TR" sz="1400" dirty="0" smtClean="0">
                <a:latin typeface="Gill Sans for Oriflame Light"/>
                <a:cs typeface="Gill Sans for Oriflame Light"/>
              </a:rPr>
              <a:t>Ayuda </a:t>
            </a:r>
            <a:r>
              <a:rPr lang="tr-TR" sz="1400" dirty="0">
                <a:latin typeface="Gill Sans for Oriflame Light"/>
                <a:cs typeface="Gill Sans for Oriflame Light"/>
              </a:rPr>
              <a:t>a </a:t>
            </a:r>
            <a:r>
              <a:rPr lang="es-CL" sz="1400" dirty="0" smtClean="0">
                <a:latin typeface="Gill Sans for Oriflame Light"/>
                <a:cs typeface="Gill Sans for Oriflame Light"/>
              </a:rPr>
              <a:t>comenzar</a:t>
            </a:r>
            <a:r>
              <a:rPr lang="tr-TR" sz="1400" dirty="0" smtClean="0">
                <a:latin typeface="Gill Sans for Oriflame Light"/>
                <a:cs typeface="Gill Sans for Oriflame Light"/>
              </a:rPr>
              <a:t> / </a:t>
            </a:r>
            <a:r>
              <a:rPr lang="de-DE" sz="1400" dirty="0" smtClean="0">
                <a:latin typeface="Gill Sans for Oriflame Light"/>
                <a:cs typeface="Gill Sans for Oriflame Light"/>
              </a:rPr>
              <a:t>Entrenar / </a:t>
            </a:r>
            <a:r>
              <a:rPr lang="hu-HU" sz="1400" dirty="0" smtClean="0">
                <a:latin typeface="Gill Sans for Oriflame Light"/>
                <a:cs typeface="Gill Sans for Oriflame Light"/>
              </a:rPr>
              <a:t>Apoyar / </a:t>
            </a:r>
            <a:r>
              <a:rPr lang="es-ES" sz="1400" dirty="0" smtClean="0">
                <a:latin typeface="Gill Sans for Oriflame Light"/>
                <a:cs typeface="Gill Sans for Oriflame Light"/>
              </a:rPr>
              <a:t>Motivar / </a:t>
            </a:r>
            <a:r>
              <a:rPr lang="es-ES_tradnl" sz="1400" dirty="0" smtClean="0">
                <a:latin typeface="Gill Sans for Oriflame Light"/>
                <a:cs typeface="Gill Sans for Oriflame Light"/>
              </a:rPr>
              <a:t>Desarrollar</a:t>
            </a:r>
            <a:endParaRPr lang="es-CL" sz="1200" dirty="0">
              <a:latin typeface="Gill Sans for Oriflame Light"/>
            </a:endParaRPr>
          </a:p>
        </p:txBody>
      </p:sp>
    </p:spTree>
    <p:extLst>
      <p:ext uri="{BB962C8B-B14F-4D97-AF65-F5344CB8AC3E}">
        <p14:creationId xmlns:p14="http://schemas.microsoft.com/office/powerpoint/2010/main" val="14577480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1"/>
          <p:cNvSpPr txBox="1"/>
          <p:nvPr/>
        </p:nvSpPr>
        <p:spPr>
          <a:xfrm>
            <a:off x="533400" y="762000"/>
            <a:ext cx="6229595" cy="477054"/>
          </a:xfrm>
          <a:prstGeom prst="rect">
            <a:avLst/>
          </a:prstGeom>
          <a:noFill/>
        </p:spPr>
        <p:txBody>
          <a:bodyPr wrap="none" lIns="0" tIns="0" rIns="0" rtlCol="0">
            <a:spAutoFit/>
          </a:bodyPr>
          <a:lstStyle/>
          <a:p>
            <a:pPr>
              <a:lnSpc>
                <a:spcPts val="3400"/>
              </a:lnSpc>
              <a:tabLst/>
            </a:pPr>
            <a:r>
              <a:rPr lang="es-ES_tradnl" sz="2800" dirty="0">
                <a:solidFill>
                  <a:srgbClr val="93CDDD"/>
                </a:solidFill>
                <a:latin typeface="GillSansAltOneWGLLight"/>
              </a:rPr>
              <a:t>Sistema de seguimiento para Nuevos Socios</a:t>
            </a:r>
            <a:endParaRPr lang="en-US" altLang="zh-CN" sz="2800" dirty="0">
              <a:solidFill>
                <a:srgbClr val="93CDDD"/>
              </a:solidFill>
              <a:latin typeface="Gill Sans for Oriflame Light"/>
              <a:cs typeface="Gill Sans for Oriflame Light"/>
            </a:endParaRPr>
          </a:p>
        </p:txBody>
      </p:sp>
      <p:sp>
        <p:nvSpPr>
          <p:cNvPr id="7" name="Rectángulo 6"/>
          <p:cNvSpPr/>
          <p:nvPr/>
        </p:nvSpPr>
        <p:spPr>
          <a:xfrm>
            <a:off x="457200" y="1295400"/>
            <a:ext cx="7010400" cy="759182"/>
          </a:xfrm>
          <a:prstGeom prst="rect">
            <a:avLst/>
          </a:prstGeom>
        </p:spPr>
        <p:txBody>
          <a:bodyPr wrap="square">
            <a:spAutoFit/>
          </a:bodyPr>
          <a:lstStyle/>
          <a:p>
            <a:pPr>
              <a:lnSpc>
                <a:spcPts val="2600"/>
              </a:lnSpc>
              <a:tabLst/>
            </a:pPr>
            <a:r>
              <a:rPr lang="es-ES_tradnl" b="1" dirty="0">
                <a:solidFill>
                  <a:schemeClr val="tx1">
                    <a:lumMod val="75000"/>
                    <a:lumOff val="25000"/>
                  </a:schemeClr>
                </a:solidFill>
                <a:latin typeface="GillSansAltOneWGL-Bold"/>
              </a:rPr>
              <a:t>Primer Catálogo (o primeros 21 días):</a:t>
            </a:r>
          </a:p>
          <a:p>
            <a:pPr>
              <a:lnSpc>
                <a:spcPts val="2600"/>
              </a:lnSpc>
              <a:tabLst/>
            </a:pPr>
            <a:r>
              <a:rPr lang="es-ES_tradnl" dirty="0">
                <a:latin typeface="GillSansAltOneWGLLight"/>
              </a:rPr>
              <a:t>Motiva para alcanzar el </a:t>
            </a:r>
            <a:r>
              <a:rPr lang="es-ES_tradnl" dirty="0" smtClean="0">
                <a:latin typeface="GillSansAltOneWGLLight"/>
              </a:rPr>
              <a:t>primer </a:t>
            </a:r>
            <a:r>
              <a:rPr lang="es-ES_tradnl" dirty="0">
                <a:latin typeface="GillSansAltOneWGLLight"/>
              </a:rPr>
              <a:t>nivel del Programa de Bienvenida</a:t>
            </a:r>
            <a:endParaRPr lang="en-US" altLang="zh-CN" dirty="0">
              <a:latin typeface="Gill Sans for Oriflame Light"/>
              <a:cs typeface="Gill Sans for Oriflame Light"/>
            </a:endParaRPr>
          </a:p>
        </p:txBody>
      </p:sp>
      <p:pic>
        <p:nvPicPr>
          <p:cNvPr id="23" name="Picture 2" descr="Y:\2013\Imagenes_Shutter\shutterstock_3472835.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57200" y="2743200"/>
            <a:ext cx="8382000" cy="1726552"/>
          </a:xfrm>
          <a:prstGeom prst="rect">
            <a:avLst/>
          </a:prstGeom>
          <a:noFill/>
          <a:extLst>
            <a:ext uri="{909E8E84-426E-40DD-AFC4-6F175D3DCCD1}">
              <a14:hiddenFill xmlns:a14="http://schemas.microsoft.com/office/drawing/2010/main">
                <a:solidFill>
                  <a:srgbClr val="FFFFFF"/>
                </a:solidFill>
              </a14:hiddenFill>
            </a:ext>
          </a:extLst>
        </p:spPr>
      </p:pic>
      <p:sp>
        <p:nvSpPr>
          <p:cNvPr id="25" name="Freeform 3"/>
          <p:cNvSpPr/>
          <p:nvPr/>
        </p:nvSpPr>
        <p:spPr>
          <a:xfrm>
            <a:off x="2209801" y="4592936"/>
            <a:ext cx="1524000" cy="1045864"/>
          </a:xfrm>
          <a:custGeom>
            <a:avLst/>
            <a:gdLst>
              <a:gd name="connsiteX0" fmla="*/ 0 w 1948726"/>
              <a:gd name="connsiteY0" fmla="*/ 1110576 h 1110576"/>
              <a:gd name="connsiteX1" fmla="*/ 1948726 w 1948726"/>
              <a:gd name="connsiteY1" fmla="*/ 1110576 h 1110576"/>
              <a:gd name="connsiteX2" fmla="*/ 1948726 w 1948726"/>
              <a:gd name="connsiteY2" fmla="*/ 0 h 1110576"/>
              <a:gd name="connsiteX3" fmla="*/ 0 w 1948726"/>
              <a:gd name="connsiteY3" fmla="*/ 0 h 1110576"/>
              <a:gd name="connsiteX4" fmla="*/ 0 w 1948726"/>
              <a:gd name="connsiteY4" fmla="*/ 1110576 h 111057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48726" h="1110576">
                <a:moveTo>
                  <a:pt x="0" y="1110576"/>
                </a:moveTo>
                <a:lnTo>
                  <a:pt x="1948726" y="1110576"/>
                </a:lnTo>
                <a:lnTo>
                  <a:pt x="1948726" y="0"/>
                </a:lnTo>
                <a:lnTo>
                  <a:pt x="0" y="0"/>
                </a:lnTo>
                <a:lnTo>
                  <a:pt x="0" y="1110576"/>
                </a:lnTo>
              </a:path>
            </a:pathLst>
          </a:custGeom>
          <a:solidFill>
            <a:schemeClr val="accent5">
              <a:alpha val="40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26" name="TextBox 1"/>
          <p:cNvSpPr txBox="1"/>
          <p:nvPr/>
        </p:nvSpPr>
        <p:spPr>
          <a:xfrm>
            <a:off x="2209800" y="4724400"/>
            <a:ext cx="1506412" cy="880241"/>
          </a:xfrm>
          <a:prstGeom prst="rect">
            <a:avLst/>
          </a:prstGeom>
          <a:noFill/>
        </p:spPr>
        <p:txBody>
          <a:bodyPr wrap="square" lIns="0" tIns="0" rIns="0" rtlCol="0">
            <a:spAutoFit/>
          </a:bodyPr>
          <a:lstStyle/>
          <a:p>
            <a:pPr marL="177800" indent="-177800" algn="ctr" defTabSz="873125">
              <a:lnSpc>
                <a:spcPct val="90000"/>
              </a:lnSpc>
            </a:pPr>
            <a:r>
              <a:rPr lang="es-ES" sz="1200" b="1" dirty="0">
                <a:latin typeface="Gill Sans for Oriflame Light"/>
              </a:rPr>
              <a:t>“Primer Pedido</a:t>
            </a:r>
            <a:r>
              <a:rPr lang="es-ES" sz="1200" b="1" dirty="0" smtClean="0">
                <a:latin typeface="Gill Sans for Oriflame Light"/>
              </a:rPr>
              <a:t>”</a:t>
            </a:r>
            <a:endParaRPr lang="es-ES" sz="1200" b="1" dirty="0">
              <a:latin typeface="Gill Sans for Oriflame Light"/>
            </a:endParaRPr>
          </a:p>
          <a:p>
            <a:pPr marL="177800" indent="-177800" algn="ctr" defTabSz="873125">
              <a:lnSpc>
                <a:spcPct val="90000"/>
              </a:lnSpc>
            </a:pPr>
            <a:r>
              <a:rPr lang="es-ES" sz="1200" dirty="0">
                <a:latin typeface="Gill Sans for Oriflame Light"/>
              </a:rPr>
              <a:t>Hacer con él </a:t>
            </a:r>
            <a:r>
              <a:rPr lang="es-ES" sz="1200" dirty="0" smtClean="0">
                <a:latin typeface="Gill Sans for Oriflame Light"/>
              </a:rPr>
              <a:t>lo</a:t>
            </a:r>
          </a:p>
          <a:p>
            <a:pPr marL="177800" indent="-177800" algn="ctr" defTabSz="873125">
              <a:lnSpc>
                <a:spcPct val="90000"/>
              </a:lnSpc>
            </a:pPr>
            <a:r>
              <a:rPr lang="es-ES" sz="1200" dirty="0" smtClean="0">
                <a:latin typeface="Gill Sans for Oriflame Light"/>
              </a:rPr>
              <a:t>que necesita </a:t>
            </a:r>
            <a:r>
              <a:rPr lang="es-ES" sz="1200" dirty="0">
                <a:latin typeface="Gill Sans for Oriflame Light"/>
              </a:rPr>
              <a:t>saber. </a:t>
            </a:r>
          </a:p>
          <a:p>
            <a:pPr marL="177800" indent="-177800" algn="ctr" defTabSz="873125">
              <a:lnSpc>
                <a:spcPct val="90000"/>
              </a:lnSpc>
            </a:pPr>
            <a:r>
              <a:rPr lang="es-ES" sz="1200" dirty="0">
                <a:latin typeface="Gill Sans for Oriflame Light"/>
              </a:rPr>
              <a:t>Es la </a:t>
            </a:r>
            <a:r>
              <a:rPr lang="es-ES" sz="1200" dirty="0" smtClean="0">
                <a:latin typeface="Gill Sans for Oriflame Light"/>
              </a:rPr>
              <a:t>mejor inversión</a:t>
            </a:r>
          </a:p>
          <a:p>
            <a:pPr marL="177800" indent="-177800" algn="ctr" defTabSz="873125">
              <a:lnSpc>
                <a:spcPct val="90000"/>
              </a:lnSpc>
            </a:pPr>
            <a:r>
              <a:rPr lang="es-ES" sz="1200" dirty="0" smtClean="0">
                <a:latin typeface="Gill Sans for Oriflame Light"/>
              </a:rPr>
              <a:t>de </a:t>
            </a:r>
            <a:r>
              <a:rPr lang="es-ES" sz="1200" dirty="0">
                <a:latin typeface="Gill Sans for Oriflame Light"/>
              </a:rPr>
              <a:t>tiempo</a:t>
            </a:r>
          </a:p>
        </p:txBody>
      </p:sp>
      <p:sp>
        <p:nvSpPr>
          <p:cNvPr id="32" name="Rectángulo 31"/>
          <p:cNvSpPr/>
          <p:nvPr/>
        </p:nvSpPr>
        <p:spPr>
          <a:xfrm>
            <a:off x="2209800" y="2514600"/>
            <a:ext cx="1524000" cy="3124200"/>
          </a:xfrm>
          <a:prstGeom prst="rect">
            <a:avLst/>
          </a:prstGeom>
          <a:noFill/>
          <a:ln>
            <a:solidFill>
              <a:schemeClr val="accent5">
                <a:alpha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3" name="Freeform 3"/>
          <p:cNvSpPr/>
          <p:nvPr/>
        </p:nvSpPr>
        <p:spPr>
          <a:xfrm>
            <a:off x="3886200" y="4592936"/>
            <a:ext cx="1524000" cy="1045864"/>
          </a:xfrm>
          <a:custGeom>
            <a:avLst/>
            <a:gdLst>
              <a:gd name="connsiteX0" fmla="*/ 0 w 1948726"/>
              <a:gd name="connsiteY0" fmla="*/ 1110576 h 1110576"/>
              <a:gd name="connsiteX1" fmla="*/ 1948726 w 1948726"/>
              <a:gd name="connsiteY1" fmla="*/ 1110576 h 1110576"/>
              <a:gd name="connsiteX2" fmla="*/ 1948726 w 1948726"/>
              <a:gd name="connsiteY2" fmla="*/ 0 h 1110576"/>
              <a:gd name="connsiteX3" fmla="*/ 0 w 1948726"/>
              <a:gd name="connsiteY3" fmla="*/ 0 h 1110576"/>
              <a:gd name="connsiteX4" fmla="*/ 0 w 1948726"/>
              <a:gd name="connsiteY4" fmla="*/ 1110576 h 111057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48726" h="1110576">
                <a:moveTo>
                  <a:pt x="0" y="1110576"/>
                </a:moveTo>
                <a:lnTo>
                  <a:pt x="1948726" y="1110576"/>
                </a:lnTo>
                <a:lnTo>
                  <a:pt x="1948726" y="0"/>
                </a:lnTo>
                <a:lnTo>
                  <a:pt x="0" y="0"/>
                </a:lnTo>
                <a:lnTo>
                  <a:pt x="0" y="1110576"/>
                </a:lnTo>
              </a:path>
            </a:pathLst>
          </a:custGeom>
          <a:solidFill>
            <a:schemeClr val="accent5">
              <a:alpha val="60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34" name="TextBox 1"/>
          <p:cNvSpPr txBox="1"/>
          <p:nvPr/>
        </p:nvSpPr>
        <p:spPr>
          <a:xfrm>
            <a:off x="3886200" y="4800600"/>
            <a:ext cx="1506412" cy="600164"/>
          </a:xfrm>
          <a:prstGeom prst="rect">
            <a:avLst/>
          </a:prstGeom>
          <a:noFill/>
        </p:spPr>
        <p:txBody>
          <a:bodyPr wrap="square" lIns="0" tIns="0" rIns="0" rtlCol="0">
            <a:spAutoFit/>
          </a:bodyPr>
          <a:lstStyle/>
          <a:p>
            <a:pPr marL="177800" indent="-177800" algn="ctr" defTabSz="873125"/>
            <a:r>
              <a:rPr lang="es-ES" sz="1200" dirty="0">
                <a:latin typeface="Gill Sans for Oriflame Light"/>
              </a:rPr>
              <a:t>Después de</a:t>
            </a:r>
          </a:p>
          <a:p>
            <a:pPr marL="177800" indent="-177800" algn="ctr" defTabSz="873125"/>
            <a:r>
              <a:rPr lang="es-ES" sz="1200" dirty="0" smtClean="0">
                <a:latin typeface="Gill Sans for Oriflame Light"/>
              </a:rPr>
              <a:t>recibir su</a:t>
            </a:r>
          </a:p>
          <a:p>
            <a:pPr marL="177800" indent="-177800" algn="ctr" defTabSz="873125"/>
            <a:r>
              <a:rPr lang="es-ES" sz="1200" dirty="0" smtClean="0">
                <a:latin typeface="Gill Sans for Oriflame Light"/>
              </a:rPr>
              <a:t>Primer pedido</a:t>
            </a:r>
            <a:endParaRPr lang="es-ES" sz="1200" dirty="0">
              <a:latin typeface="Gill Sans for Oriflame Light"/>
            </a:endParaRPr>
          </a:p>
        </p:txBody>
      </p:sp>
      <p:sp>
        <p:nvSpPr>
          <p:cNvPr id="35" name="Rectángulo 34"/>
          <p:cNvSpPr/>
          <p:nvPr/>
        </p:nvSpPr>
        <p:spPr>
          <a:xfrm>
            <a:off x="3886199" y="2514600"/>
            <a:ext cx="1524000" cy="3124200"/>
          </a:xfrm>
          <a:prstGeom prst="rect">
            <a:avLst/>
          </a:prstGeom>
          <a:noFill/>
          <a:ln>
            <a:solidFill>
              <a:schemeClr val="accent5">
                <a:alpha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6" name="Freeform 3"/>
          <p:cNvSpPr/>
          <p:nvPr/>
        </p:nvSpPr>
        <p:spPr>
          <a:xfrm>
            <a:off x="5562600" y="4592936"/>
            <a:ext cx="1524000" cy="1045864"/>
          </a:xfrm>
          <a:custGeom>
            <a:avLst/>
            <a:gdLst>
              <a:gd name="connsiteX0" fmla="*/ 0 w 1948726"/>
              <a:gd name="connsiteY0" fmla="*/ 1110576 h 1110576"/>
              <a:gd name="connsiteX1" fmla="*/ 1948726 w 1948726"/>
              <a:gd name="connsiteY1" fmla="*/ 1110576 h 1110576"/>
              <a:gd name="connsiteX2" fmla="*/ 1948726 w 1948726"/>
              <a:gd name="connsiteY2" fmla="*/ 0 h 1110576"/>
              <a:gd name="connsiteX3" fmla="*/ 0 w 1948726"/>
              <a:gd name="connsiteY3" fmla="*/ 0 h 1110576"/>
              <a:gd name="connsiteX4" fmla="*/ 0 w 1948726"/>
              <a:gd name="connsiteY4" fmla="*/ 1110576 h 111057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48726" h="1110576">
                <a:moveTo>
                  <a:pt x="0" y="1110576"/>
                </a:moveTo>
                <a:lnTo>
                  <a:pt x="1948726" y="1110576"/>
                </a:lnTo>
                <a:lnTo>
                  <a:pt x="1948726" y="0"/>
                </a:lnTo>
                <a:lnTo>
                  <a:pt x="0" y="0"/>
                </a:lnTo>
                <a:lnTo>
                  <a:pt x="0" y="1110576"/>
                </a:lnTo>
              </a:path>
            </a:pathLst>
          </a:custGeom>
          <a:solidFill>
            <a:schemeClr val="accent5">
              <a:alpha val="80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37" name="TextBox 1"/>
          <p:cNvSpPr txBox="1"/>
          <p:nvPr/>
        </p:nvSpPr>
        <p:spPr>
          <a:xfrm>
            <a:off x="5580188" y="4953000"/>
            <a:ext cx="1506412" cy="261610"/>
          </a:xfrm>
          <a:prstGeom prst="rect">
            <a:avLst/>
          </a:prstGeom>
          <a:noFill/>
        </p:spPr>
        <p:txBody>
          <a:bodyPr wrap="square" lIns="0" tIns="0" rIns="0" rtlCol="0">
            <a:spAutoFit/>
          </a:bodyPr>
          <a:lstStyle/>
          <a:p>
            <a:pPr marL="177800" indent="-177800" algn="ctr" defTabSz="873125"/>
            <a:r>
              <a:rPr lang="es-ES" sz="1400" b="1" dirty="0">
                <a:latin typeface="Gill Sans for Oriflame Light"/>
              </a:rPr>
              <a:t>“Capacitación”</a:t>
            </a:r>
          </a:p>
        </p:txBody>
      </p:sp>
      <p:sp>
        <p:nvSpPr>
          <p:cNvPr id="38" name="Rectángulo 37"/>
          <p:cNvSpPr/>
          <p:nvPr/>
        </p:nvSpPr>
        <p:spPr>
          <a:xfrm>
            <a:off x="5562599" y="2514600"/>
            <a:ext cx="1524000" cy="3124200"/>
          </a:xfrm>
          <a:prstGeom prst="rect">
            <a:avLst/>
          </a:prstGeom>
          <a:noFill/>
          <a:ln>
            <a:solidFill>
              <a:schemeClr val="accent5">
                <a:alpha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9" name="Freeform 3"/>
          <p:cNvSpPr/>
          <p:nvPr/>
        </p:nvSpPr>
        <p:spPr>
          <a:xfrm>
            <a:off x="7239000" y="4592936"/>
            <a:ext cx="1524000" cy="1045864"/>
          </a:xfrm>
          <a:custGeom>
            <a:avLst/>
            <a:gdLst>
              <a:gd name="connsiteX0" fmla="*/ 0 w 1948726"/>
              <a:gd name="connsiteY0" fmla="*/ 1110576 h 1110576"/>
              <a:gd name="connsiteX1" fmla="*/ 1948726 w 1948726"/>
              <a:gd name="connsiteY1" fmla="*/ 1110576 h 1110576"/>
              <a:gd name="connsiteX2" fmla="*/ 1948726 w 1948726"/>
              <a:gd name="connsiteY2" fmla="*/ 0 h 1110576"/>
              <a:gd name="connsiteX3" fmla="*/ 0 w 1948726"/>
              <a:gd name="connsiteY3" fmla="*/ 0 h 1110576"/>
              <a:gd name="connsiteX4" fmla="*/ 0 w 1948726"/>
              <a:gd name="connsiteY4" fmla="*/ 1110576 h 111057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48726" h="1110576">
                <a:moveTo>
                  <a:pt x="0" y="1110576"/>
                </a:moveTo>
                <a:lnTo>
                  <a:pt x="1948726" y="1110576"/>
                </a:lnTo>
                <a:lnTo>
                  <a:pt x="1948726" y="0"/>
                </a:lnTo>
                <a:lnTo>
                  <a:pt x="0" y="0"/>
                </a:lnTo>
                <a:lnTo>
                  <a:pt x="0" y="1110576"/>
                </a:lnTo>
              </a:path>
            </a:pathLst>
          </a:custGeom>
          <a:solidFill>
            <a:schemeClr val="accent5"/>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40" name="TextBox 1"/>
          <p:cNvSpPr txBox="1"/>
          <p:nvPr/>
        </p:nvSpPr>
        <p:spPr>
          <a:xfrm>
            <a:off x="7315200" y="4800600"/>
            <a:ext cx="1371600" cy="600164"/>
          </a:xfrm>
          <a:prstGeom prst="rect">
            <a:avLst/>
          </a:prstGeom>
          <a:noFill/>
        </p:spPr>
        <p:txBody>
          <a:bodyPr wrap="square" lIns="0" tIns="0" rIns="0" rtlCol="0">
            <a:spAutoFit/>
          </a:bodyPr>
          <a:lstStyle/>
          <a:p>
            <a:pPr marL="177800" indent="-177800" algn="ctr" defTabSz="873125"/>
            <a:r>
              <a:rPr lang="es-ES" sz="1200" dirty="0">
                <a:latin typeface="Gill Sans for Oriflame Light"/>
              </a:rPr>
              <a:t>Orientarlo al</a:t>
            </a:r>
          </a:p>
          <a:p>
            <a:pPr marL="177800" indent="-177800" algn="ctr" defTabSz="873125"/>
            <a:r>
              <a:rPr lang="es-ES" sz="1200" dirty="0">
                <a:latin typeface="Gill Sans for Oriflame Light"/>
              </a:rPr>
              <a:t>cierre y </a:t>
            </a:r>
            <a:r>
              <a:rPr lang="es-ES" sz="1200" dirty="0" smtClean="0">
                <a:latin typeface="Gill Sans for Oriflame Light"/>
              </a:rPr>
              <a:t>verificar</a:t>
            </a:r>
          </a:p>
          <a:p>
            <a:pPr marL="177800" indent="-177800" algn="ctr" defTabSz="873125"/>
            <a:r>
              <a:rPr lang="es-ES" sz="1200" dirty="0" smtClean="0">
                <a:latin typeface="Gill Sans for Oriflame Light"/>
              </a:rPr>
              <a:t>sus metas</a:t>
            </a:r>
            <a:endParaRPr lang="es-ES" sz="1200" dirty="0">
              <a:latin typeface="Gill Sans for Oriflame Light"/>
            </a:endParaRPr>
          </a:p>
        </p:txBody>
      </p:sp>
      <p:sp>
        <p:nvSpPr>
          <p:cNvPr id="41" name="Rectángulo 40"/>
          <p:cNvSpPr/>
          <p:nvPr/>
        </p:nvSpPr>
        <p:spPr>
          <a:xfrm>
            <a:off x="7238999" y="2514600"/>
            <a:ext cx="1524000" cy="3124200"/>
          </a:xfrm>
          <a:prstGeom prst="rect">
            <a:avLst/>
          </a:pr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3" name="2 Grupo"/>
          <p:cNvGrpSpPr/>
          <p:nvPr/>
        </p:nvGrpSpPr>
        <p:grpSpPr>
          <a:xfrm>
            <a:off x="533399" y="2514600"/>
            <a:ext cx="1524001" cy="3124200"/>
            <a:chOff x="533399" y="2514600"/>
            <a:chExt cx="1524001" cy="3124200"/>
          </a:xfrm>
        </p:grpSpPr>
        <p:sp>
          <p:nvSpPr>
            <p:cNvPr id="6" name="Freeform 3"/>
            <p:cNvSpPr/>
            <p:nvPr/>
          </p:nvSpPr>
          <p:spPr>
            <a:xfrm>
              <a:off x="533400" y="4592936"/>
              <a:ext cx="1524000" cy="1045864"/>
            </a:xfrm>
            <a:custGeom>
              <a:avLst/>
              <a:gdLst>
                <a:gd name="connsiteX0" fmla="*/ 0 w 1948726"/>
                <a:gd name="connsiteY0" fmla="*/ 1110576 h 1110576"/>
                <a:gd name="connsiteX1" fmla="*/ 1948726 w 1948726"/>
                <a:gd name="connsiteY1" fmla="*/ 1110576 h 1110576"/>
                <a:gd name="connsiteX2" fmla="*/ 1948726 w 1948726"/>
                <a:gd name="connsiteY2" fmla="*/ 0 h 1110576"/>
                <a:gd name="connsiteX3" fmla="*/ 0 w 1948726"/>
                <a:gd name="connsiteY3" fmla="*/ 0 h 1110576"/>
                <a:gd name="connsiteX4" fmla="*/ 0 w 1948726"/>
                <a:gd name="connsiteY4" fmla="*/ 1110576 h 111057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48726" h="1110576">
                  <a:moveTo>
                    <a:pt x="0" y="1110576"/>
                  </a:moveTo>
                  <a:lnTo>
                    <a:pt x="1948726" y="1110576"/>
                  </a:lnTo>
                  <a:lnTo>
                    <a:pt x="1948726" y="0"/>
                  </a:lnTo>
                  <a:lnTo>
                    <a:pt x="0" y="0"/>
                  </a:lnTo>
                  <a:lnTo>
                    <a:pt x="0" y="1110576"/>
                  </a:lnTo>
                </a:path>
              </a:pathLst>
            </a:custGeom>
            <a:solidFill>
              <a:schemeClr val="accent5">
                <a:alpha val="20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2" name="TextBox 1"/>
            <p:cNvSpPr txBox="1"/>
            <p:nvPr/>
          </p:nvSpPr>
          <p:spPr>
            <a:xfrm>
              <a:off x="609600" y="4864438"/>
              <a:ext cx="1430212" cy="600164"/>
            </a:xfrm>
            <a:prstGeom prst="rect">
              <a:avLst/>
            </a:prstGeom>
            <a:noFill/>
          </p:spPr>
          <p:txBody>
            <a:bodyPr wrap="square" lIns="0" tIns="0" rIns="0" rtlCol="0">
              <a:spAutoFit/>
            </a:bodyPr>
            <a:lstStyle/>
            <a:p>
              <a:pPr algn="ctr">
                <a:spcAft>
                  <a:spcPts val="0"/>
                </a:spcAft>
              </a:pPr>
              <a:r>
                <a:rPr lang="es-ES" sz="1200" b="1" dirty="0">
                  <a:latin typeface="Gill Sans for Oriflame Light"/>
                </a:rPr>
                <a:t>“El Inicio Perfecto”</a:t>
              </a:r>
            </a:p>
            <a:p>
              <a:pPr algn="ctr">
                <a:spcAft>
                  <a:spcPts val="0"/>
                </a:spcAft>
              </a:pPr>
              <a:r>
                <a:rPr lang="es-ES" sz="1200" dirty="0">
                  <a:latin typeface="Gill Sans for Oriflame Light"/>
                </a:rPr>
                <a:t>Inmediatamente </a:t>
              </a:r>
            </a:p>
            <a:p>
              <a:pPr algn="ctr">
                <a:spcAft>
                  <a:spcPts val="0"/>
                </a:spcAft>
              </a:pPr>
              <a:r>
                <a:rPr lang="es-ES" sz="1200" dirty="0">
                  <a:latin typeface="Gill Sans for Oriflame Light"/>
                </a:rPr>
                <a:t>después de la ROO </a:t>
              </a:r>
            </a:p>
          </p:txBody>
        </p:sp>
        <p:sp>
          <p:nvSpPr>
            <p:cNvPr id="8" name="Rectángulo 7"/>
            <p:cNvSpPr/>
            <p:nvPr/>
          </p:nvSpPr>
          <p:spPr>
            <a:xfrm>
              <a:off x="533399" y="2514600"/>
              <a:ext cx="1524000" cy="3124200"/>
            </a:xfrm>
            <a:prstGeom prst="rect">
              <a:avLst/>
            </a:prstGeom>
            <a:noFill/>
            <a:ln>
              <a:solidFill>
                <a:schemeClr val="accent5">
                  <a:alpha val="2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2" name="Rectangle 16"/>
            <p:cNvSpPr>
              <a:spLocks noChangeArrowheads="1"/>
            </p:cNvSpPr>
            <p:nvPr/>
          </p:nvSpPr>
          <p:spPr bwMode="auto">
            <a:xfrm>
              <a:off x="533400" y="2667000"/>
              <a:ext cx="152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sv-SE" sz="1200" b="1" u="sng" dirty="0" smtClean="0">
                  <a:solidFill>
                    <a:schemeClr val="tx1">
                      <a:lumMod val="85000"/>
                      <a:lumOff val="15000"/>
                    </a:schemeClr>
                  </a:solidFill>
                  <a:latin typeface="Gill Sans for Oriflame Light"/>
                </a:rPr>
                <a:t>Inicio Perfecto</a:t>
              </a:r>
              <a:endParaRPr lang="sv-SE" sz="1200" u="sng" dirty="0">
                <a:solidFill>
                  <a:schemeClr val="tx1">
                    <a:lumMod val="85000"/>
                    <a:lumOff val="15000"/>
                  </a:schemeClr>
                </a:solidFill>
                <a:latin typeface="Gill Sans for Oriflame Light"/>
              </a:endParaRPr>
            </a:p>
          </p:txBody>
        </p:sp>
      </p:grpSp>
      <p:sp>
        <p:nvSpPr>
          <p:cNvPr id="44" name="Rectangle 16"/>
          <p:cNvSpPr>
            <a:spLocks noChangeArrowheads="1"/>
          </p:cNvSpPr>
          <p:nvPr/>
        </p:nvSpPr>
        <p:spPr bwMode="auto">
          <a:xfrm>
            <a:off x="2209800" y="2667000"/>
            <a:ext cx="152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sv-SE" sz="1200" b="1" u="sng" dirty="0" smtClean="0">
                <a:solidFill>
                  <a:schemeClr val="tx1">
                    <a:lumMod val="85000"/>
                    <a:lumOff val="15000"/>
                  </a:schemeClr>
                </a:solidFill>
                <a:latin typeface="Gill Sans for Oriflame Light"/>
              </a:rPr>
              <a:t>Visita 1</a:t>
            </a:r>
            <a:endParaRPr lang="sv-SE" sz="1200" u="sng" dirty="0">
              <a:solidFill>
                <a:schemeClr val="tx1">
                  <a:lumMod val="85000"/>
                  <a:lumOff val="15000"/>
                </a:schemeClr>
              </a:solidFill>
              <a:latin typeface="Gill Sans for Oriflame Light"/>
            </a:endParaRPr>
          </a:p>
        </p:txBody>
      </p:sp>
      <p:sp>
        <p:nvSpPr>
          <p:cNvPr id="45" name="Rectangle 16"/>
          <p:cNvSpPr>
            <a:spLocks noChangeArrowheads="1"/>
          </p:cNvSpPr>
          <p:nvPr/>
        </p:nvSpPr>
        <p:spPr bwMode="auto">
          <a:xfrm>
            <a:off x="3886200" y="2667000"/>
            <a:ext cx="152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sv-SE" sz="1200" b="1" u="sng" dirty="0" smtClean="0">
                <a:solidFill>
                  <a:schemeClr val="tx1">
                    <a:lumMod val="85000"/>
                    <a:lumOff val="15000"/>
                  </a:schemeClr>
                </a:solidFill>
                <a:latin typeface="Gill Sans for Oriflame Light"/>
              </a:rPr>
              <a:t>Visita 2</a:t>
            </a:r>
            <a:endParaRPr lang="sv-SE" sz="1200" u="sng" dirty="0">
              <a:solidFill>
                <a:schemeClr val="tx1">
                  <a:lumMod val="85000"/>
                  <a:lumOff val="15000"/>
                </a:schemeClr>
              </a:solidFill>
              <a:latin typeface="Gill Sans for Oriflame Light"/>
            </a:endParaRPr>
          </a:p>
        </p:txBody>
      </p:sp>
      <p:sp>
        <p:nvSpPr>
          <p:cNvPr id="46" name="Rectangle 16"/>
          <p:cNvSpPr>
            <a:spLocks noChangeArrowheads="1"/>
          </p:cNvSpPr>
          <p:nvPr/>
        </p:nvSpPr>
        <p:spPr bwMode="auto">
          <a:xfrm>
            <a:off x="5562600" y="2667000"/>
            <a:ext cx="152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sv-SE" sz="1200" b="1" u="sng" dirty="0" smtClean="0">
                <a:solidFill>
                  <a:schemeClr val="tx1">
                    <a:lumMod val="85000"/>
                    <a:lumOff val="15000"/>
                  </a:schemeClr>
                </a:solidFill>
                <a:latin typeface="Gill Sans for Oriflame Light"/>
              </a:rPr>
              <a:t>Curso 1 y 2</a:t>
            </a:r>
            <a:endParaRPr lang="sv-SE" sz="1200" u="sng" dirty="0">
              <a:solidFill>
                <a:schemeClr val="tx1">
                  <a:lumMod val="85000"/>
                  <a:lumOff val="15000"/>
                </a:schemeClr>
              </a:solidFill>
              <a:latin typeface="Gill Sans for Oriflame Light"/>
            </a:endParaRPr>
          </a:p>
        </p:txBody>
      </p:sp>
      <p:sp>
        <p:nvSpPr>
          <p:cNvPr id="47" name="Rectangle 16"/>
          <p:cNvSpPr>
            <a:spLocks noChangeArrowheads="1"/>
          </p:cNvSpPr>
          <p:nvPr/>
        </p:nvSpPr>
        <p:spPr bwMode="auto">
          <a:xfrm>
            <a:off x="7239000" y="2667000"/>
            <a:ext cx="152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sv-SE" sz="1200" b="1" u="sng" dirty="0" smtClean="0">
                <a:solidFill>
                  <a:schemeClr val="tx1">
                    <a:lumMod val="85000"/>
                    <a:lumOff val="15000"/>
                  </a:schemeClr>
                </a:solidFill>
                <a:latin typeface="Gill Sans for Oriflame Light"/>
              </a:rPr>
              <a:t>Cierre del Catálogo</a:t>
            </a:r>
            <a:endParaRPr lang="sv-SE" sz="1200" u="sng" dirty="0">
              <a:solidFill>
                <a:schemeClr val="tx1">
                  <a:lumMod val="85000"/>
                  <a:lumOff val="15000"/>
                </a:schemeClr>
              </a:solidFill>
              <a:latin typeface="Gill Sans for Oriflame Light"/>
            </a:endParaRPr>
          </a:p>
        </p:txBody>
      </p:sp>
    </p:spTree>
    <p:extLst>
      <p:ext uri="{BB962C8B-B14F-4D97-AF65-F5344CB8AC3E}">
        <p14:creationId xmlns:p14="http://schemas.microsoft.com/office/powerpoint/2010/main" val="24439704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5 Grupo"/>
          <p:cNvGrpSpPr/>
          <p:nvPr/>
        </p:nvGrpSpPr>
        <p:grpSpPr>
          <a:xfrm>
            <a:off x="4403250" y="1055362"/>
            <a:ext cx="4159730" cy="4659638"/>
            <a:chOff x="5812615" y="713216"/>
            <a:chExt cx="4144183" cy="4744216"/>
          </a:xfrm>
        </p:grpSpPr>
        <p:grpSp>
          <p:nvGrpSpPr>
            <p:cNvPr id="31" name="4 Grupo"/>
            <p:cNvGrpSpPr/>
            <p:nvPr/>
          </p:nvGrpSpPr>
          <p:grpSpPr>
            <a:xfrm>
              <a:off x="5812615" y="958087"/>
              <a:ext cx="4144183" cy="4422046"/>
              <a:chOff x="5536328" y="-319231"/>
              <a:chExt cx="4144183" cy="4422046"/>
            </a:xfrm>
          </p:grpSpPr>
          <p:pic>
            <p:nvPicPr>
              <p:cNvPr id="48" name="Picture 2" descr="Y:\2013\Imagenes_Shutter\shutterstock_1572157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36328" y="21360"/>
                <a:ext cx="1968883" cy="390937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Y:\2013\Imagenes_Shutter\shutterstock_15721570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6383" b="94529" l="3823" r="99799"/>
                        </a14:imgEffect>
                      </a14:imgLayer>
                    </a14:imgProps>
                  </a:ext>
                  <a:ext uri="{28A0092B-C50C-407E-A947-70E740481C1C}">
                    <a14:useLocalDpi xmlns:a14="http://schemas.microsoft.com/office/drawing/2010/main" val="0"/>
                  </a:ext>
                </a:extLst>
              </a:blip>
              <a:srcRect/>
              <a:stretch/>
            </p:blipFill>
            <p:spPr bwMode="auto">
              <a:xfrm>
                <a:off x="6714348" y="0"/>
                <a:ext cx="2066307" cy="410281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Y:\2013\Imagenes_Shutter\shutterstock_157215701.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6383" b="94529" l="3823" r="99799"/>
                        </a14:imgEffect>
                      </a14:imgLayer>
                    </a14:imgProps>
                  </a:ext>
                  <a:ext uri="{28A0092B-C50C-407E-A947-70E740481C1C}">
                    <a14:useLocalDpi xmlns:a14="http://schemas.microsoft.com/office/drawing/2010/main" val="0"/>
                  </a:ext>
                </a:extLst>
              </a:blip>
              <a:srcRect/>
              <a:stretch/>
            </p:blipFill>
            <p:spPr bwMode="auto">
              <a:xfrm>
                <a:off x="7505211" y="-319231"/>
                <a:ext cx="2175300" cy="4319227"/>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2" descr="Y:\2013\Imagenes_Shutter\shutterstock_157215701.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6383" b="94529" l="3823" r="99799"/>
                      </a14:imgEffect>
                    </a14:imgLayer>
                  </a14:imgProps>
                </a:ext>
                <a:ext uri="{28A0092B-C50C-407E-A947-70E740481C1C}">
                  <a14:useLocalDpi xmlns:a14="http://schemas.microsoft.com/office/drawing/2010/main" val="0"/>
                </a:ext>
              </a:extLst>
            </a:blip>
            <a:srcRect/>
            <a:stretch/>
          </p:blipFill>
          <p:spPr bwMode="auto">
            <a:xfrm>
              <a:off x="6104812" y="713216"/>
              <a:ext cx="2389337" cy="4744216"/>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descr="Y:\2013\Imagenes_Shutter\shutterstock_15721570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457200" y="3048000"/>
            <a:ext cx="2748148" cy="244698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1"/>
          <p:cNvSpPr txBox="1"/>
          <p:nvPr/>
        </p:nvSpPr>
        <p:spPr>
          <a:xfrm>
            <a:off x="533400" y="762000"/>
            <a:ext cx="5712727" cy="477054"/>
          </a:xfrm>
          <a:prstGeom prst="rect">
            <a:avLst/>
          </a:prstGeom>
          <a:noFill/>
        </p:spPr>
        <p:txBody>
          <a:bodyPr wrap="none" lIns="0" tIns="0" rIns="0" rtlCol="0">
            <a:spAutoFit/>
          </a:bodyPr>
          <a:lstStyle/>
          <a:p>
            <a:pPr>
              <a:lnSpc>
                <a:spcPts val="3400"/>
              </a:lnSpc>
              <a:tabLst/>
            </a:pPr>
            <a:r>
              <a:rPr lang="es-ES_tradnl" sz="2800" dirty="0" smtClean="0">
                <a:solidFill>
                  <a:srgbClr val="93CDDD"/>
                </a:solidFill>
                <a:latin typeface="GillSansAltOneWGLLight"/>
              </a:rPr>
              <a:t>Durante el segundo Catálogo y después:</a:t>
            </a:r>
            <a:endParaRPr lang="en-US" altLang="zh-CN" sz="2800" dirty="0">
              <a:solidFill>
                <a:srgbClr val="93CDDD"/>
              </a:solidFill>
              <a:latin typeface="Gill Sans for Oriflame Light"/>
              <a:cs typeface="Gill Sans for Oriflame Light"/>
            </a:endParaRPr>
          </a:p>
        </p:txBody>
      </p:sp>
      <p:sp>
        <p:nvSpPr>
          <p:cNvPr id="6" name="Freeform 3"/>
          <p:cNvSpPr/>
          <p:nvPr/>
        </p:nvSpPr>
        <p:spPr>
          <a:xfrm>
            <a:off x="533400" y="5562600"/>
            <a:ext cx="8077200" cy="533400"/>
          </a:xfrm>
          <a:custGeom>
            <a:avLst/>
            <a:gdLst>
              <a:gd name="connsiteX0" fmla="*/ 0 w 1948726"/>
              <a:gd name="connsiteY0" fmla="*/ 1110576 h 1110576"/>
              <a:gd name="connsiteX1" fmla="*/ 1948726 w 1948726"/>
              <a:gd name="connsiteY1" fmla="*/ 1110576 h 1110576"/>
              <a:gd name="connsiteX2" fmla="*/ 1948726 w 1948726"/>
              <a:gd name="connsiteY2" fmla="*/ 0 h 1110576"/>
              <a:gd name="connsiteX3" fmla="*/ 0 w 1948726"/>
              <a:gd name="connsiteY3" fmla="*/ 0 h 1110576"/>
              <a:gd name="connsiteX4" fmla="*/ 0 w 1948726"/>
              <a:gd name="connsiteY4" fmla="*/ 1110576 h 111057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48726" h="1110576">
                <a:moveTo>
                  <a:pt x="0" y="1110576"/>
                </a:moveTo>
                <a:lnTo>
                  <a:pt x="1948726" y="1110576"/>
                </a:lnTo>
                <a:lnTo>
                  <a:pt x="1948726" y="0"/>
                </a:lnTo>
                <a:lnTo>
                  <a:pt x="0" y="0"/>
                </a:lnTo>
                <a:lnTo>
                  <a:pt x="0" y="1110576"/>
                </a:lnTo>
              </a:path>
            </a:pathLst>
          </a:custGeom>
          <a:solidFill>
            <a:schemeClr val="accent5">
              <a:alpha val="60000"/>
            </a:schemeClr>
          </a:solidFill>
          <a:ln w="12700">
            <a:solidFill>
              <a:schemeClr val="accent5">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7" name="Rectángulo 6"/>
          <p:cNvSpPr/>
          <p:nvPr/>
        </p:nvSpPr>
        <p:spPr>
          <a:xfrm>
            <a:off x="457200" y="1295400"/>
            <a:ext cx="7010400" cy="416353"/>
          </a:xfrm>
          <a:prstGeom prst="rect">
            <a:avLst/>
          </a:prstGeom>
        </p:spPr>
        <p:txBody>
          <a:bodyPr wrap="square">
            <a:spAutoFit/>
          </a:bodyPr>
          <a:lstStyle/>
          <a:p>
            <a:pPr>
              <a:lnSpc>
                <a:spcPts val="2600"/>
              </a:lnSpc>
              <a:tabLst/>
            </a:pPr>
            <a:r>
              <a:rPr lang="es-ES_tradnl" dirty="0" smtClean="0">
                <a:latin typeface="GillSansAltOneWGLLight"/>
              </a:rPr>
              <a:t>¡Trabajen y crezcan juntos como equipo!</a:t>
            </a:r>
            <a:endParaRPr lang="en-US" altLang="zh-CN" dirty="0">
              <a:latin typeface="Gill Sans for Oriflame Light"/>
              <a:cs typeface="Gill Sans for Oriflame Light"/>
            </a:endParaRPr>
          </a:p>
        </p:txBody>
      </p:sp>
      <p:sp>
        <p:nvSpPr>
          <p:cNvPr id="8" name="Rectángulo 7"/>
          <p:cNvSpPr/>
          <p:nvPr/>
        </p:nvSpPr>
        <p:spPr>
          <a:xfrm>
            <a:off x="533399" y="1828800"/>
            <a:ext cx="8077201" cy="4267200"/>
          </a:xfrm>
          <a:prstGeom prst="rect">
            <a:avLst/>
          </a:prstGeom>
          <a:noFill/>
          <a:ln>
            <a:solidFill>
              <a:schemeClr val="accent5">
                <a:alpha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9" name="Picture 2" descr="Y:\2013\Imagenes_Shutter\shutterstock_157215701.jp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6383" b="94529" l="3823" r="99799"/>
                    </a14:imgEffect>
                  </a14:imgLayer>
                </a14:imgProps>
              </a:ext>
              <a:ext uri="{28A0092B-C50C-407E-A947-70E740481C1C}">
                <a14:useLocalDpi xmlns:a14="http://schemas.microsoft.com/office/drawing/2010/main" val="0"/>
              </a:ext>
            </a:extLst>
          </a:blip>
          <a:srcRect/>
          <a:stretch/>
        </p:blipFill>
        <p:spPr bwMode="auto">
          <a:xfrm>
            <a:off x="2895600" y="1600200"/>
            <a:ext cx="2054923" cy="4080209"/>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16"/>
          <p:cNvSpPr>
            <a:spLocks noChangeArrowheads="1"/>
          </p:cNvSpPr>
          <p:nvPr/>
        </p:nvSpPr>
        <p:spPr bwMode="auto">
          <a:xfrm>
            <a:off x="609600" y="5600700"/>
            <a:ext cx="12118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sv-SE" sz="1400" b="1" dirty="0" smtClean="0">
                <a:solidFill>
                  <a:schemeClr val="tx1">
                    <a:lumMod val="85000"/>
                    <a:lumOff val="15000"/>
                  </a:schemeClr>
                </a:solidFill>
                <a:latin typeface="Gill Sans for Oriflame Light"/>
              </a:rPr>
              <a:t>Contacto</a:t>
            </a:r>
          </a:p>
          <a:p>
            <a:pPr algn="ctr"/>
            <a:r>
              <a:rPr lang="sv-SE" sz="1400" b="1" dirty="0">
                <a:solidFill>
                  <a:schemeClr val="tx1">
                    <a:lumMod val="85000"/>
                    <a:lumOff val="15000"/>
                  </a:schemeClr>
                </a:solidFill>
                <a:latin typeface="Gill Sans for Oriflame Light"/>
              </a:rPr>
              <a:t>P</a:t>
            </a:r>
            <a:r>
              <a:rPr lang="sv-SE" sz="1400" b="1" dirty="0" smtClean="0">
                <a:solidFill>
                  <a:schemeClr val="tx1">
                    <a:lumMod val="85000"/>
                    <a:lumOff val="15000"/>
                  </a:schemeClr>
                </a:solidFill>
                <a:latin typeface="Gill Sans for Oriflame Light"/>
              </a:rPr>
              <a:t>ermanante </a:t>
            </a:r>
            <a:endParaRPr lang="sv-SE" sz="1400" dirty="0">
              <a:solidFill>
                <a:schemeClr val="tx1">
                  <a:lumMod val="85000"/>
                  <a:lumOff val="15000"/>
                </a:schemeClr>
              </a:solidFill>
              <a:latin typeface="Gill Sans for Oriflame Light"/>
            </a:endParaRPr>
          </a:p>
        </p:txBody>
      </p:sp>
      <p:sp>
        <p:nvSpPr>
          <p:cNvPr id="52" name="Rectangle 16"/>
          <p:cNvSpPr>
            <a:spLocks noChangeArrowheads="1"/>
          </p:cNvSpPr>
          <p:nvPr/>
        </p:nvSpPr>
        <p:spPr bwMode="auto">
          <a:xfrm>
            <a:off x="1981200" y="5693033"/>
            <a:ext cx="12118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ES" sz="1400" b="1" dirty="0" smtClean="0">
                <a:solidFill>
                  <a:srgbClr val="262626"/>
                </a:solidFill>
                <a:latin typeface="Gill Sans for Oriflame Light"/>
              </a:rPr>
              <a:t>Reconoce</a:t>
            </a:r>
            <a:endParaRPr lang="es-ES" sz="1400" dirty="0">
              <a:solidFill>
                <a:srgbClr val="262626"/>
              </a:solidFill>
              <a:latin typeface="Gill Sans for Oriflame Light"/>
            </a:endParaRPr>
          </a:p>
        </p:txBody>
      </p:sp>
      <p:sp>
        <p:nvSpPr>
          <p:cNvPr id="53" name="Rectangle 16"/>
          <p:cNvSpPr>
            <a:spLocks noChangeArrowheads="1"/>
          </p:cNvSpPr>
          <p:nvPr/>
        </p:nvSpPr>
        <p:spPr bwMode="auto">
          <a:xfrm>
            <a:off x="3352800" y="5600700"/>
            <a:ext cx="14139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ES" sz="1400" b="1" dirty="0" smtClean="0">
                <a:solidFill>
                  <a:srgbClr val="262626"/>
                </a:solidFill>
                <a:latin typeface="Gill Sans for Oriflame Light"/>
              </a:rPr>
              <a:t>Invita y asistan juntos</a:t>
            </a:r>
            <a:endParaRPr lang="es-ES" sz="1400" dirty="0">
              <a:solidFill>
                <a:srgbClr val="262626"/>
              </a:solidFill>
              <a:latin typeface="Gill Sans for Oriflame Light"/>
            </a:endParaRPr>
          </a:p>
        </p:txBody>
      </p:sp>
      <p:sp>
        <p:nvSpPr>
          <p:cNvPr id="54" name="Rectangle 16"/>
          <p:cNvSpPr>
            <a:spLocks noChangeArrowheads="1"/>
          </p:cNvSpPr>
          <p:nvPr/>
        </p:nvSpPr>
        <p:spPr bwMode="auto">
          <a:xfrm>
            <a:off x="5391384" y="5600700"/>
            <a:ext cx="27620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ES" sz="1400" b="1" dirty="0" smtClean="0">
                <a:solidFill>
                  <a:srgbClr val="262626"/>
                </a:solidFill>
                <a:latin typeface="Gill Sans for Oriflame Light"/>
              </a:rPr>
              <a:t>Inspira y sé modelo de duplicación</a:t>
            </a:r>
            <a:endParaRPr lang="es-ES" sz="1400" dirty="0">
              <a:solidFill>
                <a:srgbClr val="262626"/>
              </a:solidFill>
              <a:latin typeface="Gill Sans for Oriflame Light"/>
            </a:endParaRPr>
          </a:p>
        </p:txBody>
      </p:sp>
    </p:spTree>
    <p:extLst>
      <p:ext uri="{BB962C8B-B14F-4D97-AF65-F5344CB8AC3E}">
        <p14:creationId xmlns:p14="http://schemas.microsoft.com/office/powerpoint/2010/main" val="405137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4953000" y="914400"/>
            <a:ext cx="4267200" cy="692497"/>
          </a:xfrm>
          <a:prstGeom prst="rect">
            <a:avLst/>
          </a:prstGeom>
          <a:noFill/>
        </p:spPr>
        <p:txBody>
          <a:bodyPr wrap="square" lIns="0" tIns="0" rIns="0" rtlCol="0">
            <a:spAutoFit/>
          </a:bodyPr>
          <a:lstStyle/>
          <a:p>
            <a:pPr algn="l"/>
            <a:r>
              <a:rPr lang="es-CL" sz="2400" dirty="0" smtClean="0">
                <a:solidFill>
                  <a:srgbClr val="93CDDD"/>
                </a:solidFill>
                <a:latin typeface="Gill Sans for Oriflame Light"/>
                <a:cs typeface="Gill Sans for Oriflame Light"/>
              </a:rPr>
              <a:t>Cómo reconocer</a:t>
            </a:r>
            <a:r>
              <a:rPr lang="es-CL" sz="2400" dirty="0" smtClean="0">
                <a:solidFill>
                  <a:srgbClr val="BEA27B"/>
                </a:solidFill>
                <a:latin typeface="Gill Sans for Oriflame Light"/>
                <a:cs typeface="Gill Sans for Oriflame Light"/>
              </a:rPr>
              <a:t/>
            </a:r>
            <a:br>
              <a:rPr lang="es-CL" sz="2400" dirty="0" smtClean="0">
                <a:solidFill>
                  <a:srgbClr val="BEA27B"/>
                </a:solidFill>
                <a:latin typeface="Gill Sans for Oriflame Light"/>
                <a:cs typeface="Gill Sans for Oriflame Light"/>
              </a:rPr>
            </a:br>
            <a:endParaRPr lang="es-CL" sz="1800" dirty="0" smtClean="0">
              <a:solidFill>
                <a:srgbClr val="BEA27B"/>
              </a:solidFill>
              <a:latin typeface="Gill Sans for Oriflame Light"/>
              <a:cs typeface="Gill Sans for Oriflame Light"/>
            </a:endParaRPr>
          </a:p>
        </p:txBody>
      </p:sp>
      <p:sp>
        <p:nvSpPr>
          <p:cNvPr id="6" name="Rectangle 5"/>
          <p:cNvSpPr txBox="1">
            <a:spLocks noChangeArrowheads="1"/>
          </p:cNvSpPr>
          <p:nvPr/>
        </p:nvSpPr>
        <p:spPr>
          <a:xfrm>
            <a:off x="4876800" y="1524000"/>
            <a:ext cx="3810000" cy="3048000"/>
          </a:xfrm>
          <a:prstGeom prst="rect">
            <a:avLst/>
          </a:prstGeom>
        </p:spPr>
        <p:txBody>
          <a:bodyPr spcCol="0"/>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s-ES_tradnl" sz="1800" b="1" dirty="0">
                <a:solidFill>
                  <a:schemeClr val="tx1">
                    <a:lumMod val="85000"/>
                    <a:lumOff val="15000"/>
                  </a:schemeClr>
                </a:solidFill>
                <a:latin typeface="Gill Alt One MT Light"/>
              </a:rPr>
              <a:t>Realiza una llamada </a:t>
            </a:r>
            <a:r>
              <a:rPr lang="es-ES_tradnl" sz="1800" b="1" dirty="0" smtClean="0">
                <a:solidFill>
                  <a:schemeClr val="tx1">
                    <a:lumMod val="85000"/>
                    <a:lumOff val="15000"/>
                  </a:schemeClr>
                </a:solidFill>
                <a:latin typeface="Gill Alt One MT Light"/>
              </a:rPr>
              <a:t>telefónica y </a:t>
            </a:r>
            <a:r>
              <a:rPr lang="es-ES_tradnl" sz="1800" b="1" dirty="0">
                <a:solidFill>
                  <a:schemeClr val="tx1">
                    <a:lumMod val="85000"/>
                    <a:lumOff val="15000"/>
                  </a:schemeClr>
                </a:solidFill>
                <a:latin typeface="Gill Alt One MT Light"/>
              </a:rPr>
              <a:t>reconoce los logros</a:t>
            </a:r>
          </a:p>
          <a:p>
            <a:pPr marL="285750" indent="-285750">
              <a:spcAft>
                <a:spcPts val="300"/>
              </a:spcAft>
              <a:buFont typeface="Arial" panose="020B0604020202020204" pitchFamily="34" charset="0"/>
              <a:buChar char="•"/>
            </a:pPr>
            <a:endParaRPr lang="es-CL" altLang="zh-CN" sz="1400" dirty="0">
              <a:latin typeface="Gill Sans for Oriflame Light"/>
              <a:cs typeface="Gill Sans for Oriflame Light"/>
            </a:endParaRPr>
          </a:p>
          <a:p>
            <a:pPr>
              <a:spcBef>
                <a:spcPts val="600"/>
              </a:spcBef>
              <a:spcAft>
                <a:spcPts val="600"/>
              </a:spcAft>
            </a:pPr>
            <a:r>
              <a:rPr lang="es-ES_tradnl" sz="1600" dirty="0">
                <a:solidFill>
                  <a:prstClr val="black"/>
                </a:solidFill>
                <a:latin typeface="Gill Alt One MT Light"/>
              </a:rPr>
              <a:t>Primer pedido</a:t>
            </a:r>
          </a:p>
          <a:p>
            <a:pPr>
              <a:spcBef>
                <a:spcPts val="600"/>
              </a:spcBef>
              <a:spcAft>
                <a:spcPts val="600"/>
              </a:spcAft>
            </a:pPr>
            <a:r>
              <a:rPr lang="es-ES_tradnl" sz="1600" dirty="0" smtClean="0">
                <a:solidFill>
                  <a:prstClr val="black"/>
                </a:solidFill>
                <a:latin typeface="Gill Alt One MT Light"/>
              </a:rPr>
              <a:t>Primer Reclutado</a:t>
            </a:r>
          </a:p>
          <a:p>
            <a:pPr>
              <a:spcBef>
                <a:spcPts val="600"/>
              </a:spcBef>
              <a:spcAft>
                <a:spcPts val="600"/>
              </a:spcAft>
            </a:pPr>
            <a:r>
              <a:rPr lang="es-ES_tradnl" sz="1600" dirty="0" smtClean="0">
                <a:solidFill>
                  <a:prstClr val="black"/>
                </a:solidFill>
                <a:latin typeface="Gill Alt One MT Light"/>
              </a:rPr>
              <a:t>Nivel </a:t>
            </a:r>
            <a:r>
              <a:rPr lang="es-ES_tradnl" sz="1600" dirty="0">
                <a:solidFill>
                  <a:prstClr val="black"/>
                </a:solidFill>
                <a:latin typeface="Gill Alt One MT Light"/>
              </a:rPr>
              <a:t>logrado del Programa de </a:t>
            </a:r>
            <a:r>
              <a:rPr lang="es-ES_tradnl" sz="1600" dirty="0" smtClean="0">
                <a:solidFill>
                  <a:prstClr val="black"/>
                </a:solidFill>
                <a:latin typeface="Gill Alt One MT Light"/>
              </a:rPr>
              <a:t>Bienvenida</a:t>
            </a:r>
            <a:r>
              <a:rPr lang="es-ES_tradnl" sz="1600" dirty="0">
                <a:solidFill>
                  <a:prstClr val="black"/>
                </a:solidFill>
                <a:latin typeface="Gill Alt One MT Light"/>
              </a:rPr>
              <a:t>.</a:t>
            </a:r>
          </a:p>
          <a:p>
            <a:pPr>
              <a:spcBef>
                <a:spcPts val="600"/>
              </a:spcBef>
              <a:spcAft>
                <a:spcPts val="600"/>
              </a:spcAft>
            </a:pPr>
            <a:r>
              <a:rPr lang="es-ES_tradnl" sz="1600" dirty="0" smtClean="0">
                <a:solidFill>
                  <a:prstClr val="black"/>
                </a:solidFill>
                <a:latin typeface="Gill Alt One MT Light"/>
              </a:rPr>
              <a:t>Nuevo </a:t>
            </a:r>
            <a:r>
              <a:rPr lang="es-ES_tradnl" sz="1600" dirty="0">
                <a:solidFill>
                  <a:prstClr val="black"/>
                </a:solidFill>
                <a:latin typeface="Gill Alt One MT Light"/>
              </a:rPr>
              <a:t>Nivel de Incentivo monetario</a:t>
            </a:r>
            <a:endParaRPr lang="en-US" altLang="zh-CN" sz="1600" dirty="0">
              <a:solidFill>
                <a:srgbClr val="231F20"/>
              </a:solidFill>
              <a:latin typeface="Gill Alt One MT Light"/>
              <a:cs typeface="Gill Sans for Oriflame Light"/>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4572000" cy="6858000"/>
          </a:xfrm>
          <a:prstGeom prst="rect">
            <a:avLst/>
          </a:prstGeom>
          <a:noFill/>
        </p:spPr>
      </p:pic>
      <p:grpSp>
        <p:nvGrpSpPr>
          <p:cNvPr id="5" name="4 Grupo"/>
          <p:cNvGrpSpPr/>
          <p:nvPr/>
        </p:nvGrpSpPr>
        <p:grpSpPr>
          <a:xfrm>
            <a:off x="4800600" y="4191000"/>
            <a:ext cx="3984810" cy="1454488"/>
            <a:chOff x="4834270" y="4627986"/>
            <a:chExt cx="3984810" cy="1454488"/>
          </a:xfrm>
        </p:grpSpPr>
        <p:grpSp>
          <p:nvGrpSpPr>
            <p:cNvPr id="7" name="Group 2"/>
            <p:cNvGrpSpPr/>
            <p:nvPr/>
          </p:nvGrpSpPr>
          <p:grpSpPr>
            <a:xfrm>
              <a:off x="4834270" y="4627986"/>
              <a:ext cx="3984810" cy="1454488"/>
              <a:chOff x="4701989" y="4640730"/>
              <a:chExt cx="3984810" cy="1454488"/>
            </a:xfrm>
          </p:grpSpPr>
          <p:sp>
            <p:nvSpPr>
              <p:cNvPr id="10" name="Freeform 7"/>
              <p:cNvSpPr/>
              <p:nvPr/>
            </p:nvSpPr>
            <p:spPr>
              <a:xfrm>
                <a:off x="4898783" y="4872723"/>
                <a:ext cx="3775328" cy="1209751"/>
              </a:xfrm>
              <a:custGeom>
                <a:avLst/>
                <a:gdLst>
                  <a:gd name="connsiteX0" fmla="*/ 3775328 w 3775328"/>
                  <a:gd name="connsiteY0" fmla="*/ 1101737 h 1209751"/>
                  <a:gd name="connsiteX1" fmla="*/ 3775328 w 3775328"/>
                  <a:gd name="connsiteY1" fmla="*/ 573328 h 1209751"/>
                  <a:gd name="connsiteX2" fmla="*/ 3667315 w 3775328"/>
                  <a:gd name="connsiteY2" fmla="*/ 465315 h 1209751"/>
                  <a:gd name="connsiteX3" fmla="*/ 603046 w 3775328"/>
                  <a:gd name="connsiteY3" fmla="*/ 465315 h 1209751"/>
                  <a:gd name="connsiteX4" fmla="*/ 648881 w 3775328"/>
                  <a:gd name="connsiteY4" fmla="*/ 305067 h 1209751"/>
                  <a:gd name="connsiteX5" fmla="*/ 343814 w 3775328"/>
                  <a:gd name="connsiteY5" fmla="*/ 0 h 1209751"/>
                  <a:gd name="connsiteX6" fmla="*/ 38633 w 3775328"/>
                  <a:gd name="connsiteY6" fmla="*/ 305067 h 1209751"/>
                  <a:gd name="connsiteX7" fmla="*/ 86068 w 3775328"/>
                  <a:gd name="connsiteY7" fmla="*/ 467944 h 1209751"/>
                  <a:gd name="connsiteX8" fmla="*/ 0 w 3775328"/>
                  <a:gd name="connsiteY8" fmla="*/ 573328 h 1209751"/>
                  <a:gd name="connsiteX9" fmla="*/ 0 w 3775328"/>
                  <a:gd name="connsiteY9" fmla="*/ 1101737 h 1209751"/>
                  <a:gd name="connsiteX10" fmla="*/ 108013 w 3775328"/>
                  <a:gd name="connsiteY10" fmla="*/ 1209751 h 1209751"/>
                  <a:gd name="connsiteX11" fmla="*/ 3667315 w 3775328"/>
                  <a:gd name="connsiteY11" fmla="*/ 1209751 h 1209751"/>
                  <a:gd name="connsiteX12" fmla="*/ 3775328 w 3775328"/>
                  <a:gd name="connsiteY12" fmla="*/ 1101737 h 120975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775328" h="1209751">
                    <a:moveTo>
                      <a:pt x="3775328" y="1101737"/>
                    </a:moveTo>
                    <a:lnTo>
                      <a:pt x="3775328" y="573328"/>
                    </a:lnTo>
                    <a:cubicBezTo>
                      <a:pt x="3775328" y="573328"/>
                      <a:pt x="3775328" y="465315"/>
                      <a:pt x="3667315" y="465315"/>
                    </a:cubicBezTo>
                    <a:lnTo>
                      <a:pt x="603046" y="465315"/>
                    </a:lnTo>
                    <a:cubicBezTo>
                      <a:pt x="631964" y="418681"/>
                      <a:pt x="648881" y="363931"/>
                      <a:pt x="648881" y="305067"/>
                    </a:cubicBezTo>
                    <a:cubicBezTo>
                      <a:pt x="648881" y="136588"/>
                      <a:pt x="512292" y="0"/>
                      <a:pt x="343814" y="0"/>
                    </a:cubicBezTo>
                    <a:cubicBezTo>
                      <a:pt x="175222" y="0"/>
                      <a:pt x="38633" y="136588"/>
                      <a:pt x="38633" y="305067"/>
                    </a:cubicBezTo>
                    <a:cubicBezTo>
                      <a:pt x="38633" y="365074"/>
                      <a:pt x="56235" y="420852"/>
                      <a:pt x="86068" y="467944"/>
                    </a:cubicBezTo>
                    <a:cubicBezTo>
                      <a:pt x="54521" y="474345"/>
                      <a:pt x="0" y="496404"/>
                      <a:pt x="0" y="573328"/>
                    </a:cubicBezTo>
                    <a:lnTo>
                      <a:pt x="0" y="1101737"/>
                    </a:lnTo>
                    <a:cubicBezTo>
                      <a:pt x="0" y="1101737"/>
                      <a:pt x="0" y="1209751"/>
                      <a:pt x="108013" y="1209751"/>
                    </a:cubicBezTo>
                    <a:lnTo>
                      <a:pt x="3667315" y="1209751"/>
                    </a:lnTo>
                    <a:cubicBezTo>
                      <a:pt x="3667315" y="1209751"/>
                      <a:pt x="3775328" y="1209751"/>
                      <a:pt x="3775328" y="1101737"/>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8" descr="Tips_im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1989" y="4640730"/>
                <a:ext cx="1078992" cy="1078992"/>
              </a:xfrm>
              <a:prstGeom prst="rect">
                <a:avLst/>
              </a:prstGeom>
            </p:spPr>
          </p:pic>
          <p:sp>
            <p:nvSpPr>
              <p:cNvPr id="12" name="Freeform 3"/>
              <p:cNvSpPr/>
              <p:nvPr/>
            </p:nvSpPr>
            <p:spPr>
              <a:xfrm>
                <a:off x="4886083" y="4860004"/>
                <a:ext cx="3800716" cy="1235214"/>
              </a:xfrm>
              <a:custGeom>
                <a:avLst/>
                <a:gdLst>
                  <a:gd name="connsiteX0" fmla="*/ 3788016 w 3800716"/>
                  <a:gd name="connsiteY0" fmla="*/ 1114514 h 1235214"/>
                  <a:gd name="connsiteX1" fmla="*/ 3788016 w 3800716"/>
                  <a:gd name="connsiteY1" fmla="*/ 586028 h 1235214"/>
                  <a:gd name="connsiteX2" fmla="*/ 3680015 w 3800716"/>
                  <a:gd name="connsiteY2" fmla="*/ 478028 h 1235214"/>
                  <a:gd name="connsiteX3" fmla="*/ 615746 w 3800716"/>
                  <a:gd name="connsiteY3" fmla="*/ 478028 h 1235214"/>
                  <a:gd name="connsiteX4" fmla="*/ 661568 w 3800716"/>
                  <a:gd name="connsiteY4" fmla="*/ 317792 h 1235214"/>
                  <a:gd name="connsiteX5" fmla="*/ 356463 w 3800716"/>
                  <a:gd name="connsiteY5" fmla="*/ 12700 h 1235214"/>
                  <a:gd name="connsiteX6" fmla="*/ 51371 w 3800716"/>
                  <a:gd name="connsiteY6" fmla="*/ 317792 h 1235214"/>
                  <a:gd name="connsiteX7" fmla="*/ 98805 w 3800716"/>
                  <a:gd name="connsiteY7" fmla="*/ 480707 h 1235214"/>
                  <a:gd name="connsiteX8" fmla="*/ 12700 w 3800716"/>
                  <a:gd name="connsiteY8" fmla="*/ 586028 h 1235214"/>
                  <a:gd name="connsiteX9" fmla="*/ 12700 w 3800716"/>
                  <a:gd name="connsiteY9" fmla="*/ 1114514 h 1235214"/>
                  <a:gd name="connsiteX10" fmla="*/ 120700 w 3800716"/>
                  <a:gd name="connsiteY10" fmla="*/ 1222514 h 1235214"/>
                  <a:gd name="connsiteX11" fmla="*/ 3680015 w 3800716"/>
                  <a:gd name="connsiteY11" fmla="*/ 1222514 h 1235214"/>
                  <a:gd name="connsiteX12" fmla="*/ 3788016 w 3800716"/>
                  <a:gd name="connsiteY12" fmla="*/ 1114514 h 123521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800716" h="1235214">
                    <a:moveTo>
                      <a:pt x="3788016" y="1114514"/>
                    </a:moveTo>
                    <a:lnTo>
                      <a:pt x="3788016" y="586028"/>
                    </a:lnTo>
                    <a:cubicBezTo>
                      <a:pt x="3788016" y="586028"/>
                      <a:pt x="3788016" y="478028"/>
                      <a:pt x="3680015" y="478028"/>
                    </a:cubicBezTo>
                    <a:lnTo>
                      <a:pt x="615746" y="478028"/>
                    </a:lnTo>
                    <a:cubicBezTo>
                      <a:pt x="644614" y="431419"/>
                      <a:pt x="661568" y="376644"/>
                      <a:pt x="661568" y="317792"/>
                    </a:cubicBezTo>
                    <a:cubicBezTo>
                      <a:pt x="661568" y="149288"/>
                      <a:pt x="524967" y="12700"/>
                      <a:pt x="356463" y="12700"/>
                    </a:cubicBezTo>
                    <a:cubicBezTo>
                      <a:pt x="187960" y="12700"/>
                      <a:pt x="51371" y="149288"/>
                      <a:pt x="51371" y="317792"/>
                    </a:cubicBezTo>
                    <a:cubicBezTo>
                      <a:pt x="51371" y="377774"/>
                      <a:pt x="68922" y="433527"/>
                      <a:pt x="98805" y="480707"/>
                    </a:cubicBezTo>
                    <a:cubicBezTo>
                      <a:pt x="67259" y="487095"/>
                      <a:pt x="12700" y="509168"/>
                      <a:pt x="12700" y="586028"/>
                    </a:cubicBezTo>
                    <a:lnTo>
                      <a:pt x="12700" y="1114514"/>
                    </a:lnTo>
                    <a:cubicBezTo>
                      <a:pt x="12700" y="1114514"/>
                      <a:pt x="12700" y="1222514"/>
                      <a:pt x="120700" y="1222514"/>
                    </a:cubicBezTo>
                    <a:lnTo>
                      <a:pt x="3680015" y="1222514"/>
                    </a:lnTo>
                    <a:cubicBezTo>
                      <a:pt x="3680015" y="1222514"/>
                      <a:pt x="3788016" y="1222514"/>
                      <a:pt x="3788016" y="1114514"/>
                    </a:cubicBezTo>
                  </a:path>
                </a:pathLst>
              </a:custGeom>
              <a:solidFill>
                <a:srgbClr val="000000">
                  <a:alpha val="0"/>
                </a:srgbClr>
              </a:solidFill>
              <a:ln w="25400">
                <a:solidFill>
                  <a:srgbClr val="7FBBC7">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0"/>
              <p:cNvSpPr txBox="1"/>
              <p:nvPr/>
            </p:nvSpPr>
            <p:spPr>
              <a:xfrm rot="21192930">
                <a:off x="5074238" y="5208720"/>
                <a:ext cx="457200" cy="215444"/>
              </a:xfrm>
              <a:prstGeom prst="rect">
                <a:avLst/>
              </a:prstGeom>
              <a:noFill/>
            </p:spPr>
            <p:txBody>
              <a:bodyPr wrap="square" rtlCol="0">
                <a:spAutoFit/>
              </a:bodyPr>
              <a:lstStyle/>
              <a:p>
                <a:r>
                  <a:rPr lang="en-US" sz="800" dirty="0" smtClean="0">
                    <a:solidFill>
                      <a:schemeClr val="bg1"/>
                    </a:solidFill>
                    <a:latin typeface="Gill Sans for Oriflame"/>
                    <a:cs typeface="Gill Sans for Oriflame"/>
                  </a:rPr>
                  <a:t>Tips!</a:t>
                </a:r>
                <a:endParaRPr lang="en-US" sz="800" dirty="0">
                  <a:solidFill>
                    <a:schemeClr val="bg1"/>
                  </a:solidFill>
                  <a:latin typeface="Gill Sans for Oriflame"/>
                  <a:cs typeface="Gill Sans for Oriflame"/>
                </a:endParaRPr>
              </a:p>
            </p:txBody>
          </p:sp>
        </p:grpSp>
        <p:sp>
          <p:nvSpPr>
            <p:cNvPr id="9" name="TextBox 1"/>
            <p:cNvSpPr txBox="1"/>
            <p:nvPr/>
          </p:nvSpPr>
          <p:spPr>
            <a:xfrm>
              <a:off x="5367670" y="5466186"/>
              <a:ext cx="3441075" cy="507831"/>
            </a:xfrm>
            <a:prstGeom prst="rect">
              <a:avLst/>
            </a:prstGeom>
            <a:noFill/>
          </p:spPr>
          <p:txBody>
            <a:bodyPr wrap="square" lIns="0" tIns="0" rIns="0" rtlCol="0">
              <a:spAutoFit/>
            </a:bodyPr>
            <a:lstStyle/>
            <a:p>
              <a:pPr>
                <a:lnSpc>
                  <a:spcPts val="1800"/>
                </a:lnSpc>
                <a:tabLst>
                  <a:tab pos="2463800" algn="l"/>
                </a:tabLst>
              </a:pPr>
              <a:r>
                <a:rPr lang="hu-HU" sz="1400" dirty="0">
                  <a:latin typeface="Gill Sans for Oriflame Light"/>
                  <a:cs typeface="Gill Sans for Oriflame Light"/>
                </a:rPr>
                <a:t>Utilice un sistema </a:t>
              </a:r>
              <a:r>
                <a:rPr lang="es-CL" sz="1400" dirty="0" smtClean="0">
                  <a:latin typeface="Gill Sans for Oriflame Light"/>
                  <a:cs typeface="Gill Sans for Oriflame Light"/>
                </a:rPr>
                <a:t>Alertas y Notificaciones</a:t>
              </a:r>
            </a:p>
            <a:p>
              <a:pPr>
                <a:lnSpc>
                  <a:spcPts val="1800"/>
                </a:lnSpc>
                <a:tabLst>
                  <a:tab pos="2463800" algn="l"/>
                </a:tabLst>
              </a:pPr>
              <a:r>
                <a:rPr lang="hu-HU" sz="1400" dirty="0" smtClean="0">
                  <a:latin typeface="Gill Sans for Oriflame Light"/>
                  <a:cs typeface="Gill Sans for Oriflame Light"/>
                </a:rPr>
                <a:t>en </a:t>
              </a:r>
              <a:r>
                <a:rPr lang="hu-HU" sz="1400" dirty="0">
                  <a:latin typeface="Gill Sans for Oriflame Light"/>
                  <a:cs typeface="Gill Sans for Oriflame Light"/>
                </a:rPr>
                <a:t>tu página web</a:t>
              </a:r>
              <a:endParaRPr lang="en-US" altLang="zh-CN" sz="1400" dirty="0" smtClean="0">
                <a:solidFill>
                  <a:srgbClr val="231F20"/>
                </a:solidFill>
                <a:latin typeface="Gill Sans for Oriflame Light"/>
                <a:cs typeface="Gill Sans for Oriflame Light"/>
              </a:endParaRPr>
            </a:p>
          </p:txBody>
        </p:sp>
      </p:grpSp>
    </p:spTree>
    <p:extLst>
      <p:ext uri="{BB962C8B-B14F-4D97-AF65-F5344CB8AC3E}">
        <p14:creationId xmlns:p14="http://schemas.microsoft.com/office/powerpoint/2010/main" val="88997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1100" y="5817878"/>
            <a:ext cx="7162800" cy="538609"/>
          </a:xfrm>
          <a:prstGeom prst="rect">
            <a:avLst/>
          </a:prstGeom>
          <a:noFill/>
        </p:spPr>
        <p:txBody>
          <a:bodyPr wrap="square" lIns="0" tIns="0" rIns="0" rtlCol="0">
            <a:spAutoFit/>
          </a:bodyPr>
          <a:lstStyle/>
          <a:p>
            <a:pPr algn="ctr">
              <a:buSzPct val="150000"/>
            </a:pPr>
            <a:r>
              <a:rPr lang="es-CL" sz="1600" b="1" dirty="0">
                <a:latin typeface="Gill Sans for Oriflame Light"/>
                <a:cs typeface="Gill Alt One MT Lt"/>
              </a:rPr>
              <a:t>En el entrenamiento SARPIO aprendes todo lo que necesitas </a:t>
            </a:r>
            <a:endParaRPr lang="es-CL" sz="1600" b="1" dirty="0" smtClean="0">
              <a:latin typeface="Gill Sans for Oriflame Light"/>
              <a:cs typeface="Gill Alt One MT Lt"/>
            </a:endParaRPr>
          </a:p>
          <a:p>
            <a:pPr algn="ctr">
              <a:buSzPct val="150000"/>
            </a:pPr>
            <a:r>
              <a:rPr lang="es-CL" sz="1600" b="1" dirty="0" smtClean="0">
                <a:latin typeface="Gill Sans for Oriflame Light"/>
                <a:cs typeface="Gill Alt One MT Lt"/>
              </a:rPr>
              <a:t>saber </a:t>
            </a:r>
            <a:r>
              <a:rPr lang="es-CL" sz="1600" b="1" dirty="0">
                <a:latin typeface="Gill Sans for Oriflame Light"/>
                <a:cs typeface="Gill Alt One MT Lt"/>
              </a:rPr>
              <a:t>junto con tu equipo</a:t>
            </a:r>
          </a:p>
        </p:txBody>
      </p:sp>
      <p:sp>
        <p:nvSpPr>
          <p:cNvPr id="5" name="4 Rectángulo"/>
          <p:cNvSpPr/>
          <p:nvPr/>
        </p:nvSpPr>
        <p:spPr>
          <a:xfrm>
            <a:off x="381000" y="304800"/>
            <a:ext cx="8763000" cy="523220"/>
          </a:xfrm>
          <a:prstGeom prst="rect">
            <a:avLst/>
          </a:prstGeom>
        </p:spPr>
        <p:txBody>
          <a:bodyPr wrap="square">
            <a:spAutoFit/>
          </a:bodyPr>
          <a:lstStyle/>
          <a:p>
            <a:pPr lvl="0" algn="ctr"/>
            <a:r>
              <a:rPr lang="es-CL" altLang="zh-CN" sz="2800" dirty="0" smtClean="0">
                <a:solidFill>
                  <a:srgbClr val="93CDDD"/>
                </a:solidFill>
                <a:latin typeface="Gill Sans for Oriflame Light"/>
                <a:cs typeface="Gill Sans for Oriflame Light"/>
              </a:rPr>
              <a:t>Asiste a entrenamiento SARPIO con tu equipo</a:t>
            </a:r>
            <a:endParaRPr lang="es-CL" altLang="zh-CN" sz="2800" dirty="0">
              <a:solidFill>
                <a:srgbClr val="93CDDD"/>
              </a:solidFill>
              <a:latin typeface="Gill Sans for Oriflame Light"/>
              <a:cs typeface="Gill Sans for Oriflame Light"/>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777" y="990600"/>
            <a:ext cx="6295446"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783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shutterstock_59551231.jpg"/>
          <p:cNvPicPr>
            <a:picLocks noChangeAspect="1"/>
          </p:cNvPicPr>
          <p:nvPr/>
        </p:nvPicPr>
        <p:blipFill rotWithShape="1">
          <a:blip r:embed="rId3" cstate="print">
            <a:extLst>
              <a:ext uri="{28A0092B-C50C-407E-A947-70E740481C1C}">
                <a14:useLocalDpi xmlns:a14="http://schemas.microsoft.com/office/drawing/2010/main" val="0"/>
              </a:ext>
            </a:extLst>
          </a:blip>
          <a:srcRect l="3441" t="505" r="5511" b="505"/>
          <a:stretch/>
        </p:blipFill>
        <p:spPr>
          <a:xfrm>
            <a:off x="1" y="3530601"/>
            <a:ext cx="4591049" cy="3327400"/>
          </a:xfrm>
          <a:prstGeom prst="rect">
            <a:avLst/>
          </a:prstGeom>
        </p:spPr>
      </p:pic>
      <p:pic>
        <p:nvPicPr>
          <p:cNvPr id="9" name="Imagen 8" descr="Aston-Martin-DB9Spread1-1024x681.jpg"/>
          <p:cNvPicPr>
            <a:picLocks noChangeAspect="1"/>
          </p:cNvPicPr>
          <p:nvPr/>
        </p:nvPicPr>
        <p:blipFill rotWithShape="1">
          <a:blip r:embed="rId4">
            <a:extLst>
              <a:ext uri="{28A0092B-C50C-407E-A947-70E740481C1C}">
                <a14:useLocalDpi xmlns:a14="http://schemas.microsoft.com/office/drawing/2010/main" val="0"/>
              </a:ext>
            </a:extLst>
          </a:blip>
          <a:srcRect l="8959" t="1034" r="1662" b="501"/>
          <a:stretch/>
        </p:blipFill>
        <p:spPr>
          <a:xfrm>
            <a:off x="4591050" y="3522133"/>
            <a:ext cx="4552950" cy="3335867"/>
          </a:xfrm>
          <a:prstGeom prst="rect">
            <a:avLst/>
          </a:prstGeom>
        </p:spPr>
      </p:pic>
      <p:pic>
        <p:nvPicPr>
          <p:cNvPr id="20" name="Picture 3" descr="S:\Sales Support\USERS\LFARÍAS\IMAGENES DESCARGADAS\shutterstock_3185297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37" t="949" r="653" b="547"/>
          <a:stretch/>
        </p:blipFill>
        <p:spPr bwMode="auto">
          <a:xfrm>
            <a:off x="0" y="-1"/>
            <a:ext cx="4639733" cy="35136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Sales Support\USERS\LFARÍAS\IMAGENES DESCARGADAS\shutterstock_14752336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624" r="6234" b="949"/>
          <a:stretch/>
        </p:blipFill>
        <p:spPr bwMode="auto">
          <a:xfrm>
            <a:off x="4588934" y="0"/>
            <a:ext cx="4555066" cy="35306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2743201"/>
            <a:ext cx="9144000" cy="792919"/>
          </a:xfrm>
          <a:prstGeom prst="rect">
            <a:avLst/>
          </a:prstGeom>
          <a:solidFill>
            <a:srgbClr val="5B489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angle 6"/>
          <p:cNvSpPr/>
          <p:nvPr/>
        </p:nvSpPr>
        <p:spPr>
          <a:xfrm>
            <a:off x="123721" y="2812334"/>
            <a:ext cx="8944079" cy="1015663"/>
          </a:xfrm>
          <a:prstGeom prst="rect">
            <a:avLst/>
          </a:prstGeom>
        </p:spPr>
        <p:txBody>
          <a:bodyPr wrap="square">
            <a:spAutoFit/>
          </a:bodyPr>
          <a:lstStyle/>
          <a:p>
            <a:pPr algn="ctr"/>
            <a:r>
              <a:rPr lang="es-CL" altLang="zh-CN" sz="3200" dirty="0" smtClean="0">
                <a:solidFill>
                  <a:schemeClr val="bg1"/>
                </a:solidFill>
                <a:latin typeface="Gill Sans for Oriflame Light"/>
                <a:cs typeface="Gill Sans for Oriflame Light"/>
              </a:rPr>
              <a:t>Volvemos a tu Sueño</a:t>
            </a:r>
            <a:r>
              <a:rPr lang="es-CL" altLang="zh-CN" sz="2800" dirty="0" smtClean="0">
                <a:solidFill>
                  <a:schemeClr val="bg1"/>
                </a:solidFill>
                <a:latin typeface="Gill Sans for Oriflame Light"/>
                <a:cs typeface="Gill Sans for Oriflame Light"/>
              </a:rPr>
              <a:t/>
            </a:r>
            <a:br>
              <a:rPr lang="es-CL" altLang="zh-CN" sz="2800" dirty="0" smtClean="0">
                <a:solidFill>
                  <a:schemeClr val="bg1"/>
                </a:solidFill>
                <a:latin typeface="Gill Sans for Oriflame Light"/>
                <a:cs typeface="Gill Sans for Oriflame Light"/>
              </a:rPr>
            </a:br>
            <a:endParaRPr lang="es-CL" sz="2800" dirty="0">
              <a:solidFill>
                <a:schemeClr val="bg1"/>
              </a:solidFill>
            </a:endParaRPr>
          </a:p>
        </p:txBody>
      </p:sp>
      <p:sp>
        <p:nvSpPr>
          <p:cNvPr id="8" name="Rectangle 7"/>
          <p:cNvSpPr/>
          <p:nvPr/>
        </p:nvSpPr>
        <p:spPr>
          <a:xfrm>
            <a:off x="5674982" y="1484003"/>
            <a:ext cx="2780847" cy="369332"/>
          </a:xfrm>
          <a:prstGeom prst="rect">
            <a:avLst/>
          </a:prstGeom>
        </p:spPr>
        <p:txBody>
          <a:bodyPr wrap="square">
            <a:spAutoFit/>
          </a:bodyPr>
          <a:lstStyle/>
          <a:p>
            <a:pPr algn="ctr"/>
            <a:endParaRPr lang="es-CL" dirty="0">
              <a:solidFill>
                <a:schemeClr val="bg1"/>
              </a:solidFill>
              <a:latin typeface="Gill Sans for Oriflame Light"/>
            </a:endParaRPr>
          </a:p>
        </p:txBody>
      </p:sp>
    </p:spTree>
    <p:extLst>
      <p:ext uri="{BB962C8B-B14F-4D97-AF65-F5344CB8AC3E}">
        <p14:creationId xmlns:p14="http://schemas.microsoft.com/office/powerpoint/2010/main" val="133819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704691" y="914400"/>
            <a:ext cx="4267200" cy="1261884"/>
          </a:xfrm>
          <a:prstGeom prst="rect">
            <a:avLst/>
          </a:prstGeom>
        </p:spPr>
        <p:txBody>
          <a:bodyPr wrap="square">
            <a:spAutoFit/>
          </a:bodyPr>
          <a:lstStyle/>
          <a:p>
            <a:pPr algn="ctr">
              <a:spcBef>
                <a:spcPts val="600"/>
              </a:spcBef>
              <a:spcAft>
                <a:spcPts val="600"/>
              </a:spcAft>
            </a:pPr>
            <a:r>
              <a:rPr lang="es-ES" sz="2400" dirty="0" smtClean="0">
                <a:solidFill>
                  <a:srgbClr val="93CDDD"/>
                </a:solidFill>
                <a:latin typeface="GillSansAltOneWGLLight"/>
              </a:rPr>
              <a:t>¿TE GUSTARÍA CUMPLIR TUS SUEÑOS? </a:t>
            </a:r>
          </a:p>
          <a:p>
            <a:pPr algn="ctr">
              <a:spcBef>
                <a:spcPts val="600"/>
              </a:spcBef>
              <a:spcAft>
                <a:spcPts val="600"/>
              </a:spcAft>
            </a:pPr>
            <a:r>
              <a:rPr lang="es-ES" b="1" dirty="0" smtClean="0">
                <a:solidFill>
                  <a:srgbClr val="93CDDD"/>
                </a:solidFill>
                <a:latin typeface="GillSansAltOneWGLLight"/>
              </a:rPr>
              <a:t>A NOSOTROS SÍ.</a:t>
            </a:r>
            <a:endParaRPr lang="es-CL" b="1" dirty="0">
              <a:solidFill>
                <a:srgbClr val="93CDDD"/>
              </a:solidFill>
              <a:latin typeface="GillSansAltOneWGLLight"/>
            </a:endParaRPr>
          </a:p>
        </p:txBody>
      </p:sp>
      <p:sp>
        <p:nvSpPr>
          <p:cNvPr id="6" name="5 Rectángulo"/>
          <p:cNvSpPr/>
          <p:nvPr/>
        </p:nvSpPr>
        <p:spPr>
          <a:xfrm>
            <a:off x="4714927" y="3048000"/>
            <a:ext cx="4158835" cy="2646878"/>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s-CL" dirty="0">
                <a:latin typeface="Gill Sans for Oriflame Light"/>
              </a:rPr>
              <a:t>Creemos en tus sueños</a:t>
            </a:r>
          </a:p>
          <a:p>
            <a:pPr marL="342900" indent="-342900">
              <a:spcBef>
                <a:spcPts val="600"/>
              </a:spcBef>
              <a:spcAft>
                <a:spcPts val="600"/>
              </a:spcAft>
              <a:buFont typeface="Arial" panose="020B0604020202020204" pitchFamily="34" charset="0"/>
              <a:buChar char="•"/>
            </a:pPr>
            <a:r>
              <a:rPr lang="es-CL" dirty="0">
                <a:latin typeface="Gill Sans for Oriflame Light"/>
              </a:rPr>
              <a:t>Creemos en ti</a:t>
            </a:r>
          </a:p>
          <a:p>
            <a:pPr marL="342900" indent="-342900">
              <a:spcBef>
                <a:spcPts val="600"/>
              </a:spcBef>
              <a:spcAft>
                <a:spcPts val="600"/>
              </a:spcAft>
              <a:buFont typeface="Arial" panose="020B0604020202020204" pitchFamily="34" charset="0"/>
              <a:buChar char="•"/>
            </a:pPr>
            <a:r>
              <a:rPr lang="es-CL" dirty="0">
                <a:latin typeface="Gill Sans for Oriflame Light"/>
              </a:rPr>
              <a:t>Nuestro trabajo comienza con tus sueños. </a:t>
            </a:r>
            <a:endParaRPr lang="es-CL" dirty="0" smtClean="0">
              <a:latin typeface="Gill Sans for Oriflame Light"/>
            </a:endParaRPr>
          </a:p>
          <a:p>
            <a:pPr marL="342900" indent="-342900">
              <a:spcBef>
                <a:spcPts val="600"/>
              </a:spcBef>
              <a:spcAft>
                <a:spcPts val="600"/>
              </a:spcAft>
              <a:buFont typeface="Arial" panose="020B0604020202020204" pitchFamily="34" charset="0"/>
              <a:buChar char="•"/>
            </a:pPr>
            <a:r>
              <a:rPr lang="es-CL" dirty="0" smtClean="0">
                <a:latin typeface="Gill Sans for Oriflame Light"/>
              </a:rPr>
              <a:t>Esta es nuestra Oportunidad de Negocio para ti.</a:t>
            </a:r>
          </a:p>
          <a:p>
            <a:pPr>
              <a:spcBef>
                <a:spcPts val="600"/>
              </a:spcBef>
              <a:spcAft>
                <a:spcPts val="600"/>
              </a:spcAft>
            </a:pPr>
            <a:endParaRPr lang="es-CL" dirty="0">
              <a:latin typeface="Gill Sans for Oriflame Light"/>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67782" cy="6858000"/>
          </a:xfrm>
          <a:prstGeom prst="rect">
            <a:avLst/>
          </a:prstGeom>
        </p:spPr>
      </p:pic>
      <p:pic>
        <p:nvPicPr>
          <p:cNvPr id="8" name="Picture 5" descr="S:\Sales Support\2013\Others Materials\YDOI\LOGO ESPAÑOL\YDOI_ES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1111" b="32407"/>
          <a:stretch/>
        </p:blipFill>
        <p:spPr bwMode="auto">
          <a:xfrm>
            <a:off x="4876800" y="2286000"/>
            <a:ext cx="3733800" cy="433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61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4" name="Freeform 3"/>
          <p:cNvSpPr/>
          <p:nvPr/>
        </p:nvSpPr>
        <p:spPr>
          <a:xfrm>
            <a:off x="-6" y="-6"/>
            <a:ext cx="2296744" cy="2296744"/>
          </a:xfrm>
          <a:custGeom>
            <a:avLst/>
            <a:gdLst>
              <a:gd name="connsiteX0" fmla="*/ 2288686 w 2296744"/>
              <a:gd name="connsiteY0" fmla="*/ 2288686 h 2296744"/>
              <a:gd name="connsiteX1" fmla="*/ 8058 w 2296744"/>
              <a:gd name="connsiteY1" fmla="*/ 2288686 h 2296744"/>
              <a:gd name="connsiteX2" fmla="*/ 8058 w 2296744"/>
              <a:gd name="connsiteY2" fmla="*/ 8058 h 2296744"/>
              <a:gd name="connsiteX3" fmla="*/ 2288686 w 2296744"/>
              <a:gd name="connsiteY3" fmla="*/ 8058 h 2296744"/>
              <a:gd name="connsiteX4" fmla="*/ 2288686 w 2296744"/>
              <a:gd name="connsiteY4" fmla="*/ 2288686 h 229674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96744" h="2296744">
                <a:moveTo>
                  <a:pt x="2288686" y="2288686"/>
                </a:moveTo>
                <a:lnTo>
                  <a:pt x="8058" y="2288686"/>
                </a:lnTo>
                <a:lnTo>
                  <a:pt x="8058" y="8058"/>
                </a:lnTo>
                <a:lnTo>
                  <a:pt x="2288686" y="8058"/>
                </a:lnTo>
                <a:lnTo>
                  <a:pt x="2288686" y="2288686"/>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dirty="0">
              <a:latin typeface="Gill Alt One MT Light"/>
            </a:endParaRPr>
          </a:p>
        </p:txBody>
      </p:sp>
      <p:sp>
        <p:nvSpPr>
          <p:cNvPr id="3" name="Freeform 3"/>
          <p:cNvSpPr/>
          <p:nvPr/>
        </p:nvSpPr>
        <p:spPr>
          <a:xfrm>
            <a:off x="0" y="4561255"/>
            <a:ext cx="2296744" cy="2296744"/>
          </a:xfrm>
          <a:custGeom>
            <a:avLst/>
            <a:gdLst>
              <a:gd name="connsiteX0" fmla="*/ 2296744 w 2296744"/>
              <a:gd name="connsiteY0" fmla="*/ 16116 h 2296744"/>
              <a:gd name="connsiteX1" fmla="*/ 2280627 w 2296744"/>
              <a:gd name="connsiteY1" fmla="*/ 16116 h 2296744"/>
              <a:gd name="connsiteX2" fmla="*/ 2280627 w 2296744"/>
              <a:gd name="connsiteY2" fmla="*/ 2280628 h 2296744"/>
              <a:gd name="connsiteX3" fmla="*/ 16116 w 2296744"/>
              <a:gd name="connsiteY3" fmla="*/ 2280628 h 2296744"/>
              <a:gd name="connsiteX4" fmla="*/ 16116 w 2296744"/>
              <a:gd name="connsiteY4" fmla="*/ 16116 h 2296744"/>
              <a:gd name="connsiteX5" fmla="*/ 0 w 2296744"/>
              <a:gd name="connsiteY5" fmla="*/ 16116 h 2296744"/>
              <a:gd name="connsiteX6" fmla="*/ 0 w 2296744"/>
              <a:gd name="connsiteY6" fmla="*/ 2296744 h 2296744"/>
              <a:gd name="connsiteX7" fmla="*/ 2296744 w 2296744"/>
              <a:gd name="connsiteY7" fmla="*/ 2296744 h 2296744"/>
              <a:gd name="connsiteX8" fmla="*/ 2296744 w 2296744"/>
              <a:gd name="connsiteY8" fmla="*/ 8115 h 2296744"/>
              <a:gd name="connsiteX9" fmla="*/ 2296744 w 2296744"/>
              <a:gd name="connsiteY9" fmla="*/ 0 h 2296744"/>
              <a:gd name="connsiteX10" fmla="*/ 2296744 w 2296744"/>
              <a:gd name="connsiteY10" fmla="*/ 16116 h 229674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Lst>
            <a:rect l="l" t="t" r="r" b="b"/>
            <a:pathLst>
              <a:path w="2296744" h="2296744">
                <a:moveTo>
                  <a:pt x="2296744" y="16116"/>
                </a:moveTo>
                <a:lnTo>
                  <a:pt x="2280627" y="16116"/>
                </a:lnTo>
                <a:lnTo>
                  <a:pt x="2280627" y="2280628"/>
                </a:lnTo>
                <a:lnTo>
                  <a:pt x="16116" y="2280628"/>
                </a:lnTo>
                <a:lnTo>
                  <a:pt x="16116" y="16116"/>
                </a:lnTo>
                <a:lnTo>
                  <a:pt x="0" y="16116"/>
                </a:lnTo>
                <a:lnTo>
                  <a:pt x="0" y="2296744"/>
                </a:lnTo>
                <a:lnTo>
                  <a:pt x="2296744" y="2296744"/>
                </a:lnTo>
                <a:lnTo>
                  <a:pt x="2296744" y="8115"/>
                </a:lnTo>
                <a:lnTo>
                  <a:pt x="2296744" y="0"/>
                </a:lnTo>
                <a:lnTo>
                  <a:pt x="2296744" y="16116"/>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dirty="0">
              <a:latin typeface="Gill Alt One MT Light"/>
            </a:endParaRPr>
          </a:p>
        </p:txBody>
      </p:sp>
      <p:sp>
        <p:nvSpPr>
          <p:cNvPr id="5" name="Freeform 3"/>
          <p:cNvSpPr/>
          <p:nvPr/>
        </p:nvSpPr>
        <p:spPr>
          <a:xfrm>
            <a:off x="0" y="4561255"/>
            <a:ext cx="2296744" cy="16116"/>
          </a:xfrm>
          <a:custGeom>
            <a:avLst/>
            <a:gdLst>
              <a:gd name="connsiteX0" fmla="*/ 2280627 w 2296744"/>
              <a:gd name="connsiteY0" fmla="*/ 0 h 16116"/>
              <a:gd name="connsiteX1" fmla="*/ 16116 w 2296744"/>
              <a:gd name="connsiteY1" fmla="*/ 0 h 16116"/>
              <a:gd name="connsiteX2" fmla="*/ 0 w 2296744"/>
              <a:gd name="connsiteY2" fmla="*/ 0 h 16116"/>
              <a:gd name="connsiteX3" fmla="*/ 0 w 2296744"/>
              <a:gd name="connsiteY3" fmla="*/ 16116 h 16116"/>
              <a:gd name="connsiteX4" fmla="*/ 16116 w 2296744"/>
              <a:gd name="connsiteY4" fmla="*/ 16116 h 16116"/>
              <a:gd name="connsiteX5" fmla="*/ 2280627 w 2296744"/>
              <a:gd name="connsiteY5" fmla="*/ 16116 h 16116"/>
              <a:gd name="connsiteX6" fmla="*/ 2296744 w 2296744"/>
              <a:gd name="connsiteY6" fmla="*/ 16116 h 16116"/>
              <a:gd name="connsiteX7" fmla="*/ 2296744 w 2296744"/>
              <a:gd name="connsiteY7" fmla="*/ 0 h 16116"/>
              <a:gd name="connsiteX8" fmla="*/ 2280627 w 2296744"/>
              <a:gd name="connsiteY8" fmla="*/ 0 h 1611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296744" h="16116">
                <a:moveTo>
                  <a:pt x="2280627" y="0"/>
                </a:moveTo>
                <a:lnTo>
                  <a:pt x="16116" y="0"/>
                </a:lnTo>
                <a:lnTo>
                  <a:pt x="0" y="0"/>
                </a:lnTo>
                <a:lnTo>
                  <a:pt x="0" y="16116"/>
                </a:lnTo>
                <a:lnTo>
                  <a:pt x="16116" y="16116"/>
                </a:lnTo>
                <a:lnTo>
                  <a:pt x="2280627" y="16116"/>
                </a:lnTo>
                <a:lnTo>
                  <a:pt x="2296744" y="16116"/>
                </a:lnTo>
                <a:lnTo>
                  <a:pt x="2296744" y="0"/>
                </a:lnTo>
                <a:lnTo>
                  <a:pt x="2280627"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dirty="0">
              <a:latin typeface="Gill Alt One MT Light"/>
            </a:endParaRPr>
          </a:p>
        </p:txBody>
      </p:sp>
      <p:sp>
        <p:nvSpPr>
          <p:cNvPr id="6" name="Freeform 3"/>
          <p:cNvSpPr/>
          <p:nvPr/>
        </p:nvSpPr>
        <p:spPr>
          <a:xfrm>
            <a:off x="2280634" y="-6"/>
            <a:ext cx="2296744" cy="2296744"/>
          </a:xfrm>
          <a:custGeom>
            <a:avLst/>
            <a:gdLst>
              <a:gd name="connsiteX0" fmla="*/ 2288686 w 2296744"/>
              <a:gd name="connsiteY0" fmla="*/ 2288686 h 2296744"/>
              <a:gd name="connsiteX1" fmla="*/ 8058 w 2296744"/>
              <a:gd name="connsiteY1" fmla="*/ 2288686 h 2296744"/>
              <a:gd name="connsiteX2" fmla="*/ 8058 w 2296744"/>
              <a:gd name="connsiteY2" fmla="*/ 8058 h 2296744"/>
              <a:gd name="connsiteX3" fmla="*/ 2288686 w 2296744"/>
              <a:gd name="connsiteY3" fmla="*/ 8058 h 2296744"/>
              <a:gd name="connsiteX4" fmla="*/ 2288686 w 2296744"/>
              <a:gd name="connsiteY4" fmla="*/ 2288686 h 229674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96744" h="2296744">
                <a:moveTo>
                  <a:pt x="2288686" y="2288686"/>
                </a:moveTo>
                <a:lnTo>
                  <a:pt x="8058" y="2288686"/>
                </a:lnTo>
                <a:lnTo>
                  <a:pt x="8058" y="8058"/>
                </a:lnTo>
                <a:lnTo>
                  <a:pt x="2288686" y="8058"/>
                </a:lnTo>
                <a:lnTo>
                  <a:pt x="2288686" y="2288686"/>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dirty="0">
              <a:latin typeface="Gill Alt One MT Light"/>
            </a:endParaRPr>
          </a:p>
        </p:txBody>
      </p:sp>
      <p:sp>
        <p:nvSpPr>
          <p:cNvPr id="7" name="Freeform 3"/>
          <p:cNvSpPr/>
          <p:nvPr/>
        </p:nvSpPr>
        <p:spPr>
          <a:xfrm>
            <a:off x="2280634" y="4561262"/>
            <a:ext cx="2296744" cy="2296744"/>
          </a:xfrm>
          <a:custGeom>
            <a:avLst/>
            <a:gdLst>
              <a:gd name="connsiteX0" fmla="*/ 2288686 w 2296744"/>
              <a:gd name="connsiteY0" fmla="*/ 2288686 h 2296744"/>
              <a:gd name="connsiteX1" fmla="*/ 8058 w 2296744"/>
              <a:gd name="connsiteY1" fmla="*/ 2288686 h 2296744"/>
              <a:gd name="connsiteX2" fmla="*/ 8058 w 2296744"/>
              <a:gd name="connsiteY2" fmla="*/ 8058 h 2296744"/>
              <a:gd name="connsiteX3" fmla="*/ 2288686 w 2296744"/>
              <a:gd name="connsiteY3" fmla="*/ 8058 h 2296744"/>
              <a:gd name="connsiteX4" fmla="*/ 2288686 w 2296744"/>
              <a:gd name="connsiteY4" fmla="*/ 2288686 h 229674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96744" h="2296744">
                <a:moveTo>
                  <a:pt x="2288686" y="2288686"/>
                </a:moveTo>
                <a:lnTo>
                  <a:pt x="8058" y="2288686"/>
                </a:lnTo>
                <a:lnTo>
                  <a:pt x="8058" y="8058"/>
                </a:lnTo>
                <a:lnTo>
                  <a:pt x="2288686" y="8058"/>
                </a:lnTo>
                <a:lnTo>
                  <a:pt x="2288686" y="2288686"/>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dirty="0">
              <a:latin typeface="Gill Alt One MT Light"/>
            </a:endParaRPr>
          </a:p>
        </p:txBody>
      </p:sp>
      <p:sp>
        <p:nvSpPr>
          <p:cNvPr id="8" name="Freeform 3"/>
          <p:cNvSpPr/>
          <p:nvPr/>
        </p:nvSpPr>
        <p:spPr>
          <a:xfrm>
            <a:off x="2275256" y="2286000"/>
            <a:ext cx="2296744" cy="2296744"/>
          </a:xfrm>
          <a:custGeom>
            <a:avLst/>
            <a:gdLst>
              <a:gd name="connsiteX0" fmla="*/ 8058 w 2296744"/>
              <a:gd name="connsiteY0" fmla="*/ 2288686 h 2296744"/>
              <a:gd name="connsiteX1" fmla="*/ 2288686 w 2296744"/>
              <a:gd name="connsiteY1" fmla="*/ 2288686 h 2296744"/>
              <a:gd name="connsiteX2" fmla="*/ 2288686 w 2296744"/>
              <a:gd name="connsiteY2" fmla="*/ 8058 h 2296744"/>
              <a:gd name="connsiteX3" fmla="*/ 8058 w 2296744"/>
              <a:gd name="connsiteY3" fmla="*/ 8058 h 2296744"/>
              <a:gd name="connsiteX4" fmla="*/ 8058 w 2296744"/>
              <a:gd name="connsiteY4" fmla="*/ 2288686 h 229674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96744" h="2296744">
                <a:moveTo>
                  <a:pt x="8058" y="2288686"/>
                </a:moveTo>
                <a:lnTo>
                  <a:pt x="2288686" y="2288686"/>
                </a:lnTo>
                <a:lnTo>
                  <a:pt x="2288686" y="8058"/>
                </a:lnTo>
                <a:lnTo>
                  <a:pt x="8058" y="8058"/>
                </a:lnTo>
                <a:lnTo>
                  <a:pt x="8058" y="2288686"/>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dirty="0">
              <a:latin typeface="Gill Alt One MT Light"/>
            </a:endParaRPr>
          </a:p>
        </p:txBody>
      </p:sp>
      <p:sp>
        <p:nvSpPr>
          <p:cNvPr id="12" name="TextBox 1"/>
          <p:cNvSpPr txBox="1"/>
          <p:nvPr/>
        </p:nvSpPr>
        <p:spPr>
          <a:xfrm>
            <a:off x="4953000" y="1066800"/>
            <a:ext cx="4242988" cy="477054"/>
          </a:xfrm>
          <a:prstGeom prst="rect">
            <a:avLst/>
          </a:prstGeom>
          <a:noFill/>
        </p:spPr>
        <p:txBody>
          <a:bodyPr wrap="square" lIns="0" tIns="0" rIns="0" rtlCol="0">
            <a:spAutoFit/>
          </a:bodyPr>
          <a:lstStyle/>
          <a:p>
            <a:r>
              <a:rPr lang="es-ES_tradnl" sz="2800" dirty="0" smtClean="0">
                <a:solidFill>
                  <a:srgbClr val="93CDDD"/>
                </a:solidFill>
                <a:latin typeface="GillSansAltOneWGLLight"/>
              </a:rPr>
              <a:t>Comienza tu sueño </a:t>
            </a:r>
            <a:r>
              <a:rPr lang="es-ES_tradnl" sz="2800" dirty="0" smtClean="0">
                <a:solidFill>
                  <a:srgbClr val="93CDDD"/>
                </a:solidFill>
                <a:latin typeface="Gill Alt One MT Light"/>
              </a:rPr>
              <a:t>hoy</a:t>
            </a:r>
            <a:endParaRPr lang="es-ES_tradnl" altLang="zh-CN" sz="2800" dirty="0" smtClean="0">
              <a:solidFill>
                <a:srgbClr val="93CDDD"/>
              </a:solidFill>
              <a:latin typeface="Gill Alt One MT Light"/>
              <a:cs typeface="Gill Sans for Oriflame Light"/>
            </a:endParaRPr>
          </a:p>
        </p:txBody>
      </p:sp>
      <p:sp>
        <p:nvSpPr>
          <p:cNvPr id="13" name="TextBox 1"/>
          <p:cNvSpPr txBox="1"/>
          <p:nvPr/>
        </p:nvSpPr>
        <p:spPr>
          <a:xfrm>
            <a:off x="4854029" y="3810000"/>
            <a:ext cx="4040215" cy="2200602"/>
          </a:xfrm>
          <a:prstGeom prst="rect">
            <a:avLst/>
          </a:prstGeom>
          <a:noFill/>
        </p:spPr>
        <p:txBody>
          <a:bodyPr wrap="square" lIns="0" tIns="0" rIns="0" rtlCol="0">
            <a:spAutoFit/>
          </a:bodyPr>
          <a:lstStyle/>
          <a:p>
            <a:pPr marL="285750" indent="-285750">
              <a:spcBef>
                <a:spcPts val="1200"/>
              </a:spcBef>
              <a:spcAft>
                <a:spcPts val="600"/>
              </a:spcAft>
              <a:buFont typeface="Arial" panose="020B0604020202020204" pitchFamily="34" charset="0"/>
              <a:buChar char="•"/>
            </a:pPr>
            <a:r>
              <a:rPr lang="es-ES_tradnl" dirty="0">
                <a:solidFill>
                  <a:schemeClr val="accent5"/>
                </a:solidFill>
                <a:latin typeface="Gill Sans for Oriflame Light"/>
                <a:cs typeface="Gill Sans for Oriflame Light"/>
              </a:rPr>
              <a:t>Muestra</a:t>
            </a:r>
            <a:r>
              <a:rPr lang="es-ES_tradnl" dirty="0" smtClean="0">
                <a:latin typeface="Gill Sans for Oriflame Light"/>
                <a:cs typeface="Gill Sans for Oriflame Light"/>
              </a:rPr>
              <a:t> el catálogo y toma pedidos</a:t>
            </a:r>
          </a:p>
          <a:p>
            <a:pPr marL="285750" indent="-285750">
              <a:spcBef>
                <a:spcPts val="1200"/>
              </a:spcBef>
              <a:spcAft>
                <a:spcPts val="600"/>
              </a:spcAft>
              <a:buFont typeface="Arial" panose="020B0604020202020204" pitchFamily="34" charset="0"/>
              <a:buChar char="•"/>
            </a:pPr>
            <a:r>
              <a:rPr lang="es-ES_tradnl" altLang="zh-CN" dirty="0">
                <a:solidFill>
                  <a:srgbClr val="4BACC6"/>
                </a:solidFill>
                <a:latin typeface="Gill Sans for Oriflame Light"/>
                <a:cs typeface="Gill Sans for Oriflame Light"/>
              </a:rPr>
              <a:t>Invita</a:t>
            </a:r>
            <a:r>
              <a:rPr lang="es-ES_tradnl" altLang="zh-CN" dirty="0">
                <a:solidFill>
                  <a:srgbClr val="665193"/>
                </a:solidFill>
                <a:latin typeface="Gill Sans for Oriflame Light"/>
                <a:cs typeface="Gill Sans for Oriflame Light"/>
              </a:rPr>
              <a:t> </a:t>
            </a:r>
            <a:r>
              <a:rPr lang="es-ES_tradnl" altLang="zh-CN" dirty="0" smtClean="0">
                <a:latin typeface="Gill Sans for Oriflame Light"/>
                <a:cs typeface="Gill Sans for Oriflame Light"/>
              </a:rPr>
              <a:t>a otros a unirse a Oriflame</a:t>
            </a:r>
          </a:p>
          <a:p>
            <a:pPr marL="285750" indent="-285750">
              <a:spcBef>
                <a:spcPts val="1200"/>
              </a:spcBef>
              <a:spcAft>
                <a:spcPts val="1200"/>
              </a:spcAft>
              <a:buFont typeface="Arial" panose="020B0604020202020204" pitchFamily="34" charset="0"/>
              <a:buChar char="•"/>
            </a:pPr>
            <a:r>
              <a:rPr lang="es-ES_tradnl" altLang="zh-CN" dirty="0">
                <a:solidFill>
                  <a:srgbClr val="4BACC6"/>
                </a:solidFill>
                <a:latin typeface="Gill Sans for Oriflame Light"/>
                <a:cs typeface="Gill Sans for Oriflame Light"/>
              </a:rPr>
              <a:t>Asiste</a:t>
            </a:r>
            <a:r>
              <a:rPr lang="es-ES_tradnl" altLang="zh-CN" dirty="0">
                <a:latin typeface="Gill Sans for Oriflame Light"/>
                <a:cs typeface="Gill Sans for Oriflame Light"/>
              </a:rPr>
              <a:t> a </a:t>
            </a:r>
            <a:r>
              <a:rPr lang="es-CL" dirty="0">
                <a:latin typeface="Gill Sans for Oriflame Light"/>
                <a:cs typeface="Gill Sans for Oriflame Light"/>
              </a:rPr>
              <a:t>reuniones de entrenamiento y eventos</a:t>
            </a:r>
            <a:endParaRPr lang="es-ES_tradnl" altLang="zh-CN" dirty="0">
              <a:latin typeface="Gill Sans for Oriflame Light"/>
              <a:cs typeface="Gill Sans for Oriflame Light"/>
            </a:endParaRPr>
          </a:p>
          <a:p>
            <a:pPr>
              <a:spcBef>
                <a:spcPts val="1200"/>
              </a:spcBef>
              <a:spcAft>
                <a:spcPts val="600"/>
              </a:spcAft>
              <a:tabLst/>
            </a:pPr>
            <a:endParaRPr lang="es-ES_tradnl" dirty="0" smtClean="0">
              <a:solidFill>
                <a:srgbClr val="665193"/>
              </a:solidFill>
              <a:latin typeface="Gill Sans for Oriflame Light"/>
              <a:cs typeface="Gill Sans for Oriflame Light"/>
            </a:endParaRPr>
          </a:p>
        </p:txBody>
      </p:sp>
      <p:sp>
        <p:nvSpPr>
          <p:cNvPr id="14" name="TextBox 1"/>
          <p:cNvSpPr txBox="1"/>
          <p:nvPr/>
        </p:nvSpPr>
        <p:spPr>
          <a:xfrm>
            <a:off x="4991100" y="2781300"/>
            <a:ext cx="65" cy="341119"/>
          </a:xfrm>
          <a:prstGeom prst="rect">
            <a:avLst/>
          </a:prstGeom>
          <a:noFill/>
        </p:spPr>
        <p:txBody>
          <a:bodyPr wrap="none" lIns="0" tIns="0" rIns="0" rtlCol="0">
            <a:spAutoFit/>
          </a:bodyPr>
          <a:lstStyle/>
          <a:p>
            <a:pPr>
              <a:lnSpc>
                <a:spcPts val="2300"/>
              </a:lnSpc>
              <a:tabLst/>
            </a:pPr>
            <a:endParaRPr lang="es-ES_tradnl" altLang="zh-CN" sz="1800" dirty="0" smtClean="0">
              <a:solidFill>
                <a:srgbClr val="231F20"/>
              </a:solidFill>
              <a:latin typeface="Gill Alt One MT Light"/>
              <a:cs typeface="Gill Sans for Oriflame Light"/>
            </a:endParaRPr>
          </a:p>
        </p:txBody>
      </p:sp>
      <p:sp>
        <p:nvSpPr>
          <p:cNvPr id="16" name="TextBox 1"/>
          <p:cNvSpPr txBox="1"/>
          <p:nvPr/>
        </p:nvSpPr>
        <p:spPr>
          <a:xfrm>
            <a:off x="4991100" y="4089400"/>
            <a:ext cx="65" cy="341119"/>
          </a:xfrm>
          <a:prstGeom prst="rect">
            <a:avLst/>
          </a:prstGeom>
          <a:noFill/>
        </p:spPr>
        <p:txBody>
          <a:bodyPr wrap="none" lIns="0" tIns="0" rIns="0" rtlCol="0">
            <a:spAutoFit/>
          </a:bodyPr>
          <a:lstStyle/>
          <a:p>
            <a:pPr>
              <a:lnSpc>
                <a:spcPts val="2300"/>
              </a:lnSpc>
              <a:tabLst/>
            </a:pPr>
            <a:endParaRPr lang="es-ES_tradnl" altLang="zh-CN" sz="1800" b="1" dirty="0" smtClean="0">
              <a:solidFill>
                <a:srgbClr val="5B4897"/>
              </a:solidFill>
              <a:latin typeface="Gill Alt One MT Light"/>
              <a:cs typeface="Gill Sans for Oriflame"/>
            </a:endParaRPr>
          </a:p>
        </p:txBody>
      </p:sp>
      <p:sp>
        <p:nvSpPr>
          <p:cNvPr id="17" name="TextBox 1"/>
          <p:cNvSpPr txBox="1"/>
          <p:nvPr/>
        </p:nvSpPr>
        <p:spPr>
          <a:xfrm>
            <a:off x="4877937" y="2651777"/>
            <a:ext cx="4021993" cy="877163"/>
          </a:xfrm>
          <a:prstGeom prst="rect">
            <a:avLst/>
          </a:prstGeom>
          <a:noFill/>
        </p:spPr>
        <p:txBody>
          <a:bodyPr wrap="square" lIns="0" tIns="0" rIns="0" rtlCol="0">
            <a:spAutoFit/>
          </a:bodyPr>
          <a:lstStyle/>
          <a:p>
            <a:r>
              <a:rPr lang="es-ES_tradnl" dirty="0" smtClean="0">
                <a:solidFill>
                  <a:schemeClr val="tx1">
                    <a:lumMod val="85000"/>
                    <a:lumOff val="15000"/>
                  </a:schemeClr>
                </a:solidFill>
                <a:latin typeface="Gill Sans for Oriflame Light"/>
                <a:cs typeface="Gill Sans for Oriflame Light"/>
              </a:rPr>
              <a:t>Tu éxito dependerá si comienzas hoy mismo a realizar estas 3 simples acciones: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435"/>
            <a:ext cx="2298700" cy="2298700"/>
          </a:xfrm>
          <a:prstGeom prst="rect">
            <a:avLst/>
          </a:prstGeom>
        </p:spPr>
      </p:pic>
      <p:sp>
        <p:nvSpPr>
          <p:cNvPr id="18" name="TextBox 1"/>
          <p:cNvSpPr txBox="1"/>
          <p:nvPr/>
        </p:nvSpPr>
        <p:spPr>
          <a:xfrm>
            <a:off x="4863139" y="1679496"/>
            <a:ext cx="4021993" cy="600164"/>
          </a:xfrm>
          <a:prstGeom prst="rect">
            <a:avLst/>
          </a:prstGeom>
          <a:noFill/>
        </p:spPr>
        <p:txBody>
          <a:bodyPr wrap="square" lIns="0" tIns="0" rIns="0" rtlCol="0">
            <a:spAutoFit/>
          </a:bodyPr>
          <a:lstStyle/>
          <a:p>
            <a:r>
              <a:rPr lang="es-ES_tradnl" dirty="0" smtClean="0">
                <a:solidFill>
                  <a:srgbClr val="93CDDD"/>
                </a:solidFill>
                <a:latin typeface="Gill Sans for Oriflame Light"/>
                <a:cs typeface="Gill Sans for Oriflame Light"/>
              </a:rPr>
              <a:t>Aprovecha esta gran oportunidad que te ofrece Oriflame</a:t>
            </a:r>
          </a:p>
        </p:txBody>
      </p:sp>
    </p:spTree>
    <p:extLst>
      <p:ext uri="{BB962C8B-B14F-4D97-AF65-F5344CB8AC3E}">
        <p14:creationId xmlns:p14="http://schemas.microsoft.com/office/powerpoint/2010/main" val="325798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 name="TextBox 1"/>
          <p:cNvSpPr txBox="1"/>
          <p:nvPr/>
        </p:nvSpPr>
        <p:spPr>
          <a:xfrm>
            <a:off x="838200" y="5410200"/>
            <a:ext cx="7456544" cy="477054"/>
          </a:xfrm>
          <a:prstGeom prst="rect">
            <a:avLst/>
          </a:prstGeom>
          <a:noFill/>
        </p:spPr>
        <p:txBody>
          <a:bodyPr wrap="none" lIns="0" tIns="0" rIns="0" rtlCol="0">
            <a:spAutoFit/>
          </a:bodyPr>
          <a:lstStyle/>
          <a:p>
            <a:r>
              <a:rPr lang="es-CL" sz="2800" dirty="0">
                <a:solidFill>
                  <a:schemeClr val="accent1"/>
                </a:solidFill>
                <a:latin typeface="GillSansAltOneWGLLight"/>
              </a:rPr>
              <a:t>GRACIAS </a:t>
            </a:r>
            <a:r>
              <a:rPr lang="es-CL" sz="2800" dirty="0" smtClean="0">
                <a:solidFill>
                  <a:schemeClr val="accent1"/>
                </a:solidFill>
                <a:latin typeface="GillSansAltOneWGLLight"/>
              </a:rPr>
              <a:t> ¡</a:t>
            </a:r>
            <a:r>
              <a:rPr lang="es-CL" sz="2800" dirty="0">
                <a:solidFill>
                  <a:schemeClr val="accent1"/>
                </a:solidFill>
                <a:latin typeface="GillSansAltOneWGLLight"/>
              </a:rPr>
              <a:t>TE DESEAMOS </a:t>
            </a:r>
            <a:r>
              <a:rPr lang="es-CL" sz="2800" b="1" dirty="0">
                <a:solidFill>
                  <a:schemeClr val="accent1"/>
                </a:solidFill>
                <a:latin typeface="GillSansAltOneWGLLight"/>
              </a:rPr>
              <a:t>ÉXITO </a:t>
            </a:r>
            <a:r>
              <a:rPr lang="es-CL" sz="2800" dirty="0">
                <a:solidFill>
                  <a:schemeClr val="accent1"/>
                </a:solidFill>
                <a:latin typeface="GillSansAltOneWGLLight"/>
              </a:rPr>
              <a:t>EN </a:t>
            </a:r>
            <a:r>
              <a:rPr lang="es-CL" sz="2800" dirty="0" smtClean="0">
                <a:solidFill>
                  <a:schemeClr val="accent1"/>
                </a:solidFill>
                <a:latin typeface="GillSansAltOneWGLLight"/>
              </a:rPr>
              <a:t>ORIFLAME!</a:t>
            </a:r>
            <a:endParaRPr lang="es-CL" altLang="zh-CN" sz="2800" dirty="0">
              <a:solidFill>
                <a:schemeClr val="accent1"/>
              </a:solidFill>
              <a:latin typeface="Gill Sans for Oriflame Light"/>
              <a:cs typeface="Gill Sans for Oriflame Light"/>
            </a:endParaRPr>
          </a:p>
        </p:txBody>
      </p:sp>
    </p:spTree>
    <p:extLst>
      <p:ext uri="{BB962C8B-B14F-4D97-AF65-F5344CB8AC3E}">
        <p14:creationId xmlns:p14="http://schemas.microsoft.com/office/powerpoint/2010/main" val="359091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descr="4024_Oriflame_7R0A9595.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254" b="36762"/>
          <a:stretch/>
        </p:blipFill>
        <p:spPr>
          <a:xfrm>
            <a:off x="0" y="0"/>
            <a:ext cx="9144000" cy="6858000"/>
          </a:xfrm>
        </p:spPr>
      </p:pic>
      <p:sp>
        <p:nvSpPr>
          <p:cNvPr id="8" name="Content Placeholder 3"/>
          <p:cNvSpPr txBox="1">
            <a:spLocks/>
          </p:cNvSpPr>
          <p:nvPr/>
        </p:nvSpPr>
        <p:spPr>
          <a:xfrm>
            <a:off x="228600" y="152400"/>
            <a:ext cx="8458200" cy="685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800"/>
              </a:lnSpc>
              <a:buFont typeface="Arial" pitchFamily="34" charset="0"/>
              <a:buNone/>
            </a:pPr>
            <a:endParaRPr lang="es-ES_tradnl" sz="2800" b="1" dirty="0" smtClean="0">
              <a:solidFill>
                <a:srgbClr val="F7B960"/>
              </a:solidFill>
              <a:latin typeface="Gill Sans for Oriflame Light"/>
            </a:endParaRPr>
          </a:p>
          <a:p>
            <a:pPr marL="0" indent="0">
              <a:lnSpc>
                <a:spcPct val="80000"/>
              </a:lnSpc>
              <a:buFont typeface="Arial" pitchFamily="34" charset="0"/>
              <a:buNone/>
            </a:pPr>
            <a:r>
              <a:rPr lang="es-ES_tradnl" sz="2400" b="1" dirty="0" smtClean="0">
                <a:solidFill>
                  <a:srgbClr val="F7B960"/>
                </a:solidFill>
                <a:latin typeface="Gill Sans for Oriflame Light"/>
              </a:rPr>
              <a:t>AGENDA</a:t>
            </a:r>
          </a:p>
        </p:txBody>
      </p:sp>
      <p:sp>
        <p:nvSpPr>
          <p:cNvPr id="10" name="Rectángulo 9"/>
          <p:cNvSpPr/>
          <p:nvPr/>
        </p:nvSpPr>
        <p:spPr>
          <a:xfrm>
            <a:off x="0" y="5791200"/>
            <a:ext cx="9144000" cy="762000"/>
          </a:xfrm>
          <a:prstGeom prst="rect">
            <a:avLst/>
          </a:prstGeom>
          <a:solidFill>
            <a:srgbClr val="F7B960">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7B960"/>
              </a:solidFill>
            </a:endParaRPr>
          </a:p>
        </p:txBody>
      </p:sp>
      <p:sp>
        <p:nvSpPr>
          <p:cNvPr id="9" name="Rectángulo 8"/>
          <p:cNvSpPr/>
          <p:nvPr/>
        </p:nvSpPr>
        <p:spPr>
          <a:xfrm>
            <a:off x="381000" y="6019800"/>
            <a:ext cx="8610600" cy="323165"/>
          </a:xfrm>
          <a:prstGeom prst="rect">
            <a:avLst/>
          </a:prstGeom>
        </p:spPr>
        <p:txBody>
          <a:bodyPr wrap="square">
            <a:spAutoFit/>
          </a:bodyPr>
          <a:lstStyle/>
          <a:p>
            <a:pPr lvl="0">
              <a:lnSpc>
                <a:spcPct val="80000"/>
              </a:lnSpc>
            </a:pPr>
            <a:r>
              <a:rPr lang="es-ES_tradnl" b="1" dirty="0">
                <a:latin typeface="Gill Sans for Oriflame Light"/>
              </a:rPr>
              <a:t>Parte 1: </a:t>
            </a:r>
            <a:r>
              <a:rPr lang="es-ES_tradnl" dirty="0">
                <a:latin typeface="Gill Sans for Oriflame Light"/>
                <a:cs typeface="Times New Roman" pitchFamily="18" charset="0"/>
              </a:rPr>
              <a:t>Ganancias por invitar a otras personas y crear tu red</a:t>
            </a:r>
          </a:p>
        </p:txBody>
      </p:sp>
    </p:spTree>
    <p:extLst>
      <p:ext uri="{BB962C8B-B14F-4D97-AF65-F5344CB8AC3E}">
        <p14:creationId xmlns:p14="http://schemas.microsoft.com/office/powerpoint/2010/main" val="370360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subTitle" idx="4294967295"/>
          </p:nvPr>
        </p:nvSpPr>
        <p:spPr>
          <a:xfrm>
            <a:off x="5105400" y="2209800"/>
            <a:ext cx="3886200" cy="3810000"/>
          </a:xfrm>
          <a:prstGeom prst="rect">
            <a:avLst/>
          </a:prstGeom>
        </p:spPr>
        <p:txBody>
          <a:bodyPr>
            <a:normAutofit fontScale="25000" lnSpcReduction="20000"/>
          </a:bodyPr>
          <a:lstStyle/>
          <a:p>
            <a:pPr marL="0" indent="0" algn="l">
              <a:lnSpc>
                <a:spcPct val="120000"/>
              </a:lnSpc>
              <a:spcBef>
                <a:spcPts val="600"/>
              </a:spcBef>
              <a:spcAft>
                <a:spcPts val="1200"/>
              </a:spcAft>
              <a:buNone/>
              <a:tabLst/>
            </a:pPr>
            <a:r>
              <a:rPr lang="es-CL" altLang="zh-CN" sz="7200" b="1" dirty="0" smtClean="0">
                <a:solidFill>
                  <a:srgbClr val="F7B960"/>
                </a:solidFill>
                <a:latin typeface="Gill Sans for Oriflame Light"/>
                <a:cs typeface="Gill Sans for Oriflame"/>
              </a:rPr>
              <a:t>1. Ahorra</a:t>
            </a:r>
          </a:p>
          <a:p>
            <a:pPr marL="0" indent="0" algn="l">
              <a:lnSpc>
                <a:spcPct val="120000"/>
              </a:lnSpc>
              <a:spcBef>
                <a:spcPts val="600"/>
              </a:spcBef>
              <a:spcAft>
                <a:spcPts val="1200"/>
              </a:spcAft>
              <a:buNone/>
              <a:tabLst/>
            </a:pPr>
            <a:r>
              <a:rPr lang="es-CL" altLang="zh-CN" sz="7200" b="1" dirty="0" smtClean="0">
                <a:solidFill>
                  <a:srgbClr val="F7B960"/>
                </a:solidFill>
                <a:latin typeface="Gill Sans for Oriflame Light"/>
                <a:cs typeface="Gill Sans for Oriflame"/>
              </a:rPr>
              <a:t>2. Gana Mostrando el Catálogo</a:t>
            </a:r>
          </a:p>
          <a:p>
            <a:pPr marL="0" indent="0" algn="l">
              <a:lnSpc>
                <a:spcPct val="120000"/>
              </a:lnSpc>
              <a:spcBef>
                <a:spcPts val="600"/>
              </a:spcBef>
              <a:spcAft>
                <a:spcPts val="1200"/>
              </a:spcAft>
              <a:buNone/>
              <a:tabLst/>
            </a:pPr>
            <a:r>
              <a:rPr lang="es-CL" altLang="zh-CN" sz="7200" b="1" dirty="0" smtClean="0">
                <a:solidFill>
                  <a:srgbClr val="F7B960"/>
                </a:solidFill>
                <a:latin typeface="Gill Sans for Oriflame Light"/>
                <a:cs typeface="Gill Sans for Oriflame"/>
              </a:rPr>
              <a:t>3. Gana Mucho más invitando a </a:t>
            </a:r>
            <a:br>
              <a:rPr lang="es-CL" altLang="zh-CN" sz="7200" b="1" dirty="0" smtClean="0">
                <a:solidFill>
                  <a:srgbClr val="F7B960"/>
                </a:solidFill>
                <a:latin typeface="Gill Sans for Oriflame Light"/>
                <a:cs typeface="Gill Sans for Oriflame"/>
              </a:rPr>
            </a:br>
            <a:r>
              <a:rPr lang="es-CL" altLang="zh-CN" sz="7200" b="1" dirty="0" smtClean="0">
                <a:solidFill>
                  <a:srgbClr val="F7B960"/>
                </a:solidFill>
                <a:latin typeface="Gill Sans for Oriflame Light"/>
                <a:cs typeface="Gill Sans for Oriflame"/>
              </a:rPr>
              <a:t>    otros a unirse:</a:t>
            </a:r>
          </a:p>
          <a:p>
            <a:pPr marL="0" indent="0" algn="l">
              <a:lnSpc>
                <a:spcPct val="120000"/>
              </a:lnSpc>
              <a:spcBef>
                <a:spcPts val="0"/>
              </a:spcBef>
              <a:spcAft>
                <a:spcPts val="600"/>
              </a:spcAft>
              <a:buNone/>
            </a:pPr>
            <a:r>
              <a:rPr lang="es-CL" altLang="zh-CN" sz="6400" dirty="0" smtClean="0">
                <a:solidFill>
                  <a:srgbClr val="231F20"/>
                </a:solidFill>
                <a:latin typeface="Gill Sans for Oriflame Light"/>
                <a:cs typeface="Gill Sans for Oriflame Light"/>
              </a:rPr>
              <a:t>· Gana mucho más dinero formando tu </a:t>
            </a:r>
            <a:br>
              <a:rPr lang="es-CL" altLang="zh-CN" sz="6400" dirty="0" smtClean="0">
                <a:solidFill>
                  <a:srgbClr val="231F20"/>
                </a:solidFill>
                <a:latin typeface="Gill Sans for Oriflame Light"/>
                <a:cs typeface="Gill Sans for Oriflame Light"/>
              </a:rPr>
            </a:br>
            <a:r>
              <a:rPr lang="es-CL" altLang="zh-CN" sz="6400" dirty="0" smtClean="0">
                <a:solidFill>
                  <a:srgbClr val="231F20"/>
                </a:solidFill>
                <a:latin typeface="Gill Sans for Oriflame Light"/>
                <a:cs typeface="Gill Sans for Oriflame Light"/>
              </a:rPr>
              <a:t>   equipo</a:t>
            </a:r>
          </a:p>
          <a:p>
            <a:pPr marL="0" indent="0" algn="l">
              <a:lnSpc>
                <a:spcPct val="120000"/>
              </a:lnSpc>
              <a:spcBef>
                <a:spcPts val="0"/>
              </a:spcBef>
              <a:spcAft>
                <a:spcPts val="600"/>
              </a:spcAft>
              <a:buNone/>
            </a:pPr>
            <a:r>
              <a:rPr lang="es-CL" altLang="zh-CN" sz="6400" dirty="0" smtClean="0">
                <a:solidFill>
                  <a:srgbClr val="231F20"/>
                </a:solidFill>
                <a:latin typeface="Gill Sans for Oriflame Light"/>
                <a:cs typeface="Gill Sans for Oriflame Light"/>
              </a:rPr>
              <a:t>· Desarrolla habilidades empresariales y </a:t>
            </a:r>
            <a:br>
              <a:rPr lang="es-CL" altLang="zh-CN" sz="6400" dirty="0" smtClean="0">
                <a:solidFill>
                  <a:srgbClr val="231F20"/>
                </a:solidFill>
                <a:latin typeface="Gill Sans for Oriflame Light"/>
                <a:cs typeface="Gill Sans for Oriflame Light"/>
              </a:rPr>
            </a:br>
            <a:r>
              <a:rPr lang="es-CL" altLang="zh-CN" sz="6400" dirty="0" smtClean="0">
                <a:solidFill>
                  <a:srgbClr val="231F20"/>
                </a:solidFill>
                <a:latin typeface="Gill Sans for Oriflame Light"/>
                <a:cs typeface="Gill Sans for Oriflame Light"/>
              </a:rPr>
              <a:t>   profesionales</a:t>
            </a:r>
          </a:p>
          <a:p>
            <a:pPr marL="0" indent="0" algn="l">
              <a:lnSpc>
                <a:spcPct val="120000"/>
              </a:lnSpc>
              <a:spcBef>
                <a:spcPts val="0"/>
              </a:spcBef>
              <a:spcAft>
                <a:spcPts val="600"/>
              </a:spcAft>
              <a:buNone/>
            </a:pPr>
            <a:r>
              <a:rPr lang="es-CL" altLang="zh-CN" sz="6400" dirty="0" smtClean="0">
                <a:solidFill>
                  <a:srgbClr val="231F20"/>
                </a:solidFill>
                <a:latin typeface="Gill Sans for Oriflame Light"/>
                <a:cs typeface="Gill Sans for Oriflame Light"/>
              </a:rPr>
              <a:t>· Obtén capacitación gratis</a:t>
            </a:r>
          </a:p>
          <a:p>
            <a:pPr marL="0" indent="0" algn="l">
              <a:lnSpc>
                <a:spcPct val="120000"/>
              </a:lnSpc>
              <a:spcBef>
                <a:spcPts val="0"/>
              </a:spcBef>
              <a:spcAft>
                <a:spcPts val="600"/>
              </a:spcAft>
              <a:buNone/>
            </a:pPr>
            <a:r>
              <a:rPr lang="es-CL" altLang="zh-CN" sz="6400" dirty="0" smtClean="0">
                <a:solidFill>
                  <a:srgbClr val="231F20"/>
                </a:solidFill>
                <a:latin typeface="Gill Sans for Oriflame Light"/>
                <a:cs typeface="Gill Sans for Oriflame Light"/>
              </a:rPr>
              <a:t>· Gana viajes y automóviles</a:t>
            </a:r>
          </a:p>
          <a:p>
            <a:pPr algn="l">
              <a:lnSpc>
                <a:spcPct val="120000"/>
              </a:lnSpc>
              <a:spcBef>
                <a:spcPts val="0"/>
              </a:spcBef>
              <a:spcAft>
                <a:spcPts val="600"/>
              </a:spcAft>
            </a:pPr>
            <a:endParaRPr lang="es-CL" altLang="zh-CN" sz="6400" dirty="0" smtClean="0">
              <a:solidFill>
                <a:srgbClr val="231F20"/>
              </a:solidFill>
              <a:latin typeface="Gill Sans for Oriflame Light"/>
              <a:cs typeface="Gill Sans for Oriflame Light"/>
            </a:endParaRPr>
          </a:p>
          <a:p>
            <a:pPr algn="l">
              <a:lnSpc>
                <a:spcPct val="120000"/>
              </a:lnSpc>
              <a:spcBef>
                <a:spcPts val="0"/>
              </a:spcBef>
              <a:spcAft>
                <a:spcPts val="600"/>
              </a:spcAft>
              <a:tabLst/>
            </a:pPr>
            <a:endParaRPr lang="es-CL" altLang="zh-CN" sz="6400" dirty="0" smtClean="0">
              <a:solidFill>
                <a:srgbClr val="231F20"/>
              </a:solidFill>
              <a:latin typeface="Gill Sans for Oriflame Light"/>
              <a:cs typeface="Gill Sans for Oriflame Light"/>
            </a:endParaRPr>
          </a:p>
          <a:p>
            <a:pPr marL="0" indent="0">
              <a:lnSpc>
                <a:spcPct val="120000"/>
              </a:lnSpc>
              <a:spcBef>
                <a:spcPts val="0"/>
              </a:spcBef>
              <a:spcAft>
                <a:spcPts val="600"/>
              </a:spcAft>
              <a:buNone/>
              <a:tabLst/>
            </a:pPr>
            <a:endParaRPr lang="es-CL" altLang="zh-CN" sz="4500" b="1" dirty="0" smtClean="0">
              <a:solidFill>
                <a:srgbClr val="5B4897"/>
              </a:solidFill>
              <a:latin typeface="Gill Sans for Oriflame Light"/>
              <a:cs typeface="Gill Sans for Oriflame"/>
            </a:endParaRPr>
          </a:p>
          <a:p>
            <a:pPr marL="0" indent="0">
              <a:lnSpc>
                <a:spcPct val="120000"/>
              </a:lnSpc>
              <a:spcBef>
                <a:spcPts val="0"/>
              </a:spcBef>
              <a:spcAft>
                <a:spcPts val="600"/>
              </a:spcAft>
              <a:buNone/>
            </a:pPr>
            <a:endParaRPr lang="es-CL" altLang="zh-CN" sz="1800" dirty="0" smtClean="0">
              <a:solidFill>
                <a:srgbClr val="231F20"/>
              </a:solidFill>
              <a:latin typeface="Gill Sans for Oriflame Light"/>
              <a:cs typeface="Gill Sans for Oriflame Light"/>
            </a:endParaRPr>
          </a:p>
          <a:p>
            <a:pPr marL="0" indent="0">
              <a:lnSpc>
                <a:spcPct val="120000"/>
              </a:lnSpc>
              <a:spcBef>
                <a:spcPts val="0"/>
              </a:spcBef>
              <a:spcAft>
                <a:spcPts val="600"/>
              </a:spcAft>
              <a:buNone/>
              <a:tabLst/>
            </a:pPr>
            <a:endParaRPr lang="es-CL" altLang="zh-CN" sz="1800" dirty="0" smtClean="0">
              <a:solidFill>
                <a:srgbClr val="231F20"/>
              </a:solidFill>
              <a:latin typeface="Gill Sans for Oriflame Light"/>
              <a:cs typeface="Gill Sans for Oriflame Light"/>
            </a:endParaRPr>
          </a:p>
          <a:p>
            <a:pPr>
              <a:lnSpc>
                <a:spcPct val="120000"/>
              </a:lnSpc>
              <a:spcBef>
                <a:spcPts val="0"/>
              </a:spcBef>
              <a:spcAft>
                <a:spcPts val="600"/>
              </a:spcAft>
              <a:tabLst/>
            </a:pPr>
            <a:endParaRPr lang="es-CL" altLang="zh-CN" sz="1800" b="1" dirty="0" smtClean="0">
              <a:solidFill>
                <a:srgbClr val="5B4897"/>
              </a:solidFill>
              <a:latin typeface="Gill Sans for Oriflame Light"/>
              <a:cs typeface="Gill Sans for Oriflame"/>
            </a:endParaRPr>
          </a:p>
          <a:p>
            <a:pPr marL="0" indent="0">
              <a:lnSpc>
                <a:spcPct val="120000"/>
              </a:lnSpc>
              <a:spcBef>
                <a:spcPts val="0"/>
              </a:spcBef>
              <a:spcAft>
                <a:spcPts val="600"/>
              </a:spcAft>
              <a:buNone/>
              <a:tabLst/>
            </a:pPr>
            <a:endParaRPr lang="es-CL" altLang="zh-CN" b="1" dirty="0" smtClean="0">
              <a:solidFill>
                <a:srgbClr val="5B4897"/>
              </a:solidFill>
              <a:latin typeface="Gill Sans for Oriflame Light"/>
              <a:cs typeface="Gill Sans for Oriflame"/>
            </a:endParaRPr>
          </a:p>
          <a:p>
            <a:pPr marL="0" indent="0">
              <a:lnSpc>
                <a:spcPct val="120000"/>
              </a:lnSpc>
              <a:spcBef>
                <a:spcPts val="0"/>
              </a:spcBef>
              <a:spcAft>
                <a:spcPts val="600"/>
              </a:spcAft>
              <a:buNone/>
              <a:tabLst/>
            </a:pPr>
            <a:endParaRPr lang="es-CL" altLang="zh-CN" b="1" dirty="0" smtClean="0">
              <a:solidFill>
                <a:srgbClr val="5B4897"/>
              </a:solidFill>
              <a:latin typeface="Gill Sans for Oriflame Light"/>
              <a:cs typeface="Gill Sans for Oriflame"/>
            </a:endParaRPr>
          </a:p>
          <a:p>
            <a:pPr marL="0" indent="0">
              <a:lnSpc>
                <a:spcPct val="120000"/>
              </a:lnSpc>
              <a:spcBef>
                <a:spcPts val="0"/>
              </a:spcBef>
              <a:spcAft>
                <a:spcPts val="600"/>
              </a:spcAft>
              <a:buNone/>
            </a:pPr>
            <a:endParaRPr lang="es-CL" dirty="0">
              <a:latin typeface="Gill Sans for Oriflame Light"/>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86400" y="1219200"/>
            <a:ext cx="2955282" cy="82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p:cNvSpPr/>
          <p:nvPr/>
        </p:nvSpPr>
        <p:spPr>
          <a:xfrm>
            <a:off x="4572000" y="838200"/>
            <a:ext cx="3916457" cy="523220"/>
          </a:xfrm>
          <a:prstGeom prst="rect">
            <a:avLst/>
          </a:prstGeom>
        </p:spPr>
        <p:txBody>
          <a:bodyPr wrap="none">
            <a:spAutoFit/>
          </a:bodyPr>
          <a:lstStyle/>
          <a:p>
            <a:r>
              <a:rPr lang="es-CL" sz="2800" b="1" dirty="0">
                <a:solidFill>
                  <a:srgbClr val="F7B960"/>
                </a:solidFill>
                <a:latin typeface="Gill Sans for Oriflame Light"/>
              </a:rPr>
              <a:t>Nuestra oferta de negocio</a:t>
            </a:r>
          </a:p>
        </p:txBody>
      </p:sp>
    </p:spTree>
    <p:extLst>
      <p:ext uri="{BB962C8B-B14F-4D97-AF65-F5344CB8AC3E}">
        <p14:creationId xmlns:p14="http://schemas.microsoft.com/office/powerpoint/2010/main" val="112114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19" y="1524000"/>
            <a:ext cx="8394700" cy="4610100"/>
          </a:xfrm>
          <a:prstGeom prst="rect">
            <a:avLst/>
          </a:prstGeom>
          <a:noFill/>
        </p:spPr>
      </p:pic>
      <p:sp>
        <p:nvSpPr>
          <p:cNvPr id="5" name="Rectangle 4"/>
          <p:cNvSpPr/>
          <p:nvPr/>
        </p:nvSpPr>
        <p:spPr>
          <a:xfrm>
            <a:off x="685800" y="2074326"/>
            <a:ext cx="3352800" cy="4909036"/>
          </a:xfrm>
          <a:prstGeom prst="rect">
            <a:avLst/>
          </a:prstGeom>
        </p:spPr>
        <p:txBody>
          <a:bodyPr wrap="square">
            <a:spAutoFit/>
          </a:bodyPr>
          <a:lstStyle/>
          <a:p>
            <a:pPr marL="285750" indent="-285750">
              <a:spcAft>
                <a:spcPts val="2400"/>
              </a:spcAft>
              <a:buFont typeface="Arial" panose="020B0604020202020204" pitchFamily="34" charset="0"/>
              <a:buChar char="•"/>
            </a:pPr>
            <a:r>
              <a:rPr lang="es-CL" dirty="0" smtClean="0">
                <a:latin typeface="Gill Sans for Oriflame Light"/>
              </a:rPr>
              <a:t>Las ganancias obtenidas por las ventas tienen un límite</a:t>
            </a:r>
          </a:p>
          <a:p>
            <a:pPr marL="285750" indent="-285750">
              <a:spcAft>
                <a:spcPts val="2400"/>
              </a:spcAft>
              <a:buFont typeface="Arial" panose="020B0604020202020204" pitchFamily="34" charset="0"/>
              <a:buChar char="•"/>
            </a:pPr>
            <a:r>
              <a:rPr lang="es-CL" dirty="0" smtClean="0">
                <a:latin typeface="Gill Sans for Oriflame Light"/>
              </a:rPr>
              <a:t>Oriflame te ofrece oportunidades de ingresos permanentes e ilimitados por invitar a otros a unirse</a:t>
            </a:r>
          </a:p>
          <a:p>
            <a:pPr marL="285750" indent="-285750">
              <a:spcAft>
                <a:spcPts val="2400"/>
              </a:spcAft>
              <a:buFont typeface="Arial" panose="020B0604020202020204" pitchFamily="34" charset="0"/>
              <a:buChar char="•"/>
            </a:pPr>
            <a:r>
              <a:rPr lang="es-CL" dirty="0" smtClean="0">
                <a:latin typeface="Gill Sans for Oriflame Light"/>
              </a:rPr>
              <a:t>Los ingresos por patrocinio crecen lentamente al principio, pero luego se expanden rápidamente</a:t>
            </a:r>
          </a:p>
          <a:p>
            <a:pPr marL="285750" indent="-285750">
              <a:lnSpc>
                <a:spcPts val="2100"/>
              </a:lnSpc>
              <a:spcAft>
                <a:spcPts val="2400"/>
              </a:spcAft>
              <a:buFont typeface="Arial" panose="020B0604020202020204" pitchFamily="34" charset="0"/>
              <a:buChar char="•"/>
              <a:tabLst>
                <a:tab pos="190500" algn="l"/>
              </a:tabLst>
            </a:pPr>
            <a:endParaRPr lang="es-CL" altLang="zh-CN" dirty="0" smtClean="0">
              <a:solidFill>
                <a:srgbClr val="231F20"/>
              </a:solidFill>
              <a:latin typeface="Gill Sans for Oriflame Light"/>
              <a:cs typeface="Gill Sans for Oriflame Light"/>
            </a:endParaRPr>
          </a:p>
          <a:p>
            <a:pPr marL="285750" indent="-285750">
              <a:lnSpc>
                <a:spcPts val="2100"/>
              </a:lnSpc>
              <a:spcAft>
                <a:spcPts val="2400"/>
              </a:spcAft>
              <a:buFont typeface="Arial" panose="020B0604020202020204" pitchFamily="34" charset="0"/>
              <a:buChar char="•"/>
              <a:tabLst>
                <a:tab pos="190500" algn="l"/>
              </a:tabLst>
            </a:pPr>
            <a:endParaRPr lang="es-CL" altLang="zh-CN" dirty="0">
              <a:solidFill>
                <a:srgbClr val="231F20"/>
              </a:solidFill>
              <a:latin typeface="Gill Sans for Oriflame Light"/>
              <a:cs typeface="Gill Sans for Oriflame Light"/>
            </a:endParaRPr>
          </a:p>
        </p:txBody>
      </p:sp>
      <p:sp>
        <p:nvSpPr>
          <p:cNvPr id="6" name="Rectangle 5"/>
          <p:cNvSpPr/>
          <p:nvPr/>
        </p:nvSpPr>
        <p:spPr>
          <a:xfrm>
            <a:off x="4343400" y="2438400"/>
            <a:ext cx="1088760" cy="297517"/>
          </a:xfrm>
          <a:prstGeom prst="rect">
            <a:avLst/>
          </a:prstGeom>
        </p:spPr>
        <p:txBody>
          <a:bodyPr wrap="none">
            <a:spAutoFit/>
          </a:bodyPr>
          <a:lstStyle/>
          <a:p>
            <a:pPr>
              <a:lnSpc>
                <a:spcPts val="1600"/>
              </a:lnSpc>
              <a:tabLst/>
            </a:pPr>
            <a:r>
              <a:rPr lang="es-CL" altLang="zh-CN" sz="1400" b="1" dirty="0" smtClean="0">
                <a:solidFill>
                  <a:srgbClr val="231F20"/>
                </a:solidFill>
                <a:latin typeface="Gill Sans for Oriflame Light"/>
                <a:cs typeface="Gill Sans for Oriflame Light"/>
              </a:rPr>
              <a:t>Ganancias</a:t>
            </a:r>
            <a:endParaRPr lang="es-CL" altLang="zh-CN" sz="1400" b="1" dirty="0">
              <a:solidFill>
                <a:srgbClr val="231F20"/>
              </a:solidFill>
              <a:latin typeface="Gill Sans for Oriflame Light"/>
              <a:cs typeface="Gill Sans for Oriflame Light"/>
            </a:endParaRPr>
          </a:p>
        </p:txBody>
      </p:sp>
      <p:sp>
        <p:nvSpPr>
          <p:cNvPr id="7" name="Rectangle 6"/>
          <p:cNvSpPr/>
          <p:nvPr/>
        </p:nvSpPr>
        <p:spPr>
          <a:xfrm>
            <a:off x="6934200" y="3459320"/>
            <a:ext cx="2209800" cy="1143903"/>
          </a:xfrm>
          <a:prstGeom prst="rect">
            <a:avLst/>
          </a:prstGeom>
        </p:spPr>
        <p:txBody>
          <a:bodyPr wrap="square">
            <a:spAutoFit/>
          </a:bodyPr>
          <a:lstStyle/>
          <a:p>
            <a:pPr>
              <a:lnSpc>
                <a:spcPts val="1600"/>
              </a:lnSpc>
              <a:tabLst>
                <a:tab pos="101600" algn="l"/>
                <a:tab pos="292100" algn="l"/>
              </a:tabLst>
            </a:pPr>
            <a:r>
              <a:rPr lang="es-CL" altLang="zh-CN" sz="1400" b="1" dirty="0" smtClean="0">
                <a:solidFill>
                  <a:srgbClr val="231F20"/>
                </a:solidFill>
                <a:latin typeface="Gill Sans for Oriflame Light"/>
                <a:cs typeface="Gill Sans for Oriflame Light"/>
              </a:rPr>
              <a:t>Por patrocinar </a:t>
            </a:r>
          </a:p>
          <a:p>
            <a:pPr>
              <a:lnSpc>
                <a:spcPts val="1000"/>
              </a:lnSpc>
            </a:pPr>
            <a:endParaRPr lang="es-CL" altLang="zh-CN" sz="1400" dirty="0" smtClean="0">
              <a:latin typeface="Gill Sans for Oriflame Light"/>
            </a:endParaRPr>
          </a:p>
          <a:p>
            <a:pPr>
              <a:lnSpc>
                <a:spcPts val="1000"/>
              </a:lnSpc>
            </a:pPr>
            <a:endParaRPr lang="es-CL" altLang="zh-CN" sz="1400" dirty="0" smtClean="0">
              <a:latin typeface="Gill Sans for Oriflame Light"/>
            </a:endParaRPr>
          </a:p>
          <a:p>
            <a:pPr>
              <a:lnSpc>
                <a:spcPts val="1000"/>
              </a:lnSpc>
            </a:pPr>
            <a:endParaRPr lang="es-CL" altLang="zh-CN" sz="1400" dirty="0" smtClean="0">
              <a:latin typeface="Gill Sans for Oriflame Light"/>
            </a:endParaRPr>
          </a:p>
          <a:p>
            <a:pPr>
              <a:lnSpc>
                <a:spcPts val="1000"/>
              </a:lnSpc>
            </a:pPr>
            <a:endParaRPr lang="es-CL" altLang="zh-CN" sz="1400" dirty="0" smtClean="0">
              <a:latin typeface="Gill Sans for Oriflame Light"/>
            </a:endParaRPr>
          </a:p>
          <a:p>
            <a:pPr>
              <a:lnSpc>
                <a:spcPts val="1000"/>
              </a:lnSpc>
            </a:pPr>
            <a:endParaRPr lang="es-CL" altLang="zh-CN" sz="1400" dirty="0" smtClean="0">
              <a:latin typeface="Gill Sans for Oriflame Light"/>
            </a:endParaRPr>
          </a:p>
          <a:p>
            <a:pPr>
              <a:lnSpc>
                <a:spcPts val="1600"/>
              </a:lnSpc>
              <a:tabLst>
                <a:tab pos="101600" algn="l"/>
                <a:tab pos="292100" algn="l"/>
              </a:tabLst>
            </a:pPr>
            <a:r>
              <a:rPr lang="es-CL" altLang="zh-CN" sz="1400" b="1" dirty="0" smtClean="0">
                <a:solidFill>
                  <a:srgbClr val="231F20"/>
                </a:solidFill>
                <a:latin typeface="Gill Sans for Oriflame Light"/>
                <a:cs typeface="Gill Sans for Oriflame Light"/>
              </a:rPr>
              <a:t>Por vender</a:t>
            </a:r>
            <a:endParaRPr lang="es-CL" altLang="zh-CN" sz="1400" b="1" dirty="0">
              <a:solidFill>
                <a:srgbClr val="231F20"/>
              </a:solidFill>
              <a:latin typeface="Gill Sans for Oriflame Light"/>
              <a:cs typeface="Gill Sans for Oriflame Light"/>
            </a:endParaRPr>
          </a:p>
        </p:txBody>
      </p:sp>
      <p:sp>
        <p:nvSpPr>
          <p:cNvPr id="8" name="Rectangle 7"/>
          <p:cNvSpPr/>
          <p:nvPr/>
        </p:nvSpPr>
        <p:spPr>
          <a:xfrm>
            <a:off x="7391400" y="5068754"/>
            <a:ext cx="990600" cy="523220"/>
          </a:xfrm>
          <a:prstGeom prst="rect">
            <a:avLst/>
          </a:prstGeom>
        </p:spPr>
        <p:txBody>
          <a:bodyPr wrap="square">
            <a:spAutoFit/>
          </a:bodyPr>
          <a:lstStyle/>
          <a:p>
            <a:pPr>
              <a:tabLst>
                <a:tab pos="38100" algn="l"/>
              </a:tabLst>
            </a:pPr>
            <a:r>
              <a:rPr lang="es-CL" altLang="zh-CN" sz="1400" b="1" dirty="0" smtClean="0">
                <a:solidFill>
                  <a:srgbClr val="231F20"/>
                </a:solidFill>
                <a:latin typeface="Gill Sans for Oriflame Light"/>
                <a:cs typeface="Gill Sans for Oriflame Light"/>
              </a:rPr>
              <a:t>Tiempo</a:t>
            </a:r>
          </a:p>
          <a:p>
            <a:pPr>
              <a:tabLst>
                <a:tab pos="38100" algn="l"/>
              </a:tabLst>
            </a:pPr>
            <a:r>
              <a:rPr lang="es-CL" altLang="zh-CN" sz="1400" dirty="0" smtClean="0">
                <a:solidFill>
                  <a:srgbClr val="231F20"/>
                </a:solidFill>
                <a:latin typeface="Gill Sans for Oriflame Light"/>
                <a:cs typeface="Gill Sans for Oriflame Light"/>
              </a:rPr>
              <a:t>(meses)</a:t>
            </a:r>
            <a:endParaRPr lang="es-CL" altLang="zh-CN" sz="1400" dirty="0">
              <a:solidFill>
                <a:srgbClr val="231F20"/>
              </a:solidFill>
              <a:latin typeface="Gill Sans for Oriflame Light"/>
              <a:cs typeface="Gill Sans for Oriflame Light"/>
            </a:endParaRPr>
          </a:p>
        </p:txBody>
      </p:sp>
      <p:sp>
        <p:nvSpPr>
          <p:cNvPr id="9" name="Rectangle 8"/>
          <p:cNvSpPr/>
          <p:nvPr/>
        </p:nvSpPr>
        <p:spPr>
          <a:xfrm>
            <a:off x="4594869" y="5055827"/>
            <a:ext cx="284052" cy="297517"/>
          </a:xfrm>
          <a:prstGeom prst="rect">
            <a:avLst/>
          </a:prstGeom>
        </p:spPr>
        <p:txBody>
          <a:bodyPr wrap="none">
            <a:spAutoFit/>
          </a:bodyPr>
          <a:lstStyle/>
          <a:p>
            <a:pPr>
              <a:lnSpc>
                <a:spcPts val="1600"/>
              </a:lnSpc>
              <a:tabLst/>
            </a:pPr>
            <a:r>
              <a:rPr lang="es-CL" altLang="zh-CN" sz="1400" b="1" dirty="0" smtClean="0">
                <a:solidFill>
                  <a:srgbClr val="231F20"/>
                </a:solidFill>
                <a:latin typeface="Gill Sans for Oriflame Light"/>
                <a:cs typeface="Gill Sans for Oriflame Light"/>
              </a:rPr>
              <a:t>1</a:t>
            </a:r>
            <a:endParaRPr lang="es-CL" altLang="zh-CN" sz="1400" b="1" dirty="0">
              <a:solidFill>
                <a:srgbClr val="231F20"/>
              </a:solidFill>
              <a:latin typeface="Gill Sans for Oriflame Light"/>
              <a:cs typeface="Gill Sans for Oriflame Light"/>
            </a:endParaRPr>
          </a:p>
        </p:txBody>
      </p:sp>
      <p:sp>
        <p:nvSpPr>
          <p:cNvPr id="10" name="Rectangle 9"/>
          <p:cNvSpPr/>
          <p:nvPr/>
        </p:nvSpPr>
        <p:spPr>
          <a:xfrm>
            <a:off x="5137848" y="5081574"/>
            <a:ext cx="284052" cy="297517"/>
          </a:xfrm>
          <a:prstGeom prst="rect">
            <a:avLst/>
          </a:prstGeom>
        </p:spPr>
        <p:txBody>
          <a:bodyPr wrap="none">
            <a:spAutoFit/>
          </a:bodyPr>
          <a:lstStyle/>
          <a:p>
            <a:pPr>
              <a:lnSpc>
                <a:spcPts val="1600"/>
              </a:lnSpc>
              <a:tabLst/>
            </a:pPr>
            <a:r>
              <a:rPr lang="es-CL" altLang="zh-CN" sz="1400" b="1" dirty="0" smtClean="0">
                <a:solidFill>
                  <a:srgbClr val="231F20"/>
                </a:solidFill>
                <a:latin typeface="Gill Sans for Oriflame Light"/>
                <a:cs typeface="Gill Sans for Oriflame Light"/>
              </a:rPr>
              <a:t>2</a:t>
            </a:r>
            <a:endParaRPr lang="es-CL" altLang="zh-CN" sz="1400" b="1" dirty="0">
              <a:solidFill>
                <a:srgbClr val="231F20"/>
              </a:solidFill>
              <a:latin typeface="Gill Sans for Oriflame Light"/>
              <a:cs typeface="Gill Sans for Oriflame Light"/>
            </a:endParaRPr>
          </a:p>
        </p:txBody>
      </p:sp>
      <p:sp>
        <p:nvSpPr>
          <p:cNvPr id="11" name="Rectangle 10"/>
          <p:cNvSpPr/>
          <p:nvPr/>
        </p:nvSpPr>
        <p:spPr>
          <a:xfrm>
            <a:off x="5562600" y="5081574"/>
            <a:ext cx="284052" cy="297517"/>
          </a:xfrm>
          <a:prstGeom prst="rect">
            <a:avLst/>
          </a:prstGeom>
        </p:spPr>
        <p:txBody>
          <a:bodyPr wrap="none">
            <a:spAutoFit/>
          </a:bodyPr>
          <a:lstStyle/>
          <a:p>
            <a:pPr>
              <a:lnSpc>
                <a:spcPts val="1600"/>
              </a:lnSpc>
              <a:tabLst/>
            </a:pPr>
            <a:r>
              <a:rPr lang="es-CL" altLang="zh-CN" sz="1400" b="1" dirty="0" smtClean="0">
                <a:solidFill>
                  <a:srgbClr val="231F20"/>
                </a:solidFill>
                <a:latin typeface="Gill Sans for Oriflame Light"/>
                <a:cs typeface="Gill Sans for Oriflame Light"/>
              </a:rPr>
              <a:t>3</a:t>
            </a:r>
            <a:endParaRPr lang="es-CL" altLang="zh-CN" sz="1400" b="1" dirty="0">
              <a:solidFill>
                <a:srgbClr val="231F20"/>
              </a:solidFill>
              <a:latin typeface="Gill Sans for Oriflame Light"/>
              <a:cs typeface="Gill Sans for Oriflame Light"/>
            </a:endParaRPr>
          </a:p>
        </p:txBody>
      </p:sp>
      <p:sp>
        <p:nvSpPr>
          <p:cNvPr id="12" name="Rectangle 11"/>
          <p:cNvSpPr/>
          <p:nvPr/>
        </p:nvSpPr>
        <p:spPr>
          <a:xfrm>
            <a:off x="6096000" y="5081574"/>
            <a:ext cx="284052" cy="297517"/>
          </a:xfrm>
          <a:prstGeom prst="rect">
            <a:avLst/>
          </a:prstGeom>
        </p:spPr>
        <p:txBody>
          <a:bodyPr wrap="none">
            <a:spAutoFit/>
          </a:bodyPr>
          <a:lstStyle/>
          <a:p>
            <a:pPr>
              <a:lnSpc>
                <a:spcPts val="1600"/>
              </a:lnSpc>
              <a:tabLst/>
            </a:pPr>
            <a:r>
              <a:rPr lang="es-CL" altLang="zh-CN" sz="1400" b="1" dirty="0" smtClean="0">
                <a:solidFill>
                  <a:srgbClr val="231F20"/>
                </a:solidFill>
                <a:latin typeface="Gill Sans for Oriflame Light"/>
                <a:cs typeface="Gill Sans for Oriflame Light"/>
              </a:rPr>
              <a:t>4</a:t>
            </a:r>
            <a:endParaRPr lang="es-CL" altLang="zh-CN" sz="1400" b="1" dirty="0">
              <a:solidFill>
                <a:srgbClr val="231F20"/>
              </a:solidFill>
              <a:latin typeface="Gill Sans for Oriflame Light"/>
              <a:cs typeface="Gill Sans for Oriflame Light"/>
            </a:endParaRPr>
          </a:p>
        </p:txBody>
      </p:sp>
      <p:sp>
        <p:nvSpPr>
          <p:cNvPr id="13" name="Rectangle 12"/>
          <p:cNvSpPr/>
          <p:nvPr/>
        </p:nvSpPr>
        <p:spPr>
          <a:xfrm>
            <a:off x="6586106" y="5083148"/>
            <a:ext cx="284052" cy="297517"/>
          </a:xfrm>
          <a:prstGeom prst="rect">
            <a:avLst/>
          </a:prstGeom>
        </p:spPr>
        <p:txBody>
          <a:bodyPr wrap="none">
            <a:spAutoFit/>
          </a:bodyPr>
          <a:lstStyle/>
          <a:p>
            <a:pPr>
              <a:lnSpc>
                <a:spcPts val="1600"/>
              </a:lnSpc>
              <a:tabLst/>
            </a:pPr>
            <a:r>
              <a:rPr lang="es-CL" altLang="zh-CN" sz="1400" b="1" dirty="0" smtClean="0">
                <a:solidFill>
                  <a:srgbClr val="231F20"/>
                </a:solidFill>
                <a:latin typeface="Gill Sans for Oriflame Light"/>
                <a:cs typeface="Gill Sans for Oriflame Light"/>
              </a:rPr>
              <a:t>5</a:t>
            </a:r>
            <a:endParaRPr lang="es-CL" altLang="zh-CN" sz="1400" b="1" dirty="0">
              <a:solidFill>
                <a:srgbClr val="231F20"/>
              </a:solidFill>
              <a:latin typeface="Gill Sans for Oriflame Light"/>
              <a:cs typeface="Gill Sans for Oriflame Light"/>
            </a:endParaRPr>
          </a:p>
        </p:txBody>
      </p:sp>
      <p:sp>
        <p:nvSpPr>
          <p:cNvPr id="14" name="Rectangle 13"/>
          <p:cNvSpPr/>
          <p:nvPr/>
        </p:nvSpPr>
        <p:spPr>
          <a:xfrm>
            <a:off x="7078494" y="5097676"/>
            <a:ext cx="284052" cy="297517"/>
          </a:xfrm>
          <a:prstGeom prst="rect">
            <a:avLst/>
          </a:prstGeom>
        </p:spPr>
        <p:txBody>
          <a:bodyPr wrap="none">
            <a:spAutoFit/>
          </a:bodyPr>
          <a:lstStyle/>
          <a:p>
            <a:pPr>
              <a:lnSpc>
                <a:spcPts val="1600"/>
              </a:lnSpc>
              <a:tabLst/>
            </a:pPr>
            <a:r>
              <a:rPr lang="es-CL" altLang="zh-CN" sz="1400" b="1" dirty="0" smtClean="0">
                <a:solidFill>
                  <a:srgbClr val="231F20"/>
                </a:solidFill>
                <a:latin typeface="Gill Sans for Oriflame Light"/>
                <a:cs typeface="Gill Sans for Oriflame Light"/>
              </a:rPr>
              <a:t>6</a:t>
            </a:r>
            <a:endParaRPr lang="es-CL" altLang="zh-CN" sz="1400" b="1" dirty="0">
              <a:solidFill>
                <a:srgbClr val="231F20"/>
              </a:solidFill>
              <a:latin typeface="Gill Sans for Oriflame Light"/>
              <a:cs typeface="Gill Sans for Oriflame Light"/>
            </a:endParaRPr>
          </a:p>
        </p:txBody>
      </p:sp>
      <p:sp>
        <p:nvSpPr>
          <p:cNvPr id="15" name="Rectangle 14"/>
          <p:cNvSpPr/>
          <p:nvPr/>
        </p:nvSpPr>
        <p:spPr>
          <a:xfrm>
            <a:off x="393398" y="914400"/>
            <a:ext cx="3993676" cy="523220"/>
          </a:xfrm>
          <a:prstGeom prst="rect">
            <a:avLst/>
          </a:prstGeom>
        </p:spPr>
        <p:txBody>
          <a:bodyPr wrap="none">
            <a:spAutoFit/>
          </a:bodyPr>
          <a:lstStyle/>
          <a:p>
            <a:pPr>
              <a:lnSpc>
                <a:spcPts val="3400"/>
              </a:lnSpc>
              <a:tabLst/>
            </a:pPr>
            <a:r>
              <a:rPr lang="es-CL" altLang="zh-CN" sz="2800" dirty="0" smtClean="0">
                <a:solidFill>
                  <a:srgbClr val="F7B960"/>
                </a:solidFill>
                <a:latin typeface="Gill Sans for Oriflame Light"/>
                <a:cs typeface="Gill Sans for Oriflame Light"/>
              </a:rPr>
              <a:t>Oportunidad de Ganancias</a:t>
            </a:r>
            <a:endParaRPr lang="es-CL" altLang="zh-CN" sz="2800" dirty="0">
              <a:solidFill>
                <a:srgbClr val="F7B960"/>
              </a:solidFill>
              <a:latin typeface="Gill Sans for Oriflame Light"/>
              <a:cs typeface="Gill Sans for Oriflame Light"/>
            </a:endParaRPr>
          </a:p>
        </p:txBody>
      </p:sp>
    </p:spTree>
    <p:extLst>
      <p:ext uri="{BB962C8B-B14F-4D97-AF65-F5344CB8AC3E}">
        <p14:creationId xmlns:p14="http://schemas.microsoft.com/office/powerpoint/2010/main" val="24355996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05000"/>
            <a:ext cx="8229600" cy="4216400"/>
          </a:xfrm>
          <a:prstGeom prst="rect">
            <a:avLst/>
          </a:prstGeom>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596" b="36939"/>
          <a:stretch/>
        </p:blipFill>
        <p:spPr bwMode="auto">
          <a:xfrm>
            <a:off x="3505200" y="3886200"/>
            <a:ext cx="1969296" cy="1696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24200" y="5562600"/>
            <a:ext cx="2839816" cy="385875"/>
          </a:xfrm>
          <a:prstGeom prst="rect">
            <a:avLst/>
          </a:prstGeom>
          <a:noFill/>
        </p:spPr>
        <p:txBody>
          <a:bodyPr wrap="square">
            <a:spAutoFit/>
          </a:bodyPr>
          <a:lstStyle/>
          <a:p>
            <a:pPr algn="ctr">
              <a:lnSpc>
                <a:spcPct val="90000"/>
              </a:lnSpc>
              <a:tabLst>
                <a:tab pos="2159000" algn="l"/>
                <a:tab pos="2349500" algn="l"/>
                <a:tab pos="2654300" algn="l"/>
              </a:tabLst>
            </a:pPr>
            <a:r>
              <a:rPr lang="es-CL" sz="1050" dirty="0">
                <a:solidFill>
                  <a:srgbClr val="231F20"/>
                </a:solidFill>
                <a:latin typeface="Gill Sans for Oriflame Light"/>
                <a:cs typeface="Gill Sans for Oriflame Light"/>
              </a:rPr>
              <a:t>Crema de Día Antiarrugas </a:t>
            </a:r>
            <a:r>
              <a:rPr lang="es-CL" sz="1050" dirty="0" err="1">
                <a:solidFill>
                  <a:srgbClr val="231F20"/>
                </a:solidFill>
                <a:latin typeface="Gill Sans for Oriflame Light"/>
                <a:cs typeface="Gill Sans for Oriflame Light"/>
              </a:rPr>
              <a:t>FPS</a:t>
            </a:r>
            <a:r>
              <a:rPr lang="es-CL" sz="1050" dirty="0">
                <a:solidFill>
                  <a:srgbClr val="231F20"/>
                </a:solidFill>
                <a:latin typeface="Gill Sans for Oriflame Light"/>
                <a:cs typeface="Gill Sans for Oriflame Light"/>
              </a:rPr>
              <a:t> 15</a:t>
            </a:r>
          </a:p>
          <a:p>
            <a:pPr algn="ctr">
              <a:lnSpc>
                <a:spcPct val="90000"/>
              </a:lnSpc>
              <a:tabLst>
                <a:tab pos="2159000" algn="l"/>
                <a:tab pos="2349500" algn="l"/>
                <a:tab pos="2654300" algn="l"/>
              </a:tabLst>
            </a:pPr>
            <a:r>
              <a:rPr lang="es-CL" sz="1050" b="1" dirty="0" smtClean="0">
                <a:solidFill>
                  <a:srgbClr val="231F20"/>
                </a:solidFill>
                <a:latin typeface="Gill Sans for Oriflame Light"/>
                <a:cs typeface="Gill Sans for Oriflame Light"/>
              </a:rPr>
              <a:t> código 26685</a:t>
            </a:r>
            <a:r>
              <a:rPr lang="es-CL" sz="1000" dirty="0" smtClean="0">
                <a:solidFill>
                  <a:srgbClr val="231F20"/>
                </a:solidFill>
                <a:latin typeface="Gill Sans for Oriflame Light"/>
                <a:cs typeface="Gill Sans for Oriflame Light"/>
              </a:rPr>
              <a:t> </a:t>
            </a:r>
            <a:endParaRPr lang="es-CL" sz="1000" dirty="0">
              <a:solidFill>
                <a:srgbClr val="231F20"/>
              </a:solidFill>
              <a:latin typeface="Gill Sans for Oriflame Light"/>
              <a:cs typeface="Gill Sans for Oriflame Light"/>
            </a:endParaRPr>
          </a:p>
        </p:txBody>
      </p:sp>
      <p:sp>
        <p:nvSpPr>
          <p:cNvPr id="5" name="Rectangle 4"/>
          <p:cNvSpPr/>
          <p:nvPr/>
        </p:nvSpPr>
        <p:spPr>
          <a:xfrm>
            <a:off x="533400" y="2170266"/>
            <a:ext cx="2362200" cy="977191"/>
          </a:xfrm>
          <a:prstGeom prst="rect">
            <a:avLst/>
          </a:prstGeom>
        </p:spPr>
        <p:txBody>
          <a:bodyPr wrap="square">
            <a:spAutoFit/>
          </a:bodyPr>
          <a:lstStyle/>
          <a:p>
            <a:pPr lvl="0" algn="ctr">
              <a:lnSpc>
                <a:spcPts val="2300"/>
              </a:lnSpc>
            </a:pPr>
            <a:r>
              <a:rPr lang="es-CL" altLang="zh-CN" dirty="0" smtClean="0">
                <a:solidFill>
                  <a:schemeClr val="tx1">
                    <a:lumMod val="75000"/>
                    <a:lumOff val="25000"/>
                  </a:schemeClr>
                </a:solidFill>
                <a:latin typeface="Gill Sans for Oriflame Light"/>
                <a:cs typeface="Gill Sans for Oriflame Light"/>
              </a:rPr>
              <a:t>Precio Catálogo</a:t>
            </a:r>
            <a:r>
              <a:rPr lang="es-CL" altLang="zh-CN" dirty="0" smtClean="0">
                <a:solidFill>
                  <a:schemeClr val="tx1">
                    <a:lumMod val="75000"/>
                    <a:lumOff val="25000"/>
                  </a:schemeClr>
                </a:solidFill>
                <a:latin typeface="Times New Roman" pitchFamily="18" charset="0"/>
                <a:cs typeface="Times New Roman" pitchFamily="18" charset="0"/>
              </a:rPr>
              <a:t> </a:t>
            </a:r>
          </a:p>
          <a:p>
            <a:pPr lvl="0" algn="ctr">
              <a:lnSpc>
                <a:spcPts val="2300"/>
              </a:lnSpc>
            </a:pPr>
            <a:endParaRPr lang="es-CL" altLang="zh-CN" sz="1600" dirty="0">
              <a:solidFill>
                <a:srgbClr val="FF0000"/>
              </a:solidFill>
              <a:latin typeface="Gill Sans for Oriflame Light"/>
              <a:cs typeface="Gill Sans for Oriflame Light"/>
            </a:endParaRPr>
          </a:p>
          <a:p>
            <a:pPr lvl="0" algn="ctr">
              <a:lnSpc>
                <a:spcPts val="2300"/>
              </a:lnSpc>
            </a:pPr>
            <a:endParaRPr lang="es-CL" altLang="zh-CN" dirty="0" smtClean="0">
              <a:solidFill>
                <a:schemeClr val="tx1">
                  <a:lumMod val="75000"/>
                  <a:lumOff val="25000"/>
                </a:schemeClr>
              </a:solidFill>
              <a:latin typeface="Gill Sans for Oriflame Light"/>
              <a:cs typeface="Gill Sans for Oriflame Light"/>
            </a:endParaRPr>
          </a:p>
        </p:txBody>
      </p:sp>
      <p:sp>
        <p:nvSpPr>
          <p:cNvPr id="7" name="Rectangle 6"/>
          <p:cNvSpPr/>
          <p:nvPr/>
        </p:nvSpPr>
        <p:spPr>
          <a:xfrm>
            <a:off x="519390" y="587950"/>
            <a:ext cx="4826962" cy="523220"/>
          </a:xfrm>
          <a:prstGeom prst="rect">
            <a:avLst/>
          </a:prstGeom>
        </p:spPr>
        <p:txBody>
          <a:bodyPr wrap="none">
            <a:spAutoFit/>
          </a:bodyPr>
          <a:lstStyle/>
          <a:p>
            <a:pPr lvl="0">
              <a:lnSpc>
                <a:spcPts val="3400"/>
              </a:lnSpc>
            </a:pPr>
            <a:r>
              <a:rPr lang="es-CL" altLang="zh-CN" sz="2800" dirty="0" smtClean="0">
                <a:solidFill>
                  <a:srgbClr val="F7B960"/>
                </a:solidFill>
                <a:latin typeface="Gill Sans for Oriflame Light"/>
                <a:cs typeface="Gill Sans for Oriflame Light"/>
              </a:rPr>
              <a:t>Ganancia Inmediata - Por vender</a:t>
            </a:r>
            <a:endParaRPr lang="es-CL" altLang="zh-CN" sz="2800" dirty="0">
              <a:solidFill>
                <a:srgbClr val="F7B960"/>
              </a:solidFill>
              <a:latin typeface="Gill Sans for Oriflame Light"/>
              <a:cs typeface="Gill Sans for Oriflame Light"/>
            </a:endParaRPr>
          </a:p>
        </p:txBody>
      </p:sp>
      <p:sp>
        <p:nvSpPr>
          <p:cNvPr id="2" name="Rectangle 1"/>
          <p:cNvSpPr/>
          <p:nvPr/>
        </p:nvSpPr>
        <p:spPr>
          <a:xfrm>
            <a:off x="1143000" y="3352800"/>
            <a:ext cx="1217000" cy="528350"/>
          </a:xfrm>
          <a:prstGeom prst="rect">
            <a:avLst/>
          </a:prstGeom>
        </p:spPr>
        <p:txBody>
          <a:bodyPr wrap="none">
            <a:spAutoFit/>
          </a:bodyPr>
          <a:lstStyle/>
          <a:p>
            <a:pPr lvl="0">
              <a:lnSpc>
                <a:spcPts val="3400"/>
              </a:lnSpc>
            </a:pPr>
            <a:r>
              <a:rPr lang="es-CL" altLang="zh-CN" b="1" dirty="0" smtClean="0">
                <a:solidFill>
                  <a:srgbClr val="FF0000"/>
                </a:solidFill>
                <a:latin typeface="Gill Sans for Oriflame"/>
                <a:cs typeface="Gill Sans for Oriflame"/>
              </a:rPr>
              <a:t>PC =</a:t>
            </a:r>
            <a:r>
              <a:rPr lang="es-CL" altLang="zh-CN" b="1" dirty="0" smtClean="0">
                <a:solidFill>
                  <a:schemeClr val="tx1">
                    <a:lumMod val="75000"/>
                    <a:lumOff val="25000"/>
                  </a:schemeClr>
                </a:solidFill>
                <a:latin typeface="Gill Sans for Oriflame"/>
                <a:cs typeface="Gill Sans for Oriflame"/>
              </a:rPr>
              <a:t> $ 20</a:t>
            </a:r>
            <a:endParaRPr lang="es-CL" altLang="zh-CN" b="1" dirty="0">
              <a:solidFill>
                <a:schemeClr val="tx1">
                  <a:lumMod val="75000"/>
                  <a:lumOff val="25000"/>
                </a:schemeClr>
              </a:solidFill>
              <a:latin typeface="Gill Sans for Oriflame"/>
              <a:cs typeface="Gill Sans for Oriflame"/>
            </a:endParaRPr>
          </a:p>
        </p:txBody>
      </p:sp>
      <p:sp>
        <p:nvSpPr>
          <p:cNvPr id="11" name="10 Rectángulo"/>
          <p:cNvSpPr/>
          <p:nvPr/>
        </p:nvSpPr>
        <p:spPr>
          <a:xfrm>
            <a:off x="2919418" y="3481943"/>
            <a:ext cx="1652582" cy="395301"/>
          </a:xfrm>
          <a:prstGeom prst="rect">
            <a:avLst/>
          </a:prstGeom>
        </p:spPr>
        <p:txBody>
          <a:bodyPr wrap="square">
            <a:spAutoFit/>
          </a:bodyPr>
          <a:lstStyle/>
          <a:p>
            <a:pPr>
              <a:lnSpc>
                <a:spcPts val="2300"/>
              </a:lnSpc>
            </a:pPr>
            <a:r>
              <a:rPr lang="es-CL" altLang="zh-CN" sz="2800" b="1" dirty="0" smtClean="0">
                <a:solidFill>
                  <a:schemeClr val="tx1">
                    <a:lumMod val="75000"/>
                    <a:lumOff val="25000"/>
                  </a:schemeClr>
                </a:solidFill>
                <a:latin typeface="Gill Sans for Oriflame"/>
                <a:cs typeface="Gill Sans for Oriflame"/>
              </a:rPr>
              <a:t>-</a:t>
            </a:r>
            <a:endParaRPr lang="es-CL" altLang="zh-CN" sz="2800" dirty="0">
              <a:solidFill>
                <a:schemeClr val="tx1">
                  <a:lumMod val="75000"/>
                  <a:lumOff val="25000"/>
                </a:schemeClr>
              </a:solidFill>
              <a:latin typeface="Gill Sans for Oriflame Light"/>
              <a:cs typeface="Gill Sans for Oriflame Light"/>
            </a:endParaRPr>
          </a:p>
        </p:txBody>
      </p:sp>
      <p:sp>
        <p:nvSpPr>
          <p:cNvPr id="12" name="11 Rectángulo"/>
          <p:cNvSpPr/>
          <p:nvPr/>
        </p:nvSpPr>
        <p:spPr>
          <a:xfrm>
            <a:off x="5862726" y="2156857"/>
            <a:ext cx="2364750" cy="977191"/>
          </a:xfrm>
          <a:prstGeom prst="rect">
            <a:avLst/>
          </a:prstGeom>
        </p:spPr>
        <p:txBody>
          <a:bodyPr wrap="none">
            <a:spAutoFit/>
          </a:bodyPr>
          <a:lstStyle/>
          <a:p>
            <a:pPr>
              <a:lnSpc>
                <a:spcPts val="2300"/>
              </a:lnSpc>
            </a:pPr>
            <a:r>
              <a:rPr lang="es-CL" altLang="zh-CN" b="1" dirty="0" smtClean="0">
                <a:solidFill>
                  <a:srgbClr val="FF7E65"/>
                </a:solidFill>
                <a:latin typeface="Gill Sans for Oriflame"/>
                <a:cs typeface="Gill Sans for Oriflame"/>
              </a:rPr>
              <a:t>Ganancia Inmediata</a:t>
            </a:r>
          </a:p>
          <a:p>
            <a:pPr lvl="0" algn="ctr">
              <a:lnSpc>
                <a:spcPts val="2300"/>
              </a:lnSpc>
            </a:pPr>
            <a:r>
              <a:rPr lang="es-CL" altLang="zh-CN" sz="1600" dirty="0" smtClean="0">
                <a:solidFill>
                  <a:srgbClr val="FF7E65"/>
                </a:solidFill>
                <a:latin typeface="Gill Sans for Oriflame Light"/>
                <a:cs typeface="Gill Sans for Oriflame Light"/>
              </a:rPr>
              <a:t>(22%)</a:t>
            </a:r>
            <a:endParaRPr lang="es-CL" altLang="zh-CN" sz="1600" dirty="0">
              <a:solidFill>
                <a:srgbClr val="FF7E65"/>
              </a:solidFill>
              <a:latin typeface="Gill Sans for Oriflame Light"/>
              <a:cs typeface="Gill Sans for Oriflame Light"/>
            </a:endParaRPr>
          </a:p>
          <a:p>
            <a:pPr>
              <a:lnSpc>
                <a:spcPts val="2300"/>
              </a:lnSpc>
            </a:pPr>
            <a:endParaRPr lang="es-CL" altLang="zh-CN" dirty="0">
              <a:solidFill>
                <a:srgbClr val="FF7E65"/>
              </a:solidFill>
              <a:latin typeface="Gill Sans for Oriflame Light"/>
              <a:cs typeface="Gill Sans for Oriflame Light"/>
            </a:endParaRPr>
          </a:p>
        </p:txBody>
      </p:sp>
      <p:sp>
        <p:nvSpPr>
          <p:cNvPr id="13" name="12 Rectángulo"/>
          <p:cNvSpPr/>
          <p:nvPr/>
        </p:nvSpPr>
        <p:spPr>
          <a:xfrm>
            <a:off x="505381" y="1198719"/>
            <a:ext cx="7631108" cy="369332"/>
          </a:xfrm>
          <a:prstGeom prst="rect">
            <a:avLst/>
          </a:prstGeom>
        </p:spPr>
        <p:txBody>
          <a:bodyPr wrap="square">
            <a:spAutoFit/>
          </a:bodyPr>
          <a:lstStyle/>
          <a:p>
            <a:r>
              <a:rPr lang="es-ES_tradnl" dirty="0" smtClean="0">
                <a:solidFill>
                  <a:schemeClr val="tx1">
                    <a:lumMod val="75000"/>
                    <a:lumOff val="25000"/>
                  </a:schemeClr>
                </a:solidFill>
                <a:latin typeface="Gill Sans for Oriflame Light"/>
              </a:rPr>
              <a:t>Es </a:t>
            </a:r>
            <a:r>
              <a:rPr lang="es-ES_tradnl" dirty="0">
                <a:solidFill>
                  <a:schemeClr val="tx1">
                    <a:lumMod val="75000"/>
                    <a:lumOff val="25000"/>
                  </a:schemeClr>
                </a:solidFill>
                <a:latin typeface="Gill Sans for Oriflame Light"/>
              </a:rPr>
              <a:t>la diferencia entre el Precio </a:t>
            </a:r>
            <a:r>
              <a:rPr lang="es-ES_tradnl" dirty="0" smtClean="0">
                <a:solidFill>
                  <a:schemeClr val="tx1">
                    <a:lumMod val="75000"/>
                    <a:lumOff val="25000"/>
                  </a:schemeClr>
                </a:solidFill>
                <a:latin typeface="Gill Sans for Oriflame Light"/>
              </a:rPr>
              <a:t>Catálogo y </a:t>
            </a:r>
            <a:r>
              <a:rPr lang="es-ES_tradnl" dirty="0">
                <a:solidFill>
                  <a:schemeClr val="tx1">
                    <a:lumMod val="75000"/>
                    <a:lumOff val="25000"/>
                  </a:schemeClr>
                </a:solidFill>
                <a:latin typeface="Gill Sans for Oriflame Light"/>
              </a:rPr>
              <a:t>el Precio </a:t>
            </a:r>
            <a:r>
              <a:rPr lang="es-ES_tradnl" dirty="0" smtClean="0">
                <a:solidFill>
                  <a:schemeClr val="tx1">
                    <a:lumMod val="75000"/>
                    <a:lumOff val="25000"/>
                  </a:schemeClr>
                </a:solidFill>
                <a:latin typeface="Gill Sans for Oriflame Light"/>
              </a:rPr>
              <a:t>Socio</a:t>
            </a:r>
            <a:endParaRPr lang="es-ES_tradnl" dirty="0">
              <a:solidFill>
                <a:schemeClr val="tx1">
                  <a:lumMod val="75000"/>
                  <a:lumOff val="25000"/>
                </a:schemeClr>
              </a:solidFill>
              <a:latin typeface="Gill Sans for Oriflame Light"/>
            </a:endParaRPr>
          </a:p>
        </p:txBody>
      </p:sp>
      <p:sp>
        <p:nvSpPr>
          <p:cNvPr id="21" name="Rectangle 4"/>
          <p:cNvSpPr/>
          <p:nvPr/>
        </p:nvSpPr>
        <p:spPr>
          <a:xfrm>
            <a:off x="3048000" y="2156857"/>
            <a:ext cx="2362200" cy="977191"/>
          </a:xfrm>
          <a:prstGeom prst="rect">
            <a:avLst/>
          </a:prstGeom>
        </p:spPr>
        <p:txBody>
          <a:bodyPr wrap="square">
            <a:spAutoFit/>
          </a:bodyPr>
          <a:lstStyle/>
          <a:p>
            <a:pPr lvl="0" algn="ctr">
              <a:lnSpc>
                <a:spcPts val="2300"/>
              </a:lnSpc>
            </a:pPr>
            <a:r>
              <a:rPr lang="es-CL" altLang="zh-CN" dirty="0" smtClean="0">
                <a:solidFill>
                  <a:schemeClr val="tx1">
                    <a:lumMod val="75000"/>
                    <a:lumOff val="25000"/>
                  </a:schemeClr>
                </a:solidFill>
                <a:latin typeface="Gill Sans for Oriflame Light"/>
                <a:cs typeface="Gill Sans for Oriflame Light"/>
              </a:rPr>
              <a:t>Precio Socio</a:t>
            </a:r>
            <a:endParaRPr lang="es-CL" altLang="zh-CN" dirty="0" smtClean="0">
              <a:solidFill>
                <a:schemeClr val="tx1">
                  <a:lumMod val="75000"/>
                  <a:lumOff val="25000"/>
                </a:schemeClr>
              </a:solidFill>
              <a:latin typeface="Times New Roman" pitchFamily="18" charset="0"/>
              <a:cs typeface="Times New Roman" pitchFamily="18" charset="0"/>
            </a:endParaRPr>
          </a:p>
          <a:p>
            <a:pPr lvl="0" algn="ctr">
              <a:lnSpc>
                <a:spcPts val="2300"/>
              </a:lnSpc>
            </a:pPr>
            <a:endParaRPr lang="es-CL" altLang="zh-CN" sz="1600" dirty="0" smtClean="0">
              <a:solidFill>
                <a:srgbClr val="FF0000"/>
              </a:solidFill>
              <a:latin typeface="Gill Sans for Oriflame Light"/>
              <a:cs typeface="Gill Sans for Oriflame Light"/>
            </a:endParaRPr>
          </a:p>
          <a:p>
            <a:pPr lvl="0" algn="ctr">
              <a:lnSpc>
                <a:spcPts val="2300"/>
              </a:lnSpc>
            </a:pPr>
            <a:endParaRPr lang="es-CL" altLang="zh-CN" dirty="0" smtClean="0">
              <a:solidFill>
                <a:schemeClr val="tx1">
                  <a:lumMod val="75000"/>
                  <a:lumOff val="25000"/>
                </a:schemeClr>
              </a:solidFill>
              <a:latin typeface="Gill Sans for Oriflame Light"/>
              <a:cs typeface="Gill Sans for Oriflame Light"/>
            </a:endParaRPr>
          </a:p>
        </p:txBody>
      </p:sp>
      <p:sp>
        <p:nvSpPr>
          <p:cNvPr id="22" name="Rectangle 1"/>
          <p:cNvSpPr/>
          <p:nvPr/>
        </p:nvSpPr>
        <p:spPr>
          <a:xfrm>
            <a:off x="3751429" y="3352800"/>
            <a:ext cx="1396536" cy="528350"/>
          </a:xfrm>
          <a:prstGeom prst="rect">
            <a:avLst/>
          </a:prstGeom>
        </p:spPr>
        <p:txBody>
          <a:bodyPr wrap="none">
            <a:spAutoFit/>
          </a:bodyPr>
          <a:lstStyle/>
          <a:p>
            <a:pPr lvl="0">
              <a:lnSpc>
                <a:spcPts val="3400"/>
              </a:lnSpc>
            </a:pPr>
            <a:r>
              <a:rPr lang="es-CL" altLang="zh-CN" b="1" dirty="0" smtClean="0">
                <a:solidFill>
                  <a:srgbClr val="FF0000"/>
                </a:solidFill>
                <a:latin typeface="Gill Sans for Oriflame"/>
                <a:cs typeface="Gill Sans for Oriflame"/>
              </a:rPr>
              <a:t>PS = </a:t>
            </a:r>
            <a:r>
              <a:rPr lang="es-CL" altLang="zh-CN" b="1" dirty="0" smtClean="0">
                <a:solidFill>
                  <a:schemeClr val="tx1">
                    <a:lumMod val="75000"/>
                    <a:lumOff val="25000"/>
                  </a:schemeClr>
                </a:solidFill>
                <a:latin typeface="Gill Sans for Oriflame"/>
                <a:cs typeface="Gill Sans for Oriflame"/>
              </a:rPr>
              <a:t>$ 15.6</a:t>
            </a:r>
            <a:endParaRPr lang="es-CL" altLang="zh-CN" b="1" dirty="0">
              <a:solidFill>
                <a:schemeClr val="tx1">
                  <a:lumMod val="75000"/>
                  <a:lumOff val="25000"/>
                </a:schemeClr>
              </a:solidFill>
              <a:latin typeface="Gill Sans for Oriflame"/>
              <a:cs typeface="Gill Sans for Oriflame"/>
            </a:endParaRPr>
          </a:p>
        </p:txBody>
      </p:sp>
      <p:sp>
        <p:nvSpPr>
          <p:cNvPr id="23" name="22 Rectángulo"/>
          <p:cNvSpPr/>
          <p:nvPr/>
        </p:nvSpPr>
        <p:spPr>
          <a:xfrm>
            <a:off x="5815018" y="3498807"/>
            <a:ext cx="1652582" cy="399682"/>
          </a:xfrm>
          <a:prstGeom prst="rect">
            <a:avLst/>
          </a:prstGeom>
        </p:spPr>
        <p:txBody>
          <a:bodyPr wrap="square">
            <a:spAutoFit/>
          </a:bodyPr>
          <a:lstStyle/>
          <a:p>
            <a:pPr>
              <a:lnSpc>
                <a:spcPts val="2300"/>
              </a:lnSpc>
            </a:pPr>
            <a:r>
              <a:rPr lang="es-CL" altLang="zh-CN" sz="2400" b="1" dirty="0" smtClean="0">
                <a:solidFill>
                  <a:srgbClr val="FF7E65"/>
                </a:solidFill>
                <a:latin typeface="Gill Sans for Oriflame"/>
                <a:cs typeface="Gill Sans for Oriflame"/>
              </a:rPr>
              <a:t>=</a:t>
            </a:r>
            <a:endParaRPr lang="es-CL" altLang="zh-CN" sz="2400" dirty="0">
              <a:solidFill>
                <a:srgbClr val="FF7E65"/>
              </a:solidFill>
              <a:latin typeface="Gill Sans for Oriflame Light"/>
              <a:cs typeface="Gill Sans for Oriflame Light"/>
            </a:endParaRPr>
          </a:p>
        </p:txBody>
      </p:sp>
      <p:sp>
        <p:nvSpPr>
          <p:cNvPr id="24" name="Rectangle 1"/>
          <p:cNvSpPr/>
          <p:nvPr/>
        </p:nvSpPr>
        <p:spPr>
          <a:xfrm>
            <a:off x="6703275" y="3352800"/>
            <a:ext cx="1005403" cy="528350"/>
          </a:xfrm>
          <a:prstGeom prst="rect">
            <a:avLst/>
          </a:prstGeom>
        </p:spPr>
        <p:txBody>
          <a:bodyPr wrap="none">
            <a:spAutoFit/>
          </a:bodyPr>
          <a:lstStyle/>
          <a:p>
            <a:pPr lvl="0">
              <a:lnSpc>
                <a:spcPts val="3400"/>
              </a:lnSpc>
            </a:pPr>
            <a:r>
              <a:rPr lang="es-CL" altLang="zh-CN" b="1" dirty="0" smtClean="0">
                <a:solidFill>
                  <a:srgbClr val="FF7E65"/>
                </a:solidFill>
                <a:latin typeface="Gill Sans for Oriflame"/>
                <a:cs typeface="Gill Sans for Oriflame"/>
              </a:rPr>
              <a:t>GI </a:t>
            </a:r>
            <a:r>
              <a:rPr lang="es-CL" altLang="zh-CN" b="1" dirty="0">
                <a:solidFill>
                  <a:srgbClr val="FF7E65"/>
                </a:solidFill>
                <a:latin typeface="Gill Sans for Oriflame"/>
                <a:cs typeface="Gill Sans for Oriflame"/>
              </a:rPr>
              <a:t>$ </a:t>
            </a:r>
            <a:r>
              <a:rPr lang="es-CL" altLang="zh-CN" b="1" dirty="0" smtClean="0">
                <a:solidFill>
                  <a:srgbClr val="FF7E65"/>
                </a:solidFill>
                <a:latin typeface="Gill Sans for Oriflame"/>
                <a:cs typeface="Gill Sans for Oriflame"/>
              </a:rPr>
              <a:t>4.4</a:t>
            </a:r>
            <a:endParaRPr lang="es-CL" altLang="zh-CN" b="1" dirty="0">
              <a:solidFill>
                <a:srgbClr val="FF7E65"/>
              </a:solidFill>
              <a:latin typeface="Gill Sans for Oriflame"/>
              <a:cs typeface="Gill Sans for Oriflame"/>
            </a:endParaRPr>
          </a:p>
        </p:txBody>
      </p:sp>
      <p:cxnSp>
        <p:nvCxnSpPr>
          <p:cNvPr id="6" name="Conector recto de flecha 5"/>
          <p:cNvCxnSpPr/>
          <p:nvPr/>
        </p:nvCxnSpPr>
        <p:spPr>
          <a:xfrm>
            <a:off x="685800" y="3276600"/>
            <a:ext cx="2209800" cy="0"/>
          </a:xfrm>
          <a:prstGeom prst="straightConnector1">
            <a:avLst/>
          </a:prstGeom>
          <a:ln w="12700" cmpd="sng">
            <a:solidFill>
              <a:schemeClr val="accent6">
                <a:lumMod val="75000"/>
              </a:schemeClr>
            </a:solidFill>
            <a:roun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5" name="Conector recto de flecha 24"/>
          <p:cNvCxnSpPr/>
          <p:nvPr/>
        </p:nvCxnSpPr>
        <p:spPr>
          <a:xfrm>
            <a:off x="3352800" y="3276600"/>
            <a:ext cx="2209800" cy="0"/>
          </a:xfrm>
          <a:prstGeom prst="straightConnector1">
            <a:avLst/>
          </a:prstGeom>
          <a:ln w="12700" cmpd="sng">
            <a:solidFill>
              <a:schemeClr val="accent6">
                <a:lumMod val="75000"/>
              </a:schemeClr>
            </a:solidFill>
            <a:roun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6" name="Conector recto de flecha 25"/>
          <p:cNvCxnSpPr/>
          <p:nvPr/>
        </p:nvCxnSpPr>
        <p:spPr>
          <a:xfrm>
            <a:off x="5943600" y="3276600"/>
            <a:ext cx="2209800" cy="0"/>
          </a:xfrm>
          <a:prstGeom prst="straightConnector1">
            <a:avLst/>
          </a:prstGeom>
          <a:ln w="12700" cmpd="sng">
            <a:solidFill>
              <a:schemeClr val="accent6">
                <a:lumMod val="75000"/>
              </a:schemeClr>
            </a:solidFill>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905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1" grpId="0"/>
      <p:bldP spid="12" grpId="0"/>
      <p:bldP spid="21"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pitchFamily="-123" charset="0"/>
            <a:cs typeface="ヒラギノ角ゴ Pro W3" pitchFamily="-12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pitchFamily="-123" charset="0"/>
            <a:cs typeface="ヒラギノ角ゴ Pro W3" pitchFamily="-12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23987</TotalTime>
  <Words>11090</Words>
  <Application>Microsoft Office PowerPoint</Application>
  <PresentationFormat>Presentación en pantalla (4:3)</PresentationFormat>
  <Paragraphs>1429</Paragraphs>
  <Slides>58</Slides>
  <Notes>56</Notes>
  <HiddenSlides>0</HiddenSlides>
  <MMClips>0</MMClips>
  <ScaleCrop>false</ScaleCrop>
  <HeadingPairs>
    <vt:vector size="4" baseType="variant">
      <vt:variant>
        <vt:lpstr>Tema</vt:lpstr>
      </vt:variant>
      <vt:variant>
        <vt:i4>2</vt:i4>
      </vt:variant>
      <vt:variant>
        <vt:lpstr>Títulos de diapositiva</vt:lpstr>
      </vt:variant>
      <vt:variant>
        <vt:i4>58</vt:i4>
      </vt:variant>
    </vt:vector>
  </HeadingPairs>
  <TitlesOfParts>
    <vt:vector size="60" baseType="lpstr">
      <vt:lpstr>Office Theme</vt:lpstr>
      <vt:lpstr>Blank Presentation</vt:lpstr>
      <vt:lpstr>Presentación de PowerPoint</vt:lpstr>
      <vt:lpstr>Presentación de PowerPoint</vt:lpstr>
      <vt:lpstr>Si sueñas con</vt:lpstr>
      <vt:lpstr>Oriflame tiene la mejor oferta de negocio para cumplir tu sueño</vt:lpstr>
      <vt:lpstr>Presentación de PowerPoint</vt:lpstr>
      <vt:lpstr>Presentación de PowerPoint</vt:lpstr>
      <vt:lpstr>Presentación de PowerPoint</vt:lpstr>
      <vt:lpstr>Presentación de PowerPoint</vt:lpstr>
      <vt:lpstr>Presentación de PowerPoint</vt:lpstr>
      <vt:lpstr>Presentación de PowerPoint</vt:lpstr>
      <vt:lpstr>Incentivo Monetario por construir una Red </vt:lpstr>
      <vt:lpstr>Ganancias por Incentivo Monetario Cómo Funciona </vt:lpstr>
      <vt:lpstr>Presentación de PowerPoint</vt:lpstr>
      <vt:lpstr>Presentación de PowerPoint</vt:lpstr>
      <vt:lpstr>Ganancias por ayudar a otros a crecer </vt:lpstr>
      <vt:lpstr>Presentación de PowerPoint</vt:lpstr>
      <vt:lpstr>Presentación de PowerPoint</vt:lpstr>
      <vt:lpstr>Presentación de PowerPoint</vt:lpstr>
      <vt:lpstr>Presentación de PowerPoint</vt:lpstr>
      <vt:lpstr>Presentación de PowerPoint</vt:lpstr>
      <vt:lpstr>Presentación de PowerPoint</vt:lpstr>
      <vt:lpstr>Usando tu Lista de Contactos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3</vt:lpstr>
      <vt:lpstr>1. Hazte Socio de Oriflame  Es el compromiso y la decisión de ingresar.  </vt:lpstr>
      <vt:lpstr>2. Descubre los productos adecuados para ti  Primera promesa de la ROO: Ahorrar al usar productos, demuéstralo con la Guía del Cuidado de la Piel </vt:lpstr>
      <vt:lpstr>3. Encuentra tus productos en el Catálogo  Primera promesa: Ahorrar al usar productos, demuéstralo con el Catálogo</vt:lpstr>
      <vt:lpstr>4. Anota los productos elegidos  Primera promesa: Ahorrar al usar productos, demuéstralo comprobando el ahorro </vt:lpstr>
      <vt:lpstr>5. Haz una lista de contactos con 30 personas conocidas.  30 nombres - más posibilidades </vt:lpstr>
      <vt:lpstr>6. Selecciona personas para  mostrar el catálogo  Segunda promesa: Gana recomendando tus productos favoritos </vt:lpstr>
      <vt:lpstr>6. Selecciona personas para  invitar a una ROO  Tercera promesa: Gana más invitando a más personas a unirse a Oriflame</vt:lpstr>
      <vt:lpstr>7. Nos volvemos a reunir  Debe realizarse en los siquientes 2-3 días</vt:lpstr>
      <vt:lpstr>4</vt:lpstr>
      <vt:lpstr>Recuerda los consejos para  un reclutamiento exitoso </vt:lpstr>
      <vt:lpstr>Presentación de PowerPoint</vt:lpstr>
      <vt:lpstr>Presentación de PowerPoint</vt:lpstr>
      <vt:lpstr>Presentación de PowerPoint</vt:lpstr>
      <vt:lpstr>Presentación de PowerPoint</vt:lpstr>
      <vt:lpstr>Cómo reconocer </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Yatsyk, Oksana</dc:creator>
  <cp:lastModifiedBy>Herrera, Clara</cp:lastModifiedBy>
  <cp:revision>1590</cp:revision>
  <cp:lastPrinted>2014-03-19T13:50:15Z</cp:lastPrinted>
  <dcterms:created xsi:type="dcterms:W3CDTF">2006-08-16T00:00:00Z</dcterms:created>
  <dcterms:modified xsi:type="dcterms:W3CDTF">2014-10-24T14:37:55Z</dcterms:modified>
</cp:coreProperties>
</file>