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3" r:id="rId2"/>
  </p:sldMasterIdLst>
  <p:notesMasterIdLst>
    <p:notesMasterId r:id="rId46"/>
  </p:notesMasterIdLst>
  <p:handoutMasterIdLst>
    <p:handoutMasterId r:id="rId47"/>
  </p:handoutMasterIdLst>
  <p:sldIdLst>
    <p:sldId id="256" r:id="rId3"/>
    <p:sldId id="257" r:id="rId4"/>
    <p:sldId id="286" r:id="rId5"/>
    <p:sldId id="287" r:id="rId6"/>
    <p:sldId id="323" r:id="rId7"/>
    <p:sldId id="288" r:id="rId8"/>
    <p:sldId id="289" r:id="rId9"/>
    <p:sldId id="290" r:id="rId10"/>
    <p:sldId id="291" r:id="rId11"/>
    <p:sldId id="292" r:id="rId12"/>
    <p:sldId id="299" r:id="rId13"/>
    <p:sldId id="293" r:id="rId14"/>
    <p:sldId id="295" r:id="rId15"/>
    <p:sldId id="294" r:id="rId16"/>
    <p:sldId id="296" r:id="rId17"/>
    <p:sldId id="297" r:id="rId18"/>
    <p:sldId id="298" r:id="rId19"/>
    <p:sldId id="301" r:id="rId20"/>
    <p:sldId id="300" r:id="rId21"/>
    <p:sldId id="304" r:id="rId22"/>
    <p:sldId id="303" r:id="rId23"/>
    <p:sldId id="305" r:id="rId24"/>
    <p:sldId id="306" r:id="rId25"/>
    <p:sldId id="308" r:id="rId26"/>
    <p:sldId id="307" r:id="rId27"/>
    <p:sldId id="310" r:id="rId28"/>
    <p:sldId id="309" r:id="rId29"/>
    <p:sldId id="311" r:id="rId30"/>
    <p:sldId id="313" r:id="rId31"/>
    <p:sldId id="312" r:id="rId32"/>
    <p:sldId id="314" r:id="rId33"/>
    <p:sldId id="315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19" r:id="rId42"/>
    <p:sldId id="321" r:id="rId43"/>
    <p:sldId id="322" r:id="rId44"/>
    <p:sldId id="320" r:id="rId4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D8FA"/>
    <a:srgbClr val="A6BFE7"/>
    <a:srgbClr val="8797B4"/>
    <a:srgbClr val="002D72"/>
    <a:srgbClr val="ADC1E3"/>
    <a:srgbClr val="A0B3D2"/>
    <a:srgbClr val="7F8FA5"/>
    <a:srgbClr val="A7BCD6"/>
    <a:srgbClr val="00627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3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232" y="1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315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0894D-53F3-4060-AF7D-8EA07C655384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EB6D4-2874-4344-BACD-5B40B2FE37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22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F7F70-21DE-4C83-92F5-435E90FDCD29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A6133-5E02-4CB3-8CD2-79D67A7D8C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3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Elige el canal por donde vas a hablarle a tu audiencia </a:t>
            </a:r>
            <a:br>
              <a:rPr lang="es-MX" dirty="0"/>
            </a:br>
            <a:br>
              <a:rPr lang="es-MX" dirty="0"/>
            </a:br>
            <a:br>
              <a:rPr lang="es-MX" dirty="0"/>
            </a:br>
            <a:r>
              <a:rPr lang="es-MX" dirty="0"/>
              <a:t>Facebook. Instagram? YouTube? Cuál es la tu canal?</a:t>
            </a:r>
          </a:p>
          <a:p>
            <a:endParaRPr lang="es-MX" dirty="0"/>
          </a:p>
          <a:p>
            <a:r>
              <a:rPr lang="es-MX" dirty="0"/>
              <a:t>Facebook: puedes extenderte un poco más. Contar más. Subir varías fotos y dejar un campo abierto para interacciones</a:t>
            </a:r>
          </a:p>
          <a:p>
            <a:endParaRPr lang="es-MX" dirty="0"/>
          </a:p>
          <a:p>
            <a:r>
              <a:rPr lang="es-MX" dirty="0"/>
              <a:t>Instagram. Súper visual. La foto debe contar la situación por si misma. </a:t>
            </a:r>
          </a:p>
          <a:p>
            <a:endParaRPr lang="es-MX" dirty="0"/>
          </a:p>
          <a:p>
            <a:r>
              <a:rPr lang="es-MX" dirty="0"/>
              <a:t>Youtube: Un tutorial? Un testimonio? Una capacitación? Este es el canal indicado.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D19D6-001E-7545-A611-0FC8F9B0B288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378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Elige el canal por donde vas a hablarle a tu audiencia </a:t>
            </a:r>
            <a:br>
              <a:rPr lang="es-MX" dirty="0"/>
            </a:br>
            <a:br>
              <a:rPr lang="es-MX" dirty="0"/>
            </a:br>
            <a:br>
              <a:rPr lang="es-MX" dirty="0"/>
            </a:br>
            <a:r>
              <a:rPr lang="es-MX" dirty="0"/>
              <a:t>Facebook. Instagram? YouTube? Cuál es la tu canal?</a:t>
            </a:r>
          </a:p>
          <a:p>
            <a:endParaRPr lang="es-MX" dirty="0"/>
          </a:p>
          <a:p>
            <a:r>
              <a:rPr lang="es-MX" dirty="0"/>
              <a:t>Facebook: puedes extenderte un poco más. Contar más. Subir varías fotos y dejar un campo abierto para interacciones</a:t>
            </a:r>
          </a:p>
          <a:p>
            <a:endParaRPr lang="es-MX" dirty="0"/>
          </a:p>
          <a:p>
            <a:r>
              <a:rPr lang="es-MX" dirty="0"/>
              <a:t>Instagram. Súper visual. La foto debe contar la situación por si misma. </a:t>
            </a:r>
          </a:p>
          <a:p>
            <a:endParaRPr lang="es-MX" dirty="0"/>
          </a:p>
          <a:p>
            <a:r>
              <a:rPr lang="es-MX" dirty="0"/>
              <a:t>Youtube: Un tutorial? Un testimonio? Una capacitación? Este es el canal indicado.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D19D6-001E-7545-A611-0FC8F9B0B288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274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page - Long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r="2335"/>
          <a:stretch/>
        </p:blipFill>
        <p:spPr>
          <a:xfrm>
            <a:off x="1" y="0"/>
            <a:ext cx="8129770" cy="5734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811291"/>
            <a:ext cx="7310840" cy="1399521"/>
          </a:xfrm>
        </p:spPr>
        <p:txBody>
          <a:bodyPr anchor="b">
            <a:noAutofit/>
          </a:bodyPr>
          <a:lstStyle>
            <a:lvl1pPr algn="ctr">
              <a:defRPr sz="5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0152" y="3259365"/>
            <a:ext cx="7310842" cy="6564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35" y="5985530"/>
            <a:ext cx="2022613" cy="380437"/>
          </a:xfrm>
          <a:prstGeom prst="rect">
            <a:avLst/>
          </a:prstGeom>
        </p:spPr>
      </p:pic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42670" y="443907"/>
            <a:ext cx="3254783" cy="231340"/>
          </a:xfrm>
        </p:spPr>
        <p:txBody>
          <a:bodyPr anchor="ctr"/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Add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2F4577-1482-2F45-9175-9CAB6310E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080" y="267719"/>
            <a:ext cx="4067920" cy="65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0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- One image (background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3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073480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125" y="115889"/>
            <a:ext cx="4079875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54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- One image (white background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3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073480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125" y="115889"/>
            <a:ext cx="4079875" cy="61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519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- Image placeholder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3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073480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112125" y="115888"/>
            <a:ext cx="4079875" cy="6192837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60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- Image placeholder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3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073480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112125" y="115888"/>
            <a:ext cx="4079875" cy="6192837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460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- Two text columns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70521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293138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70521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4299"/>
            <a:ext cx="4079875" cy="61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1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- Two text columns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4299"/>
            <a:ext cx="4079875" cy="6194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770521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293138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770521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4593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- Two text columns (background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70521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293138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770521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5888"/>
            <a:ext cx="4080510" cy="61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7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- Two text columns (white background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770521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293138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770521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5888"/>
            <a:ext cx="4080510" cy="61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621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column - One image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299" y="115888"/>
            <a:ext cx="4076701" cy="619283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2" y="1881187"/>
            <a:ext cx="6870617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buNone/>
              <a:defRPr sz="3400" b="1">
                <a:solidFill>
                  <a:schemeClr val="bg2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78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ext column - One image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299" y="115888"/>
            <a:ext cx="4076701" cy="61928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2" y="1881187"/>
            <a:ext cx="6870617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872359"/>
            <a:ext cx="6870617" cy="828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buNone/>
              <a:defRPr sz="3400" b="1">
                <a:solidFill>
                  <a:schemeClr val="bg2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058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page - Short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107680" y="1"/>
            <a:ext cx="4083428" cy="5734050"/>
          </a:xfrm>
          <a:prstGeom prst="rect">
            <a:avLst/>
          </a:prstGeom>
          <a:solidFill>
            <a:srgbClr val="006272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12639" y="1312036"/>
            <a:ext cx="3278952" cy="1615421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21348" y="3002513"/>
            <a:ext cx="3278952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94" y="5985530"/>
            <a:ext cx="2022613" cy="380437"/>
          </a:xfrm>
          <a:prstGeom prst="rect">
            <a:avLst/>
          </a:prstGeom>
        </p:spPr>
      </p:pic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512640" y="459342"/>
            <a:ext cx="3262430" cy="222512"/>
          </a:xfrm>
        </p:spPr>
        <p:txBody>
          <a:bodyPr anchor="ctr"/>
          <a:lstStyle>
            <a:lvl1pPr marL="0" indent="0" algn="ctr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Add 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61256"/>
            <a:ext cx="8108218" cy="65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8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- One text column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31" y="115888"/>
            <a:ext cx="4076701" cy="619283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70520" y="1881187"/>
            <a:ext cx="6870617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521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50094" y="1837358"/>
            <a:ext cx="2979688" cy="1987390"/>
          </a:xfrm>
        </p:spPr>
        <p:txBody>
          <a:bodyPr anchor="b"/>
          <a:lstStyle>
            <a:lvl1pPr marL="0" indent="0" algn="ctr">
              <a:buNone/>
              <a:defRPr sz="3400" b="1">
                <a:solidFill>
                  <a:schemeClr val="bg2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44176" y="3891476"/>
            <a:ext cx="2979688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51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- One text column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31" y="115888"/>
            <a:ext cx="4076701" cy="6192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53068" y="1881187"/>
            <a:ext cx="6870617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069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50094" y="1837358"/>
            <a:ext cx="2979688" cy="1987390"/>
          </a:xfrm>
        </p:spPr>
        <p:txBody>
          <a:bodyPr anchor="b"/>
          <a:lstStyle>
            <a:lvl1pPr marL="0" indent="0" algn="ctr">
              <a:buNone/>
              <a:defRPr sz="3400" b="1">
                <a:solidFill>
                  <a:schemeClr val="bg2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44176" y="3891476"/>
            <a:ext cx="2979688" cy="1439026"/>
          </a:xfrm>
        </p:spPr>
        <p:txBody>
          <a:bodyPr anchor="t"/>
          <a:lstStyle>
            <a:lvl1pPr marL="0" indent="0" algn="ctr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611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- One text column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70520" y="1881187"/>
            <a:ext cx="6870617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521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115888"/>
            <a:ext cx="4079875" cy="6192837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92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placeholder - One text column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53068" y="1881187"/>
            <a:ext cx="6870617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069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115888"/>
            <a:ext cx="4079875" cy="6192837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833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799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915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863" y="1879145"/>
            <a:ext cx="5335200" cy="421603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05937" y="1881187"/>
            <a:ext cx="5335200" cy="421603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3" y="2384425"/>
            <a:ext cx="6095108" cy="3924301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892" y="2384425"/>
            <a:ext cx="6095108" cy="3924301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88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hree images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863" y="1881187"/>
            <a:ext cx="3254783" cy="421200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3" y="2384426"/>
            <a:ext cx="4071377" cy="39243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479190" y="1881187"/>
            <a:ext cx="3254783" cy="421200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8386354" y="1881187"/>
            <a:ext cx="3254783" cy="421200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4072270" y="2384426"/>
            <a:ext cx="4071377" cy="39243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8131689" y="2384426"/>
            <a:ext cx="4071377" cy="39243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29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- Two images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863" y="1879145"/>
            <a:ext cx="5335200" cy="421200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05937" y="1881187"/>
            <a:ext cx="5335200" cy="421200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3" y="2384426"/>
            <a:ext cx="6095108" cy="39243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892" y="2384426"/>
            <a:ext cx="6095108" cy="39243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532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- Three images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50863" y="1881187"/>
            <a:ext cx="3254783" cy="421200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3" y="2384426"/>
            <a:ext cx="4071377" cy="39243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479190" y="1881187"/>
            <a:ext cx="3254783" cy="421200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8386354" y="1881187"/>
            <a:ext cx="3254783" cy="421200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4072270" y="2384426"/>
            <a:ext cx="4071377" cy="39243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8131689" y="2384426"/>
            <a:ext cx="4071377" cy="39243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6915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006272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791520"/>
            <a:ext cx="11090275" cy="1615421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523660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294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3" y="115888"/>
            <a:ext cx="6095108" cy="6192837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892" y="115888"/>
            <a:ext cx="6095108" cy="6192837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130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3" y="115888"/>
            <a:ext cx="6095108" cy="3096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892" y="115888"/>
            <a:ext cx="6095108" cy="3096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893" y="3215101"/>
            <a:ext cx="6095108" cy="3096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96892" y="3215101"/>
            <a:ext cx="6095108" cy="3096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147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93" y="115889"/>
            <a:ext cx="4071377" cy="20628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059082" y="115889"/>
            <a:ext cx="4071377" cy="20628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8125095" y="115889"/>
            <a:ext cx="4071377" cy="20628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893" y="2184991"/>
            <a:ext cx="4071377" cy="20628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4059082" y="2179674"/>
            <a:ext cx="4071377" cy="20628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1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8125095" y="2179674"/>
            <a:ext cx="4071377" cy="20628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893" y="4254092"/>
            <a:ext cx="4071377" cy="20628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4059082" y="4254092"/>
            <a:ext cx="4071377" cy="20628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4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8125095" y="4254092"/>
            <a:ext cx="4071377" cy="20628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733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Quotes (max 3 r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949234"/>
            <a:ext cx="7216621" cy="4784816"/>
          </a:xfrm>
        </p:spPr>
        <p:txBody>
          <a:bodyPr anchor="ctr">
            <a:noAutofit/>
          </a:bodyPr>
          <a:lstStyle>
            <a:lvl1pPr algn="l">
              <a:defRPr sz="53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Remember that this page should maximum be on three rows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52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949234"/>
            <a:ext cx="11090275" cy="4784816"/>
          </a:xfrm>
        </p:spPr>
        <p:txBody>
          <a:bodyPr anchor="ctr">
            <a:noAutofit/>
          </a:bodyPr>
          <a:lstStyle>
            <a:lvl1pPr algn="l">
              <a:defRPr sz="10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Only one row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56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2" y="115888"/>
            <a:ext cx="12191108" cy="6598421"/>
          </a:xfrm>
          <a:prstGeom prst="rect">
            <a:avLst/>
          </a:prstGeom>
          <a:solidFill>
            <a:srgbClr val="006272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980706"/>
            <a:ext cx="11090275" cy="1615421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670806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97" y="5985530"/>
            <a:ext cx="2022603" cy="38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11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96D00-5A1E-D745-A117-03AB718B1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9C9242-D227-5445-A271-764CD4B82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902CA-3123-5E4D-B24B-C26304E9A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EB96-E18F-AD4E-B9D5-FA4B62C7B34E}" type="datetimeFigureOut">
              <a:rPr lang="es-MX" smtClean="0"/>
              <a:t>08/10/19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6D04EF-D016-1F49-BCEF-9675CCEA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2CA557-83F4-D944-8E8C-3770898C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7F1BB-B658-1D4D-B586-14FABC2194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2889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322F-D8B0-DF42-BEEC-3C47EF7B0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23C44-8340-AD4E-8EDE-B7E8643AB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8869B-6054-144D-9FAA-F6FF46FF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527C7-4065-0444-A3E6-57AFFA06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49F81-1B62-7F4E-8035-63FD6A3B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048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2BD94-DA18-344E-88B3-30B626F0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873C6-EA62-C742-9255-34AEB6065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FC63F-4715-1541-8492-E785DC1A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46231-207F-A149-8820-F3B6B1EE7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73CE8-166D-204A-9F40-E527E402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966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CC451-AD71-EB47-8657-B5AB20B9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4CCFC-CFEF-5A4F-9C0E-CF7B3B71A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2A52E-4C4B-8446-B63B-773E0A19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D9A0A-D997-1A47-862D-4833B91A1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2D37D-DBCC-3945-8317-283BB108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02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2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A429F-A9FB-B845-8D1A-E22BF717F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21A64-BCF2-C142-8F8F-01C68CE28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FB5C5-91CD-5442-8971-DBBABB20F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1D255-D9B7-0D46-9CA1-34E121216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C1D0A-5D18-9D47-829B-9268F991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B0495-19F6-1147-A807-C115EF79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160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27C25-094A-6043-ABD1-C52761C4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581E0-B8E0-EA4E-9EEB-1263C08FB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63190-D794-0F4C-AAD1-9A43196DF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90460-9A8D-4D4C-986D-5EEB69BB6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D6ACB-1D53-0941-AD79-FC0D8CCC7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B40BC7-C41F-E846-88B0-4ED9553EB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1B656-C18C-5048-A374-F58CAA3E8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DBBAA1-9493-5846-A6E4-019C98D7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3298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04E3D-19BB-4148-9ABC-58C65C16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267EB-D175-FD43-8981-051DFB63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3F14C-FE76-1C4E-9B36-42771413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497B2-DA51-D748-896D-13048FE5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794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AD79B9-62EB-EF48-8F82-F725053D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9D8A0-79BC-B443-ADCB-3294320C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B17D9-E420-F343-9C7A-56E49CD1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1268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F2A-9741-B041-9DFE-ADA95829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99C7-8FE9-9146-8D17-A71515A7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EC53B-E8EB-9940-90F1-3B516F370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96766-9EBB-704E-B97F-937A9335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86E6F-B9E4-5249-811C-F545AF2E1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F8D84-BC89-B34B-A918-593F5693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4544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EE02-DD33-2347-B425-CE8C0DCF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84B15D-A95C-9943-BDE9-B9687D4DA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0D287-27B2-CD41-A723-11C9A96E6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46A54-72A3-4A4C-8ACF-824C6190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A009D-56CA-C14C-A167-17A37E3E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EFC61-97A3-7446-95B6-57B6EC21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355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4A07-77BC-844B-B537-F84B5A44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72B2A-EB59-A745-BE71-CC7F149E5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5ED50-FBF2-4243-B492-686FE6884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57232-7EEE-4F4C-BFEC-52C98D47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65F89-502B-3944-8E48-7774DC8E5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21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96E574-2563-5C44-9AA8-34DFB5AD5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F9EB6-8ECA-4C4C-B84B-B8E135FB7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10DB9-0939-0E4D-883F-A8E40EDB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18F16-E889-9A42-A9C5-BD20A1ED5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27B96-1DD8-3746-8EBF-F40D39B1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96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96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881188"/>
            <a:ext cx="5336131" cy="385286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05007" y="1881188"/>
            <a:ext cx="5336131" cy="385286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0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881188"/>
            <a:ext cx="5336131" cy="385286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305007" y="1881188"/>
            <a:ext cx="5336131" cy="3852862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64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 - One image (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3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073480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6389" y="115888"/>
            <a:ext cx="4084320" cy="61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452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columns - One image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0863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073480" y="1881187"/>
            <a:ext cx="3348000" cy="3852863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872359"/>
            <a:ext cx="6870617" cy="8278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6389" y="115888"/>
            <a:ext cx="4084320" cy="618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48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1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chemeClr val="tx2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872359"/>
            <a:ext cx="11090275" cy="8161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881188"/>
            <a:ext cx="11090275" cy="3852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9993" y="6456998"/>
            <a:ext cx="271144" cy="175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F2B5CF4-79E2-4BCE-8F81-53ED60D4893F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 dirty="0">
                <a:solidFill>
                  <a:schemeClr val="tx1"/>
                </a:solidFill>
              </a:rPr>
              <a:t>©</a:t>
            </a:r>
            <a:r>
              <a:rPr lang="en-US" sz="400" cap="all" spc="0" baseline="0" dirty="0">
                <a:solidFill>
                  <a:schemeClr val="tx1"/>
                </a:solidFill>
              </a:rPr>
              <a:t> </a:t>
            </a:r>
            <a:r>
              <a:rPr lang="en-US" sz="400" cap="all" spc="80" dirty="0" err="1">
                <a:solidFill>
                  <a:schemeClr val="tx1"/>
                </a:solidFill>
              </a:rPr>
              <a:t>Oriflame</a:t>
            </a:r>
            <a:r>
              <a:rPr lang="en-US" sz="400" cap="all" spc="80" dirty="0">
                <a:solidFill>
                  <a:schemeClr val="tx1"/>
                </a:solidFill>
              </a:rPr>
              <a:t> Cosmetics</a:t>
            </a:r>
            <a:r>
              <a:rPr lang="en-US" sz="400" cap="all" spc="80" baseline="0" dirty="0">
                <a:solidFill>
                  <a:schemeClr val="tx1"/>
                </a:solidFill>
              </a:rPr>
              <a:t> AG,2018</a:t>
            </a:r>
            <a:endParaRPr lang="en-US" sz="1600" cap="all" spc="8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81" r:id="rId3"/>
    <p:sldLayoutId id="2147483650" r:id="rId4"/>
    <p:sldLayoutId id="2147483687" r:id="rId5"/>
    <p:sldLayoutId id="2147483657" r:id="rId6"/>
    <p:sldLayoutId id="2147483703" r:id="rId7"/>
    <p:sldLayoutId id="2147483661" r:id="rId8"/>
    <p:sldLayoutId id="2147483662" r:id="rId9"/>
    <p:sldLayoutId id="2147483689" r:id="rId10"/>
    <p:sldLayoutId id="2147483688" r:id="rId11"/>
    <p:sldLayoutId id="2147483692" r:id="rId12"/>
    <p:sldLayoutId id="2147483693" r:id="rId13"/>
    <p:sldLayoutId id="2147483694" r:id="rId14"/>
    <p:sldLayoutId id="2147483695" r:id="rId15"/>
    <p:sldLayoutId id="2147483697" r:id="rId16"/>
    <p:sldLayoutId id="2147483698" r:id="rId17"/>
    <p:sldLayoutId id="2147483690" r:id="rId18"/>
    <p:sldLayoutId id="2147483691" r:id="rId19"/>
    <p:sldLayoutId id="2147483699" r:id="rId20"/>
    <p:sldLayoutId id="2147483700" r:id="rId21"/>
    <p:sldLayoutId id="2147483701" r:id="rId22"/>
    <p:sldLayoutId id="2147483702" r:id="rId23"/>
    <p:sldLayoutId id="2147483704" r:id="rId24"/>
    <p:sldLayoutId id="2147483705" r:id="rId25"/>
    <p:sldLayoutId id="2147483708" r:id="rId26"/>
    <p:sldLayoutId id="2147483709" r:id="rId27"/>
    <p:sldLayoutId id="2147483706" r:id="rId28"/>
    <p:sldLayoutId id="2147483707" r:id="rId29"/>
    <p:sldLayoutId id="2147483710" r:id="rId30"/>
    <p:sldLayoutId id="2147483711" r:id="rId31"/>
    <p:sldLayoutId id="2147483712" r:id="rId32"/>
    <p:sldLayoutId id="2147483654" r:id="rId33"/>
    <p:sldLayoutId id="2147483665" r:id="rId34"/>
    <p:sldLayoutId id="2147483682" r:id="rId35"/>
    <p:sldLayoutId id="2147483725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365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15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44563" indent="-2460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1071" userDrawn="1">
          <p15:clr>
            <a:srgbClr val="F26B43"/>
          </p15:clr>
        </p15:guide>
        <p15:guide id="4" orient="horz" pos="1185" userDrawn="1">
          <p15:clr>
            <a:srgbClr val="F26B43"/>
          </p15:clr>
        </p15:guide>
        <p15:guide id="5" orient="horz" pos="3612" userDrawn="1">
          <p15:clr>
            <a:srgbClr val="F26B43"/>
          </p15:clr>
        </p15:guide>
        <p15:guide id="6" orient="horz" pos="73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55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6CEBC5-D583-AC48-8FC8-CEBF8DD5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83086-14B7-DA49-8F7A-9D32EF5B1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424C2-1049-1946-95AD-2A74E970C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D9359-6C9F-724C-A981-106EBF7C775E}" type="datetimeFigureOut">
              <a:rPr lang="sv-SE" smtClean="0"/>
              <a:t>2019-10-08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AE7CE-0421-F648-B76E-660C5CF06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229B0-DE46-C34A-9789-3718677D0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2B3E7-3E77-2F4C-84A3-831CE30C54E4}" type="slidenum">
              <a:rPr lang="sv-SE" smtClean="0"/>
              <a:t>‹Nº›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448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F4327F1-59B6-7B4D-98AE-CF76177919AC}"/>
              </a:ext>
            </a:extLst>
          </p:cNvPr>
          <p:cNvSpPr/>
          <p:nvPr/>
        </p:nvSpPr>
        <p:spPr>
          <a:xfrm>
            <a:off x="0" y="0"/>
            <a:ext cx="8128000" cy="56642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Oriflame Sans Print" panose="020B0502020204020303" pitchFamily="34" charset="0"/>
              </a:rPr>
              <a:t>DIGITAL LIFE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Oriflame Sans Print" panose="020B0502020204020303" pitchFamily="34" charset="0"/>
              </a:rPr>
              <a:t>Go Elite</a:t>
            </a:r>
          </a:p>
        </p:txBody>
      </p:sp>
    </p:spTree>
    <p:extLst>
      <p:ext uri="{BB962C8B-B14F-4D97-AF65-F5344CB8AC3E}">
        <p14:creationId xmlns:p14="http://schemas.microsoft.com/office/powerpoint/2010/main" val="12573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F951B6A-84D0-064D-B3E8-601D18556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48F03A50-18DC-8C42-AF8E-402438062D7F}"/>
              </a:ext>
            </a:extLst>
          </p:cNvPr>
          <p:cNvSpPr/>
          <p:nvPr/>
        </p:nvSpPr>
        <p:spPr>
          <a:xfrm>
            <a:off x="515680" y="244545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riflame Sans Print" panose="020B0502020204020303" pitchFamily="34" charset="0"/>
              </a:rPr>
              <a:t>CURSOS</a:t>
            </a:r>
            <a:br>
              <a:rPr lang="en-GB" sz="2800" dirty="0">
                <a:latin typeface="Oriflame Sans Print" panose="020B0502020204020303" pitchFamily="34" charset="0"/>
              </a:rPr>
            </a:br>
            <a:r>
              <a:rPr lang="en-GB" sz="2800" dirty="0">
                <a:latin typeface="Oriflame Sans Print" panose="020B0502020204020303" pitchFamily="34" charset="0"/>
              </a:rPr>
              <a:t> ONLINE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64BC8C18-D04C-2F4B-9A85-E8E3BEA67E88}"/>
              </a:ext>
            </a:extLst>
          </p:cNvPr>
          <p:cNvSpPr/>
          <p:nvPr/>
        </p:nvSpPr>
        <p:spPr>
          <a:xfrm>
            <a:off x="4391248" y="244546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riflame Sans Print" panose="020B0502020204020303" pitchFamily="34" charset="0"/>
              </a:rPr>
              <a:t>SARPIO EN MEDIOS</a:t>
            </a:r>
          </a:p>
          <a:p>
            <a:pPr algn="ctr"/>
            <a:r>
              <a:rPr lang="en-GB" sz="2800" dirty="0">
                <a:latin typeface="Oriflame Sans Print" panose="020B0502020204020303" pitchFamily="34" charset="0"/>
              </a:rPr>
              <a:t>DIGITALES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4BCD8E8A-A60F-9B49-953F-A76FD6A56716}"/>
              </a:ext>
            </a:extLst>
          </p:cNvPr>
          <p:cNvSpPr/>
          <p:nvPr/>
        </p:nvSpPr>
        <p:spPr>
          <a:xfrm>
            <a:off x="8315549" y="244545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riflame Sans Print" panose="020B0502020204020303" pitchFamily="34" charset="0"/>
              </a:rPr>
              <a:t>SOCIAL MEDIA LIBRARY</a:t>
            </a:r>
          </a:p>
          <a:p>
            <a:pPr algn="ctr"/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8333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F951B6A-84D0-064D-B3E8-601D18556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48F03A50-18DC-8C42-AF8E-402438062D7F}"/>
              </a:ext>
            </a:extLst>
          </p:cNvPr>
          <p:cNvSpPr/>
          <p:nvPr/>
        </p:nvSpPr>
        <p:spPr>
          <a:xfrm>
            <a:off x="515680" y="244545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riflame Sans Print" panose="020B0502020204020303" pitchFamily="34" charset="0"/>
              </a:rPr>
              <a:t>CURSOS</a:t>
            </a:r>
            <a:br>
              <a:rPr lang="en-GB" sz="2800" dirty="0">
                <a:latin typeface="Oriflame Sans Print" panose="020B0502020204020303" pitchFamily="34" charset="0"/>
              </a:rPr>
            </a:br>
            <a:r>
              <a:rPr lang="en-GB" sz="2800" dirty="0">
                <a:latin typeface="Oriflame Sans Print" panose="020B0502020204020303" pitchFamily="34" charset="0"/>
              </a:rPr>
              <a:t> ONLINE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64BC8C18-D04C-2F4B-9A85-E8E3BEA67E88}"/>
              </a:ext>
            </a:extLst>
          </p:cNvPr>
          <p:cNvSpPr/>
          <p:nvPr/>
        </p:nvSpPr>
        <p:spPr>
          <a:xfrm>
            <a:off x="4391248" y="244546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SARPIO EN MEDIOS</a:t>
            </a:r>
          </a:p>
          <a:p>
            <a:pPr algn="ctr"/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DIGITALES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4BCD8E8A-A60F-9B49-953F-A76FD6A56716}"/>
              </a:ext>
            </a:extLst>
          </p:cNvPr>
          <p:cNvSpPr/>
          <p:nvPr/>
        </p:nvSpPr>
        <p:spPr>
          <a:xfrm>
            <a:off x="8315549" y="244545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SOCIAL MEDIA LIBRARY</a:t>
            </a:r>
          </a:p>
          <a:p>
            <a:pPr algn="ctr"/>
            <a:endParaRPr lang="en-GB" dirty="0" err="1">
              <a:solidFill>
                <a:srgbClr val="C0D8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CURSOS ONLINE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3F92A1-767C-F34E-AD64-02BF8ED74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t="8304" r="37342" b="35953"/>
          <a:stretch/>
        </p:blipFill>
        <p:spPr>
          <a:xfrm>
            <a:off x="6411436" y="87596"/>
            <a:ext cx="5482855" cy="6727871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E47CFCBF-5116-0B47-98C6-32D2AEBD93CB}"/>
              </a:ext>
            </a:extLst>
          </p:cNvPr>
          <p:cNvSpPr txBox="1">
            <a:spLocks/>
          </p:cNvSpPr>
          <p:nvPr/>
        </p:nvSpPr>
        <p:spPr>
          <a:xfrm>
            <a:off x="350520" y="1803469"/>
            <a:ext cx="6060916" cy="4033805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Amplían tu conocimiento general sobre Oriflame. </a:t>
            </a:r>
          </a:p>
          <a:p>
            <a:endParaRPr lang="es-MX" sz="2400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s-MX" sz="24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Concisos, de corta duración, compatible con móviles. </a:t>
            </a:r>
          </a:p>
          <a:p>
            <a:endParaRPr lang="es-MX" sz="2400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s-MX" sz="24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Disponibles desde Oriflame App. </a:t>
            </a:r>
          </a:p>
        </p:txBody>
      </p:sp>
    </p:spTree>
    <p:extLst>
      <p:ext uri="{BB962C8B-B14F-4D97-AF65-F5344CB8AC3E}">
        <p14:creationId xmlns:p14="http://schemas.microsoft.com/office/powerpoint/2010/main" val="27081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CURSOS ONLINE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3F92A1-767C-F34E-AD64-02BF8ED74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95" t="8304" r="54353" b="62692"/>
          <a:stretch/>
        </p:blipFill>
        <p:spPr>
          <a:xfrm>
            <a:off x="5971599" y="272398"/>
            <a:ext cx="6138878" cy="6313203"/>
          </a:xfrm>
          <a:prstGeom prst="rect">
            <a:avLst/>
          </a:prstGeom>
          <a:noFill/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E47CFCBF-5116-0B47-98C6-32D2AEBD93CB}"/>
              </a:ext>
            </a:extLst>
          </p:cNvPr>
          <p:cNvSpPr txBox="1">
            <a:spLocks/>
          </p:cNvSpPr>
          <p:nvPr/>
        </p:nvSpPr>
        <p:spPr>
          <a:xfrm>
            <a:off x="350520" y="1803469"/>
            <a:ext cx="6060916" cy="4033805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Amplían tu conocimiento general sobre Oriflame. </a:t>
            </a:r>
          </a:p>
          <a:p>
            <a:endParaRPr lang="es-MX" sz="2400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s-MX" sz="24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Concisos, de corta duración, compatible con móviles. </a:t>
            </a:r>
          </a:p>
          <a:p>
            <a:endParaRPr lang="es-MX" sz="2400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s-MX" sz="24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Disponibles desde Oriflame App.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3865027-F8CF-3948-8D44-04FBF521E142}"/>
              </a:ext>
            </a:extLst>
          </p:cNvPr>
          <p:cNvSpPr/>
          <p:nvPr/>
        </p:nvSpPr>
        <p:spPr>
          <a:xfrm>
            <a:off x="6224053" y="783468"/>
            <a:ext cx="3036903" cy="3036903"/>
          </a:xfrm>
          <a:prstGeom prst="ellipse">
            <a:avLst/>
          </a:prstGeom>
          <a:noFill/>
          <a:ln w="76200">
            <a:solidFill>
              <a:srgbClr val="C0D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err="1"/>
          </a:p>
        </p:txBody>
      </p:sp>
    </p:spTree>
    <p:extLst>
      <p:ext uri="{BB962C8B-B14F-4D97-AF65-F5344CB8AC3E}">
        <p14:creationId xmlns:p14="http://schemas.microsoft.com/office/powerpoint/2010/main" val="27303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0A8191-5E93-EC45-A5CD-B6814D9F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835" y="0"/>
            <a:ext cx="6173165" cy="38858828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3 NUEVOS CURSOS ONLINE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65F0223-E6D0-FC48-B017-B897D269476B}"/>
              </a:ext>
            </a:extLst>
          </p:cNvPr>
          <p:cNvSpPr txBox="1">
            <a:spLocks/>
          </p:cNvSpPr>
          <p:nvPr/>
        </p:nvSpPr>
        <p:spPr>
          <a:xfrm>
            <a:off x="350520" y="2176198"/>
            <a:ext cx="5783580" cy="3767401"/>
          </a:xfrm>
          <a:prstGeom prst="rect">
            <a:avLst/>
          </a:prstGeom>
          <a:effectLst/>
        </p:spPr>
        <p:txBody>
          <a:bodyPr anchor="t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8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Belleza desde Suecia</a:t>
            </a:r>
          </a:p>
          <a:p>
            <a:pPr marL="0" indent="0">
              <a:buNone/>
            </a:pPr>
            <a:endParaRPr lang="es-MX" sz="2500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Descubre todo lo que hace especial a Oriflame, y sientente totalmente seguro de hablar de nuesra marca a amigos y conocidos. </a:t>
            </a:r>
          </a:p>
          <a:p>
            <a:pPr marL="0" indent="0">
              <a:buNone/>
            </a:pPr>
            <a:endParaRPr lang="es-MX" sz="3600" b="1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4.79167E-6 -2.40463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0A8191-5E93-EC45-A5CD-B6814D9F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835" y="0"/>
            <a:ext cx="6173165" cy="3455545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3 NUEVOS CURSOS ONLINE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65F0223-E6D0-FC48-B017-B897D269476B}"/>
              </a:ext>
            </a:extLst>
          </p:cNvPr>
          <p:cNvSpPr txBox="1">
            <a:spLocks/>
          </p:cNvSpPr>
          <p:nvPr/>
        </p:nvSpPr>
        <p:spPr>
          <a:xfrm>
            <a:off x="350520" y="1435100"/>
            <a:ext cx="5668315" cy="4965700"/>
          </a:xfrm>
          <a:prstGeom prst="rect">
            <a:avLst/>
          </a:prstGeom>
          <a:effectLst/>
        </p:spPr>
        <p:txBody>
          <a:bodyPr anchor="t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8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Productos Oriflame</a:t>
            </a:r>
          </a:p>
          <a:p>
            <a:pPr marL="0" indent="0">
              <a:buNone/>
            </a:pPr>
            <a:r>
              <a:rPr lang="es-MX" sz="28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Experiencia e Innovación</a:t>
            </a:r>
          </a:p>
          <a:p>
            <a:pPr marL="0" indent="0">
              <a:buNone/>
            </a:pPr>
            <a:endParaRPr lang="es-MX" sz="3600" b="1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Aprenderás sobre: </a:t>
            </a:r>
          </a:p>
          <a:p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Centro de investigación y desarrollo. </a:t>
            </a:r>
          </a:p>
          <a:p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Como evidenciar que los productos Oriflame cumplen sus promesas. </a:t>
            </a:r>
          </a:p>
          <a:p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Las patentes de Oriflame </a:t>
            </a:r>
          </a:p>
          <a:p>
            <a:pPr marL="0" indent="0">
              <a:buNone/>
            </a:pPr>
            <a:endParaRPr lang="es-MX" sz="3600" b="1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-2.40463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0A8191-5E93-EC45-A5CD-B6814D9F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835" y="0"/>
            <a:ext cx="6173165" cy="3295685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3 NUEVOS CURSOS ONLINE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65F0223-E6D0-FC48-B017-B897D269476B}"/>
              </a:ext>
            </a:extLst>
          </p:cNvPr>
          <p:cNvSpPr txBox="1">
            <a:spLocks/>
          </p:cNvSpPr>
          <p:nvPr/>
        </p:nvSpPr>
        <p:spPr>
          <a:xfrm>
            <a:off x="350520" y="1435100"/>
            <a:ext cx="6456680" cy="5016500"/>
          </a:xfrm>
          <a:prstGeom prst="rect">
            <a:avLst/>
          </a:prstGeom>
          <a:effectLst/>
        </p:spPr>
        <p:txBody>
          <a:bodyPr anchor="t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8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Redes Sociales</a:t>
            </a:r>
          </a:p>
          <a:p>
            <a:pPr marL="0" indent="0">
              <a:buNone/>
            </a:pPr>
            <a:r>
              <a:rPr lang="es-MX" sz="28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Interactuar con los Seguidores</a:t>
            </a:r>
          </a:p>
          <a:p>
            <a:pPr marL="0" indent="0">
              <a:buNone/>
            </a:pPr>
            <a:endParaRPr lang="es-MX" sz="2800" b="1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Aprenderás sobre:</a:t>
            </a:r>
          </a:p>
          <a:p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Cómo responder a los comentarios.</a:t>
            </a:r>
          </a:p>
          <a:p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A qué responder.</a:t>
            </a:r>
          </a:p>
          <a:p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Cómo manjear la negatividad.</a:t>
            </a:r>
          </a:p>
          <a:p>
            <a:r>
              <a:rPr lang="es-MX" sz="2000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Cómo ampliar tu red.</a:t>
            </a:r>
          </a:p>
        </p:txBody>
      </p:sp>
    </p:spTree>
    <p:extLst>
      <p:ext uri="{BB962C8B-B14F-4D97-AF65-F5344CB8AC3E}">
        <p14:creationId xmlns:p14="http://schemas.microsoft.com/office/powerpoint/2010/main" val="1463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4.79167E-6 -2.40463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LOS CURSOS ONLINE</a:t>
            </a:r>
          </a:p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SON UN GRAN PUNTO</a:t>
            </a:r>
          </a:p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DE PARTIDA</a:t>
            </a:r>
          </a:p>
        </p:txBody>
      </p:sp>
    </p:spTree>
    <p:extLst>
      <p:ext uri="{BB962C8B-B14F-4D97-AF65-F5344CB8AC3E}">
        <p14:creationId xmlns:p14="http://schemas.microsoft.com/office/powerpoint/2010/main" val="29946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ENTRENAMIENTO</a:t>
            </a:r>
          </a:p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·</a:t>
            </a:r>
          </a:p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CURSOS ONLINE</a:t>
            </a:r>
          </a:p>
        </p:txBody>
      </p:sp>
    </p:spTree>
    <p:extLst>
      <p:ext uri="{BB962C8B-B14F-4D97-AF65-F5344CB8AC3E}">
        <p14:creationId xmlns:p14="http://schemas.microsoft.com/office/powerpoint/2010/main" val="20690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F951B6A-84D0-064D-B3E8-601D18556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48F03A50-18DC-8C42-AF8E-402438062D7F}"/>
              </a:ext>
            </a:extLst>
          </p:cNvPr>
          <p:cNvSpPr/>
          <p:nvPr/>
        </p:nvSpPr>
        <p:spPr>
          <a:xfrm>
            <a:off x="515680" y="244545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CURSOS</a:t>
            </a:r>
            <a:b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</a:br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 ONLINE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64BC8C18-D04C-2F4B-9A85-E8E3BEA67E88}"/>
              </a:ext>
            </a:extLst>
          </p:cNvPr>
          <p:cNvSpPr/>
          <p:nvPr/>
        </p:nvSpPr>
        <p:spPr>
          <a:xfrm>
            <a:off x="4391248" y="244546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riflame Sans Print" panose="020B0502020204020303" pitchFamily="34" charset="0"/>
              </a:rPr>
              <a:t>SARPIO EN MEDIOS</a:t>
            </a:r>
          </a:p>
          <a:p>
            <a:pPr algn="ctr"/>
            <a:r>
              <a:rPr lang="en-GB" sz="2800" dirty="0">
                <a:latin typeface="Oriflame Sans Print" panose="020B0502020204020303" pitchFamily="34" charset="0"/>
              </a:rPr>
              <a:t>DIGITALES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4BCD8E8A-A60F-9B49-953F-A76FD6A56716}"/>
              </a:ext>
            </a:extLst>
          </p:cNvPr>
          <p:cNvSpPr/>
          <p:nvPr/>
        </p:nvSpPr>
        <p:spPr>
          <a:xfrm>
            <a:off x="8315549" y="244545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SOCIAL MEDIA LIBRARY</a:t>
            </a:r>
          </a:p>
          <a:p>
            <a:pPr algn="ctr"/>
            <a:endParaRPr lang="en-GB" dirty="0" err="1">
              <a:solidFill>
                <a:srgbClr val="C0D8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15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CONTAR</a:t>
            </a:r>
          </a:p>
          <a:p>
            <a:pPr marL="0" indent="0" algn="ctr">
              <a:buNone/>
            </a:pPr>
            <a:r>
              <a:rPr lang="es-MX" sz="115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HISTORIAS</a:t>
            </a:r>
          </a:p>
        </p:txBody>
      </p:sp>
    </p:spTree>
    <p:extLst>
      <p:ext uri="{BB962C8B-B14F-4D97-AF65-F5344CB8AC3E}">
        <p14:creationId xmlns:p14="http://schemas.microsoft.com/office/powerpoint/2010/main" val="4087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SARPIO </a:t>
            </a:r>
            <a:b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</a:b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EN MEDIOS DIGITALES</a:t>
            </a:r>
          </a:p>
          <a:p>
            <a:pPr marL="0" indent="0" algn="ctr">
              <a:buNone/>
            </a:pPr>
            <a:endParaRPr lang="es-MX" sz="66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¿QUÉ</a:t>
            </a:r>
            <a:r>
              <a:rPr lang="es-MX" sz="9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 NO </a:t>
            </a: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ES?</a:t>
            </a:r>
          </a:p>
        </p:txBody>
      </p:sp>
    </p:spTree>
    <p:extLst>
      <p:ext uri="{BB962C8B-B14F-4D97-AF65-F5344CB8AC3E}">
        <p14:creationId xmlns:p14="http://schemas.microsoft.com/office/powerpoint/2010/main" val="32474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SARPIO </a:t>
            </a:r>
            <a:b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</a:b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EN MEDIOS DIGITALES</a:t>
            </a:r>
          </a:p>
          <a:p>
            <a:pPr marL="0" indent="0" algn="ctr">
              <a:buNone/>
            </a:pPr>
            <a:endParaRPr lang="es-MX" sz="66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¿QUÉ ES?</a:t>
            </a:r>
          </a:p>
        </p:txBody>
      </p:sp>
    </p:spTree>
    <p:extLst>
      <p:ext uri="{BB962C8B-B14F-4D97-AF65-F5344CB8AC3E}">
        <p14:creationId xmlns:p14="http://schemas.microsoft.com/office/powerpoint/2010/main" val="3980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5484130" y="949316"/>
            <a:ext cx="597127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600" b="1" dirty="0">
                <a:solidFill>
                  <a:schemeClr val="bg2"/>
                </a:solidFill>
                <a:latin typeface="Oriflame Sans Print" panose="020B0502020204020303" pitchFamily="34" charset="0"/>
              </a:rPr>
              <a:t>NO</a:t>
            </a:r>
            <a:r>
              <a:rPr lang="es-MX" sz="3600" dirty="0">
                <a:solidFill>
                  <a:schemeClr val="bg2"/>
                </a:solidFill>
                <a:latin typeface="Oriflame Sans Print" panose="020B0502020204020303" pitchFamily="34" charset="0"/>
              </a:rPr>
              <a:t> son dos diferentes métodos:</a:t>
            </a:r>
          </a:p>
          <a:p>
            <a:pPr marL="0" indent="0" algn="ctr">
              <a:buNone/>
            </a:pPr>
            <a:endParaRPr lang="es-MX" sz="3600" dirty="0">
              <a:solidFill>
                <a:schemeClr val="bg2"/>
              </a:solidFill>
              <a:latin typeface="Oriflame Sans Print" panose="020B0502020204020303" pitchFamily="34" charset="0"/>
            </a:endParaRPr>
          </a:p>
          <a:p>
            <a:pPr marL="0" indent="0" algn="ctr">
              <a:buNone/>
            </a:pPr>
            <a:r>
              <a:rPr lang="es-MX" sz="4000" dirty="0">
                <a:solidFill>
                  <a:schemeClr val="bg2"/>
                </a:solidFill>
                <a:latin typeface="Oriflame Sans Print" panose="020B0502020204020303" pitchFamily="34" charset="0"/>
              </a:rPr>
              <a:t>SARPIO </a:t>
            </a:r>
            <a:r>
              <a:rPr lang="es-MX" sz="4000" b="1" u="sng" dirty="0">
                <a:solidFill>
                  <a:schemeClr val="bg2"/>
                </a:solidFill>
                <a:latin typeface="Oriflame Sans Print" panose="020B0502020204020303" pitchFamily="34" charset="0"/>
              </a:rPr>
              <a:t>es</a:t>
            </a:r>
            <a:r>
              <a:rPr lang="es-MX" sz="4000" dirty="0">
                <a:solidFill>
                  <a:schemeClr val="bg2"/>
                </a:solidFill>
                <a:latin typeface="Oriflame Sans Print" panose="020B0502020204020303" pitchFamily="34" charset="0"/>
              </a:rPr>
              <a:t> el método</a:t>
            </a:r>
          </a:p>
          <a:p>
            <a:pPr marL="0" indent="0" algn="ctr">
              <a:buNone/>
            </a:pPr>
            <a:endParaRPr lang="es-MX" sz="4000" dirty="0">
              <a:solidFill>
                <a:schemeClr val="bg2"/>
              </a:solidFill>
              <a:latin typeface="Oriflame Sans Print" panose="020B0502020204020303" pitchFamily="34" charset="0"/>
            </a:endParaRPr>
          </a:p>
          <a:p>
            <a:pPr marL="0" indent="0" algn="ctr">
              <a:buNone/>
            </a:pPr>
            <a:r>
              <a:rPr lang="es-MX" sz="3600" dirty="0">
                <a:solidFill>
                  <a:schemeClr val="bg2"/>
                </a:solidFill>
                <a:latin typeface="Oriflame Sans Print" panose="020B0502020204020303" pitchFamily="34" charset="0"/>
              </a:rPr>
              <a:t>Las herramientas son diferentes dependiendo si es presencial o virtual</a:t>
            </a:r>
            <a:endParaRPr lang="en-US" sz="7200" dirty="0">
              <a:solidFill>
                <a:schemeClr val="bg2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4E35AD-0B5F-654C-AA95-9513AEC3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20"/>
            <a:ext cx="5484130" cy="67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1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A65A45D-D91C-434D-A74C-F2735123C40E}"/>
              </a:ext>
            </a:extLst>
          </p:cNvPr>
          <p:cNvGrpSpPr/>
          <p:nvPr/>
        </p:nvGrpSpPr>
        <p:grpSpPr>
          <a:xfrm>
            <a:off x="163530" y="482600"/>
            <a:ext cx="11743628" cy="6194498"/>
            <a:chOff x="664234" y="755308"/>
            <a:chExt cx="7655257" cy="4037975"/>
          </a:xfrm>
        </p:grpSpPr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6A8F95C5-AB22-4945-9632-BF7CEF5E7C1F}"/>
                </a:ext>
              </a:extLst>
            </p:cNvPr>
            <p:cNvSpPr/>
            <p:nvPr/>
          </p:nvSpPr>
          <p:spPr>
            <a:xfrm>
              <a:off x="730993" y="1125777"/>
              <a:ext cx="7588498" cy="1110975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s-ES_tradnl" sz="2000" dirty="0">
                <a:solidFill>
                  <a:prstClr val="white"/>
                </a:solidFill>
                <a:latin typeface="Oriflame Sans Print" panose="020B0502020204020303" pitchFamily="34" charset="0"/>
              </a:endParaRPr>
            </a:p>
          </p:txBody>
        </p:sp>
        <p:sp>
          <p:nvSpPr>
            <p:cNvPr id="6" name="Rectangle 17">
              <a:extLst>
                <a:ext uri="{FF2B5EF4-FFF2-40B4-BE49-F238E27FC236}">
                  <a16:creationId xmlns:a16="http://schemas.microsoft.com/office/drawing/2014/main" id="{896A32B0-5A97-4D42-AB56-EF0F417EA811}"/>
                </a:ext>
              </a:extLst>
            </p:cNvPr>
            <p:cNvSpPr/>
            <p:nvPr/>
          </p:nvSpPr>
          <p:spPr>
            <a:xfrm>
              <a:off x="730993" y="2318737"/>
              <a:ext cx="7588498" cy="1283310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s-ES_tradnl" sz="2000" dirty="0">
                <a:solidFill>
                  <a:prstClr val="white"/>
                </a:solidFill>
                <a:latin typeface="Oriflame Sans Print" panose="020B0502020204020303" pitchFamily="34" charset="0"/>
              </a:endParaRPr>
            </a:p>
          </p:txBody>
        </p:sp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373A6A78-F5EB-274E-83B2-7B87F8CB98AD}"/>
                </a:ext>
              </a:extLst>
            </p:cNvPr>
            <p:cNvSpPr/>
            <p:nvPr/>
          </p:nvSpPr>
          <p:spPr>
            <a:xfrm>
              <a:off x="731239" y="3684032"/>
              <a:ext cx="7567254" cy="1109251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s-ES_tradnl" sz="2000" dirty="0">
                <a:solidFill>
                  <a:srgbClr val="AF0879"/>
                </a:solidFill>
                <a:latin typeface="Oriflame Sans Print" panose="020B0502020204020303" pitchFamily="34" charset="0"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29BE01B-CB41-FE40-9DC3-D8CD054A0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8041" y="1236240"/>
              <a:ext cx="555799" cy="555799"/>
            </a:xfrm>
            <a:prstGeom prst="rect">
              <a:avLst/>
            </a:prstGeom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B9912BF6-253C-2344-B36A-F0E60876B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83562" y="1236240"/>
              <a:ext cx="584628" cy="562424"/>
            </a:xfrm>
            <a:prstGeom prst="rect">
              <a:avLst/>
            </a:prstGeom>
          </p:spPr>
        </p:pic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EE90DEBA-EE05-E541-9391-63FC2FD91E63}"/>
                </a:ext>
              </a:extLst>
            </p:cNvPr>
            <p:cNvSpPr txBox="1"/>
            <p:nvPr/>
          </p:nvSpPr>
          <p:spPr>
            <a:xfrm>
              <a:off x="3712896" y="1408374"/>
              <a:ext cx="1469605" cy="461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900"/>
              <a:r>
                <a:rPr lang="es-ES_tradnl" sz="2000" b="1" dirty="0">
                  <a:solidFill>
                    <a:schemeClr val="bg2"/>
                  </a:solidFill>
                  <a:latin typeface="Oriflame Sans Print" panose="020B0502020204020303" pitchFamily="34" charset="0"/>
                </a:rPr>
                <a:t>PROSPECTANDO </a:t>
              </a:r>
            </a:p>
            <a:p>
              <a:pPr algn="ctr" defTabSz="342900"/>
              <a:r>
                <a:rPr lang="es-ES_tradnl" sz="2000" b="1" dirty="0">
                  <a:solidFill>
                    <a:schemeClr val="bg2"/>
                  </a:solidFill>
                  <a:latin typeface="Oriflame Sans Print" panose="020B0502020204020303" pitchFamily="34" charset="0"/>
                </a:rPr>
                <a:t>Y RECLUTANDO</a:t>
              </a: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CF7E4B4E-CA92-C140-88DB-28661DDE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94372" y="2350004"/>
              <a:ext cx="816932" cy="816932"/>
            </a:xfrm>
            <a:prstGeom prst="rect">
              <a:avLst/>
            </a:prstGeom>
          </p:spPr>
        </p:pic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A14921FF-B846-3D43-B14D-A56175B4D67D}"/>
                </a:ext>
              </a:extLst>
            </p:cNvPr>
            <p:cNvSpPr txBox="1"/>
            <p:nvPr/>
          </p:nvSpPr>
          <p:spPr>
            <a:xfrm>
              <a:off x="3702906" y="2684918"/>
              <a:ext cx="1497596" cy="46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s-ES_tradnl" sz="2000" b="1" dirty="0">
                  <a:solidFill>
                    <a:schemeClr val="tx2"/>
                  </a:solidFill>
                  <a:latin typeface="Oriflame Sans Print" panose="020B0502020204020303" pitchFamily="34" charset="0"/>
                </a:rPr>
                <a:t>DESARROLLO DE LÍDERES</a:t>
              </a:r>
            </a:p>
          </p:txBody>
        </p:sp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0520C7C8-E404-3A47-A203-51AD8B02F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95835" y="3760811"/>
              <a:ext cx="625541" cy="625541"/>
            </a:xfrm>
            <a:prstGeom prst="rect">
              <a:avLst/>
            </a:prstGeom>
          </p:spPr>
        </p:pic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8517E957-5DCA-FB46-B057-AE24843CFE10}"/>
                </a:ext>
              </a:extLst>
            </p:cNvPr>
            <p:cNvSpPr txBox="1"/>
            <p:nvPr/>
          </p:nvSpPr>
          <p:spPr>
            <a:xfrm>
              <a:off x="3702906" y="3925142"/>
              <a:ext cx="1497596" cy="46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es-ES_tradnl" sz="2000" b="1" dirty="0">
                  <a:solidFill>
                    <a:srgbClr val="AF0879"/>
                  </a:solidFill>
                  <a:latin typeface="Oriflame Sans Print" panose="020B0502020204020303" pitchFamily="34" charset="0"/>
                </a:rPr>
                <a:t>MANTENER LA RED ACTIVA</a:t>
              </a: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01D22AD6-A248-7946-968C-8B7D0C054804}"/>
                </a:ext>
              </a:extLst>
            </p:cNvPr>
            <p:cNvSpPr txBox="1"/>
            <p:nvPr/>
          </p:nvSpPr>
          <p:spPr>
            <a:xfrm>
              <a:off x="1581748" y="755308"/>
              <a:ext cx="1461831" cy="341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800" b="1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PRESENCIAL</a:t>
              </a: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E94D2C6E-9107-D94B-91DB-D40F3A262E7C}"/>
                </a:ext>
              </a:extLst>
            </p:cNvPr>
            <p:cNvSpPr/>
            <p:nvPr/>
          </p:nvSpPr>
          <p:spPr>
            <a:xfrm>
              <a:off x="6164075" y="755308"/>
              <a:ext cx="970959" cy="3410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2800" b="1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ONLINE</a:t>
              </a:r>
            </a:p>
          </p:txBody>
        </p:sp>
        <p:pic>
          <p:nvPicPr>
            <p:cNvPr id="19" name="Picture 2" descr="Related image">
              <a:extLst>
                <a:ext uri="{FF2B5EF4-FFF2-40B4-BE49-F238E27FC236}">
                  <a16:creationId xmlns:a16="http://schemas.microsoft.com/office/drawing/2014/main" id="{401E87D4-1C26-E94A-BD69-B53C88032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495" y="1267675"/>
              <a:ext cx="624119" cy="62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E87A9959-F8CB-1B47-A718-9B82273DD2AF}"/>
                </a:ext>
              </a:extLst>
            </p:cNvPr>
            <p:cNvSpPr txBox="1"/>
            <p:nvPr/>
          </p:nvSpPr>
          <p:spPr>
            <a:xfrm>
              <a:off x="664234" y="1778713"/>
              <a:ext cx="1702610" cy="34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Reunión de Oportunidad Oriflame </a:t>
              </a:r>
              <a:r>
                <a:rPr lang="es-ES_tradnl" sz="11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(ROO) 1:1 y Grupales </a:t>
              </a:r>
              <a:endParaRPr lang="es-ES_tradnl" sz="1400" dirty="0">
                <a:solidFill>
                  <a:srgbClr val="63666A"/>
                </a:solidFill>
                <a:latin typeface="Oriflame Sans Print" panose="020B0502020204020303" pitchFamily="34" charset="0"/>
              </a:endParaRP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2C12988A-FFAC-B94B-8AFA-B8BDAA73962F}"/>
                </a:ext>
              </a:extLst>
            </p:cNvPr>
            <p:cNvSpPr txBox="1"/>
            <p:nvPr/>
          </p:nvSpPr>
          <p:spPr>
            <a:xfrm>
              <a:off x="2188203" y="1858556"/>
              <a:ext cx="1405017" cy="200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Lista de contactos </a:t>
              </a:r>
            </a:p>
          </p:txBody>
        </p: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1C3292D3-F2B2-FA4C-AB1B-8C0D71ECE166}"/>
                </a:ext>
              </a:extLst>
            </p:cNvPr>
            <p:cNvSpPr txBox="1"/>
            <p:nvPr/>
          </p:nvSpPr>
          <p:spPr>
            <a:xfrm>
              <a:off x="5157676" y="1858556"/>
              <a:ext cx="1769268" cy="34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Prospectando por medio de las Redes Sociales </a:t>
              </a:r>
            </a:p>
          </p:txBody>
        </p: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913E62F1-7627-6845-BE57-5530D80ED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40404">
                    <a:alpha val="5490"/>
                  </a:srgbClr>
                </a:clrFrom>
                <a:clrTo>
                  <a:srgbClr val="040404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9826" y="1160297"/>
              <a:ext cx="762819" cy="762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22708459-751F-EE4A-AF5E-E4E1C6CCAC09}"/>
                </a:ext>
              </a:extLst>
            </p:cNvPr>
            <p:cNvSpPr txBox="1"/>
            <p:nvPr/>
          </p:nvSpPr>
          <p:spPr>
            <a:xfrm>
              <a:off x="7001783" y="1882549"/>
              <a:ext cx="1302932" cy="34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 err="1">
                  <a:solidFill>
                    <a:srgbClr val="63666A"/>
                  </a:solidFill>
                  <a:latin typeface="Oriflame Sans Print" panose="020B0502020204020303" pitchFamily="34" charset="0"/>
                </a:rPr>
                <a:t>Webinars</a:t>
              </a:r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, Zoom, Facebook </a:t>
              </a:r>
              <a:r>
                <a:rPr lang="es-ES_tradnl" sz="1400" dirty="0" err="1">
                  <a:solidFill>
                    <a:srgbClr val="63666A"/>
                  </a:solidFill>
                  <a:latin typeface="Oriflame Sans Print" panose="020B0502020204020303" pitchFamily="34" charset="0"/>
                </a:rPr>
                <a:t>live</a:t>
              </a:r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 etc.</a:t>
              </a:r>
            </a:p>
          </p:txBody>
        </p:sp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DF1C84FD-A34C-4B4C-8F54-0EF0657D2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62200" y="2400003"/>
              <a:ext cx="783658" cy="783658"/>
            </a:xfrm>
            <a:prstGeom prst="rect">
              <a:avLst/>
            </a:prstGeom>
          </p:spPr>
        </p:pic>
        <p:pic>
          <p:nvPicPr>
            <p:cNvPr id="26" name="Picture 8" descr="Image result for team icon">
              <a:extLst>
                <a:ext uri="{FF2B5EF4-FFF2-40B4-BE49-F238E27FC236}">
                  <a16:creationId xmlns:a16="http://schemas.microsoft.com/office/drawing/2014/main" id="{1CAE7BA3-9D16-B540-A98D-DC2E451490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005" y="2456030"/>
              <a:ext cx="585374" cy="58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Related image">
              <a:extLst>
                <a:ext uri="{FF2B5EF4-FFF2-40B4-BE49-F238E27FC236}">
                  <a16:creationId xmlns:a16="http://schemas.microsoft.com/office/drawing/2014/main" id="{AEE4BFC2-D9C5-4247-A2F7-1BF8DACD6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381" y="3848011"/>
              <a:ext cx="789107" cy="51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48">
              <a:extLst>
                <a:ext uri="{FF2B5EF4-FFF2-40B4-BE49-F238E27FC236}">
                  <a16:creationId xmlns:a16="http://schemas.microsoft.com/office/drawing/2014/main" id="{0E3FD7E8-35FB-4048-BBBE-B03F9A3B7532}"/>
                </a:ext>
              </a:extLst>
            </p:cNvPr>
            <p:cNvSpPr txBox="1"/>
            <p:nvPr/>
          </p:nvSpPr>
          <p:spPr>
            <a:xfrm>
              <a:off x="879921" y="3072780"/>
              <a:ext cx="1291288" cy="31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Core </a:t>
              </a:r>
              <a:r>
                <a:rPr lang="es-ES_tradnl" sz="1400" dirty="0" err="1">
                  <a:solidFill>
                    <a:srgbClr val="63666A"/>
                  </a:solidFill>
                  <a:latin typeface="Oriflame Sans Print" panose="020B0502020204020303" pitchFamily="34" charset="0"/>
                </a:rPr>
                <a:t>Team</a:t>
              </a:r>
              <a:endParaRPr lang="es-ES_tradnl" sz="1400" dirty="0">
                <a:solidFill>
                  <a:srgbClr val="63666A"/>
                </a:solidFill>
                <a:latin typeface="Oriflame Sans Print" panose="020B0502020204020303" pitchFamily="34" charset="0"/>
              </a:endParaRPr>
            </a:p>
            <a:p>
              <a:pPr algn="ctr"/>
              <a:r>
                <a:rPr lang="es-ES_tradnl" sz="11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 (equipo de aspirantes) 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7683279B-4261-1D44-BFEA-DD2DEBB2849E}"/>
                </a:ext>
              </a:extLst>
            </p:cNvPr>
            <p:cNvSpPr txBox="1"/>
            <p:nvPr/>
          </p:nvSpPr>
          <p:spPr>
            <a:xfrm>
              <a:off x="2088632" y="3097208"/>
              <a:ext cx="1541646" cy="34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Estableciendo metas y realizando seguimiento</a:t>
              </a:r>
            </a:p>
          </p:txBody>
        </p:sp>
        <p:sp>
          <p:nvSpPr>
            <p:cNvPr id="30" name="TextBox 51">
              <a:extLst>
                <a:ext uri="{FF2B5EF4-FFF2-40B4-BE49-F238E27FC236}">
                  <a16:creationId xmlns:a16="http://schemas.microsoft.com/office/drawing/2014/main" id="{37E04055-8424-DE4D-A8D8-59230F407116}"/>
                </a:ext>
              </a:extLst>
            </p:cNvPr>
            <p:cNvSpPr txBox="1"/>
            <p:nvPr/>
          </p:nvSpPr>
          <p:spPr>
            <a:xfrm>
              <a:off x="727253" y="4268012"/>
              <a:ext cx="1609835" cy="200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Reuniones en equipo</a:t>
              </a:r>
            </a:p>
          </p:txBody>
        </p:sp>
        <p:sp>
          <p:nvSpPr>
            <p:cNvPr id="31" name="TextBox 52">
              <a:extLst>
                <a:ext uri="{FF2B5EF4-FFF2-40B4-BE49-F238E27FC236}">
                  <a16:creationId xmlns:a16="http://schemas.microsoft.com/office/drawing/2014/main" id="{8ACABCAB-8A2E-664E-9270-4CCB8C71EFA2}"/>
                </a:ext>
              </a:extLst>
            </p:cNvPr>
            <p:cNvSpPr txBox="1"/>
            <p:nvPr/>
          </p:nvSpPr>
          <p:spPr>
            <a:xfrm>
              <a:off x="2035696" y="4393174"/>
              <a:ext cx="1573232" cy="200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Eventos y Capacitaciones </a:t>
              </a:r>
            </a:p>
          </p:txBody>
        </p:sp>
        <p:pic>
          <p:nvPicPr>
            <p:cNvPr id="32" name="Picture 6" descr="Related image">
              <a:extLst>
                <a:ext uri="{FF2B5EF4-FFF2-40B4-BE49-F238E27FC236}">
                  <a16:creationId xmlns:a16="http://schemas.microsoft.com/office/drawing/2014/main" id="{A849156B-7CEA-9343-937B-358609AAD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40404">
                    <a:alpha val="5490"/>
                  </a:srgbClr>
                </a:clrFrom>
                <a:clrTo>
                  <a:srgbClr val="040404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878" y="3523421"/>
              <a:ext cx="991829" cy="991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0" descr="Image result for group chats icon">
              <a:extLst>
                <a:ext uri="{FF2B5EF4-FFF2-40B4-BE49-F238E27FC236}">
                  <a16:creationId xmlns:a16="http://schemas.microsoft.com/office/drawing/2014/main" id="{82C85E3B-952E-9D4E-A73E-2057C78E0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8829" y="3772519"/>
              <a:ext cx="646428" cy="60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54">
              <a:extLst>
                <a:ext uri="{FF2B5EF4-FFF2-40B4-BE49-F238E27FC236}">
                  <a16:creationId xmlns:a16="http://schemas.microsoft.com/office/drawing/2014/main" id="{45AAFB5C-02DF-8F4A-A9C8-FA38179E7323}"/>
                </a:ext>
              </a:extLst>
            </p:cNvPr>
            <p:cNvSpPr txBox="1"/>
            <p:nvPr/>
          </p:nvSpPr>
          <p:spPr>
            <a:xfrm>
              <a:off x="5383193" y="4444867"/>
              <a:ext cx="1367801" cy="34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Entrenamientos</a:t>
              </a:r>
            </a:p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 online </a:t>
              </a:r>
            </a:p>
          </p:txBody>
        </p:sp>
        <p:sp>
          <p:nvSpPr>
            <p:cNvPr id="35" name="TextBox 55">
              <a:extLst>
                <a:ext uri="{FF2B5EF4-FFF2-40B4-BE49-F238E27FC236}">
                  <a16:creationId xmlns:a16="http://schemas.microsoft.com/office/drawing/2014/main" id="{59D739E9-40DA-DA48-BB8D-468F0E93E58C}"/>
                </a:ext>
              </a:extLst>
            </p:cNvPr>
            <p:cNvSpPr txBox="1"/>
            <p:nvPr/>
          </p:nvSpPr>
          <p:spPr>
            <a:xfrm>
              <a:off x="6761514" y="4320625"/>
              <a:ext cx="1466211" cy="300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Comunicación virtual (grupos de chat, en Facebook, etc. )</a:t>
              </a:r>
            </a:p>
          </p:txBody>
        </p:sp>
        <p:pic>
          <p:nvPicPr>
            <p:cNvPr id="36" name="Picture 22" descr="Image result for online team  icon">
              <a:extLst>
                <a:ext uri="{FF2B5EF4-FFF2-40B4-BE49-F238E27FC236}">
                  <a16:creationId xmlns:a16="http://schemas.microsoft.com/office/drawing/2014/main" id="{D57F2C7F-613C-0E40-8614-E75E12341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8495" y="2345057"/>
              <a:ext cx="833856" cy="875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0" descr="Image result for group chats icon">
              <a:extLst>
                <a:ext uri="{FF2B5EF4-FFF2-40B4-BE49-F238E27FC236}">
                  <a16:creationId xmlns:a16="http://schemas.microsoft.com/office/drawing/2014/main" id="{B51F5A99-616D-7A4A-94C4-5C3414395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442" y="2507864"/>
              <a:ext cx="734197" cy="684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409D82D-5FBB-124E-84D3-F6B13FDF9DFF}"/>
                </a:ext>
              </a:extLst>
            </p:cNvPr>
            <p:cNvSpPr txBox="1"/>
            <p:nvPr/>
          </p:nvSpPr>
          <p:spPr>
            <a:xfrm>
              <a:off x="5466324" y="3217629"/>
              <a:ext cx="1291288" cy="31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Core </a:t>
              </a:r>
              <a:r>
                <a:rPr lang="es-ES_tradnl" sz="1400" dirty="0" err="1">
                  <a:solidFill>
                    <a:srgbClr val="63666A"/>
                  </a:solidFill>
                  <a:latin typeface="Oriflame Sans Print" panose="020B0502020204020303" pitchFamily="34" charset="0"/>
                </a:rPr>
                <a:t>Team</a:t>
              </a:r>
              <a:endParaRPr lang="es-ES_tradnl" sz="1400" dirty="0">
                <a:solidFill>
                  <a:srgbClr val="63666A"/>
                </a:solidFill>
                <a:latin typeface="Oriflame Sans Print" panose="020B0502020204020303" pitchFamily="34" charset="0"/>
              </a:endParaRPr>
            </a:p>
            <a:p>
              <a:pPr algn="ctr"/>
              <a:r>
                <a:rPr lang="es-ES_tradnl" sz="11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 (equipo de aspirantes) </a:t>
              </a:r>
            </a:p>
          </p:txBody>
        </p:sp>
        <p:sp>
          <p:nvSpPr>
            <p:cNvPr id="39" name="TextBox 49">
              <a:extLst>
                <a:ext uri="{FF2B5EF4-FFF2-40B4-BE49-F238E27FC236}">
                  <a16:creationId xmlns:a16="http://schemas.microsoft.com/office/drawing/2014/main" id="{15EE02D3-A553-7E4A-AD09-E4DA4552DA46}"/>
                </a:ext>
              </a:extLst>
            </p:cNvPr>
            <p:cNvSpPr txBox="1"/>
            <p:nvPr/>
          </p:nvSpPr>
          <p:spPr>
            <a:xfrm>
              <a:off x="6675035" y="3242057"/>
              <a:ext cx="1541646" cy="34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rgbClr val="63666A"/>
                  </a:solidFill>
                  <a:latin typeface="Oriflame Sans Print" panose="020B0502020204020303" pitchFamily="34" charset="0"/>
                </a:rPr>
                <a:t>Estableciendo metas y realizando seguimiento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22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SARPIO </a:t>
            </a:r>
            <a:b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</a:b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EN MEDIOS DIGITALES</a:t>
            </a:r>
          </a:p>
          <a:p>
            <a:pPr marL="0" indent="0" algn="ctr">
              <a:buNone/>
            </a:pPr>
            <a:endParaRPr lang="es-MX" sz="66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298232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4E35AD-0B5F-654C-AA95-9513AEC3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20"/>
            <a:ext cx="5484130" cy="6709480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B59D1A91-4507-FC4F-9C38-84A9B3761224}"/>
              </a:ext>
            </a:extLst>
          </p:cNvPr>
          <p:cNvSpPr txBox="1">
            <a:spLocks/>
          </p:cNvSpPr>
          <p:nvPr/>
        </p:nvSpPr>
        <p:spPr>
          <a:xfrm>
            <a:off x="5585730" y="126559"/>
            <a:ext cx="6539706" cy="6604882"/>
          </a:xfrm>
          <a:prstGeom prst="rect">
            <a:avLst/>
          </a:prstGeom>
        </p:spPr>
        <p:txBody>
          <a:bodyPr vert="horz" lIns="108000" tIns="45720" rIns="91440" bIns="46800" rtlCol="0" anchor="ctr" anchorCtr="0"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spcAft>
                <a:spcPts val="675"/>
              </a:spcAft>
              <a:buSzPct val="100000"/>
              <a:buFont typeface="Arial"/>
              <a:buNone/>
              <a:defRPr sz="1350" kern="1200" cap="all" spc="7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spcAft>
                <a:spcPts val="675"/>
              </a:spcAft>
              <a:buSzPct val="100000"/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spcAft>
                <a:spcPts val="675"/>
              </a:spcAft>
              <a:buSzPct val="100000"/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spcAft>
                <a:spcPts val="675"/>
              </a:spcAft>
              <a:buSzPct val="100000"/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spcAft>
                <a:spcPts val="675"/>
              </a:spcAft>
              <a:buSzPct val="100000"/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63666A"/>
              </a:buClr>
              <a:buFont typeface="Arial" panose="020B0604020202020204" pitchFamily="34" charset="0"/>
              <a:buChar char="•"/>
            </a:pPr>
            <a:r>
              <a:rPr lang="es-MX" sz="2400" b="1" cap="none" dirty="0">
                <a:solidFill>
                  <a:schemeClr val="bg2"/>
                </a:solidFill>
                <a:latin typeface="Oriflame Sans Print" panose="020B0502020204020303" pitchFamily="34" charset="0"/>
              </a:rPr>
              <a:t>¿POR QUÉ SARPIO EN MEDIOS DIGITALES?</a:t>
            </a:r>
          </a:p>
          <a:p>
            <a:pPr marL="342900" indent="-342900" algn="l">
              <a:buClr>
                <a:srgbClr val="63666A"/>
              </a:buClr>
              <a:buFont typeface="Arial" panose="020B0604020202020204" pitchFamily="34" charset="0"/>
              <a:buChar char="•"/>
            </a:pPr>
            <a:endParaRPr lang="es-MX" sz="2400" b="1" cap="none" dirty="0">
              <a:solidFill>
                <a:schemeClr val="bg2"/>
              </a:solidFill>
              <a:latin typeface="Oriflame Sans Print" panose="020B0502020204020303" pitchFamily="34" charset="0"/>
            </a:endParaRPr>
          </a:p>
          <a:p>
            <a:pPr marL="342900" indent="-342900" algn="l">
              <a:buClr>
                <a:srgbClr val="63666A"/>
              </a:buClr>
              <a:buFont typeface="Arial" panose="020B0604020202020204" pitchFamily="34" charset="0"/>
              <a:buChar char="•"/>
            </a:pPr>
            <a:r>
              <a:rPr lang="es-MX" sz="2400" b="1" cap="none" dirty="0">
                <a:solidFill>
                  <a:schemeClr val="bg2"/>
                </a:solidFill>
                <a:latin typeface="Oriflame Sans Print" panose="020B0502020204020303" pitchFamily="34" charset="0"/>
              </a:rPr>
              <a:t>¿QUÉ ES SARPIO EN MEDIOS DIGITALES?</a:t>
            </a:r>
          </a:p>
          <a:p>
            <a:pPr marL="342900" indent="-342900" algn="l">
              <a:buClr>
                <a:srgbClr val="63666A"/>
              </a:buClr>
              <a:buFont typeface="Arial" panose="020B0604020202020204" pitchFamily="34" charset="0"/>
              <a:buChar char="•"/>
            </a:pPr>
            <a:endParaRPr lang="es-MX" sz="2400" b="1" cap="none" dirty="0">
              <a:solidFill>
                <a:schemeClr val="bg2"/>
              </a:solidFill>
              <a:latin typeface="Oriflame Sans Print" panose="020B0502020204020303" pitchFamily="34" charset="0"/>
            </a:endParaRPr>
          </a:p>
          <a:p>
            <a:pPr marL="342900" indent="-342900" algn="l">
              <a:buClr>
                <a:srgbClr val="63666A"/>
              </a:buClr>
              <a:buFont typeface="Arial" panose="020B0604020202020204" pitchFamily="34" charset="0"/>
              <a:buChar char="•"/>
            </a:pPr>
            <a:r>
              <a:rPr lang="es-MX" sz="2400" b="1" cap="none" dirty="0">
                <a:solidFill>
                  <a:schemeClr val="bg2"/>
                </a:solidFill>
                <a:latin typeface="Oriflame Sans Print" panose="020B0502020204020303" pitchFamily="34" charset="0"/>
              </a:rPr>
              <a:t>¿CÓMO PROSPECTAR Y RECLUTAR EN REDES SOCIALES?</a:t>
            </a:r>
          </a:p>
          <a:p>
            <a:pPr marL="342900" indent="-342900" algn="l">
              <a:buClr>
                <a:srgbClr val="63666A"/>
              </a:buClr>
              <a:buFont typeface="Arial" panose="020B0604020202020204" pitchFamily="34" charset="0"/>
              <a:buChar char="•"/>
            </a:pPr>
            <a:endParaRPr lang="es-MX" sz="2400" b="1" cap="none" dirty="0">
              <a:solidFill>
                <a:schemeClr val="bg2"/>
              </a:solidFill>
              <a:latin typeface="Oriflame Sans Print" panose="020B0502020204020303" pitchFamily="34" charset="0"/>
            </a:endParaRPr>
          </a:p>
          <a:p>
            <a:pPr marL="342900" indent="-342900" algn="l">
              <a:buClr>
                <a:srgbClr val="63666A"/>
              </a:buClr>
              <a:buFont typeface="Arial" panose="020B0604020202020204" pitchFamily="34" charset="0"/>
              <a:buChar char="•"/>
            </a:pPr>
            <a:r>
              <a:rPr lang="es-MX" sz="2400" b="1" cap="none" dirty="0">
                <a:solidFill>
                  <a:schemeClr val="bg2"/>
                </a:solidFill>
                <a:latin typeface="Oriflame Sans Print" panose="020B0502020204020303" pitchFamily="34" charset="0"/>
              </a:rPr>
              <a:t>¿CÓMO MANTENER TU RED ACTIVA</a:t>
            </a:r>
            <a:r>
              <a:rPr lang="en-US" sz="2400" b="1" cap="none" dirty="0">
                <a:solidFill>
                  <a:schemeClr val="bg2"/>
                </a:solidFill>
                <a:latin typeface="Oriflame Sans Print" panose="020B0502020204020303" pitchFamily="34" charset="0"/>
              </a:rPr>
              <a:t>?</a:t>
            </a:r>
          </a:p>
          <a:p>
            <a:pPr marL="342900" indent="-342900" algn="l">
              <a:buClr>
                <a:srgbClr val="63666A"/>
              </a:buClr>
              <a:buFont typeface="Arial" panose="020B0604020202020204" pitchFamily="34" charset="0"/>
              <a:buChar char="•"/>
            </a:pPr>
            <a:endParaRPr lang="en-US" sz="2400" b="1" cap="none" dirty="0">
              <a:solidFill>
                <a:schemeClr val="bg2"/>
              </a:solidFill>
              <a:latin typeface="Oriflame Sans Print" panose="020B0502020204020303" pitchFamily="34" charset="0"/>
            </a:endParaRPr>
          </a:p>
          <a:p>
            <a:pPr marL="342900" indent="-342900" algn="l">
              <a:buClr>
                <a:srgbClr val="63666A"/>
              </a:buClr>
              <a:buFont typeface="Arial" panose="020B0604020202020204" pitchFamily="34" charset="0"/>
              <a:buChar char="•"/>
            </a:pPr>
            <a:r>
              <a:rPr lang="en-US" sz="2400" b="1" cap="none" dirty="0">
                <a:solidFill>
                  <a:schemeClr val="bg2"/>
                </a:solidFill>
                <a:latin typeface="Oriflame Sans Print" panose="020B0502020204020303" pitchFamily="34" charset="0"/>
              </a:rPr>
              <a:t>¿CÓMO DESARROLLAR LÍDERES?</a:t>
            </a:r>
          </a:p>
        </p:txBody>
      </p:sp>
    </p:spTree>
    <p:extLst>
      <p:ext uri="{BB962C8B-B14F-4D97-AF65-F5344CB8AC3E}">
        <p14:creationId xmlns:p14="http://schemas.microsoft.com/office/powerpoint/2010/main" val="9183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5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ENTRENAMIENTO</a:t>
            </a:r>
          </a:p>
          <a:p>
            <a:pPr marL="0" indent="0" algn="ctr">
              <a:buNone/>
            </a:pPr>
            <a:r>
              <a:rPr lang="es-MX" sz="5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·</a:t>
            </a:r>
          </a:p>
          <a:p>
            <a:pPr marL="0" indent="0" algn="ctr">
              <a:buNone/>
            </a:pPr>
            <a:r>
              <a:rPr lang="es-MX" sz="5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ACADEMIA ORIFLAME</a:t>
            </a:r>
          </a:p>
          <a:p>
            <a:pPr marL="0" indent="0" algn="ctr">
              <a:buNone/>
            </a:pPr>
            <a:r>
              <a:rPr lang="es-MX" sz="5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·</a:t>
            </a:r>
          </a:p>
          <a:p>
            <a:pPr marL="0" indent="0" algn="ctr">
              <a:buNone/>
            </a:pPr>
            <a:r>
              <a:rPr lang="es-MX" sz="5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SARPIO EN MEDIOS DIGITALES</a:t>
            </a:r>
          </a:p>
        </p:txBody>
      </p:sp>
    </p:spTree>
    <p:extLst>
      <p:ext uri="{BB962C8B-B14F-4D97-AF65-F5344CB8AC3E}">
        <p14:creationId xmlns:p14="http://schemas.microsoft.com/office/powerpoint/2010/main" val="12843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5597517"/>
            <a:ext cx="11841480" cy="1260483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5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PARTE DE TU IDENTIDAD DIGITAL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EC0D01-D3FD-2944-8769-393C9AF94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935" y="-555981"/>
            <a:ext cx="5484130" cy="67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4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F951B6A-84D0-064D-B3E8-601D185565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48F03A50-18DC-8C42-AF8E-402438062D7F}"/>
              </a:ext>
            </a:extLst>
          </p:cNvPr>
          <p:cNvSpPr/>
          <p:nvPr/>
        </p:nvSpPr>
        <p:spPr>
          <a:xfrm>
            <a:off x="515680" y="244545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CURSOS</a:t>
            </a:r>
            <a:b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</a:br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 ONLINE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64BC8C18-D04C-2F4B-9A85-E8E3BEA67E88}"/>
              </a:ext>
            </a:extLst>
          </p:cNvPr>
          <p:cNvSpPr/>
          <p:nvPr/>
        </p:nvSpPr>
        <p:spPr>
          <a:xfrm>
            <a:off x="4391248" y="244546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SARPIO EN MEDIOS</a:t>
            </a:r>
          </a:p>
          <a:p>
            <a:pPr algn="ctr"/>
            <a:r>
              <a:rPr lang="en-GB" sz="2800" dirty="0">
                <a:solidFill>
                  <a:srgbClr val="C0D8FA"/>
                </a:solidFill>
                <a:latin typeface="Oriflame Sans Print" panose="020B0502020204020303" pitchFamily="34" charset="0"/>
              </a:rPr>
              <a:t>DIGITALES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4BCD8E8A-A60F-9B49-953F-A76FD6A56716}"/>
              </a:ext>
            </a:extLst>
          </p:cNvPr>
          <p:cNvSpPr/>
          <p:nvPr/>
        </p:nvSpPr>
        <p:spPr>
          <a:xfrm>
            <a:off x="8315549" y="244545"/>
            <a:ext cx="3359888" cy="5932967"/>
          </a:xfrm>
          <a:prstGeom prst="roundRect">
            <a:avLst>
              <a:gd name="adj" fmla="val 7490"/>
            </a:avLst>
          </a:prstGeom>
          <a:gradFill>
            <a:gsLst>
              <a:gs pos="100000">
                <a:srgbClr val="A0B3D2"/>
              </a:gs>
              <a:gs pos="0">
                <a:srgbClr val="A0B3D2"/>
              </a:gs>
            </a:gsLst>
            <a:lin ang="5400000" scaled="1"/>
          </a:gradFill>
          <a:ln w="28575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riflame Sans Print" panose="020B0502020204020303" pitchFamily="34" charset="0"/>
              </a:rPr>
              <a:t>SOCIAL MEDIA LIBRARY</a:t>
            </a:r>
          </a:p>
          <a:p>
            <a:pPr algn="ctr"/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32544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SOCIAL MEDIA LIBRARY</a:t>
            </a:r>
          </a:p>
          <a:p>
            <a:pPr marL="0" indent="0" algn="ctr">
              <a:buNone/>
            </a:pPr>
            <a:endParaRPr lang="es-MX" sz="66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¿QUÉ ES?</a:t>
            </a:r>
          </a:p>
        </p:txBody>
      </p:sp>
    </p:spTree>
    <p:extLst>
      <p:ext uri="{BB962C8B-B14F-4D97-AF65-F5344CB8AC3E}">
        <p14:creationId xmlns:p14="http://schemas.microsoft.com/office/powerpoint/2010/main" val="13190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D4CBB33-8C04-CD4A-915E-42DD5C8B8F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620AD5-CE55-9C41-9116-23827F09C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5049837"/>
          </a:xfrm>
        </p:spPr>
        <p:txBody>
          <a:bodyPr anchor="t">
            <a:normAutofit/>
          </a:bodyPr>
          <a:lstStyle/>
          <a:p>
            <a:r>
              <a:rPr lang="es-MX" dirty="0"/>
              <a:t> </a:t>
            </a:r>
            <a:br>
              <a:rPr lang="es-MX" dirty="0"/>
            </a:br>
            <a:br>
              <a:rPr lang="es-MX" sz="2800" dirty="0"/>
            </a:br>
            <a:br>
              <a:rPr lang="es-MX" sz="2800" dirty="0"/>
            </a:br>
            <a:br>
              <a:rPr lang="es-MX" sz="2800" dirty="0"/>
            </a:br>
            <a:endParaRPr lang="es-MX" sz="2800" dirty="0"/>
          </a:p>
        </p:txBody>
      </p:sp>
      <p:pic>
        <p:nvPicPr>
          <p:cNvPr id="4" name="Picture 2" descr="File:Logo of YouTube (2015-2017).svg">
            <a:extLst>
              <a:ext uri="{FF2B5EF4-FFF2-40B4-BE49-F238E27FC236}">
                <a16:creationId xmlns:a16="http://schemas.microsoft.com/office/drawing/2014/main" id="{147ACDBB-644C-6C4A-B06B-ED53681A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74" y="2807201"/>
            <a:ext cx="3700657" cy="155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nstagram-brand.com/wp-content/uploads/2016/11/Instagram_AppIcon_Aug2017.png?w=300">
            <a:extLst>
              <a:ext uri="{FF2B5EF4-FFF2-40B4-BE49-F238E27FC236}">
                <a16:creationId xmlns:a16="http://schemas.microsoft.com/office/drawing/2014/main" id="{FB1FF057-3F9D-3446-A592-B2F279ADB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41" y="2426107"/>
            <a:ext cx="2317644" cy="231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ile:F icon.svg">
            <a:extLst>
              <a:ext uri="{FF2B5EF4-FFF2-40B4-BE49-F238E27FC236}">
                <a16:creationId xmlns:a16="http://schemas.microsoft.com/office/drawing/2014/main" id="{D9E507E3-54AE-1948-AE34-4612AECC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1" y="2377778"/>
            <a:ext cx="2414303" cy="241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7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0A8191-5E93-EC45-A5CD-B6814D9F7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6" t="5305" r="38677" b="20429"/>
          <a:stretch/>
        </p:blipFill>
        <p:spPr>
          <a:xfrm>
            <a:off x="6369355" y="0"/>
            <a:ext cx="5822645" cy="17756185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SOCIAL MEDIA LIBRARY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65F0223-E6D0-FC48-B017-B897D269476B}"/>
              </a:ext>
            </a:extLst>
          </p:cNvPr>
          <p:cNvSpPr txBox="1">
            <a:spLocks/>
          </p:cNvSpPr>
          <p:nvPr/>
        </p:nvSpPr>
        <p:spPr>
          <a:xfrm>
            <a:off x="350520" y="1310828"/>
            <a:ext cx="5668315" cy="5089972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28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Descargar las imágenes</a:t>
            </a:r>
          </a:p>
          <a:p>
            <a:pPr marL="0" indent="0">
              <a:buNone/>
            </a:pPr>
            <a:endParaRPr lang="es-MX" sz="2800" b="1" dirty="0"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28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Compartirlas en tus Redes Sociales, Blogs o WhatsApp </a:t>
            </a:r>
          </a:p>
        </p:txBody>
      </p:sp>
    </p:spTree>
    <p:extLst>
      <p:ext uri="{BB962C8B-B14F-4D97-AF65-F5344CB8AC3E}">
        <p14:creationId xmlns:p14="http://schemas.microsoft.com/office/powerpoint/2010/main" val="40827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2.08333E-6 -1.55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7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¿CÓMO FUNCIONA?</a:t>
            </a:r>
            <a:endParaRPr lang="es-MX" sz="66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SOCIAL MEDIA LIBRARY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925035-89B6-1B40-911C-BF9CBC39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27" y="959954"/>
            <a:ext cx="10087346" cy="574665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8A264881-AF0C-DC4B-9018-F7011E40B0D7}"/>
              </a:ext>
            </a:extLst>
          </p:cNvPr>
          <p:cNvSpPr/>
          <p:nvPr/>
        </p:nvSpPr>
        <p:spPr>
          <a:xfrm>
            <a:off x="7097991" y="4761191"/>
            <a:ext cx="2096809" cy="2096809"/>
          </a:xfrm>
          <a:prstGeom prst="ellipse">
            <a:avLst/>
          </a:prstGeom>
          <a:noFill/>
          <a:ln w="76200">
            <a:solidFill>
              <a:srgbClr val="C0D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err="1"/>
          </a:p>
        </p:txBody>
      </p:sp>
    </p:spTree>
    <p:extLst>
      <p:ext uri="{BB962C8B-B14F-4D97-AF65-F5344CB8AC3E}">
        <p14:creationId xmlns:p14="http://schemas.microsoft.com/office/powerpoint/2010/main" val="14099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SOCIAL MEDIA LIBRARY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925035-89B6-1B40-911C-BF9CBC39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82" y="959953"/>
            <a:ext cx="9865895" cy="650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SOCIAL MEDIA LIBRARY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925035-89B6-1B40-911C-BF9CBC39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82" y="968043"/>
            <a:ext cx="9865895" cy="64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SOCIAL MEDIA LIBRARY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925035-89B6-1B40-911C-BF9CBC39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96" y="1113224"/>
            <a:ext cx="9975382" cy="57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¿INSPIRACIÓN?</a:t>
            </a:r>
          </a:p>
          <a:p>
            <a:pPr marL="0" indent="0" algn="ctr">
              <a:buNone/>
            </a:pPr>
            <a:endParaRPr lang="es-MX" sz="64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88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BEAUTY EDIT</a:t>
            </a:r>
            <a:endParaRPr lang="es-MX" sz="199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5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BEAUTY EDIT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925035-89B6-1B40-911C-BF9CBC39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185" y="900890"/>
            <a:ext cx="9307630" cy="595711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0E4402B4-A8C4-284D-B67E-D0FD5076E629}"/>
              </a:ext>
            </a:extLst>
          </p:cNvPr>
          <p:cNvSpPr/>
          <p:nvPr/>
        </p:nvSpPr>
        <p:spPr>
          <a:xfrm>
            <a:off x="1442185" y="1332191"/>
            <a:ext cx="2096809" cy="2096809"/>
          </a:xfrm>
          <a:prstGeom prst="ellipse">
            <a:avLst/>
          </a:prstGeom>
          <a:noFill/>
          <a:ln w="76200">
            <a:solidFill>
              <a:srgbClr val="C0D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 err="1"/>
          </a:p>
        </p:txBody>
      </p:sp>
    </p:spTree>
    <p:extLst>
      <p:ext uri="{BB962C8B-B14F-4D97-AF65-F5344CB8AC3E}">
        <p14:creationId xmlns:p14="http://schemas.microsoft.com/office/powerpoint/2010/main" val="29750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BEAUTY EDIT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925035-89B6-1B40-911C-BF9CBC39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508" y="900890"/>
            <a:ext cx="9014983" cy="595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F011DF-1714-C745-A360-17B9832C4273}"/>
              </a:ext>
            </a:extLst>
          </p:cNvPr>
          <p:cNvSpPr txBox="1">
            <a:spLocks/>
          </p:cNvSpPr>
          <p:nvPr/>
        </p:nvSpPr>
        <p:spPr>
          <a:xfrm>
            <a:off x="350520" y="321999"/>
            <a:ext cx="11841480" cy="66683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b="1" dirty="0"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BEAUTY EDIT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925035-89B6-1B40-911C-BF9CBC39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508" y="914566"/>
            <a:ext cx="9014983" cy="59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LA PRESENCIA EN </a:t>
            </a:r>
            <a:b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</a:br>
            <a:r>
              <a:rPr lang="es-MX" sz="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REDES SOCIALES ES</a:t>
            </a:r>
          </a:p>
          <a:p>
            <a:pPr marL="0" indent="0" algn="ctr">
              <a:buNone/>
            </a:pPr>
            <a:r>
              <a:rPr lang="es-MX" sz="138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CLAVE</a:t>
            </a:r>
            <a:endParaRPr lang="es-MX" sz="66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NUESTROS CANALES</a:t>
            </a:r>
          </a:p>
          <a:p>
            <a:pPr marL="0" indent="0" algn="ctr">
              <a:buNone/>
            </a:pPr>
            <a:r>
              <a:rPr lang="es-MX" sz="88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SoM</a:t>
            </a:r>
            <a:endParaRPr lang="es-MX" sz="96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D4CBB33-8C04-CD4A-915E-42DD5C8B8F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620AD5-CE55-9C41-9116-23827F09C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5049837"/>
          </a:xfrm>
        </p:spPr>
        <p:txBody>
          <a:bodyPr anchor="t">
            <a:normAutofit/>
          </a:bodyPr>
          <a:lstStyle/>
          <a:p>
            <a:r>
              <a:rPr lang="es-MX" dirty="0"/>
              <a:t> </a:t>
            </a:r>
            <a:br>
              <a:rPr lang="es-MX" dirty="0"/>
            </a:br>
            <a:br>
              <a:rPr lang="es-MX" sz="2800" dirty="0"/>
            </a:br>
            <a:br>
              <a:rPr lang="es-MX" sz="2800" dirty="0"/>
            </a:br>
            <a:br>
              <a:rPr lang="es-MX" sz="2800" dirty="0"/>
            </a:br>
            <a:endParaRPr lang="es-MX" sz="2800" dirty="0"/>
          </a:p>
        </p:txBody>
      </p:sp>
      <p:pic>
        <p:nvPicPr>
          <p:cNvPr id="4" name="Picture 2" descr="File:Logo of YouTube (2015-2017).svg">
            <a:extLst>
              <a:ext uri="{FF2B5EF4-FFF2-40B4-BE49-F238E27FC236}">
                <a16:creationId xmlns:a16="http://schemas.microsoft.com/office/drawing/2014/main" id="{147ACDBB-644C-6C4A-B06B-ED53681A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74" y="2807201"/>
            <a:ext cx="3700657" cy="155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nstagram-brand.com/wp-content/uploads/2016/11/Instagram_AppIcon_Aug2017.png?w=300">
            <a:extLst>
              <a:ext uri="{FF2B5EF4-FFF2-40B4-BE49-F238E27FC236}">
                <a16:creationId xmlns:a16="http://schemas.microsoft.com/office/drawing/2014/main" id="{FB1FF057-3F9D-3446-A592-B2F279ADB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41" y="2426107"/>
            <a:ext cx="2317644" cy="231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ile:F icon.svg">
            <a:extLst>
              <a:ext uri="{FF2B5EF4-FFF2-40B4-BE49-F238E27FC236}">
                <a16:creationId xmlns:a16="http://schemas.microsoft.com/office/drawing/2014/main" id="{D9E507E3-54AE-1948-AE34-4612AECC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1" y="2377778"/>
            <a:ext cx="2414303" cy="241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0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6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50/50</a:t>
            </a:r>
            <a:endParaRPr lang="es-MX" sz="199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3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64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¡GRACIAS!</a:t>
            </a:r>
            <a:endParaRPr lang="es-MX" sz="6600" b="1" dirty="0">
              <a:solidFill>
                <a:srgbClr val="DCFFBD"/>
              </a:solidFill>
              <a:latin typeface="Oriflame Sans" panose="020B0502020204020303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949317"/>
            <a:ext cx="11841480" cy="4959367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88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¿POR QUÉ?</a:t>
            </a:r>
          </a:p>
        </p:txBody>
      </p:sp>
    </p:spTree>
    <p:extLst>
      <p:ext uri="{BB962C8B-B14F-4D97-AF65-F5344CB8AC3E}">
        <p14:creationId xmlns:p14="http://schemas.microsoft.com/office/powerpoint/2010/main" val="10122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013637" y="1669311"/>
            <a:ext cx="11735773" cy="182880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20"/>
              </a:lnSpc>
              <a:buNone/>
            </a:pPr>
            <a:r>
              <a:rPr lang="es-MX" sz="8800" b="1" dirty="0">
                <a:solidFill>
                  <a:srgbClr val="DCFFBD"/>
                </a:solidFill>
                <a:latin typeface="Iowan Old Style Titling" panose="02040602040506020204" pitchFamily="18" charset="77"/>
                <a:ea typeface="Arial" charset="0"/>
                <a:cs typeface="Arial" panose="020B0604020202020204" pitchFamily="34" charset="0"/>
              </a:rPr>
              <a:t>Líder.</a:t>
            </a:r>
          </a:p>
          <a:p>
            <a:pPr marL="0" indent="0">
              <a:lnSpc>
                <a:spcPts val="1720"/>
              </a:lnSpc>
              <a:buNone/>
            </a:pPr>
            <a:r>
              <a:rPr lang="es-MX" sz="3600" b="1" dirty="0">
                <a:solidFill>
                  <a:srgbClr val="DCFFBD"/>
                </a:solidFill>
                <a:latin typeface="Iowan Old Style Titling" panose="02040602040506020204" pitchFamily="18" charset="77"/>
                <a:ea typeface="Arial" charset="0"/>
                <a:cs typeface="Arial" panose="020B0604020202020204" pitchFamily="34" charset="0"/>
              </a:rPr>
              <a:t>Sust, 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A5B040E-E6FB-0B4B-A95F-DF09A57BD192}"/>
              </a:ext>
            </a:extLst>
          </p:cNvPr>
          <p:cNvSpPr txBox="1"/>
          <p:nvPr/>
        </p:nvSpPr>
        <p:spPr>
          <a:xfrm>
            <a:off x="1013637" y="3498111"/>
            <a:ext cx="1048370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Persona que dirige o conduce un </a:t>
            </a:r>
            <a:r>
              <a:rPr lang="en-GB" sz="3600" dirty="0" err="1">
                <a:solidFill>
                  <a:schemeClr val="bg1"/>
                </a:solidFill>
                <a:latin typeface="Iowan Old Style Roman" panose="02040602040506020204" pitchFamily="18" charset="77"/>
              </a:rPr>
              <a:t>partido</a:t>
            </a:r>
            <a:r>
              <a:rPr lang="en-GB" sz="36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Iowan Old Style Roman" panose="02040602040506020204" pitchFamily="18" charset="77"/>
              </a:rPr>
              <a:t>político</a:t>
            </a:r>
            <a:r>
              <a:rPr lang="en-GB" sz="36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, un </a:t>
            </a:r>
            <a:r>
              <a:rPr lang="en-GB" sz="3600" dirty="0" err="1">
                <a:solidFill>
                  <a:schemeClr val="bg1"/>
                </a:solidFill>
                <a:latin typeface="Iowan Old Style Roman" panose="02040602040506020204" pitchFamily="18" charset="77"/>
              </a:rPr>
              <a:t>grupo</a:t>
            </a:r>
            <a:r>
              <a:rPr lang="en-GB" sz="36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 social u </a:t>
            </a:r>
            <a:r>
              <a:rPr lang="en-GB" sz="3600" dirty="0" err="1">
                <a:solidFill>
                  <a:schemeClr val="bg1"/>
                </a:solidFill>
                <a:latin typeface="Iowan Old Style Roman" panose="02040602040506020204" pitchFamily="18" charset="77"/>
              </a:rPr>
              <a:t>otra</a:t>
            </a:r>
            <a:r>
              <a:rPr lang="en-GB" sz="36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Iowan Old Style Roman" panose="02040602040506020204" pitchFamily="18" charset="77"/>
              </a:rPr>
              <a:t>colectividad</a:t>
            </a:r>
            <a:r>
              <a:rPr lang="en-GB" sz="36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.</a:t>
            </a:r>
          </a:p>
          <a:p>
            <a:endParaRPr lang="en-GB" sz="36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endParaRPr lang="en-GB" sz="36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  <a:p>
            <a:pPr algn="r"/>
            <a:r>
              <a:rPr lang="en-GB" sz="2400" dirty="0">
                <a:solidFill>
                  <a:schemeClr val="bg1"/>
                </a:solidFill>
                <a:latin typeface="Iowan Old Style Roman" panose="02040602040506020204" pitchFamily="18" charset="77"/>
              </a:rPr>
              <a:t>RAE</a:t>
            </a:r>
            <a:endParaRPr lang="en-GB" sz="3600" dirty="0">
              <a:solidFill>
                <a:schemeClr val="bg1"/>
              </a:solidFill>
              <a:latin typeface="Iowan Old Style Roman" panose="020406020405060202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6970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405075-78AC-A74B-AC8B-CACDDE174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768565"/>
            <a:ext cx="11841480" cy="124099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9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INFLUENCER</a:t>
            </a:r>
          </a:p>
        </p:txBody>
      </p:sp>
    </p:spTree>
    <p:extLst>
      <p:ext uri="{BB962C8B-B14F-4D97-AF65-F5344CB8AC3E}">
        <p14:creationId xmlns:p14="http://schemas.microsoft.com/office/powerpoint/2010/main" val="6529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405075-78AC-A74B-AC8B-CACDDE174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64164339-17B5-3946-B556-34DFB11553CB}"/>
              </a:ext>
            </a:extLst>
          </p:cNvPr>
          <p:cNvSpPr txBox="1">
            <a:spLocks/>
          </p:cNvSpPr>
          <p:nvPr/>
        </p:nvSpPr>
        <p:spPr>
          <a:xfrm>
            <a:off x="175260" y="3033300"/>
            <a:ext cx="11841480" cy="1240990"/>
          </a:xfrm>
          <a:prstGeom prst="rect">
            <a:avLst/>
          </a:prstGeom>
          <a:effectLst/>
        </p:spPr>
        <p:txBody>
          <a:bodyPr anchor="ctr"/>
          <a:lstStyle>
            <a:lvl1pPr marL="359999" indent="-359999" algn="l" defTabSz="1439997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4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9996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3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19995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39994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59992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991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989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988" indent="-359999" algn="l" defTabSz="143999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9600" b="1" dirty="0">
                <a:solidFill>
                  <a:srgbClr val="DCFFBD"/>
                </a:solidFill>
                <a:latin typeface="Oriflame Sans" panose="020B0502020204020303" pitchFamily="34" charset="0"/>
                <a:ea typeface="Arial" charset="0"/>
                <a:cs typeface="Arial" panose="020B0604020202020204" pitchFamily="34" charset="0"/>
              </a:rPr>
              <a:t>¿PERDIDO?</a:t>
            </a:r>
          </a:p>
        </p:txBody>
      </p:sp>
    </p:spTree>
    <p:extLst>
      <p:ext uri="{BB962C8B-B14F-4D97-AF65-F5344CB8AC3E}">
        <p14:creationId xmlns:p14="http://schemas.microsoft.com/office/powerpoint/2010/main" val="28838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0E45F996-BCE8-AB48-9403-8EA891620F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2BD384-9657-5D4A-A70A-9B13E8DD5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668" y="2169042"/>
            <a:ext cx="7330665" cy="25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riflame">
  <a:themeElements>
    <a:clrScheme name="Oriflame - Turquoise">
      <a:dk1>
        <a:srgbClr val="646569"/>
      </a:dk1>
      <a:lt1>
        <a:sysClr val="window" lastClr="FFFFFF"/>
      </a:lt1>
      <a:dk2>
        <a:srgbClr val="B9DCD2"/>
      </a:dk2>
      <a:lt2>
        <a:srgbClr val="DCFFBD"/>
      </a:lt2>
      <a:accent1>
        <a:srgbClr val="BAC5B9"/>
      </a:accent1>
      <a:accent2>
        <a:srgbClr val="DFC2C3"/>
      </a:accent2>
      <a:accent3>
        <a:srgbClr val="B3B0C4"/>
      </a:accent3>
      <a:accent4>
        <a:srgbClr val="D7C4B7"/>
      </a:accent4>
      <a:accent5>
        <a:srgbClr val="B9DCD2"/>
      </a:accent5>
      <a:accent6>
        <a:srgbClr val="A6BFE7"/>
      </a:accent6>
      <a:hlink>
        <a:srgbClr val="646569"/>
      </a:hlink>
      <a:folHlink>
        <a:srgbClr val="64656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iflame PPT Template_Turquoise" id="{9A6AC5F2-C447-0647-B4D9-4AA02987DFF1}" vid="{002BD4BF-A1A6-7F45-AA87-B8E55403D07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flame PPT Template_Turquoise" id="{9A6AC5F2-C447-0647-B4D9-4AA02987DFF1}" vid="{A0FEF321-9B8C-7244-AD95-2B9F60AAC6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Oriflame</Template>
  <TotalTime>498</TotalTime>
  <Words>468</Words>
  <Application>Microsoft Macintosh PowerPoint</Application>
  <PresentationFormat>Panorámica</PresentationFormat>
  <Paragraphs>160</Paragraphs>
  <Slides>43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Iowan Old Style Roman</vt:lpstr>
      <vt:lpstr>Iowan Old Style Titling</vt:lpstr>
      <vt:lpstr>Oriflame Sans</vt:lpstr>
      <vt:lpstr>Oriflame Sans Print</vt:lpstr>
      <vt:lpstr>Oriflame</vt:lpstr>
      <vt:lpstr>Custom Design</vt:lpstr>
      <vt:lpstr>DIGITAL LIFE</vt:lpstr>
      <vt:lpstr>Presentación de PowerPoint</vt:lpstr>
      <vt:lpstr> 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    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Bermudez, John</dc:creator>
  <cp:lastModifiedBy>Bermudez, John</cp:lastModifiedBy>
  <cp:revision>51</cp:revision>
  <dcterms:created xsi:type="dcterms:W3CDTF">2019-10-07T16:21:56Z</dcterms:created>
  <dcterms:modified xsi:type="dcterms:W3CDTF">2019-10-08T15:59:33Z</dcterms:modified>
</cp:coreProperties>
</file>