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353" r:id="rId3"/>
    <p:sldId id="356" r:id="rId4"/>
    <p:sldId id="362" r:id="rId5"/>
    <p:sldId id="374" r:id="rId6"/>
    <p:sldId id="507" r:id="rId7"/>
    <p:sldId id="491" r:id="rId8"/>
    <p:sldId id="406" r:id="rId9"/>
    <p:sldId id="408" r:id="rId10"/>
    <p:sldId id="407" r:id="rId11"/>
    <p:sldId id="494" r:id="rId12"/>
    <p:sldId id="410" r:id="rId13"/>
    <p:sldId id="389" r:id="rId14"/>
    <p:sldId id="460" r:id="rId15"/>
    <p:sldId id="468" r:id="rId16"/>
    <p:sldId id="467" r:id="rId17"/>
    <p:sldId id="496" r:id="rId18"/>
    <p:sldId id="498" r:id="rId19"/>
    <p:sldId id="499" r:id="rId20"/>
    <p:sldId id="500" r:id="rId21"/>
    <p:sldId id="501" r:id="rId22"/>
    <p:sldId id="502" r:id="rId23"/>
    <p:sldId id="503" r:id="rId24"/>
    <p:sldId id="462" r:id="rId25"/>
    <p:sldId id="429" r:id="rId26"/>
    <p:sldId id="434" r:id="rId27"/>
    <p:sldId id="505" r:id="rId28"/>
    <p:sldId id="259"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showGuides="1">
      <p:cViewPr varScale="1">
        <p:scale>
          <a:sx n="114" d="100"/>
          <a:sy n="114" d="100"/>
        </p:scale>
        <p:origin x="414" y="114"/>
      </p:cViewPr>
      <p:guideLst>
        <p:guide orient="horz" pos="2160"/>
        <p:guide pos="3840"/>
      </p:guideLst>
    </p:cSldViewPr>
  </p:slideViewPr>
  <p:notesTextViewPr>
    <p:cViewPr>
      <p:scale>
        <a:sx n="1" d="1"/>
        <a:sy n="1" d="1"/>
      </p:scale>
      <p:origin x="0" y="0"/>
    </p:cViewPr>
  </p:notesTextViewPr>
  <p:sorterViewPr>
    <p:cViewPr>
      <p:scale>
        <a:sx n="100" d="100"/>
        <a:sy n="100" d="100"/>
      </p:scale>
      <p:origin x="0" y="-33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0A977-B938-4EB4-B8D2-D7944C57AF6E}"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s-ES"/>
        </a:p>
      </dgm:t>
    </dgm:pt>
    <dgm:pt modelId="{61DCD1E1-67A7-4479-B47E-5D9D72A48628}">
      <dgm:prSet phldrT="[Texto]" custT="1"/>
      <dgm:spPr>
        <a:gradFill rotWithShape="0">
          <a:gsLst>
            <a:gs pos="20000">
              <a:schemeClr val="accent4">
                <a:lumMod val="60000"/>
                <a:lumOff val="40000"/>
                <a:alpha val="77000"/>
              </a:schemeClr>
            </a:gs>
            <a:gs pos="81000">
              <a:srgbClr val="FFC000">
                <a:lumMod val="87000"/>
                <a:lumOff val="13000"/>
                <a:alpha val="80000"/>
              </a:srgbClr>
            </a:gs>
          </a:gsLst>
          <a:lin ang="600000" scaled="0"/>
        </a:gradFill>
        <a:ln>
          <a:noFill/>
        </a:ln>
      </dgm:spPr>
      <dgm:t>
        <a:bodyPr/>
        <a:lstStyle/>
        <a:p>
          <a:pPr algn="l"/>
          <a:r>
            <a:rPr lang="es-ES" sz="3600" dirty="0">
              <a:latin typeface="Arial" panose="020B0604020202020204" pitchFamily="34" charset="0"/>
              <a:cs typeface="Arial" panose="020B0604020202020204" pitchFamily="34" charset="0"/>
            </a:rPr>
            <a:t>Para lo que</a:t>
          </a:r>
        </a:p>
        <a:p>
          <a:pPr algn="l"/>
          <a:r>
            <a:rPr lang="es-ES" sz="3600" dirty="0">
              <a:latin typeface="Arial" panose="020B0604020202020204" pitchFamily="34" charset="0"/>
              <a:cs typeface="Arial" panose="020B0604020202020204" pitchFamily="34" charset="0"/>
            </a:rPr>
            <a:t> soy bueno </a:t>
          </a:r>
        </a:p>
      </dgm:t>
    </dgm:pt>
    <dgm:pt modelId="{9626ECB4-C9FE-4E48-933D-26A8FA526718}" type="parTrans" cxnId="{B93EDFBB-60EE-4CE4-9868-6C01EA82BA75}">
      <dgm:prSet/>
      <dgm:spPr/>
      <dgm:t>
        <a:bodyPr/>
        <a:lstStyle/>
        <a:p>
          <a:endParaRPr lang="es-ES"/>
        </a:p>
      </dgm:t>
    </dgm:pt>
    <dgm:pt modelId="{8754CC34-3CD8-44F6-A097-FD26B6122B96}" type="sibTrans" cxnId="{B93EDFBB-60EE-4CE4-9868-6C01EA82BA75}">
      <dgm:prSet/>
      <dgm:spPr/>
      <dgm:t>
        <a:bodyPr/>
        <a:lstStyle/>
        <a:p>
          <a:endParaRPr lang="es-ES"/>
        </a:p>
      </dgm:t>
    </dgm:pt>
    <dgm:pt modelId="{A14B9EAF-6C53-4ABF-8EA7-7C16396277BC}">
      <dgm:prSet phldrT="[Texto]" custT="1"/>
      <dgm:spPr>
        <a:gradFill rotWithShape="0">
          <a:gsLst>
            <a:gs pos="19000">
              <a:schemeClr val="accent6">
                <a:lumMod val="60000"/>
                <a:lumOff val="40000"/>
                <a:alpha val="79000"/>
              </a:schemeClr>
            </a:gs>
            <a:gs pos="81000">
              <a:srgbClr val="92D050">
                <a:alpha val="77000"/>
              </a:srgbClr>
            </a:gs>
          </a:gsLst>
          <a:lin ang="7800000" scaled="0"/>
        </a:gradFill>
        <a:ln>
          <a:noFill/>
        </a:ln>
        <a:effectLst/>
      </dgm:spPr>
      <dgm:t>
        <a:bodyPr/>
        <a:lstStyle/>
        <a:p>
          <a:pPr algn="r"/>
          <a:r>
            <a:rPr lang="es-ES" sz="3600" dirty="0">
              <a:latin typeface="Arial" panose="020B0604020202020204" pitchFamily="34" charset="0"/>
              <a:cs typeface="Arial" panose="020B0604020202020204" pitchFamily="34" charset="0"/>
            </a:rPr>
            <a:t>Lo que me encanta</a:t>
          </a:r>
        </a:p>
      </dgm:t>
    </dgm:pt>
    <dgm:pt modelId="{2F3A03D1-FF49-40E1-8979-4AD11F8E7CB3}" type="parTrans" cxnId="{4D104841-4CD6-4E35-84F9-D86661C243CC}">
      <dgm:prSet/>
      <dgm:spPr/>
      <dgm:t>
        <a:bodyPr/>
        <a:lstStyle/>
        <a:p>
          <a:endParaRPr lang="es-ES"/>
        </a:p>
      </dgm:t>
    </dgm:pt>
    <dgm:pt modelId="{18DF27DE-F0D5-478B-8367-509B79D50089}" type="sibTrans" cxnId="{4D104841-4CD6-4E35-84F9-D86661C243CC}">
      <dgm:prSet/>
      <dgm:spPr/>
      <dgm:t>
        <a:bodyPr/>
        <a:lstStyle/>
        <a:p>
          <a:endParaRPr lang="es-ES"/>
        </a:p>
      </dgm:t>
    </dgm:pt>
    <dgm:pt modelId="{A23008D2-D82F-4329-9772-91F09DCE07FC}" type="pres">
      <dgm:prSet presAssocID="{EAA0A977-B938-4EB4-B8D2-D7944C57AF6E}" presName="composite" presStyleCnt="0">
        <dgm:presLayoutVars>
          <dgm:chMax val="1"/>
          <dgm:dir/>
          <dgm:resizeHandles val="exact"/>
        </dgm:presLayoutVars>
      </dgm:prSet>
      <dgm:spPr/>
    </dgm:pt>
    <dgm:pt modelId="{8026CC24-2200-4529-A892-E2BFE06ED76C}" type="pres">
      <dgm:prSet presAssocID="{EAA0A977-B938-4EB4-B8D2-D7944C57AF6E}" presName="radial" presStyleCnt="0">
        <dgm:presLayoutVars>
          <dgm:animLvl val="ctr"/>
        </dgm:presLayoutVars>
      </dgm:prSet>
      <dgm:spPr/>
    </dgm:pt>
    <dgm:pt modelId="{D2F9FFDA-A0D8-4B5C-988F-2E9B0219072B}" type="pres">
      <dgm:prSet presAssocID="{61DCD1E1-67A7-4479-B47E-5D9D72A48628}" presName="centerShape" presStyleLbl="vennNode1" presStyleIdx="0" presStyleCnt="2" custScaleX="99091" custLinFactNeighborX="-8017" custLinFactNeighborY="4563"/>
      <dgm:spPr/>
    </dgm:pt>
    <dgm:pt modelId="{06DFAE3D-27DF-4CD1-AA47-B07B558D0968}" type="pres">
      <dgm:prSet presAssocID="{A14B9EAF-6C53-4ABF-8EA7-7C16396277BC}" presName="node" presStyleLbl="vennNode1" presStyleIdx="1" presStyleCnt="2" custScaleX="202874" custScaleY="199617" custRadScaleRad="106183" custRadScaleInc="1734">
        <dgm:presLayoutVars>
          <dgm:bulletEnabled val="1"/>
        </dgm:presLayoutVars>
      </dgm:prSet>
      <dgm:spPr/>
    </dgm:pt>
  </dgm:ptLst>
  <dgm:cxnLst>
    <dgm:cxn modelId="{4D104841-4CD6-4E35-84F9-D86661C243CC}" srcId="{61DCD1E1-67A7-4479-B47E-5D9D72A48628}" destId="{A14B9EAF-6C53-4ABF-8EA7-7C16396277BC}" srcOrd="0" destOrd="0" parTransId="{2F3A03D1-FF49-40E1-8979-4AD11F8E7CB3}" sibTransId="{18DF27DE-F0D5-478B-8367-509B79D50089}"/>
    <dgm:cxn modelId="{58056980-85B0-4BB7-9D96-A11CA53E5C3F}" type="presOf" srcId="{61DCD1E1-67A7-4479-B47E-5D9D72A48628}" destId="{D2F9FFDA-A0D8-4B5C-988F-2E9B0219072B}" srcOrd="0" destOrd="0" presId="urn:microsoft.com/office/officeart/2005/8/layout/radial3"/>
    <dgm:cxn modelId="{26444CA5-3112-49A0-930D-4D2808125954}" type="presOf" srcId="{A14B9EAF-6C53-4ABF-8EA7-7C16396277BC}" destId="{06DFAE3D-27DF-4CD1-AA47-B07B558D0968}" srcOrd="0" destOrd="0" presId="urn:microsoft.com/office/officeart/2005/8/layout/radial3"/>
    <dgm:cxn modelId="{B93EDFBB-60EE-4CE4-9868-6C01EA82BA75}" srcId="{EAA0A977-B938-4EB4-B8D2-D7944C57AF6E}" destId="{61DCD1E1-67A7-4479-B47E-5D9D72A48628}" srcOrd="0" destOrd="0" parTransId="{9626ECB4-C9FE-4E48-933D-26A8FA526718}" sibTransId="{8754CC34-3CD8-44F6-A097-FD26B6122B96}"/>
    <dgm:cxn modelId="{967064FA-14B3-4DAA-9452-1A65157D2669}" type="presOf" srcId="{EAA0A977-B938-4EB4-B8D2-D7944C57AF6E}" destId="{A23008D2-D82F-4329-9772-91F09DCE07FC}" srcOrd="0" destOrd="0" presId="urn:microsoft.com/office/officeart/2005/8/layout/radial3"/>
    <dgm:cxn modelId="{ACB3637E-76F8-43DF-9E1D-FB9B1A739085}" type="presParOf" srcId="{A23008D2-D82F-4329-9772-91F09DCE07FC}" destId="{8026CC24-2200-4529-A892-E2BFE06ED76C}" srcOrd="0" destOrd="0" presId="urn:microsoft.com/office/officeart/2005/8/layout/radial3"/>
    <dgm:cxn modelId="{DF31E797-1BE7-45C0-AA5E-19641EACB7D8}" type="presParOf" srcId="{8026CC24-2200-4529-A892-E2BFE06ED76C}" destId="{D2F9FFDA-A0D8-4B5C-988F-2E9B0219072B}" srcOrd="0" destOrd="0" presId="urn:microsoft.com/office/officeart/2005/8/layout/radial3"/>
    <dgm:cxn modelId="{2B326D8A-2E19-456D-829E-6F4B0B661651}" type="presParOf" srcId="{8026CC24-2200-4529-A892-E2BFE06ED76C}" destId="{06DFAE3D-27DF-4CD1-AA47-B07B558D0968}" srcOrd="1" destOrd="0" presId="urn:microsoft.com/office/officeart/2005/8/layout/radial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9FFDA-A0D8-4B5C-988F-2E9B0219072B}">
      <dsp:nvSpPr>
        <dsp:cNvPr id="0" name=""/>
        <dsp:cNvSpPr/>
      </dsp:nvSpPr>
      <dsp:spPr>
        <a:xfrm>
          <a:off x="1026906" y="1347552"/>
          <a:ext cx="5140568" cy="5187724"/>
        </a:xfrm>
        <a:prstGeom prst="ellipse">
          <a:avLst/>
        </a:prstGeom>
        <a:gradFill rotWithShape="0">
          <a:gsLst>
            <a:gs pos="20000">
              <a:schemeClr val="accent4">
                <a:lumMod val="60000"/>
                <a:lumOff val="40000"/>
                <a:alpha val="77000"/>
              </a:schemeClr>
            </a:gs>
            <a:gs pos="81000">
              <a:srgbClr val="FFC000">
                <a:lumMod val="87000"/>
                <a:lumOff val="13000"/>
                <a:alpha val="80000"/>
              </a:srgbClr>
            </a:gs>
          </a:gsLst>
          <a:lin ang="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l"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Para lo que</a:t>
          </a:r>
        </a:p>
        <a:p>
          <a:pPr marL="0" lvl="0" indent="0" algn="l"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 soy bueno </a:t>
          </a:r>
        </a:p>
      </dsp:txBody>
      <dsp:txXfrm>
        <a:off x="1779725" y="2107277"/>
        <a:ext cx="3634930" cy="3668274"/>
      </dsp:txXfrm>
    </dsp:sp>
    <dsp:sp modelId="{06DFAE3D-27DF-4CD1-AA47-B07B558D0968}">
      <dsp:nvSpPr>
        <dsp:cNvPr id="0" name=""/>
        <dsp:cNvSpPr/>
      </dsp:nvSpPr>
      <dsp:spPr>
        <a:xfrm>
          <a:off x="5067980" y="1434155"/>
          <a:ext cx="5262272" cy="5177790"/>
        </a:xfrm>
        <a:prstGeom prst="ellipse">
          <a:avLst/>
        </a:prstGeom>
        <a:gradFill rotWithShape="0">
          <a:gsLst>
            <a:gs pos="19000">
              <a:schemeClr val="accent6">
                <a:lumMod val="60000"/>
                <a:lumOff val="40000"/>
                <a:alpha val="79000"/>
              </a:schemeClr>
            </a:gs>
            <a:gs pos="81000">
              <a:srgbClr val="92D050">
                <a:alpha val="77000"/>
              </a:srgbClr>
            </a:gs>
          </a:gsLst>
          <a:lin ang="7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r" defTabSz="1600200">
            <a:lnSpc>
              <a:spcPct val="90000"/>
            </a:lnSpc>
            <a:spcBef>
              <a:spcPct val="0"/>
            </a:spcBef>
            <a:spcAft>
              <a:spcPct val="35000"/>
            </a:spcAft>
            <a:buNone/>
          </a:pPr>
          <a:r>
            <a:rPr lang="es-ES" sz="3600" kern="1200" dirty="0">
              <a:latin typeface="Arial" panose="020B0604020202020204" pitchFamily="34" charset="0"/>
              <a:cs typeface="Arial" panose="020B0604020202020204" pitchFamily="34" charset="0"/>
            </a:rPr>
            <a:t>Lo que me encanta</a:t>
          </a:r>
        </a:p>
      </dsp:txBody>
      <dsp:txXfrm>
        <a:off x="5838622" y="2192425"/>
        <a:ext cx="3720988" cy="366125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F2E62-7483-49EC-8166-EE872B899A17}" type="datetimeFigureOut">
              <a:rPr lang="es-MX" smtClean="0"/>
              <a:t>13/12/2018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55BFC-220C-4D4A-94A9-05E4FF4DB5C0}" type="slidenum">
              <a:rPr lang="es-MX" smtClean="0"/>
              <a:t>‹Nº›</a:t>
            </a:fld>
            <a:endParaRPr lang="es-MX"/>
          </a:p>
        </p:txBody>
      </p:sp>
    </p:spTree>
    <p:extLst>
      <p:ext uri="{BB962C8B-B14F-4D97-AF65-F5344CB8AC3E}">
        <p14:creationId xmlns:p14="http://schemas.microsoft.com/office/powerpoint/2010/main" val="2598664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recientes descubrimientos en el campo de la psicología positiva han demostrado que esta fórmula es realmente retrógrada: la felicidad alimenta el éxito, no al revés. Cuando somos positivos, nuestros cerebros se vuelven más comprometidos, creativos, motivados, enérgicos, resilientes y productivos en el trabajo. Esto no es solo un mantra vacío. Este descubrimiento ha sido confirmado repetidamente por investigaciones rigurosas en psicología y neurociencia, estudios de gestión y los resultados de organizaciones de todo el mundo</a:t>
            </a:r>
          </a:p>
          <a:p>
            <a:endParaRPr lang="es-ES" dirty="0"/>
          </a:p>
          <a:p>
            <a:r>
              <a:rPr lang="es-ES" dirty="0"/>
              <a:t>Pero recientes descubrimientos en el campo de la psicología positiva han demostrado que esta fórmula es en realidad al revés: la Felicidad es el combustible del éxito, no al revés..</a:t>
            </a:r>
          </a:p>
          <a:p>
            <a:r>
              <a:rPr lang="es-ES" b="1" dirty="0"/>
              <a:t>Sostiene que en realidad la felicidad nos hace más productivos y debemos revertir el proceso actual de nuestro pensamiento.</a:t>
            </a:r>
          </a:p>
          <a:p>
            <a:endParaRPr lang="es-MX" dirty="0"/>
          </a:p>
          <a:p>
            <a:endParaRPr lang="es-ES" dirty="0"/>
          </a:p>
          <a:p>
            <a:endParaRPr lang="es-MX" dirty="0"/>
          </a:p>
          <a:p>
            <a:endParaRPr lang="es-ES" dirty="0"/>
          </a:p>
          <a:p>
            <a:r>
              <a:rPr lang="es-ES" dirty="0"/>
              <a:t>Las influencias negativas, así como los casos de violencia y sufrimiento presentes en las noticias, dan forma a nuestra percepción de la realidad, ya que comenzamos a pensar que el mundo realmente es así, cuando, de hecho, no es cierto. Lo que nos determina no es la realidad, si no la lente a través de la cual la vemos. Si cambiamos la lente, no solo podemos dar forma a nuestra felicidad, sino que, al mismo tiempo, podemos cambiar los resultados en colegios y empresas.</a:t>
            </a:r>
          </a:p>
          <a:p>
            <a:r>
              <a:rPr lang="es-ES" dirty="0"/>
              <a:t>Estuve trabajando como asesor en Harvard ayudando a los estudiantes a lo largo de los difíciles cuatro años de carrera. Y lo que descubrí con mi investigación y mis clases es que estos estudiantes, sin importar lo contentos que estuvieran por haber podido entrar a la universidad, transcurridas dos semanas, no pensaban ni en el privilegio que era estar allí, ni en la filosofía o la física. Sus mentes solo contemplaban la competencia, la carga de trabajo, las riñas, el estrés y las quejas.</a:t>
            </a:r>
          </a:p>
          <a:p>
            <a:endParaRPr lang="es-ES" dirty="0"/>
          </a:p>
          <a:p>
            <a:r>
              <a:rPr lang="es-ES" dirty="0"/>
              <a:t>La fórmula del éxito que nos presentan en la mayoría de colegios y empresas es que cuanto más duro trabajes, más éxito tendrás. Científicamente, esta idea está anticuada y no sirve. En primer lugar, porque cada vez que alcanzas un éxito, tu idea de lo que es el éxito (tu objetivo) cambia. Por ejemplo, si sacas buenas notas, quieres que sean aún mejores. Como sociedad, hemos colocado la felicidad por encima del horizonte cognitivo.</a:t>
            </a:r>
          </a:p>
          <a:p>
            <a:endParaRPr lang="es-ES" dirty="0"/>
          </a:p>
          <a:p>
            <a:endParaRPr lang="es-ES" dirty="0"/>
          </a:p>
          <a:p>
            <a:endParaRPr lang="es-MX" dirty="0"/>
          </a:p>
        </p:txBody>
      </p:sp>
      <p:sp>
        <p:nvSpPr>
          <p:cNvPr id="4" name="Marcador de número de diapositiva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FAA0FCE-7576-44C6-BF8D-1713DF8D575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648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95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48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CULTURA DE LA DEFICIECIA</a:t>
            </a:r>
            <a:r>
              <a:rPr lang="es-MX" baseline="0" dirty="0"/>
              <a:t> DE LA ENFERMEDAD, DE LO INCOMPLETO DEL HEROE </a:t>
            </a:r>
          </a:p>
          <a:p>
            <a:endParaRPr lang="es-MX" baseline="0" dirty="0"/>
          </a:p>
          <a:p>
            <a:r>
              <a:rPr lang="es-MX" baseline="0" dirty="0"/>
              <a:t>ADMAS LA MAYORIA NO SOMOS CONCIENTES DE NUSTRAS FORTALEZAS O NO PODEMOS DESCRIBIRLAS, NI CONOCEMOS LAS DE LOS DEMÁS </a:t>
            </a:r>
          </a:p>
          <a:p>
            <a:endParaRPr lang="es-MX" dirty="0"/>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81B0F8-B326-584F-B059-A0AC3BC2094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69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Cuando somos positivos, nuestro cerebro se compromete más, es más creativo, motivado, enérgico, resistente y productivo en el trabajo</a:t>
            </a:r>
          </a:p>
          <a:p>
            <a:endParaRPr lang="es-ES" dirty="0"/>
          </a:p>
          <a:p>
            <a:r>
              <a:rPr lang="es-ES" dirty="0" err="1"/>
              <a:t>Achord</a:t>
            </a:r>
            <a:r>
              <a:rPr lang="es-ES" dirty="0"/>
              <a:t> parte de una nueva corriente de investigación, que ha confirmado que cuando el cerebro experimenta felicidad y altos niveles de actitud positiva, tiene una ventaja significativa, a comparación de cuando se encuentra en estado neutral, en estado negativo o bajo situaciones de estrés. “Tu inteligencia aumenta, tu creatividad se expande, tus niveles de energía se elevan. Lo que hemos comprobado es que tu cerebro en “positivo” es 31% más productivo; es 37% más eficaz para cerrar una venta; los médicos son 19% más rápidos y precisos en sus diagnósticos”, explica el CEO de “Good </a:t>
            </a:r>
            <a:r>
              <a:rPr lang="es-ES" dirty="0" err="1"/>
              <a:t>Think</a:t>
            </a:r>
            <a:r>
              <a:rPr lang="es-ES" dirty="0"/>
              <a:t> Inc.”.</a:t>
            </a:r>
          </a:p>
          <a:p>
            <a:r>
              <a:rPr lang="es-ES" dirty="0"/>
              <a:t>Es por esto que </a:t>
            </a:r>
            <a:r>
              <a:rPr lang="es-ES" dirty="0" err="1"/>
              <a:t>Achor</a:t>
            </a:r>
            <a:r>
              <a:rPr lang="es-ES" dirty="0"/>
              <a:t> nos invita a modificar la premisa: “en lugar de trabajar duro para tener éxito y en consecuencia ser felices”, debemos invertir el orden de las variables: si somos capaces de elevar los niveles de felicidad y actitudes positivas en el presente, nuestro cerebro trabajará en mejores condiciones y podrá hacerlo de forma más intensa, veloz, e inteligente; ya que las dopaminas que se generan cuando tenemos una actitud positiva, tienen dos funciones: nos predisponen para sentir felicidad y activan los centros de aprendizaje, lo que nos permite adaptarnos y conectarnos al mundo de una forma diferente.</a:t>
            </a:r>
          </a:p>
          <a:p>
            <a:endParaRPr lang="es-ES" dirty="0"/>
          </a:p>
          <a:p>
            <a:endParaRPr lang="es-ES" dirty="0"/>
          </a:p>
          <a:p>
            <a:endParaRPr lang="es-MX" dirty="0"/>
          </a:p>
        </p:txBody>
      </p:sp>
      <p:sp>
        <p:nvSpPr>
          <p:cNvPr id="4" name="Marcador de número de diapositiva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FAA0FCE-7576-44C6-BF8D-1713DF8D575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1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r>
              <a:rPr lang="es-ES" dirty="0"/>
              <a:t>.</a:t>
            </a:r>
          </a:p>
          <a:p>
            <a:endParaRPr lang="es-MX" dirty="0"/>
          </a:p>
        </p:txBody>
      </p:sp>
      <p:sp>
        <p:nvSpPr>
          <p:cNvPr id="4" name="Marcador de número de diapositiva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FAA0FCE-7576-44C6-BF8D-1713DF8D575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92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Cuando ponemos la mayor parte de </a:t>
            </a:r>
            <a:r>
              <a:rPr lang="es-ES" dirty="0" err="1"/>
              <a:t>nustra</a:t>
            </a:r>
            <a:r>
              <a:rPr lang="es-ES" dirty="0"/>
              <a:t> energía en desarrollar talentos naturales existe espacio para crecer  y además de que </a:t>
            </a:r>
            <a:r>
              <a:rPr lang="es-ES" dirty="0" err="1"/>
              <a:t>nustras</a:t>
            </a:r>
            <a:r>
              <a:rPr lang="es-ES" dirty="0"/>
              <a:t> </a:t>
            </a:r>
            <a:r>
              <a:rPr lang="es-ES" dirty="0" err="1"/>
              <a:t>fortaleas</a:t>
            </a:r>
            <a:r>
              <a:rPr lang="es-ES" dirty="0"/>
              <a:t> de carácter se entrelazan con todos los aspectos de </a:t>
            </a:r>
            <a:r>
              <a:rPr lang="es-ES" dirty="0" err="1"/>
              <a:t>nustro</a:t>
            </a:r>
            <a:r>
              <a:rPr lang="es-ES" dirty="0"/>
              <a:t> bienestar</a:t>
            </a:r>
          </a:p>
          <a:p>
            <a:endParaRPr lang="es-ES" dirty="0"/>
          </a:p>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8671E-1110-486D-8C98-9A49FA88F72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6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Cuando ponemos la mayor parte de </a:t>
            </a:r>
            <a:r>
              <a:rPr lang="es-ES" dirty="0" err="1"/>
              <a:t>nustra</a:t>
            </a:r>
            <a:r>
              <a:rPr lang="es-ES" dirty="0"/>
              <a:t> energía en desarrollar talentos naturales existe espacio para crecer  y además de que </a:t>
            </a:r>
            <a:r>
              <a:rPr lang="es-ES" dirty="0" err="1"/>
              <a:t>nustras</a:t>
            </a:r>
            <a:r>
              <a:rPr lang="es-ES" dirty="0"/>
              <a:t> </a:t>
            </a:r>
            <a:r>
              <a:rPr lang="es-ES" dirty="0" err="1"/>
              <a:t>fortaleas</a:t>
            </a:r>
            <a:r>
              <a:rPr lang="es-ES" dirty="0"/>
              <a:t> de carácter se entrelazan con todos los aspectos de </a:t>
            </a:r>
            <a:r>
              <a:rPr lang="es-ES" dirty="0" err="1"/>
              <a:t>nustro</a:t>
            </a:r>
            <a:r>
              <a:rPr lang="es-ES" dirty="0"/>
              <a:t> bienestar</a:t>
            </a:r>
          </a:p>
          <a:p>
            <a:endParaRPr lang="es-ES" dirty="0"/>
          </a:p>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8671E-1110-486D-8C98-9A49FA88F72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560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PTRONES DE </a:t>
            </a:r>
            <a:r>
              <a:rPr lang="es-MX" dirty="0" err="1"/>
              <a:t>PENSAmientos</a:t>
            </a:r>
            <a:r>
              <a:rPr lang="es-MX" baseline="0" dirty="0"/>
              <a:t> sentimientos o comportamientos de forma natural…/</a:t>
            </a:r>
            <a:endParaRPr lang="es-ES" baseline="0" dirty="0"/>
          </a:p>
          <a:p>
            <a:r>
              <a:rPr lang="es-ES" baseline="0" dirty="0"/>
              <a:t>TALENTO forma natural d sentirse y pensar</a:t>
            </a:r>
          </a:p>
          <a:p>
            <a:endParaRPr lang="es-MX" baseline="0" dirty="0"/>
          </a:p>
          <a:p>
            <a:endParaRPr lang="es-MX" baseline="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8671E-1110-486D-8C98-9A49FA88F72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72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FORTALEZA la habilidad de proporcionar de manera consistente un desempeño casi perfecto </a:t>
            </a:r>
          </a:p>
          <a:p>
            <a:endParaRPr lang="es-MX" dirty="0"/>
          </a:p>
        </p:txBody>
      </p:sp>
      <p:sp>
        <p:nvSpPr>
          <p:cNvPr id="4" name="Marcador de número de diapositiva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81B0F8-B326-584F-B059-A0AC3BC2094C}"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37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CONVERTIR talentos en verdaderas </a:t>
            </a:r>
            <a:r>
              <a:rPr lang="es-ES" dirty="0" err="1"/>
              <a:t>fralezas</a:t>
            </a:r>
            <a:r>
              <a:rPr lang="es-ES" dirty="0"/>
              <a:t> requiere practica Y TRABAJO duro </a:t>
            </a:r>
            <a:r>
              <a:rPr lang="es-ES" dirty="0" err="1"/>
              <a:t>asi</a:t>
            </a:r>
            <a:r>
              <a:rPr lang="es-ES" dirty="0"/>
              <a:t> como si </a:t>
            </a:r>
            <a:r>
              <a:rPr lang="es-ES" dirty="0" err="1"/>
              <a:t>desarrollaamos</a:t>
            </a:r>
            <a:r>
              <a:rPr lang="es-ES" dirty="0"/>
              <a:t> resistencia física</a:t>
            </a:r>
          </a:p>
          <a:p>
            <a:endParaRPr lang="es-ES" dirty="0"/>
          </a:p>
          <a:p>
            <a:r>
              <a:rPr lang="es-ES" dirty="0"/>
              <a:t>Tienes el potencial para tener grandes bíceps pero no haces ejercicio … no se desarrollaran pero si trabajas igual de duro que alguien que no tiene tanto potencial es probable que veas mejores resultados </a:t>
            </a:r>
          </a:p>
          <a:p>
            <a:endParaRPr lang="es-ES" dirty="0"/>
          </a:p>
          <a:p>
            <a:r>
              <a:rPr lang="es-ES" dirty="0"/>
              <a:t>Puede ser no el mejor uso de su tiempo, agregar a donde no hay mucho </a:t>
            </a:r>
          </a:p>
          <a:p>
            <a:endParaRPr lang="es-ES" dirty="0"/>
          </a:p>
          <a:p>
            <a:endParaRPr lang="es-ES" dirty="0"/>
          </a:p>
          <a:p>
            <a:r>
              <a:rPr lang="es-ES" dirty="0"/>
              <a:t>LAS MAS EXITOSAS  han empezado con un talento dominante y luego agregan habilidades conocimiento y practica , ASI EL TALENTO ES UN MULTIPLCADOR </a:t>
            </a:r>
          </a:p>
          <a:p>
            <a:endParaRPr lang="es-ES" dirty="0"/>
          </a:p>
          <a:p>
            <a:r>
              <a:rPr lang="es-ES" dirty="0"/>
              <a:t>TALENTO forma natural d sentirse y pensar</a:t>
            </a:r>
          </a:p>
          <a:p>
            <a:r>
              <a:rPr lang="es-ES" dirty="0"/>
              <a:t>INVERSION </a:t>
            </a:r>
            <a:r>
              <a:rPr lang="es-ES" dirty="0" err="1"/>
              <a:t>tiepo</a:t>
            </a:r>
            <a:r>
              <a:rPr lang="es-ES" dirty="0"/>
              <a:t> que se usa practicando desarrollando sus habilidades y </a:t>
            </a:r>
            <a:r>
              <a:rPr lang="es-ES" dirty="0" err="1"/>
              <a:t>cisntruyendo</a:t>
            </a:r>
            <a:r>
              <a:rPr lang="es-ES" dirty="0"/>
              <a:t> su base de conocimientos</a:t>
            </a:r>
          </a:p>
          <a:p>
            <a:r>
              <a:rPr lang="es-ES" dirty="0"/>
              <a:t>FORTALEZA la habilidad de proporcionar de manera consistente un desempeño casi perfecto </a:t>
            </a:r>
          </a:p>
          <a:p>
            <a:endParaRPr lang="es-ES" dirty="0"/>
          </a:p>
          <a:p>
            <a:endParaRPr lang="es-ES" dirty="0"/>
          </a:p>
          <a:p>
            <a:endParaRPr lang="es-ES" dirty="0"/>
          </a:p>
          <a:p>
            <a:endParaRPr lang="es-ES" dirty="0"/>
          </a:p>
          <a:p>
            <a:endParaRPr lang="es-MX"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28671E-1110-486D-8C98-9A49FA88F72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82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a:p>
            <a:r>
              <a:rPr lang="es-MX" dirty="0"/>
              <a:t>La pregunta es :</a:t>
            </a:r>
          </a:p>
          <a:p>
            <a:r>
              <a:rPr lang="es-MX" dirty="0"/>
              <a:t>¿¿Tienes la oportunidad de usar tus fortalezas todos los días ??</a:t>
            </a:r>
          </a:p>
          <a:p>
            <a:endParaRPr lang="es-MX" dirty="0"/>
          </a:p>
          <a:p>
            <a:r>
              <a:rPr lang="es-MX" dirty="0"/>
              <a:t>Los equipos que responden que si:</a:t>
            </a:r>
          </a:p>
          <a:p>
            <a:r>
              <a:rPr lang="es-MX" dirty="0"/>
              <a:t>Masivamente y consistentemente superan el rendimiento de los equipo que afirman no usar sus fortalezas a diario</a:t>
            </a:r>
          </a:p>
          <a:p>
            <a:r>
              <a:rPr lang="es-MX" dirty="0"/>
              <a:t>Aun cuando no sepas o </a:t>
            </a:r>
            <a:r>
              <a:rPr lang="es-MX" dirty="0" err="1"/>
              <a:t>estes</a:t>
            </a:r>
            <a:r>
              <a:rPr lang="es-MX" dirty="0"/>
              <a:t> medio equivocado acerca de que significan las fortalezas eso lo sientes </a:t>
            </a:r>
          </a:p>
          <a:p>
            <a:r>
              <a:rPr lang="es-MX" dirty="0"/>
              <a:t>Sientes que estas usando frecuentemente </a:t>
            </a:r>
            <a:r>
              <a:rPr lang="es-MX" dirty="0" err="1"/>
              <a:t>ts</a:t>
            </a:r>
            <a:r>
              <a:rPr lang="es-MX" dirty="0"/>
              <a:t> talentos  serás mas rentable, mas productivos </a:t>
            </a:r>
            <a:r>
              <a:rPr lang="es-MX" dirty="0" err="1"/>
              <a:t>tendrpas</a:t>
            </a:r>
            <a:r>
              <a:rPr lang="es-MX" dirty="0"/>
              <a:t> mas ganas de quedarte </a:t>
            </a:r>
            <a:r>
              <a:rPr lang="es-MX" dirty="0" err="1"/>
              <a:t>serrás</a:t>
            </a:r>
            <a:r>
              <a:rPr lang="es-MX" dirty="0"/>
              <a:t> menos propensos a accidentes en el </a:t>
            </a:r>
            <a:r>
              <a:rPr lang="es-MX" dirty="0" err="1"/>
              <a:t>job</a:t>
            </a:r>
            <a:r>
              <a:rPr lang="es-MX" dirty="0"/>
              <a:t> </a:t>
            </a:r>
            <a:r>
              <a:rPr lang="es-MX" dirty="0" err="1"/>
              <a:t>srrás</a:t>
            </a:r>
            <a:r>
              <a:rPr lang="es-MX" dirty="0"/>
              <a:t> menos propenso a robar  casi cualquier consecuencia que puedas pensar será reducida si sientes que tus fortalezas son usadas en el trabajo</a:t>
            </a:r>
          </a:p>
          <a:p>
            <a:endParaRPr lang="es-MX" dirty="0"/>
          </a:p>
          <a:p>
            <a:endParaRPr lang="es-MX" dirty="0"/>
          </a:p>
        </p:txBody>
      </p:sp>
      <p:sp>
        <p:nvSpPr>
          <p:cNvPr id="4" name="Marcador de número de diapositiva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FAA0FCE-7576-44C6-BF8D-1713DF8D575B}"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681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0299B6D-32CB-0549-932E-9FFFFC0878F6}"/>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59381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1">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59B9DB50-EB2D-9D43-AE08-05E284BAEDEB}"/>
              </a:ext>
            </a:extLst>
          </p:cNvPr>
          <p:cNvPicPr>
            <a:picLocks noChangeAspect="1"/>
          </p:cNvPicPr>
          <p:nvPr userDrawn="1"/>
        </p:nvPicPr>
        <p:blipFill>
          <a:blip r:embed="rId2"/>
          <a:stretch>
            <a:fillRect/>
          </a:stretch>
        </p:blipFill>
        <p:spPr>
          <a:xfrm>
            <a:off x="1806" y="0"/>
            <a:ext cx="12188388" cy="6858000"/>
          </a:xfrm>
          <a:prstGeom prst="rect">
            <a:avLst/>
          </a:prstGeom>
        </p:spPr>
      </p:pic>
      <p:sp>
        <p:nvSpPr>
          <p:cNvPr id="8" name="Título 7">
            <a:extLst>
              <a:ext uri="{FF2B5EF4-FFF2-40B4-BE49-F238E27FC236}">
                <a16:creationId xmlns:a16="http://schemas.microsoft.com/office/drawing/2014/main" id="{E22D55A6-9317-5F4E-BA71-9497722D9B2B}"/>
              </a:ext>
            </a:extLst>
          </p:cNvPr>
          <p:cNvSpPr>
            <a:spLocks noGrp="1"/>
          </p:cNvSpPr>
          <p:nvPr>
            <p:ph type="title"/>
          </p:nvPr>
        </p:nvSpPr>
        <p:spPr>
          <a:xfrm>
            <a:off x="838200" y="365125"/>
            <a:ext cx="10515600" cy="1325563"/>
          </a:xfrm>
        </p:spPr>
        <p:txBody>
          <a:bodyPr>
            <a:normAutofit/>
          </a:bodyPr>
          <a:lstStyle>
            <a:lvl1pPr>
              <a:defRPr sz="3733"/>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365657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2">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E22D55A6-9317-5F4E-BA71-9497722D9B2B}"/>
              </a:ext>
            </a:extLst>
          </p:cNvPr>
          <p:cNvSpPr>
            <a:spLocks noGrp="1"/>
          </p:cNvSpPr>
          <p:nvPr>
            <p:ph type="title"/>
          </p:nvPr>
        </p:nvSpPr>
        <p:spPr>
          <a:xfrm>
            <a:off x="838200" y="365125"/>
            <a:ext cx="10515600" cy="1325563"/>
          </a:xfrm>
        </p:spPr>
        <p:txBody>
          <a:bodyPr>
            <a:normAutofit/>
          </a:bodyPr>
          <a:lstStyle>
            <a:lvl1pPr>
              <a:defRPr sz="3733"/>
            </a:lvl1pPr>
          </a:lstStyle>
          <a:p>
            <a:r>
              <a:rPr lang="es-ES" dirty="0"/>
              <a:t>Haga clic para modificar el estilo de título del patrón</a:t>
            </a:r>
            <a:endParaRPr lang="es-MX" dirty="0"/>
          </a:p>
        </p:txBody>
      </p:sp>
    </p:spTree>
    <p:extLst>
      <p:ext uri="{BB962C8B-B14F-4D97-AF65-F5344CB8AC3E}">
        <p14:creationId xmlns:p14="http://schemas.microsoft.com/office/powerpoint/2010/main" val="244452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raportada">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D41147-41F4-4249-A3CE-F8A0BFE3BD1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41044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AD407A-5D85-4CE1-84AB-8087945A793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11385FD-287D-42BA-BD6E-B42E02DA6C3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0F1698D-608F-4B05-AFCD-DF5F581D7E00}"/>
              </a:ext>
            </a:extLst>
          </p:cNvPr>
          <p:cNvSpPr>
            <a:spLocks noGrp="1"/>
          </p:cNvSpPr>
          <p:nvPr>
            <p:ph type="dt" sz="half" idx="10"/>
          </p:nvPr>
        </p:nvSpPr>
        <p:spPr/>
        <p:txBody>
          <a:bodyPr/>
          <a:lstStyle/>
          <a:p>
            <a:fld id="{7C47F3C7-9333-40DF-9113-AAB9446BC5A6}" type="datetimeFigureOut">
              <a:rPr lang="es-MX" smtClean="0"/>
              <a:t>13/12/2018</a:t>
            </a:fld>
            <a:endParaRPr lang="es-MX" dirty="0"/>
          </a:p>
        </p:txBody>
      </p:sp>
      <p:sp>
        <p:nvSpPr>
          <p:cNvPr id="5" name="Marcador de pie de página 4">
            <a:extLst>
              <a:ext uri="{FF2B5EF4-FFF2-40B4-BE49-F238E27FC236}">
                <a16:creationId xmlns:a16="http://schemas.microsoft.com/office/drawing/2014/main" id="{D9858A78-81AF-47FA-910F-64E62CDA977E}"/>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1E400E50-BE09-40D6-B7F1-D29380267E61}"/>
              </a:ext>
            </a:extLst>
          </p:cNvPr>
          <p:cNvSpPr>
            <a:spLocks noGrp="1"/>
          </p:cNvSpPr>
          <p:nvPr>
            <p:ph type="sldNum" sz="quarter" idx="12"/>
          </p:nvPr>
        </p:nvSpPr>
        <p:spPr/>
        <p:txBody>
          <a:bodyPr/>
          <a:lstStyle/>
          <a:p>
            <a:fld id="{223894C5-9B77-4DC6-9B24-76EA6B862B65}" type="slidenum">
              <a:rPr lang="es-MX" smtClean="0"/>
              <a:t>‹Nº›</a:t>
            </a:fld>
            <a:endParaRPr lang="es-MX" dirty="0"/>
          </a:p>
        </p:txBody>
      </p:sp>
    </p:spTree>
    <p:extLst>
      <p:ext uri="{BB962C8B-B14F-4D97-AF65-F5344CB8AC3E}">
        <p14:creationId xmlns:p14="http://schemas.microsoft.com/office/powerpoint/2010/main" val="401058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20465C-9D18-47A8-BE24-F8F69268CA0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D982B66-240A-425B-96E4-6A87372A9123}"/>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73B2DD4E-C250-4D73-87A4-A042C36260D9}"/>
              </a:ext>
            </a:extLst>
          </p:cNvPr>
          <p:cNvSpPr>
            <a:spLocks noGrp="1"/>
          </p:cNvSpPr>
          <p:nvPr>
            <p:ph type="dt" sz="half" idx="10"/>
          </p:nvPr>
        </p:nvSpPr>
        <p:spPr/>
        <p:txBody>
          <a:bodyPr/>
          <a:lstStyle/>
          <a:p>
            <a:fld id="{7C47F3C7-9333-40DF-9113-AAB9446BC5A6}" type="datetimeFigureOut">
              <a:rPr lang="es-MX" smtClean="0"/>
              <a:t>13/12/2018</a:t>
            </a:fld>
            <a:endParaRPr lang="es-MX" dirty="0"/>
          </a:p>
        </p:txBody>
      </p:sp>
      <p:sp>
        <p:nvSpPr>
          <p:cNvPr id="5" name="Marcador de pie de página 4">
            <a:extLst>
              <a:ext uri="{FF2B5EF4-FFF2-40B4-BE49-F238E27FC236}">
                <a16:creationId xmlns:a16="http://schemas.microsoft.com/office/drawing/2014/main" id="{9ED62ABE-1A73-4F42-A283-DE75297A8663}"/>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9CD971B6-EB76-4597-8805-87CF62CC4B5A}"/>
              </a:ext>
            </a:extLst>
          </p:cNvPr>
          <p:cNvSpPr>
            <a:spLocks noGrp="1"/>
          </p:cNvSpPr>
          <p:nvPr>
            <p:ph type="sldNum" sz="quarter" idx="12"/>
          </p:nvPr>
        </p:nvSpPr>
        <p:spPr/>
        <p:txBody>
          <a:bodyPr/>
          <a:lstStyle/>
          <a:p>
            <a:fld id="{223894C5-9B77-4DC6-9B24-76EA6B862B65}" type="slidenum">
              <a:rPr lang="es-MX" smtClean="0"/>
              <a:t>‹Nº›</a:t>
            </a:fld>
            <a:endParaRPr lang="es-MX" dirty="0"/>
          </a:p>
        </p:txBody>
      </p:sp>
    </p:spTree>
    <p:extLst>
      <p:ext uri="{BB962C8B-B14F-4D97-AF65-F5344CB8AC3E}">
        <p14:creationId xmlns:p14="http://schemas.microsoft.com/office/powerpoint/2010/main" val="238276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624B818-47F8-4A49-96F7-4E60A6F5C756}"/>
              </a:ext>
            </a:extLst>
          </p:cNvPr>
          <p:cNvSpPr>
            <a:spLocks noGrp="1"/>
          </p:cNvSpPr>
          <p:nvPr>
            <p:ph type="dt" sz="half" idx="10"/>
          </p:nvPr>
        </p:nvSpPr>
        <p:spPr/>
        <p:txBody>
          <a:bodyPr/>
          <a:lstStyle/>
          <a:p>
            <a:fld id="{7C47F3C7-9333-40DF-9113-AAB9446BC5A6}" type="datetimeFigureOut">
              <a:rPr lang="es-MX" smtClean="0"/>
              <a:t>13/12/2018</a:t>
            </a:fld>
            <a:endParaRPr lang="es-MX" dirty="0"/>
          </a:p>
        </p:txBody>
      </p:sp>
      <p:sp>
        <p:nvSpPr>
          <p:cNvPr id="3" name="Marcador de pie de página 2">
            <a:extLst>
              <a:ext uri="{FF2B5EF4-FFF2-40B4-BE49-F238E27FC236}">
                <a16:creationId xmlns:a16="http://schemas.microsoft.com/office/drawing/2014/main" id="{E7A80603-A1D6-4F34-AC02-4198B97BEE63}"/>
              </a:ext>
            </a:extLst>
          </p:cNvPr>
          <p:cNvSpPr>
            <a:spLocks noGrp="1"/>
          </p:cNvSpPr>
          <p:nvPr>
            <p:ph type="ftr" sz="quarter" idx="11"/>
          </p:nvPr>
        </p:nvSpPr>
        <p:spPr/>
        <p:txBody>
          <a:bodyPr/>
          <a:lstStyle/>
          <a:p>
            <a:endParaRPr lang="es-MX" dirty="0"/>
          </a:p>
        </p:txBody>
      </p:sp>
      <p:sp>
        <p:nvSpPr>
          <p:cNvPr id="4" name="Marcador de número de diapositiva 3">
            <a:extLst>
              <a:ext uri="{FF2B5EF4-FFF2-40B4-BE49-F238E27FC236}">
                <a16:creationId xmlns:a16="http://schemas.microsoft.com/office/drawing/2014/main" id="{29381863-15AE-49F4-897E-780A303213F1}"/>
              </a:ext>
            </a:extLst>
          </p:cNvPr>
          <p:cNvSpPr>
            <a:spLocks noGrp="1"/>
          </p:cNvSpPr>
          <p:nvPr>
            <p:ph type="sldNum" sz="quarter" idx="12"/>
          </p:nvPr>
        </p:nvSpPr>
        <p:spPr/>
        <p:txBody>
          <a:bodyPr/>
          <a:lstStyle/>
          <a:p>
            <a:fld id="{223894C5-9B77-4DC6-9B24-76EA6B862B65}" type="slidenum">
              <a:rPr lang="es-MX" smtClean="0"/>
              <a:t>‹Nº›</a:t>
            </a:fld>
            <a:endParaRPr lang="es-MX" dirty="0"/>
          </a:p>
        </p:txBody>
      </p:sp>
    </p:spTree>
    <p:extLst>
      <p:ext uri="{BB962C8B-B14F-4D97-AF65-F5344CB8AC3E}">
        <p14:creationId xmlns:p14="http://schemas.microsoft.com/office/powerpoint/2010/main" val="387544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81AF4-8468-49B5-A2AA-701A5D627BF8}"/>
              </a:ext>
            </a:extLst>
          </p:cNvPr>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5706105-94F0-4C14-B548-CE112FC3F12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F852F131-B6EA-422B-A4C3-E41718BF22B9}"/>
              </a:ext>
            </a:extLst>
          </p:cNvPr>
          <p:cNvSpPr>
            <a:spLocks noGrp="1"/>
          </p:cNvSpPr>
          <p:nvPr>
            <p:ph type="dt" sz="half" idx="10"/>
          </p:nvPr>
        </p:nvSpPr>
        <p:spPr/>
        <p:txBody>
          <a:bodyPr/>
          <a:lstStyle/>
          <a:p>
            <a:fld id="{7C47F3C7-9333-40DF-9113-AAB9446BC5A6}" type="datetimeFigureOut">
              <a:rPr lang="es-MX" smtClean="0"/>
              <a:t>13/12/2018</a:t>
            </a:fld>
            <a:endParaRPr lang="es-MX" dirty="0"/>
          </a:p>
        </p:txBody>
      </p:sp>
      <p:sp>
        <p:nvSpPr>
          <p:cNvPr id="5" name="Marcador de pie de página 4">
            <a:extLst>
              <a:ext uri="{FF2B5EF4-FFF2-40B4-BE49-F238E27FC236}">
                <a16:creationId xmlns:a16="http://schemas.microsoft.com/office/drawing/2014/main" id="{92F6F131-5383-48DC-B149-52AB9CBA02AE}"/>
              </a:ext>
            </a:extLst>
          </p:cNvPr>
          <p:cNvSpPr>
            <a:spLocks noGrp="1"/>
          </p:cNvSpPr>
          <p:nvPr>
            <p:ph type="ftr" sz="quarter" idx="11"/>
          </p:nvPr>
        </p:nvSpPr>
        <p:spPr/>
        <p:txBody>
          <a:bodyPr/>
          <a:lstStyle/>
          <a:p>
            <a:endParaRPr lang="es-MX" dirty="0"/>
          </a:p>
        </p:txBody>
      </p:sp>
      <p:sp>
        <p:nvSpPr>
          <p:cNvPr id="6" name="Marcador de número de diapositiva 5">
            <a:extLst>
              <a:ext uri="{FF2B5EF4-FFF2-40B4-BE49-F238E27FC236}">
                <a16:creationId xmlns:a16="http://schemas.microsoft.com/office/drawing/2014/main" id="{FC882CEA-F1EA-46CD-9281-20301F73A738}"/>
              </a:ext>
            </a:extLst>
          </p:cNvPr>
          <p:cNvSpPr>
            <a:spLocks noGrp="1"/>
          </p:cNvSpPr>
          <p:nvPr>
            <p:ph type="sldNum" sz="quarter" idx="12"/>
          </p:nvPr>
        </p:nvSpPr>
        <p:spPr/>
        <p:txBody>
          <a:bodyPr/>
          <a:lstStyle/>
          <a:p>
            <a:fld id="{223894C5-9B77-4DC6-9B24-76EA6B862B65}" type="slidenum">
              <a:rPr lang="es-MX" smtClean="0"/>
              <a:t>‹Nº›</a:t>
            </a:fld>
            <a:endParaRPr lang="es-MX" dirty="0"/>
          </a:p>
        </p:txBody>
      </p:sp>
    </p:spTree>
    <p:extLst>
      <p:ext uri="{BB962C8B-B14F-4D97-AF65-F5344CB8AC3E}">
        <p14:creationId xmlns:p14="http://schemas.microsoft.com/office/powerpoint/2010/main" val="175426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478DDF-8E71-3249-86B2-A50DB9CF16E5}" type="datetimeFigureOut">
              <a:rPr lang="es-MX" smtClean="0"/>
              <a:t>13/12/2018</a:t>
            </a:fld>
            <a:endParaRPr lang="es-MX"/>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8A658-921D-9340-B900-63BB83A4B96B}" type="slidenum">
              <a:rPr lang="es-MX" smtClean="0"/>
              <a:t>‹Nº›</a:t>
            </a:fld>
            <a:endParaRPr lang="es-MX"/>
          </a:p>
        </p:txBody>
      </p:sp>
    </p:spTree>
    <p:extLst>
      <p:ext uri="{BB962C8B-B14F-4D97-AF65-F5344CB8AC3E}">
        <p14:creationId xmlns:p14="http://schemas.microsoft.com/office/powerpoint/2010/main" val="2936431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64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481264" y="-409073"/>
          <a:ext cx="11710737" cy="7267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Conector recto de flecha 7"/>
          <p:cNvCxnSpPr>
            <a:cxnSpLocks/>
          </p:cNvCxnSpPr>
          <p:nvPr/>
        </p:nvCxnSpPr>
        <p:spPr>
          <a:xfrm>
            <a:off x="6019229" y="1056998"/>
            <a:ext cx="0" cy="2285999"/>
          </a:xfrm>
          <a:prstGeom prst="straightConnector1">
            <a:avLst/>
          </a:prstGeom>
          <a:ln w="571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4031153" y="226000"/>
            <a:ext cx="4278659" cy="830997"/>
          </a:xfrm>
          <a:prstGeom prst="rect">
            <a:avLst/>
          </a:prstGeom>
          <a:noFill/>
        </p:spPr>
        <p:txBody>
          <a:bodyPr wrap="square" rtlCol="0">
            <a:spAutoFit/>
          </a:bodyPr>
          <a:lstStyle/>
          <a:p>
            <a:pPr algn="ctr" defTabSz="914377"/>
            <a:r>
              <a:rPr lang="es-MX" sz="4800" b="1" dirty="0">
                <a:solidFill>
                  <a:srgbClr val="000000"/>
                </a:solidFill>
                <a:latin typeface="Arial" panose="020B0604020202020204" pitchFamily="34" charset="0"/>
                <a:cs typeface="Arial" panose="020B0604020202020204" pitchFamily="34" charset="0"/>
              </a:rPr>
              <a:t>Mi mejor yo </a:t>
            </a:r>
          </a:p>
        </p:txBody>
      </p:sp>
      <p:pic>
        <p:nvPicPr>
          <p:cNvPr id="5" name="Imagen 4">
            <a:extLst>
              <a:ext uri="{FF2B5EF4-FFF2-40B4-BE49-F238E27FC236}">
                <a16:creationId xmlns:a16="http://schemas.microsoft.com/office/drawing/2014/main" id="{C01D0B38-571E-C94F-828B-31B2F7DA2D5D}"/>
              </a:ext>
            </a:extLst>
          </p:cNvPr>
          <p:cNvPicPr>
            <a:picLocks noChangeAspect="1"/>
          </p:cNvPicPr>
          <p:nvPr/>
        </p:nvPicPr>
        <p:blipFill rotWithShape="1">
          <a:blip r:embed="rId7"/>
          <a:srcRect t="62556"/>
          <a:stretch/>
        </p:blipFill>
        <p:spPr>
          <a:xfrm>
            <a:off x="1806" y="4290117"/>
            <a:ext cx="12188388" cy="2567883"/>
          </a:xfrm>
          <a:prstGeom prst="rect">
            <a:avLst/>
          </a:prstGeom>
        </p:spPr>
      </p:pic>
    </p:spTree>
    <p:extLst>
      <p:ext uri="{BB962C8B-B14F-4D97-AF65-F5344CB8AC3E}">
        <p14:creationId xmlns:p14="http://schemas.microsoft.com/office/powerpoint/2010/main" val="177217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E5C7B0A-F448-AC47-8A8F-A8F3A4AF34A5}"/>
              </a:ext>
            </a:extLst>
          </p:cNvPr>
          <p:cNvPicPr>
            <a:picLocks noChangeAspect="1"/>
          </p:cNvPicPr>
          <p:nvPr/>
        </p:nvPicPr>
        <p:blipFill rotWithShape="1">
          <a:blip r:embed="rId3"/>
          <a:srcRect r="9300"/>
          <a:stretch/>
        </p:blipFill>
        <p:spPr>
          <a:xfrm>
            <a:off x="4479329" y="1034397"/>
            <a:ext cx="7710865" cy="4789207"/>
          </a:xfrm>
          <a:prstGeom prst="rect">
            <a:avLst/>
          </a:prstGeom>
        </p:spPr>
      </p:pic>
      <p:sp>
        <p:nvSpPr>
          <p:cNvPr id="9" name="Paralelogramo 8">
            <a:extLst>
              <a:ext uri="{FF2B5EF4-FFF2-40B4-BE49-F238E27FC236}">
                <a16:creationId xmlns:a16="http://schemas.microsoft.com/office/drawing/2014/main" id="{2969FEEB-0121-2F42-BBBD-8EFC5E1B1882}"/>
              </a:ext>
            </a:extLst>
          </p:cNvPr>
          <p:cNvSpPr/>
          <p:nvPr/>
        </p:nvSpPr>
        <p:spPr>
          <a:xfrm>
            <a:off x="-1738207" y="0"/>
            <a:ext cx="9121140" cy="6858000"/>
          </a:xfrm>
          <a:prstGeom prst="parallelogram">
            <a:avLst/>
          </a:prstGeom>
          <a:gradFill>
            <a:gsLst>
              <a:gs pos="27000">
                <a:srgbClr val="9DD1BD"/>
              </a:gs>
              <a:gs pos="69000">
                <a:srgbClr val="4C9B90">
                  <a:lumMod val="85000"/>
                  <a:lumOff val="15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s-MX" dirty="0">
                <a:solidFill>
                  <a:prstClr val="white"/>
                </a:solidFill>
                <a:latin typeface="Arial" panose="020B0604020202020204"/>
              </a:rPr>
              <a:t> </a:t>
            </a:r>
          </a:p>
        </p:txBody>
      </p:sp>
      <p:pic>
        <p:nvPicPr>
          <p:cNvPr id="3" name="Imagen 2">
            <a:extLst>
              <a:ext uri="{FF2B5EF4-FFF2-40B4-BE49-F238E27FC236}">
                <a16:creationId xmlns:a16="http://schemas.microsoft.com/office/drawing/2014/main" id="{DCF2120E-9CE7-6A41-82B9-7C08FEACDE3A}"/>
              </a:ext>
            </a:extLst>
          </p:cNvPr>
          <p:cNvPicPr>
            <a:picLocks noChangeAspect="1"/>
          </p:cNvPicPr>
          <p:nvPr/>
        </p:nvPicPr>
        <p:blipFill rotWithShape="1">
          <a:blip r:embed="rId4"/>
          <a:srcRect t="62556"/>
          <a:stretch/>
        </p:blipFill>
        <p:spPr>
          <a:xfrm>
            <a:off x="1806" y="4290117"/>
            <a:ext cx="12188388" cy="2567883"/>
          </a:xfrm>
          <a:prstGeom prst="rect">
            <a:avLst/>
          </a:prstGeom>
        </p:spPr>
      </p:pic>
      <p:sp>
        <p:nvSpPr>
          <p:cNvPr id="10" name="Título 1">
            <a:extLst>
              <a:ext uri="{FF2B5EF4-FFF2-40B4-BE49-F238E27FC236}">
                <a16:creationId xmlns:a16="http://schemas.microsoft.com/office/drawing/2014/main" id="{B6DD2469-653E-4A4F-B752-D371F1F0EFE1}"/>
              </a:ext>
            </a:extLst>
          </p:cNvPr>
          <p:cNvSpPr>
            <a:spLocks noGrp="1"/>
          </p:cNvSpPr>
          <p:nvPr>
            <p:ph type="title"/>
          </p:nvPr>
        </p:nvSpPr>
        <p:spPr>
          <a:xfrm>
            <a:off x="1138910" y="1142765"/>
            <a:ext cx="5919537" cy="2852737"/>
          </a:xfrm>
        </p:spPr>
        <p:txBody>
          <a:bodyPr>
            <a:normAutofit/>
          </a:bodyPr>
          <a:lstStyle/>
          <a:p>
            <a:r>
              <a:rPr lang="es-MX" sz="5867"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Arial" panose="020B0604020202020204" pitchFamily="34" charset="0"/>
              </a:rPr>
              <a:t>¿Qué es</a:t>
            </a:r>
            <a:br>
              <a:rPr lang="es-MX" sz="5867"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Arial" panose="020B0604020202020204" pitchFamily="34" charset="0"/>
              </a:rPr>
            </a:br>
            <a:r>
              <a:rPr lang="es-MX" sz="5867"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Arial" panose="020B0604020202020204" pitchFamily="34" charset="0"/>
              </a:rPr>
              <a:t>una fortaleza? </a:t>
            </a:r>
          </a:p>
        </p:txBody>
      </p:sp>
    </p:spTree>
    <p:extLst>
      <p:ext uri="{BB962C8B-B14F-4D97-AF65-F5344CB8AC3E}">
        <p14:creationId xmlns:p14="http://schemas.microsoft.com/office/powerpoint/2010/main" val="307331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EAA79C3F-5A6F-4459-9A9A-A38B704B8F91}"/>
              </a:ext>
            </a:extLst>
          </p:cNvPr>
          <p:cNvGrpSpPr/>
          <p:nvPr/>
        </p:nvGrpSpPr>
        <p:grpSpPr>
          <a:xfrm>
            <a:off x="12412491" y="0"/>
            <a:ext cx="6768727" cy="6259488"/>
            <a:chOff x="979620" y="1347552"/>
            <a:chExt cx="5140568" cy="5187724"/>
          </a:xfrm>
          <a:gradFill>
            <a:gsLst>
              <a:gs pos="22000">
                <a:srgbClr val="9DB4BF">
                  <a:alpha val="60000"/>
                </a:srgbClr>
              </a:gs>
              <a:gs pos="81000">
                <a:srgbClr val="2A819C">
                  <a:alpha val="66000"/>
                </a:srgbClr>
              </a:gs>
            </a:gsLst>
            <a:lin ang="9600000" scaled="0"/>
          </a:gradFill>
          <a:effectLst/>
        </p:grpSpPr>
        <p:sp>
          <p:nvSpPr>
            <p:cNvPr id="10" name="Elipse 9">
              <a:extLst>
                <a:ext uri="{FF2B5EF4-FFF2-40B4-BE49-F238E27FC236}">
                  <a16:creationId xmlns:a16="http://schemas.microsoft.com/office/drawing/2014/main" id="{55C0A45C-18A5-4DFB-8A34-E7BC104AB404}"/>
                </a:ext>
              </a:extLst>
            </p:cNvPr>
            <p:cNvSpPr/>
            <p:nvPr/>
          </p:nvSpPr>
          <p:spPr>
            <a:xfrm>
              <a:off x="979620" y="1347552"/>
              <a:ext cx="5140568" cy="5187724"/>
            </a:xfrm>
            <a:prstGeom prst="ellipse">
              <a:avLst/>
            </a:prstGeom>
            <a:grpFill/>
            <a:ln>
              <a:noFill/>
            </a:ln>
            <a:effectLst/>
          </p:spPr>
          <p:style>
            <a:lnRef idx="2">
              <a:scrgbClr r="0" g="0" b="0"/>
            </a:lnRef>
            <a:fillRef idx="1">
              <a:scrgbClr r="0" g="0" b="0"/>
            </a:fillRef>
            <a:effectRef idx="0">
              <a:scrgbClr r="0" g="0" b="0"/>
            </a:effectRef>
            <a:fontRef idx="minor">
              <a:schemeClr val="tx1"/>
            </a:fontRef>
          </p:style>
        </p:sp>
        <p:sp>
          <p:nvSpPr>
            <p:cNvPr id="11" name="Elipse 4">
              <a:extLst>
                <a:ext uri="{FF2B5EF4-FFF2-40B4-BE49-F238E27FC236}">
                  <a16:creationId xmlns:a16="http://schemas.microsoft.com/office/drawing/2014/main" id="{92CB8185-5D06-4F7D-9DE4-8B846AA6DC88}"/>
                </a:ext>
              </a:extLst>
            </p:cNvPr>
            <p:cNvSpPr txBox="1"/>
            <p:nvPr/>
          </p:nvSpPr>
          <p:spPr>
            <a:xfrm>
              <a:off x="1501833" y="2059231"/>
              <a:ext cx="4096141" cy="3668274"/>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60960" tIns="60960" rIns="60960" bIns="60960" numCol="1" spcCol="1270" anchor="ctr" anchorCtr="0">
              <a:noAutofit/>
            </a:bodyPr>
            <a:lstStyle/>
            <a:p>
              <a:pPr algn="r" defTabSz="2133547">
                <a:lnSpc>
                  <a:spcPct val="90000"/>
                </a:lnSpc>
                <a:spcBef>
                  <a:spcPct val="0"/>
                </a:spcBef>
                <a:spcAft>
                  <a:spcPct val="35000"/>
                </a:spcAft>
              </a:pPr>
              <a:r>
                <a:rPr lang="es-ES" sz="4800" b="1" dirty="0">
                  <a:solidFill>
                    <a:prstClr val="white"/>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    </a:t>
              </a:r>
            </a:p>
          </p:txBody>
        </p:sp>
      </p:grpSp>
      <p:sp>
        <p:nvSpPr>
          <p:cNvPr id="8" name="Elipse 7">
            <a:extLst>
              <a:ext uri="{FF2B5EF4-FFF2-40B4-BE49-F238E27FC236}">
                <a16:creationId xmlns:a16="http://schemas.microsoft.com/office/drawing/2014/main" id="{E46FE0D7-1D38-48C2-B458-B3D79F5FA13D}"/>
              </a:ext>
            </a:extLst>
          </p:cNvPr>
          <p:cNvSpPr/>
          <p:nvPr/>
        </p:nvSpPr>
        <p:spPr>
          <a:xfrm>
            <a:off x="-6898062" y="162226"/>
            <a:ext cx="6733731" cy="6403865"/>
          </a:xfrm>
          <a:prstGeom prst="ellipse">
            <a:avLst/>
          </a:prstGeom>
          <a:gradFill>
            <a:gsLst>
              <a:gs pos="27000">
                <a:srgbClr val="9DD1BD">
                  <a:alpha val="65000"/>
                </a:srgbClr>
              </a:gs>
              <a:gs pos="67000">
                <a:srgbClr val="4C9B90">
                  <a:lumMod val="85000"/>
                  <a:lumOff val="15000"/>
                  <a:alpha val="66000"/>
                </a:srgbClr>
              </a:gs>
            </a:gsLst>
            <a:lin ang="9600000" scaled="0"/>
          </a:gradFill>
          <a:ln>
            <a:noFill/>
          </a:ln>
          <a:effectLst/>
        </p:spPr>
        <p:style>
          <a:lnRef idx="2">
            <a:scrgbClr r="0" g="0" b="0"/>
          </a:lnRef>
          <a:fillRef idx="1">
            <a:scrgbClr r="0" g="0" b="0"/>
          </a:fillRef>
          <a:effectRef idx="0">
            <a:scrgbClr r="0" g="0" b="0"/>
          </a:effectRef>
          <a:fontRef idx="minor">
            <a:schemeClr val="tx1"/>
          </a:fontRef>
        </p:style>
        <p:txBody>
          <a:bodyPr/>
          <a:lstStyle/>
          <a:p>
            <a:pPr defTabSz="2400240">
              <a:lnSpc>
                <a:spcPct val="90000"/>
              </a:lnSpc>
              <a:spcBef>
                <a:spcPct val="0"/>
              </a:spcBef>
              <a:spcAft>
                <a:spcPct val="35000"/>
              </a:spcAft>
            </a:pPr>
            <a:r>
              <a:rPr lang="es-ES" sz="5400" b="1" dirty="0">
                <a:solidFill>
                  <a:prstClr val="white"/>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TALENTO</a:t>
            </a:r>
          </a:p>
        </p:txBody>
      </p:sp>
      <p:sp>
        <p:nvSpPr>
          <p:cNvPr id="3" name="CuadroTexto 2"/>
          <p:cNvSpPr txBox="1"/>
          <p:nvPr/>
        </p:nvSpPr>
        <p:spPr>
          <a:xfrm>
            <a:off x="4452813" y="3071772"/>
            <a:ext cx="2622823" cy="584775"/>
          </a:xfrm>
          <a:prstGeom prst="rect">
            <a:avLst/>
          </a:prstGeom>
          <a:noFill/>
        </p:spPr>
        <p:txBody>
          <a:bodyPr wrap="square" rtlCol="0">
            <a:spAutoFit/>
          </a:bodyPr>
          <a:lstStyle/>
          <a:p>
            <a:pPr defTabSz="914377"/>
            <a:r>
              <a:rPr lang="es-MX" sz="3200" b="1" dirty="0">
                <a:solidFill>
                  <a:prstClr val="white"/>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FORTALEZA</a:t>
            </a:r>
          </a:p>
        </p:txBody>
      </p:sp>
      <p:sp>
        <p:nvSpPr>
          <p:cNvPr id="2" name="Rectángulo 1">
            <a:extLst>
              <a:ext uri="{FF2B5EF4-FFF2-40B4-BE49-F238E27FC236}">
                <a16:creationId xmlns:a16="http://schemas.microsoft.com/office/drawing/2014/main" id="{1337F362-3F1E-46A4-8F1B-2E18193FB943}"/>
              </a:ext>
            </a:extLst>
          </p:cNvPr>
          <p:cNvSpPr/>
          <p:nvPr/>
        </p:nvSpPr>
        <p:spPr>
          <a:xfrm>
            <a:off x="7516125" y="2767282"/>
            <a:ext cx="3186179" cy="2246769"/>
          </a:xfrm>
          <a:prstGeom prst="rect">
            <a:avLst/>
          </a:prstGeom>
        </p:spPr>
        <p:txBody>
          <a:bodyPr wrap="square">
            <a:spAutoFit/>
          </a:bodyPr>
          <a:lstStyle/>
          <a:p>
            <a:pPr algn="ctr" defTabSz="914377"/>
            <a:r>
              <a:rPr lang="es-ES" sz="2800" b="1" i="1" dirty="0">
                <a:solidFill>
                  <a:prstClr val="white"/>
                </a:solidFill>
                <a:effectLst>
                  <a:outerShdw blurRad="38100" dist="38100" dir="2700000" algn="tl">
                    <a:srgbClr val="000000">
                      <a:alpha val="43137"/>
                    </a:srgbClr>
                  </a:outerShdw>
                </a:effectLst>
                <a:latin typeface="Century Gothic" panose="020B0502020202020204" pitchFamily="34" charset="0"/>
              </a:rPr>
              <a:t>Tiempo desarrollando habilidades y construyendo conocimiento</a:t>
            </a:r>
          </a:p>
        </p:txBody>
      </p:sp>
      <p:sp>
        <p:nvSpPr>
          <p:cNvPr id="4" name="Rectángulo 3">
            <a:extLst>
              <a:ext uri="{FF2B5EF4-FFF2-40B4-BE49-F238E27FC236}">
                <a16:creationId xmlns:a16="http://schemas.microsoft.com/office/drawing/2014/main" id="{92115F1F-D966-4D34-9B3E-F3FA113275B1}"/>
              </a:ext>
            </a:extLst>
          </p:cNvPr>
          <p:cNvSpPr/>
          <p:nvPr/>
        </p:nvSpPr>
        <p:spPr>
          <a:xfrm>
            <a:off x="14074551" y="1195824"/>
            <a:ext cx="3993401" cy="923330"/>
          </a:xfrm>
          <a:prstGeom prst="rect">
            <a:avLst/>
          </a:prstGeom>
        </p:spPr>
        <p:txBody>
          <a:bodyPr wrap="none">
            <a:spAutoFit/>
          </a:bodyPr>
          <a:lstStyle/>
          <a:p>
            <a:pPr defTabSz="914377"/>
            <a:r>
              <a:rPr lang="es-MX" sz="5400" b="1" dirty="0">
                <a:solidFill>
                  <a:prstClr val="white"/>
                </a:solidFill>
                <a:effectLst>
                  <a:outerShdw blurRad="38100" dist="38100" dir="2700000" algn="tl">
                    <a:srgbClr val="000000">
                      <a:alpha val="43137"/>
                    </a:srgbClr>
                  </a:outerShdw>
                </a:effectLst>
                <a:latin typeface="Arial" panose="020B0604020202020204"/>
              </a:rPr>
              <a:t>INVERSIÓN</a:t>
            </a:r>
          </a:p>
        </p:txBody>
      </p:sp>
      <p:sp>
        <p:nvSpPr>
          <p:cNvPr id="12" name="Rectángulo 11">
            <a:extLst>
              <a:ext uri="{FF2B5EF4-FFF2-40B4-BE49-F238E27FC236}">
                <a16:creationId xmlns:a16="http://schemas.microsoft.com/office/drawing/2014/main" id="{089EF80B-4124-42D6-8E14-852242A9201B}"/>
              </a:ext>
            </a:extLst>
          </p:cNvPr>
          <p:cNvSpPr/>
          <p:nvPr/>
        </p:nvSpPr>
        <p:spPr>
          <a:xfrm>
            <a:off x="1009873" y="4096351"/>
            <a:ext cx="3186179" cy="954107"/>
          </a:xfrm>
          <a:prstGeom prst="rect">
            <a:avLst/>
          </a:prstGeom>
        </p:spPr>
        <p:txBody>
          <a:bodyPr wrap="square">
            <a:spAutoFit/>
          </a:bodyPr>
          <a:lstStyle/>
          <a:p>
            <a:pPr defTabSz="914377"/>
            <a:r>
              <a:rPr lang="es-ES" sz="2800" b="1" i="1" dirty="0">
                <a:solidFill>
                  <a:prstClr val="white"/>
                </a:solidFill>
                <a:effectLst>
                  <a:outerShdw blurRad="38100" dist="38100" dir="2700000" algn="tl">
                    <a:srgbClr val="000000">
                      <a:alpha val="43137"/>
                    </a:srgbClr>
                  </a:outerShdw>
                </a:effectLst>
                <a:latin typeface="Century Gothic" panose="020B0502020202020204" pitchFamily="34" charset="0"/>
              </a:rPr>
              <a:t>forma natural de sentirse y pensar</a:t>
            </a:r>
          </a:p>
        </p:txBody>
      </p:sp>
      <p:sp>
        <p:nvSpPr>
          <p:cNvPr id="5" name="Rectángulo 4">
            <a:extLst>
              <a:ext uri="{FF2B5EF4-FFF2-40B4-BE49-F238E27FC236}">
                <a16:creationId xmlns:a16="http://schemas.microsoft.com/office/drawing/2014/main" id="{D052E4BD-5671-49F0-B4D2-BEEFC96DE0FA}"/>
              </a:ext>
            </a:extLst>
          </p:cNvPr>
          <p:cNvSpPr/>
          <p:nvPr/>
        </p:nvSpPr>
        <p:spPr>
          <a:xfrm>
            <a:off x="981793" y="4203765"/>
            <a:ext cx="10284575" cy="830997"/>
          </a:xfrm>
          <a:prstGeom prst="rect">
            <a:avLst/>
          </a:prstGeom>
          <a:noFill/>
        </p:spPr>
        <p:txBody>
          <a:bodyPr wrap="square">
            <a:spAutoFit/>
          </a:bodyPr>
          <a:lstStyle/>
          <a:p>
            <a:pPr algn="ctr" defTabSz="914377"/>
            <a:r>
              <a:rPr lang="es-ES" sz="2400" b="1" dirty="0">
                <a:solidFill>
                  <a:prstClr val="white"/>
                </a:solidFill>
                <a:effectLst>
                  <a:outerShdw blurRad="50800" dist="38100" dir="5400000" algn="t" rotWithShape="0">
                    <a:prstClr val="black">
                      <a:alpha val="40000"/>
                    </a:prstClr>
                  </a:outerShdw>
                </a:effectLst>
                <a:latin typeface="Century Gothic" panose="020B0502020202020204" pitchFamily="34" charset="0"/>
              </a:rPr>
              <a:t>La habilidad de proporcionar de manera consistente</a:t>
            </a:r>
          </a:p>
          <a:p>
            <a:pPr algn="ctr" defTabSz="914377"/>
            <a:r>
              <a:rPr lang="es-ES" sz="2400" b="1" dirty="0">
                <a:solidFill>
                  <a:prstClr val="white"/>
                </a:solidFill>
                <a:effectLst>
                  <a:outerShdw blurRad="50800" dist="38100" dir="5400000" algn="t" rotWithShape="0">
                    <a:prstClr val="black">
                      <a:alpha val="40000"/>
                    </a:prstClr>
                  </a:outerShdw>
                </a:effectLst>
                <a:latin typeface="Century Gothic" panose="020B0502020202020204" pitchFamily="34" charset="0"/>
              </a:rPr>
              <a:t>un desempeño casi perfecto </a:t>
            </a:r>
            <a:endParaRPr lang="es-MX" sz="3600" b="1" dirty="0">
              <a:solidFill>
                <a:prstClr val="white"/>
              </a:solidFill>
              <a:effectLst>
                <a:outerShdw blurRad="50800" dist="38100" dir="5400000" algn="t" rotWithShape="0">
                  <a:prstClr val="black">
                    <a:alpha val="40000"/>
                  </a:prstClr>
                </a:outerShdw>
              </a:effectLst>
              <a:latin typeface="Century Gothic" panose="020B0502020202020204" pitchFamily="34" charset="0"/>
            </a:endParaRPr>
          </a:p>
        </p:txBody>
      </p:sp>
      <p:pic>
        <p:nvPicPr>
          <p:cNvPr id="14" name="Imagen 13">
            <a:extLst>
              <a:ext uri="{FF2B5EF4-FFF2-40B4-BE49-F238E27FC236}">
                <a16:creationId xmlns:a16="http://schemas.microsoft.com/office/drawing/2014/main" id="{6CD6C6BB-3108-C748-82BD-77F1E4487B6E}"/>
              </a:ext>
            </a:extLst>
          </p:cNvPr>
          <p:cNvPicPr>
            <a:picLocks noChangeAspect="1"/>
          </p:cNvPicPr>
          <p:nvPr/>
        </p:nvPicPr>
        <p:blipFill rotWithShape="1">
          <a:blip r:embed="rId3"/>
          <a:srcRect t="62556"/>
          <a:stretch/>
        </p:blipFill>
        <p:spPr>
          <a:xfrm>
            <a:off x="1806" y="4290117"/>
            <a:ext cx="12188388" cy="2567883"/>
          </a:xfrm>
          <a:prstGeom prst="rect">
            <a:avLst/>
          </a:prstGeom>
        </p:spPr>
      </p:pic>
    </p:spTree>
    <p:extLst>
      <p:ext uri="{BB962C8B-B14F-4D97-AF65-F5344CB8AC3E}">
        <p14:creationId xmlns:p14="http://schemas.microsoft.com/office/powerpoint/2010/main" val="160975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0.60208 -0.00995 " pathEditMode="relative" rAng="0" ptsTypes="AA">
                                      <p:cBhvr>
                                        <p:cTn id="6" dur="2000" fill="hold"/>
                                        <p:tgtEl>
                                          <p:spTgt spid="8"/>
                                        </p:tgtEl>
                                        <p:attrNameLst>
                                          <p:attrName>ppt_x</p:attrName>
                                          <p:attrName>ppt_y</p:attrName>
                                        </p:attrNameLst>
                                      </p:cBhvr>
                                      <p:rCtr x="30104" y="-50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125E-6 -5.55112E-17 L -0.65872 0.00116 " pathEditMode="relative" rAng="0" ptsTypes="AA">
                                      <p:cBhvr>
                                        <p:cTn id="14" dur="2000" fill="hold"/>
                                        <p:tgtEl>
                                          <p:spTgt spid="6"/>
                                        </p:tgtEl>
                                        <p:attrNameLst>
                                          <p:attrName>ppt_x</p:attrName>
                                          <p:attrName>ppt_y</p:attrName>
                                        </p:attrNameLst>
                                      </p:cBhvr>
                                      <p:rCtr x="-32943" y="46"/>
                                    </p:animMotion>
                                  </p:childTnLst>
                                </p:cTn>
                              </p:par>
                              <p:par>
                                <p:cTn id="15" presetID="42" presetClass="path" presetSubtype="0" accel="50000" decel="50000" fill="hold" grpId="0" nodeType="withEffect">
                                  <p:stCondLst>
                                    <p:cond delay="0"/>
                                  </p:stCondLst>
                                  <p:childTnLst>
                                    <p:animMotion origin="layout" path="M 4.16667E-7 3.33333E-6 L -0.5931 0.00602 " pathEditMode="relative" rAng="0" ptsTypes="AA">
                                      <p:cBhvr>
                                        <p:cTn id="16" dur="2000" fill="hold"/>
                                        <p:tgtEl>
                                          <p:spTgt spid="4"/>
                                        </p:tgtEl>
                                        <p:attrNameLst>
                                          <p:attrName>ppt_x</p:attrName>
                                          <p:attrName>ppt_y</p:attrName>
                                        </p:attrNameLst>
                                      </p:cBhvr>
                                      <p:rCtr x="-29661" y="301"/>
                                    </p:animMotion>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xit" presetSubtype="0" fill="hold" grpId="1"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2" grpId="0"/>
      <p:bldP spid="2" grpId="1"/>
      <p:bldP spid="4" grpId="0"/>
      <p:bldP spid="12" grpId="0"/>
      <p:bldP spid="12" grpId="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E2F0216-7E3B-4921-8C78-CAD4E28AF813}"/>
              </a:ext>
            </a:extLst>
          </p:cNvPr>
          <p:cNvPicPr>
            <a:picLocks noChangeAspect="1"/>
          </p:cNvPicPr>
          <p:nvPr/>
        </p:nvPicPr>
        <p:blipFill>
          <a:blip r:embed="rId3"/>
          <a:stretch>
            <a:fillRect/>
          </a:stretch>
        </p:blipFill>
        <p:spPr>
          <a:xfrm>
            <a:off x="1806" y="152400"/>
            <a:ext cx="10731124" cy="6045200"/>
          </a:xfrm>
          <a:prstGeom prst="rect">
            <a:avLst/>
          </a:prstGeom>
        </p:spPr>
      </p:pic>
      <p:sp>
        <p:nvSpPr>
          <p:cNvPr id="5" name="Paralelogramo 4">
            <a:extLst>
              <a:ext uri="{FF2B5EF4-FFF2-40B4-BE49-F238E27FC236}">
                <a16:creationId xmlns:a16="http://schemas.microsoft.com/office/drawing/2014/main" id="{1F66FCD4-5C7F-CB4F-9C0D-730D273B7F2B}"/>
              </a:ext>
            </a:extLst>
          </p:cNvPr>
          <p:cNvSpPr/>
          <p:nvPr/>
        </p:nvSpPr>
        <p:spPr>
          <a:xfrm rot="14319937">
            <a:off x="6131523" y="1788783"/>
            <a:ext cx="12530567" cy="4619392"/>
          </a:xfrm>
          <a:prstGeom prst="parallelogram">
            <a:avLst>
              <a:gd name="adj" fmla="val 61143"/>
            </a:avLst>
          </a:prstGeom>
          <a:gradFill>
            <a:gsLst>
              <a:gs pos="22000">
                <a:schemeClr val="accent4">
                  <a:lumMod val="60000"/>
                  <a:lumOff val="40000"/>
                </a:schemeClr>
              </a:gs>
              <a:gs pos="50000">
                <a:srgbClr val="92D05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a:endParaRPr>
          </a:p>
        </p:txBody>
      </p:sp>
      <p:sp>
        <p:nvSpPr>
          <p:cNvPr id="7" name="Rectángulo 6">
            <a:extLst>
              <a:ext uri="{FF2B5EF4-FFF2-40B4-BE49-F238E27FC236}">
                <a16:creationId xmlns:a16="http://schemas.microsoft.com/office/drawing/2014/main" id="{10D24B2B-464B-4D52-98E6-6092549A4A8A}"/>
              </a:ext>
            </a:extLst>
          </p:cNvPr>
          <p:cNvSpPr/>
          <p:nvPr/>
        </p:nvSpPr>
        <p:spPr>
          <a:xfrm>
            <a:off x="5206556" y="466932"/>
            <a:ext cx="5742907" cy="3477875"/>
          </a:xfrm>
          <a:prstGeom prst="rect">
            <a:avLst/>
          </a:prstGeom>
        </p:spPr>
        <p:txBody>
          <a:bodyPr wrap="square">
            <a:spAutoFit/>
          </a:bodyPr>
          <a:lstStyle/>
          <a:p>
            <a:pPr algn="r" defTabSz="914377"/>
            <a:r>
              <a:rPr lang="es-ES" sz="4400" dirty="0">
                <a:solidFill>
                  <a:prstClr val="black"/>
                </a:solidFill>
                <a:latin typeface="Arial" panose="020B0604020202020204" pitchFamily="34" charset="0"/>
                <a:cs typeface="Arial" panose="020B0604020202020204" pitchFamily="34" charset="0"/>
              </a:rPr>
              <a:t>En el trabajo </a:t>
            </a:r>
          </a:p>
          <a:p>
            <a:pPr algn="r" defTabSz="914377"/>
            <a:r>
              <a:rPr lang="es-ES" sz="4400" dirty="0">
                <a:solidFill>
                  <a:prstClr val="black"/>
                </a:solidFill>
                <a:latin typeface="Arial" panose="020B0604020202020204" pitchFamily="34" charset="0"/>
                <a:cs typeface="Arial" panose="020B0604020202020204" pitchFamily="34" charset="0"/>
              </a:rPr>
              <a:t>¿Tienes la oportunidad de usar tus fortalezas </a:t>
            </a:r>
          </a:p>
          <a:p>
            <a:pPr algn="r" defTabSz="914377"/>
            <a:r>
              <a:rPr lang="es-ES" sz="4400" b="1" dirty="0">
                <a:solidFill>
                  <a:prstClr val="black"/>
                </a:solidFill>
                <a:latin typeface="Arial" panose="020B0604020202020204" pitchFamily="34" charset="0"/>
                <a:cs typeface="Arial" panose="020B0604020202020204" pitchFamily="34" charset="0"/>
              </a:rPr>
              <a:t>todos los días</a:t>
            </a:r>
            <a:r>
              <a:rPr lang="es-ES" sz="4400" dirty="0">
                <a:solidFill>
                  <a:prstClr val="black"/>
                </a:solidFill>
                <a:latin typeface="Arial" panose="020B0604020202020204" pitchFamily="34" charset="0"/>
                <a:cs typeface="Arial" panose="020B0604020202020204" pitchFamily="34" charset="0"/>
              </a:rPr>
              <a:t>?</a:t>
            </a:r>
            <a:endParaRPr lang="es-MX" sz="4400" dirty="0">
              <a:solidFill>
                <a:prstClr val="black"/>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141AABC1-B8B2-5247-95DA-93E5F1CAA8A9}"/>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308993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50DD134-BADE-4899-8651-6039391E59A3}"/>
              </a:ext>
            </a:extLst>
          </p:cNvPr>
          <p:cNvPicPr>
            <a:picLocks noChangeAspect="1"/>
          </p:cNvPicPr>
          <p:nvPr/>
        </p:nvPicPr>
        <p:blipFill>
          <a:blip r:embed="rId2">
            <a:duotone>
              <a:prstClr val="black"/>
              <a:schemeClr val="accent2">
                <a:tint val="45000"/>
                <a:satMod val="400000"/>
              </a:schemeClr>
            </a:duotone>
          </a:blip>
          <a:stretch>
            <a:fillRect/>
          </a:stretch>
        </p:blipFill>
        <p:spPr>
          <a:xfrm>
            <a:off x="18289" y="0"/>
            <a:ext cx="12173713" cy="6858000"/>
          </a:xfrm>
          <a:prstGeom prst="rect">
            <a:avLst/>
          </a:prstGeom>
        </p:spPr>
      </p:pic>
      <p:sp>
        <p:nvSpPr>
          <p:cNvPr id="5" name="CuadroTexto 4">
            <a:extLst>
              <a:ext uri="{FF2B5EF4-FFF2-40B4-BE49-F238E27FC236}">
                <a16:creationId xmlns:a16="http://schemas.microsoft.com/office/drawing/2014/main" id="{8FE51875-D20F-4D45-BD86-15404D65021B}"/>
              </a:ext>
            </a:extLst>
          </p:cNvPr>
          <p:cNvSpPr txBox="1"/>
          <p:nvPr/>
        </p:nvSpPr>
        <p:spPr>
          <a:xfrm>
            <a:off x="6301537" y="2197894"/>
            <a:ext cx="4688196" cy="1200329"/>
          </a:xfrm>
          <a:prstGeom prst="rect">
            <a:avLst/>
          </a:prstGeom>
          <a:noFill/>
        </p:spPr>
        <p:txBody>
          <a:bodyPr wrap="square" rtlCol="0">
            <a:spAutoFit/>
          </a:bodyPr>
          <a:lstStyle/>
          <a:p>
            <a:pPr defTabSz="914377"/>
            <a:r>
              <a:rPr lang="es-MX" sz="72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PISTAS…</a:t>
            </a:r>
          </a:p>
        </p:txBody>
      </p:sp>
      <p:pic>
        <p:nvPicPr>
          <p:cNvPr id="4" name="Imagen 3">
            <a:extLst>
              <a:ext uri="{FF2B5EF4-FFF2-40B4-BE49-F238E27FC236}">
                <a16:creationId xmlns:a16="http://schemas.microsoft.com/office/drawing/2014/main" id="{026371A4-927A-1D4B-B701-F88D40D364BC}"/>
              </a:ext>
            </a:extLst>
          </p:cNvPr>
          <p:cNvPicPr>
            <a:picLocks noChangeAspect="1"/>
          </p:cNvPicPr>
          <p:nvPr/>
        </p:nvPicPr>
        <p:blipFill rotWithShape="1">
          <a:blip r:embed="rId3"/>
          <a:srcRect t="62556"/>
          <a:stretch/>
        </p:blipFill>
        <p:spPr>
          <a:xfrm>
            <a:off x="1806" y="4290117"/>
            <a:ext cx="12188388" cy="2567883"/>
          </a:xfrm>
          <a:prstGeom prst="rect">
            <a:avLst/>
          </a:prstGeom>
        </p:spPr>
      </p:pic>
    </p:spTree>
    <p:extLst>
      <p:ext uri="{BB962C8B-B14F-4D97-AF65-F5344CB8AC3E}">
        <p14:creationId xmlns:p14="http://schemas.microsoft.com/office/powerpoint/2010/main" val="76792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id="{260BA3F3-5755-E949-A4C9-486CAAC28C98}"/>
              </a:ext>
            </a:extLst>
          </p:cNvPr>
          <p:cNvSpPr/>
          <p:nvPr/>
        </p:nvSpPr>
        <p:spPr>
          <a:xfrm>
            <a:off x="4444821" y="0"/>
            <a:ext cx="9121140" cy="6858000"/>
          </a:xfrm>
          <a:prstGeom prst="parallelogram">
            <a:avLst/>
          </a:prstGeom>
          <a:gradFill>
            <a:gsLst>
              <a:gs pos="26000">
                <a:schemeClr val="accent6">
                  <a:lumMod val="60000"/>
                  <a:lumOff val="40000"/>
                </a:schemeClr>
              </a:gs>
              <a:gs pos="69000">
                <a:srgbClr val="92D05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a:endParaRPr>
          </a:p>
        </p:txBody>
      </p:sp>
      <p:sp>
        <p:nvSpPr>
          <p:cNvPr id="3" name="Subtítulo 2"/>
          <p:cNvSpPr>
            <a:spLocks noGrp="1"/>
          </p:cNvSpPr>
          <p:nvPr>
            <p:ph type="subTitle" idx="1"/>
          </p:nvPr>
        </p:nvSpPr>
        <p:spPr>
          <a:xfrm>
            <a:off x="1015161" y="1169560"/>
            <a:ext cx="9426929" cy="796400"/>
          </a:xfrm>
        </p:spPr>
        <p:txBody>
          <a:bodyPr>
            <a:noAutofit/>
          </a:bodyPr>
          <a:lstStyle/>
          <a:p>
            <a:pPr marL="285744" indent="-285744" algn="l">
              <a:lnSpc>
                <a:spcPct val="100000"/>
              </a:lnSpc>
              <a:spcBef>
                <a:spcPts val="0"/>
              </a:spcBef>
              <a:buFont typeface="Arial" panose="020B0604020202020204" pitchFamily="34" charset="0"/>
              <a:buChar char="•"/>
            </a:pPr>
            <a:r>
              <a:rPr lang="es-ES" sz="3733" b="1" dirty="0">
                <a:solidFill>
                  <a:prstClr val="black"/>
                </a:solidFill>
                <a:latin typeface="Arial" panose="020B0604020202020204" pitchFamily="34" charset="0"/>
                <a:cs typeface="Arial" panose="020B0604020202020204" pitchFamily="34" charset="0"/>
              </a:rPr>
              <a:t>Curva de aprendizaje rápida</a:t>
            </a:r>
            <a:r>
              <a:rPr lang="es-ES" sz="3733" dirty="0">
                <a:solidFill>
                  <a:prstClr val="black"/>
                </a:solidFill>
                <a:latin typeface="Arial" panose="020B0604020202020204" pitchFamily="34" charset="0"/>
                <a:cs typeface="Arial" panose="020B0604020202020204" pitchFamily="34" charset="0"/>
              </a:rPr>
              <a:t>, cuando es practicada por primera vez</a:t>
            </a:r>
          </a:p>
        </p:txBody>
      </p:sp>
      <p:sp>
        <p:nvSpPr>
          <p:cNvPr id="6" name="Rectángulo 5">
            <a:extLst>
              <a:ext uri="{FF2B5EF4-FFF2-40B4-BE49-F238E27FC236}">
                <a16:creationId xmlns:a16="http://schemas.microsoft.com/office/drawing/2014/main" id="{B4048605-DB2C-4B8C-B6B2-831343AEA884}"/>
              </a:ext>
            </a:extLst>
          </p:cNvPr>
          <p:cNvSpPr/>
          <p:nvPr/>
        </p:nvSpPr>
        <p:spPr>
          <a:xfrm>
            <a:off x="1015160" y="3146851"/>
            <a:ext cx="8351165" cy="1815690"/>
          </a:xfrm>
          <a:prstGeom prst="rect">
            <a:avLst/>
          </a:prstGeom>
        </p:spPr>
        <p:txBody>
          <a:bodyPr wrap="square">
            <a:spAutoFit/>
          </a:bodyPr>
          <a:lstStyle/>
          <a:p>
            <a:pPr marL="285744" indent="-285744" defTabSz="914377">
              <a:buFont typeface="Arial" panose="020B0604020202020204" pitchFamily="34" charset="0"/>
              <a:buChar char="•"/>
            </a:pPr>
            <a:r>
              <a:rPr lang="es-ES" sz="3733" b="1" dirty="0">
                <a:solidFill>
                  <a:prstClr val="black"/>
                </a:solidFill>
                <a:latin typeface="Arial" panose="020B0604020202020204" pitchFamily="34" charset="0"/>
                <a:cs typeface="Arial" panose="020B0604020202020204" pitchFamily="34" charset="0"/>
              </a:rPr>
              <a:t>Creación y búsqueda </a:t>
            </a:r>
            <a:r>
              <a:rPr lang="es-ES" sz="3733" dirty="0">
                <a:solidFill>
                  <a:prstClr val="black"/>
                </a:solidFill>
                <a:latin typeface="Arial" panose="020B0604020202020204" pitchFamily="34" charset="0"/>
                <a:cs typeface="Arial" panose="020B0604020202020204" pitchFamily="34" charset="0"/>
              </a:rPr>
              <a:t>de proyectos personales que giran alrededor de ella </a:t>
            </a:r>
          </a:p>
        </p:txBody>
      </p:sp>
      <p:pic>
        <p:nvPicPr>
          <p:cNvPr id="7" name="Imagen 6">
            <a:extLst>
              <a:ext uri="{FF2B5EF4-FFF2-40B4-BE49-F238E27FC236}">
                <a16:creationId xmlns:a16="http://schemas.microsoft.com/office/drawing/2014/main" id="{848D88FC-D553-D243-9396-3FAE2E23D536}"/>
              </a:ext>
            </a:extLst>
          </p:cNvPr>
          <p:cNvPicPr>
            <a:picLocks noChangeAspect="1"/>
          </p:cNvPicPr>
          <p:nvPr/>
        </p:nvPicPr>
        <p:blipFill rotWithShape="1">
          <a:blip r:embed="rId2"/>
          <a:srcRect t="62556"/>
          <a:stretch/>
        </p:blipFill>
        <p:spPr>
          <a:xfrm>
            <a:off x="1806" y="4290117"/>
            <a:ext cx="12188388" cy="2567883"/>
          </a:xfrm>
          <a:prstGeom prst="rect">
            <a:avLst/>
          </a:prstGeom>
        </p:spPr>
      </p:pic>
    </p:spTree>
    <p:extLst>
      <p:ext uri="{BB962C8B-B14F-4D97-AF65-F5344CB8AC3E}">
        <p14:creationId xmlns:p14="http://schemas.microsoft.com/office/powerpoint/2010/main" val="258909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elogramo 6">
            <a:extLst>
              <a:ext uri="{FF2B5EF4-FFF2-40B4-BE49-F238E27FC236}">
                <a16:creationId xmlns:a16="http://schemas.microsoft.com/office/drawing/2014/main" id="{AF59AC32-08D0-744E-93C2-70345F6518FA}"/>
              </a:ext>
            </a:extLst>
          </p:cNvPr>
          <p:cNvSpPr/>
          <p:nvPr/>
        </p:nvSpPr>
        <p:spPr>
          <a:xfrm>
            <a:off x="4444821" y="0"/>
            <a:ext cx="9121140" cy="6858000"/>
          </a:xfrm>
          <a:prstGeom prst="parallelogram">
            <a:avLst/>
          </a:prstGeom>
          <a:gradFill>
            <a:gsLst>
              <a:gs pos="26000">
                <a:schemeClr val="accent4">
                  <a:lumMod val="60000"/>
                  <a:lumOff val="40000"/>
                </a:schemeClr>
              </a:gs>
              <a:gs pos="69000">
                <a:srgbClr val="FFC00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4326706" y="2614747"/>
            <a:ext cx="6939519" cy="3228664"/>
          </a:xfrm>
        </p:spPr>
        <p:txBody>
          <a:bodyPr>
            <a:noAutofit/>
          </a:bodyPr>
          <a:lstStyle/>
          <a:p>
            <a:pPr algn="l"/>
            <a:endParaRPr lang="es-MX" sz="3200" dirty="0">
              <a:latin typeface="Arial" panose="020B0604020202020204" pitchFamily="34" charset="0"/>
              <a:cs typeface="Arial" panose="020B0604020202020204" pitchFamily="34" charset="0"/>
            </a:endParaRPr>
          </a:p>
          <a:p>
            <a:pPr algn="l"/>
            <a:endParaRPr lang="es-MX" sz="3200" dirty="0">
              <a:latin typeface="Arial" panose="020B0604020202020204" pitchFamily="34" charset="0"/>
              <a:cs typeface="Arial" panose="020B0604020202020204" pitchFamily="34" charset="0"/>
            </a:endParaRPr>
          </a:p>
          <a:p>
            <a:pPr algn="l"/>
            <a:endParaRPr lang="es-MX" sz="32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44034EB5-9FD0-4975-8C2E-F18BF63629DD}"/>
              </a:ext>
            </a:extLst>
          </p:cNvPr>
          <p:cNvSpPr/>
          <p:nvPr/>
        </p:nvSpPr>
        <p:spPr>
          <a:xfrm>
            <a:off x="796687" y="549653"/>
            <a:ext cx="10340447" cy="5262403"/>
          </a:xfrm>
          <a:prstGeom prst="rect">
            <a:avLst/>
          </a:prstGeom>
        </p:spPr>
        <p:txBody>
          <a:bodyPr wrap="square">
            <a:spAutoFit/>
          </a:bodyPr>
          <a:lstStyle/>
          <a:p>
            <a:pPr marL="285744" indent="-285744" defTabSz="914377">
              <a:buFont typeface="Arial" panose="020B0604020202020204" pitchFamily="34" charset="0"/>
              <a:buChar char="•"/>
            </a:pPr>
            <a:r>
              <a:rPr lang="es-ES" sz="3733" b="1" dirty="0">
                <a:solidFill>
                  <a:prstClr val="black"/>
                </a:solidFill>
                <a:latin typeface="Arial" panose="020B0604020202020204" pitchFamily="34" charset="0"/>
                <a:cs typeface="Arial" panose="020B0604020202020204" pitchFamily="34" charset="0"/>
              </a:rPr>
              <a:t>Sensación de impaciencia </a:t>
            </a:r>
            <a:r>
              <a:rPr lang="es-ES" sz="3733" dirty="0">
                <a:solidFill>
                  <a:prstClr val="black"/>
                </a:solidFill>
                <a:latin typeface="Arial" panose="020B0604020202020204" pitchFamily="34" charset="0"/>
                <a:cs typeface="Arial" panose="020B0604020202020204" pitchFamily="34" charset="0"/>
              </a:rPr>
              <a:t>por encontrar nuevas formas </a:t>
            </a:r>
            <a:br>
              <a:rPr lang="es-ES" sz="3733" dirty="0">
                <a:solidFill>
                  <a:prstClr val="black"/>
                </a:solidFill>
                <a:latin typeface="Arial" panose="020B0604020202020204" pitchFamily="34" charset="0"/>
                <a:cs typeface="Arial" panose="020B0604020202020204" pitchFamily="34" charset="0"/>
              </a:rPr>
            </a:br>
            <a:r>
              <a:rPr lang="es-ES" sz="3733" dirty="0">
                <a:solidFill>
                  <a:prstClr val="black"/>
                </a:solidFill>
                <a:latin typeface="Arial" panose="020B0604020202020204" pitchFamily="34" charset="0"/>
                <a:cs typeface="Arial" panose="020B0604020202020204" pitchFamily="34" charset="0"/>
              </a:rPr>
              <a:t>de usarla </a:t>
            </a:r>
          </a:p>
          <a:p>
            <a:pPr marL="285744" indent="-285744" defTabSz="914377">
              <a:buFont typeface="Arial" panose="020B0604020202020204" pitchFamily="34" charset="0"/>
              <a:buChar char="•"/>
            </a:pPr>
            <a:endParaRPr lang="es-ES" sz="3733" dirty="0">
              <a:solidFill>
                <a:prstClr val="black"/>
              </a:solidFill>
              <a:latin typeface="Arial" panose="020B0604020202020204" pitchFamily="34" charset="0"/>
              <a:cs typeface="Arial" panose="020B0604020202020204" pitchFamily="34" charset="0"/>
            </a:endParaRPr>
          </a:p>
          <a:p>
            <a:pPr marL="285744" indent="-285744" defTabSz="914377">
              <a:buFont typeface="Arial" panose="020B0604020202020204" pitchFamily="34" charset="0"/>
              <a:buChar char="•"/>
            </a:pPr>
            <a:r>
              <a:rPr lang="es-ES" sz="3733" b="1" dirty="0">
                <a:solidFill>
                  <a:prstClr val="black"/>
                </a:solidFill>
                <a:latin typeface="Arial" panose="020B0604020202020204" pitchFamily="34" charset="0"/>
                <a:cs typeface="Arial" panose="020B0604020202020204" pitchFamily="34" charset="0"/>
              </a:rPr>
              <a:t>Sentimientos de </a:t>
            </a:r>
            <a:r>
              <a:rPr lang="es-ES" sz="3733" b="1" dirty="0" err="1">
                <a:solidFill>
                  <a:prstClr val="black"/>
                </a:solidFill>
                <a:latin typeface="Arial" panose="020B0604020202020204" pitchFamily="34" charset="0"/>
                <a:cs typeface="Arial" panose="020B0604020202020204" pitchFamily="34" charset="0"/>
              </a:rPr>
              <a:t>inevitalidad</a:t>
            </a:r>
            <a:r>
              <a:rPr lang="es-ES" sz="3733" b="1" dirty="0">
                <a:solidFill>
                  <a:prstClr val="black"/>
                </a:solidFill>
                <a:latin typeface="Arial" panose="020B0604020202020204" pitchFamily="34" charset="0"/>
                <a:cs typeface="Arial" panose="020B0604020202020204" pitchFamily="34" charset="0"/>
              </a:rPr>
              <a:t> </a:t>
            </a:r>
            <a:r>
              <a:rPr lang="es-ES" sz="3733" dirty="0">
                <a:solidFill>
                  <a:prstClr val="black"/>
                </a:solidFill>
                <a:latin typeface="Arial" panose="020B0604020202020204" pitchFamily="34" charset="0"/>
                <a:cs typeface="Arial" panose="020B0604020202020204" pitchFamily="34" charset="0"/>
              </a:rPr>
              <a:t>respecto al uso de la fortaleza (traten de impedírmelo)</a:t>
            </a:r>
          </a:p>
          <a:p>
            <a:pPr marL="285744" indent="-285744" defTabSz="914377">
              <a:buFont typeface="Arial" panose="020B0604020202020204" pitchFamily="34" charset="0"/>
              <a:buChar char="•"/>
            </a:pPr>
            <a:endParaRPr lang="es-ES" sz="3733" dirty="0">
              <a:solidFill>
                <a:prstClr val="black"/>
              </a:solidFill>
              <a:latin typeface="Arial" panose="020B0604020202020204" pitchFamily="34" charset="0"/>
              <a:cs typeface="Arial" panose="020B0604020202020204" pitchFamily="34" charset="0"/>
            </a:endParaRPr>
          </a:p>
          <a:p>
            <a:pPr marL="285744" indent="-285744" defTabSz="914377">
              <a:buFont typeface="Arial" panose="020B0604020202020204" pitchFamily="34" charset="0"/>
              <a:buChar char="•"/>
            </a:pPr>
            <a:r>
              <a:rPr lang="es-ES" sz="3733" b="1" dirty="0">
                <a:solidFill>
                  <a:prstClr val="black"/>
                </a:solidFill>
                <a:latin typeface="Arial" panose="020B0604020202020204" pitchFamily="34" charset="0"/>
                <a:cs typeface="Arial" panose="020B0604020202020204" pitchFamily="34" charset="0"/>
              </a:rPr>
              <a:t>Vigor, en vez de cansancio</a:t>
            </a:r>
            <a:r>
              <a:rPr lang="es-ES" sz="3733" dirty="0">
                <a:solidFill>
                  <a:prstClr val="black"/>
                </a:solidFill>
                <a:latin typeface="Arial" panose="020B0604020202020204" pitchFamily="34" charset="0"/>
                <a:cs typeface="Arial" panose="020B0604020202020204" pitchFamily="34" charset="0"/>
              </a:rPr>
              <a:t>, al usar la fortaleza</a:t>
            </a:r>
          </a:p>
        </p:txBody>
      </p:sp>
      <p:pic>
        <p:nvPicPr>
          <p:cNvPr id="8" name="Imagen 7">
            <a:extLst>
              <a:ext uri="{FF2B5EF4-FFF2-40B4-BE49-F238E27FC236}">
                <a16:creationId xmlns:a16="http://schemas.microsoft.com/office/drawing/2014/main" id="{592D9C72-A4F1-884C-8A5D-D2751A70F0C7}"/>
              </a:ext>
            </a:extLst>
          </p:cNvPr>
          <p:cNvPicPr>
            <a:picLocks noChangeAspect="1"/>
          </p:cNvPicPr>
          <p:nvPr/>
        </p:nvPicPr>
        <p:blipFill rotWithShape="1">
          <a:blip r:embed="rId2"/>
          <a:srcRect t="62556"/>
          <a:stretch/>
        </p:blipFill>
        <p:spPr>
          <a:xfrm>
            <a:off x="1806" y="4290117"/>
            <a:ext cx="12188388" cy="2567883"/>
          </a:xfrm>
          <a:prstGeom prst="rect">
            <a:avLst/>
          </a:prstGeom>
        </p:spPr>
      </p:pic>
    </p:spTree>
    <p:extLst>
      <p:ext uri="{BB962C8B-B14F-4D97-AF65-F5344CB8AC3E}">
        <p14:creationId xmlns:p14="http://schemas.microsoft.com/office/powerpoint/2010/main" val="122664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ralelogramo 10">
            <a:extLst>
              <a:ext uri="{FF2B5EF4-FFF2-40B4-BE49-F238E27FC236}">
                <a16:creationId xmlns:a16="http://schemas.microsoft.com/office/drawing/2014/main" id="{8B6AC0C5-59E8-AA4E-A0EE-158495E7F48F}"/>
              </a:ext>
            </a:extLst>
          </p:cNvPr>
          <p:cNvSpPr/>
          <p:nvPr/>
        </p:nvSpPr>
        <p:spPr>
          <a:xfrm>
            <a:off x="-2133599" y="0"/>
            <a:ext cx="15699560" cy="6858000"/>
          </a:xfrm>
          <a:prstGeom prst="parallelogram">
            <a:avLst/>
          </a:prstGeom>
          <a:gradFill>
            <a:gsLst>
              <a:gs pos="26000">
                <a:srgbClr val="ECC4FF"/>
              </a:gs>
              <a:gs pos="69000">
                <a:srgbClr val="7030A0">
                  <a:alpha val="83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a:endParaRPr>
          </a:p>
        </p:txBody>
      </p:sp>
      <p:pic>
        <p:nvPicPr>
          <p:cNvPr id="3" name="Imagen 2">
            <a:extLst>
              <a:ext uri="{FF2B5EF4-FFF2-40B4-BE49-F238E27FC236}">
                <a16:creationId xmlns:a16="http://schemas.microsoft.com/office/drawing/2014/main" id="{DCF2120E-9CE7-6A41-82B9-7C08FEACDE3A}"/>
              </a:ext>
            </a:extLst>
          </p:cNvPr>
          <p:cNvPicPr>
            <a:picLocks noChangeAspect="1"/>
          </p:cNvPicPr>
          <p:nvPr/>
        </p:nvPicPr>
        <p:blipFill rotWithShape="1">
          <a:blip r:embed="rId2"/>
          <a:srcRect t="62556"/>
          <a:stretch/>
        </p:blipFill>
        <p:spPr>
          <a:xfrm>
            <a:off x="1806" y="4290117"/>
            <a:ext cx="12188388" cy="2567883"/>
          </a:xfrm>
          <a:prstGeom prst="rect">
            <a:avLst/>
          </a:prstGeom>
        </p:spPr>
      </p:pic>
      <p:sp>
        <p:nvSpPr>
          <p:cNvPr id="4" name="CuadroTexto 3">
            <a:extLst>
              <a:ext uri="{FF2B5EF4-FFF2-40B4-BE49-F238E27FC236}">
                <a16:creationId xmlns:a16="http://schemas.microsoft.com/office/drawing/2014/main" id="{0EB59D1D-BBF5-9D4B-9B7E-6D3ED8E95EAA}"/>
              </a:ext>
            </a:extLst>
          </p:cNvPr>
          <p:cNvSpPr txBox="1"/>
          <p:nvPr/>
        </p:nvSpPr>
        <p:spPr>
          <a:xfrm>
            <a:off x="638127" y="1458574"/>
            <a:ext cx="4365296" cy="913007"/>
          </a:xfrm>
          <a:prstGeom prst="rect">
            <a:avLst/>
          </a:prstGeom>
          <a:noFill/>
        </p:spPr>
        <p:txBody>
          <a:bodyPr wrap="square" rtlCol="0">
            <a:spAutoFit/>
          </a:bodyPr>
          <a:lstStyle/>
          <a:p>
            <a:pPr algn="ctr" defTabSz="914377"/>
            <a:r>
              <a:rPr lang="es-MX" sz="5333"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SABIDURÍA</a:t>
            </a:r>
          </a:p>
        </p:txBody>
      </p:sp>
      <p:sp>
        <p:nvSpPr>
          <p:cNvPr id="5" name="CuadroTexto 4">
            <a:extLst>
              <a:ext uri="{FF2B5EF4-FFF2-40B4-BE49-F238E27FC236}">
                <a16:creationId xmlns:a16="http://schemas.microsoft.com/office/drawing/2014/main" id="{4B0A064C-8277-4548-BA9E-E3FB125DA257}"/>
              </a:ext>
            </a:extLst>
          </p:cNvPr>
          <p:cNvSpPr txBox="1"/>
          <p:nvPr/>
        </p:nvSpPr>
        <p:spPr>
          <a:xfrm>
            <a:off x="1086011" y="2402422"/>
            <a:ext cx="3469528" cy="913007"/>
          </a:xfrm>
          <a:prstGeom prst="rect">
            <a:avLst/>
          </a:prstGeom>
          <a:noFill/>
        </p:spPr>
        <p:txBody>
          <a:bodyPr wrap="square" rtlCol="0">
            <a:spAutoFit/>
          </a:bodyPr>
          <a:lstStyle/>
          <a:p>
            <a:pPr algn="ctr" defTabSz="914377"/>
            <a:r>
              <a:rPr lang="es-MX" sz="5333"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VALOR</a:t>
            </a:r>
          </a:p>
        </p:txBody>
      </p:sp>
      <p:sp>
        <p:nvSpPr>
          <p:cNvPr id="6" name="CuadroTexto 5">
            <a:extLst>
              <a:ext uri="{FF2B5EF4-FFF2-40B4-BE49-F238E27FC236}">
                <a16:creationId xmlns:a16="http://schemas.microsoft.com/office/drawing/2014/main" id="{0272D20C-4D49-FD4E-A86A-8B8673B8D04B}"/>
              </a:ext>
            </a:extLst>
          </p:cNvPr>
          <p:cNvSpPr txBox="1"/>
          <p:nvPr/>
        </p:nvSpPr>
        <p:spPr>
          <a:xfrm>
            <a:off x="403395" y="3346270"/>
            <a:ext cx="4834759" cy="913007"/>
          </a:xfrm>
          <a:prstGeom prst="rect">
            <a:avLst/>
          </a:prstGeom>
          <a:noFill/>
        </p:spPr>
        <p:txBody>
          <a:bodyPr wrap="square" rtlCol="0">
            <a:spAutoFit/>
          </a:bodyPr>
          <a:lstStyle/>
          <a:p>
            <a:pPr algn="ctr" defTabSz="914377"/>
            <a:r>
              <a:rPr lang="es-MX" sz="5333"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HUMANIDAD</a:t>
            </a:r>
          </a:p>
        </p:txBody>
      </p:sp>
      <p:sp>
        <p:nvSpPr>
          <p:cNvPr id="7" name="CuadroTexto 6">
            <a:extLst>
              <a:ext uri="{FF2B5EF4-FFF2-40B4-BE49-F238E27FC236}">
                <a16:creationId xmlns:a16="http://schemas.microsoft.com/office/drawing/2014/main" id="{DE196D1E-FE05-B64A-A4F0-F52F9F2CB00D}"/>
              </a:ext>
            </a:extLst>
          </p:cNvPr>
          <p:cNvSpPr txBox="1"/>
          <p:nvPr/>
        </p:nvSpPr>
        <p:spPr>
          <a:xfrm>
            <a:off x="6577568" y="1458574"/>
            <a:ext cx="3728837" cy="913007"/>
          </a:xfrm>
          <a:prstGeom prst="rect">
            <a:avLst/>
          </a:prstGeom>
          <a:noFill/>
        </p:spPr>
        <p:txBody>
          <a:bodyPr wrap="square" rtlCol="0">
            <a:spAutoFit/>
          </a:bodyPr>
          <a:lstStyle/>
          <a:p>
            <a:pPr algn="ctr" defTabSz="914377"/>
            <a:r>
              <a:rPr lang="es-MX" sz="5333"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JUSTICIA</a:t>
            </a:r>
          </a:p>
        </p:txBody>
      </p:sp>
      <p:sp>
        <p:nvSpPr>
          <p:cNvPr id="8" name="CuadroTexto 7">
            <a:extLst>
              <a:ext uri="{FF2B5EF4-FFF2-40B4-BE49-F238E27FC236}">
                <a16:creationId xmlns:a16="http://schemas.microsoft.com/office/drawing/2014/main" id="{94802B72-D69E-5F46-AFCB-3080621FFBAC}"/>
              </a:ext>
            </a:extLst>
          </p:cNvPr>
          <p:cNvSpPr txBox="1"/>
          <p:nvPr/>
        </p:nvSpPr>
        <p:spPr>
          <a:xfrm>
            <a:off x="6120078" y="2402422"/>
            <a:ext cx="4643820" cy="913007"/>
          </a:xfrm>
          <a:prstGeom prst="rect">
            <a:avLst/>
          </a:prstGeom>
          <a:noFill/>
        </p:spPr>
        <p:txBody>
          <a:bodyPr wrap="square" rtlCol="0">
            <a:spAutoFit/>
          </a:bodyPr>
          <a:lstStyle/>
          <a:p>
            <a:pPr algn="ctr" defTabSz="914377"/>
            <a:r>
              <a:rPr lang="es-MX" sz="5333"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TEMPLANZA</a:t>
            </a:r>
          </a:p>
        </p:txBody>
      </p:sp>
      <p:sp>
        <p:nvSpPr>
          <p:cNvPr id="10" name="CuadroTexto 9">
            <a:extLst>
              <a:ext uri="{FF2B5EF4-FFF2-40B4-BE49-F238E27FC236}">
                <a16:creationId xmlns:a16="http://schemas.microsoft.com/office/drawing/2014/main" id="{1B701D16-4B43-C947-AEFD-FDC03C1C5B5A}"/>
              </a:ext>
            </a:extLst>
          </p:cNvPr>
          <p:cNvSpPr txBox="1"/>
          <p:nvPr/>
        </p:nvSpPr>
        <p:spPr>
          <a:xfrm>
            <a:off x="5148745" y="3346270"/>
            <a:ext cx="6586483" cy="913007"/>
          </a:xfrm>
          <a:prstGeom prst="rect">
            <a:avLst/>
          </a:prstGeom>
          <a:noFill/>
        </p:spPr>
        <p:txBody>
          <a:bodyPr wrap="square" rtlCol="0">
            <a:spAutoFit/>
          </a:bodyPr>
          <a:lstStyle/>
          <a:p>
            <a:pPr algn="ctr" defTabSz="914377"/>
            <a:r>
              <a:rPr lang="es-MX" sz="5333"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TRASCENDENCIA</a:t>
            </a:r>
          </a:p>
        </p:txBody>
      </p:sp>
    </p:spTree>
    <p:extLst>
      <p:ext uri="{BB962C8B-B14F-4D97-AF65-F5344CB8AC3E}">
        <p14:creationId xmlns:p14="http://schemas.microsoft.com/office/powerpoint/2010/main" val="288334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E3762D-9692-4B4E-AF5E-5EE332431BE4}"/>
              </a:ext>
            </a:extLst>
          </p:cNvPr>
          <p:cNvSpPr>
            <a:spLocks noGrp="1"/>
          </p:cNvSpPr>
          <p:nvPr>
            <p:ph type="title"/>
          </p:nvPr>
        </p:nvSpPr>
        <p:spPr/>
        <p:txBody>
          <a:bodyPr/>
          <a:lstStyle/>
          <a:p>
            <a:r>
              <a:rPr lang="es-MX" b="1" dirty="0">
                <a:solidFill>
                  <a:srgbClr val="A9A22D"/>
                </a:solidFill>
              </a:rPr>
              <a:t>SABIDURÍA</a:t>
            </a:r>
          </a:p>
        </p:txBody>
      </p:sp>
      <p:pic>
        <p:nvPicPr>
          <p:cNvPr id="3" name="Imagen 2" descr="Imagen que contiene captura de pantalla&#10;&#10;Descripción generada con confianza muy alta">
            <a:extLst>
              <a:ext uri="{FF2B5EF4-FFF2-40B4-BE49-F238E27FC236}">
                <a16:creationId xmlns:a16="http://schemas.microsoft.com/office/drawing/2014/main" id="{E638FDA0-E10E-CA4B-8B5E-156655BDC79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19409" y="1690688"/>
            <a:ext cx="11553183" cy="3263005"/>
          </a:xfrm>
          <a:prstGeom prst="rect">
            <a:avLst/>
          </a:prstGeom>
        </p:spPr>
      </p:pic>
      <p:pic>
        <p:nvPicPr>
          <p:cNvPr id="4" name="Imagen 3">
            <a:extLst>
              <a:ext uri="{FF2B5EF4-FFF2-40B4-BE49-F238E27FC236}">
                <a16:creationId xmlns:a16="http://schemas.microsoft.com/office/drawing/2014/main" id="{16009C2D-716C-A74A-995C-2E139ACCBFBF}"/>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33338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C73271F-99F6-1747-AFEB-6EDB7634176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19409" y="2079651"/>
            <a:ext cx="11553183" cy="2628348"/>
          </a:xfrm>
          <a:prstGeom prst="rect">
            <a:avLst/>
          </a:prstGeom>
        </p:spPr>
      </p:pic>
      <p:sp>
        <p:nvSpPr>
          <p:cNvPr id="2" name="Título 1">
            <a:extLst>
              <a:ext uri="{FF2B5EF4-FFF2-40B4-BE49-F238E27FC236}">
                <a16:creationId xmlns:a16="http://schemas.microsoft.com/office/drawing/2014/main" id="{56E3762D-9692-4B4E-AF5E-5EE332431BE4}"/>
              </a:ext>
            </a:extLst>
          </p:cNvPr>
          <p:cNvSpPr>
            <a:spLocks noGrp="1"/>
          </p:cNvSpPr>
          <p:nvPr>
            <p:ph type="title"/>
          </p:nvPr>
        </p:nvSpPr>
        <p:spPr/>
        <p:txBody>
          <a:bodyPr/>
          <a:lstStyle/>
          <a:p>
            <a:r>
              <a:rPr lang="es-MX" b="1" dirty="0">
                <a:solidFill>
                  <a:srgbClr val="A02B1E"/>
                </a:solidFill>
              </a:rPr>
              <a:t>VALOR</a:t>
            </a:r>
          </a:p>
        </p:txBody>
      </p:sp>
      <p:pic>
        <p:nvPicPr>
          <p:cNvPr id="4" name="Imagen 3">
            <a:extLst>
              <a:ext uri="{FF2B5EF4-FFF2-40B4-BE49-F238E27FC236}">
                <a16:creationId xmlns:a16="http://schemas.microsoft.com/office/drawing/2014/main" id="{16009C2D-716C-A74A-995C-2E139ACCBFBF}"/>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41392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72B8314-6F0D-1E4E-A8CA-34814BBEC4C1}"/>
              </a:ext>
            </a:extLst>
          </p:cNvPr>
          <p:cNvSpPr/>
          <p:nvPr/>
        </p:nvSpPr>
        <p:spPr>
          <a:xfrm>
            <a:off x="-169333" y="-118533"/>
            <a:ext cx="12598400" cy="7162800"/>
          </a:xfrm>
          <a:prstGeom prst="rect">
            <a:avLst/>
          </a:prstGeom>
          <a:gradFill>
            <a:gsLst>
              <a:gs pos="27000">
                <a:srgbClr val="9DD1BD">
                  <a:alpha val="71000"/>
                </a:srgbClr>
              </a:gs>
              <a:gs pos="69000">
                <a:srgbClr val="4C9B90">
                  <a:lumMod val="85000"/>
                  <a:lumOff val="15000"/>
                  <a:alpha val="76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solidFill>
                <a:prstClr val="white"/>
              </a:solidFill>
              <a:latin typeface="Arial" panose="020B0604020202020204"/>
            </a:endParaRPr>
          </a:p>
        </p:txBody>
      </p:sp>
      <p:sp>
        <p:nvSpPr>
          <p:cNvPr id="5" name="CuadroTexto 4">
            <a:extLst>
              <a:ext uri="{FF2B5EF4-FFF2-40B4-BE49-F238E27FC236}">
                <a16:creationId xmlns:a16="http://schemas.microsoft.com/office/drawing/2014/main" id="{1D1BE47A-1EAC-4A69-A898-7EFD6CB1939C}"/>
              </a:ext>
            </a:extLst>
          </p:cNvPr>
          <p:cNvSpPr txBox="1"/>
          <p:nvPr/>
        </p:nvSpPr>
        <p:spPr>
          <a:xfrm>
            <a:off x="1611056" y="1362642"/>
            <a:ext cx="8969888" cy="2862322"/>
          </a:xfrm>
          <a:prstGeom prst="rect">
            <a:avLst/>
          </a:prstGeom>
          <a:noFill/>
        </p:spPr>
        <p:txBody>
          <a:bodyPr wrap="square" rtlCol="0">
            <a:spAutoFit/>
          </a:bodyPr>
          <a:lstStyle/>
          <a:p>
            <a:pPr algn="ctr" defTabSz="914377"/>
            <a:r>
              <a:rPr lang="es-MX" sz="6000"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LA FELICIDAD ES EL </a:t>
            </a:r>
            <a:r>
              <a:rPr lang="es-MX" sz="6000" b="1"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COMBUSTIBLE</a:t>
            </a:r>
            <a:r>
              <a:rPr lang="es-MX" sz="6000"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DEL ÉXITO, NO AL REVÉS.</a:t>
            </a:r>
          </a:p>
        </p:txBody>
      </p:sp>
      <p:sp>
        <p:nvSpPr>
          <p:cNvPr id="2" name="CuadroTexto 1">
            <a:extLst>
              <a:ext uri="{FF2B5EF4-FFF2-40B4-BE49-F238E27FC236}">
                <a16:creationId xmlns:a16="http://schemas.microsoft.com/office/drawing/2014/main" id="{E76B1075-F116-C940-830A-AFEB76CB822B}"/>
              </a:ext>
            </a:extLst>
          </p:cNvPr>
          <p:cNvSpPr txBox="1"/>
          <p:nvPr/>
        </p:nvSpPr>
        <p:spPr>
          <a:xfrm>
            <a:off x="-4989095" y="4812632"/>
            <a:ext cx="184731" cy="300210"/>
          </a:xfrm>
          <a:prstGeom prst="rect">
            <a:avLst/>
          </a:prstGeom>
          <a:noFill/>
        </p:spPr>
        <p:txBody>
          <a:bodyPr wrap="none" rtlCol="0">
            <a:spAutoFit/>
          </a:bodyPr>
          <a:lstStyle/>
          <a:p>
            <a:pPr defTabSz="914377"/>
            <a:endParaRPr lang="es-MX" sz="1351" dirty="0">
              <a:solidFill>
                <a:prstClr val="black"/>
              </a:solidFill>
              <a:latin typeface="Arial" panose="020B0604020202020204"/>
            </a:endParaRPr>
          </a:p>
        </p:txBody>
      </p:sp>
      <p:pic>
        <p:nvPicPr>
          <p:cNvPr id="6" name="Imagen 5">
            <a:extLst>
              <a:ext uri="{FF2B5EF4-FFF2-40B4-BE49-F238E27FC236}">
                <a16:creationId xmlns:a16="http://schemas.microsoft.com/office/drawing/2014/main" id="{9800751E-230C-E44F-9AAC-BCADA6B1488F}"/>
              </a:ext>
            </a:extLst>
          </p:cNvPr>
          <p:cNvPicPr>
            <a:picLocks noChangeAspect="1"/>
          </p:cNvPicPr>
          <p:nvPr/>
        </p:nvPicPr>
        <p:blipFill rotWithShape="1">
          <a:blip r:embed="rId3"/>
          <a:srcRect t="62556"/>
          <a:stretch/>
        </p:blipFill>
        <p:spPr>
          <a:xfrm>
            <a:off x="1806" y="4290117"/>
            <a:ext cx="12188388" cy="2567883"/>
          </a:xfrm>
          <a:prstGeom prst="rect">
            <a:avLst/>
          </a:prstGeom>
        </p:spPr>
      </p:pic>
    </p:spTree>
    <p:extLst>
      <p:ext uri="{BB962C8B-B14F-4D97-AF65-F5344CB8AC3E}">
        <p14:creationId xmlns:p14="http://schemas.microsoft.com/office/powerpoint/2010/main" val="4927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DFCD794-DF32-1946-876C-FF15C567403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5542" y="1956619"/>
            <a:ext cx="11645052" cy="2649248"/>
          </a:xfrm>
          <a:prstGeom prst="rect">
            <a:avLst/>
          </a:prstGeom>
        </p:spPr>
      </p:pic>
      <p:sp>
        <p:nvSpPr>
          <p:cNvPr id="2" name="Título 1">
            <a:extLst>
              <a:ext uri="{FF2B5EF4-FFF2-40B4-BE49-F238E27FC236}">
                <a16:creationId xmlns:a16="http://schemas.microsoft.com/office/drawing/2014/main" id="{56E3762D-9692-4B4E-AF5E-5EE332431BE4}"/>
              </a:ext>
            </a:extLst>
          </p:cNvPr>
          <p:cNvSpPr>
            <a:spLocks noGrp="1"/>
          </p:cNvSpPr>
          <p:nvPr>
            <p:ph type="title"/>
          </p:nvPr>
        </p:nvSpPr>
        <p:spPr/>
        <p:txBody>
          <a:bodyPr/>
          <a:lstStyle/>
          <a:p>
            <a:r>
              <a:rPr lang="es-MX" b="1" dirty="0">
                <a:solidFill>
                  <a:srgbClr val="DB8C67"/>
                </a:solidFill>
              </a:rPr>
              <a:t>HUMANIDAD</a:t>
            </a:r>
          </a:p>
        </p:txBody>
      </p:sp>
      <p:pic>
        <p:nvPicPr>
          <p:cNvPr id="4" name="Imagen 3">
            <a:extLst>
              <a:ext uri="{FF2B5EF4-FFF2-40B4-BE49-F238E27FC236}">
                <a16:creationId xmlns:a16="http://schemas.microsoft.com/office/drawing/2014/main" id="{16009C2D-716C-A74A-995C-2E139ACCBFBF}"/>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378246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C5FD009-5E8F-C94A-BE0F-548E298CAD3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19407" y="1906444"/>
            <a:ext cx="11553183" cy="2743880"/>
          </a:xfrm>
          <a:prstGeom prst="rect">
            <a:avLst/>
          </a:prstGeom>
        </p:spPr>
      </p:pic>
      <p:sp>
        <p:nvSpPr>
          <p:cNvPr id="2" name="Título 1">
            <a:extLst>
              <a:ext uri="{FF2B5EF4-FFF2-40B4-BE49-F238E27FC236}">
                <a16:creationId xmlns:a16="http://schemas.microsoft.com/office/drawing/2014/main" id="{56E3762D-9692-4B4E-AF5E-5EE332431BE4}"/>
              </a:ext>
            </a:extLst>
          </p:cNvPr>
          <p:cNvSpPr>
            <a:spLocks noGrp="1"/>
          </p:cNvSpPr>
          <p:nvPr>
            <p:ph type="title"/>
          </p:nvPr>
        </p:nvSpPr>
        <p:spPr/>
        <p:txBody>
          <a:bodyPr/>
          <a:lstStyle/>
          <a:p>
            <a:r>
              <a:rPr lang="es-MX" b="1" dirty="0">
                <a:solidFill>
                  <a:srgbClr val="3C4A71"/>
                </a:solidFill>
              </a:rPr>
              <a:t>JUSTICIA</a:t>
            </a:r>
          </a:p>
        </p:txBody>
      </p:sp>
      <p:pic>
        <p:nvPicPr>
          <p:cNvPr id="4" name="Imagen 3">
            <a:extLst>
              <a:ext uri="{FF2B5EF4-FFF2-40B4-BE49-F238E27FC236}">
                <a16:creationId xmlns:a16="http://schemas.microsoft.com/office/drawing/2014/main" id="{16009C2D-716C-A74A-995C-2E139ACCBFBF}"/>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1402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B71C31B-310F-7C4C-8CF3-38CD7447CD7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19409" y="1954593"/>
            <a:ext cx="11553183" cy="2830532"/>
          </a:xfrm>
          <a:prstGeom prst="rect">
            <a:avLst/>
          </a:prstGeom>
        </p:spPr>
      </p:pic>
      <p:sp>
        <p:nvSpPr>
          <p:cNvPr id="2" name="Título 1">
            <a:extLst>
              <a:ext uri="{FF2B5EF4-FFF2-40B4-BE49-F238E27FC236}">
                <a16:creationId xmlns:a16="http://schemas.microsoft.com/office/drawing/2014/main" id="{56E3762D-9692-4B4E-AF5E-5EE332431BE4}"/>
              </a:ext>
            </a:extLst>
          </p:cNvPr>
          <p:cNvSpPr>
            <a:spLocks noGrp="1"/>
          </p:cNvSpPr>
          <p:nvPr>
            <p:ph type="title"/>
          </p:nvPr>
        </p:nvSpPr>
        <p:spPr/>
        <p:txBody>
          <a:bodyPr/>
          <a:lstStyle/>
          <a:p>
            <a:r>
              <a:rPr lang="es-MX" b="1" dirty="0">
                <a:solidFill>
                  <a:srgbClr val="47AFD6"/>
                </a:solidFill>
              </a:rPr>
              <a:t>TEMPLANZA</a:t>
            </a:r>
          </a:p>
        </p:txBody>
      </p:sp>
      <p:pic>
        <p:nvPicPr>
          <p:cNvPr id="4" name="Imagen 3">
            <a:extLst>
              <a:ext uri="{FF2B5EF4-FFF2-40B4-BE49-F238E27FC236}">
                <a16:creationId xmlns:a16="http://schemas.microsoft.com/office/drawing/2014/main" id="{16009C2D-716C-A74A-995C-2E139ACCBFBF}"/>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99272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97613D6-2031-DA4A-944E-FF7DED6143D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36342" y="1951989"/>
            <a:ext cx="11553183" cy="2830531"/>
          </a:xfrm>
          <a:prstGeom prst="rect">
            <a:avLst/>
          </a:prstGeom>
        </p:spPr>
      </p:pic>
      <p:sp>
        <p:nvSpPr>
          <p:cNvPr id="2" name="Título 1">
            <a:extLst>
              <a:ext uri="{FF2B5EF4-FFF2-40B4-BE49-F238E27FC236}">
                <a16:creationId xmlns:a16="http://schemas.microsoft.com/office/drawing/2014/main" id="{56E3762D-9692-4B4E-AF5E-5EE332431BE4}"/>
              </a:ext>
            </a:extLst>
          </p:cNvPr>
          <p:cNvSpPr>
            <a:spLocks noGrp="1"/>
          </p:cNvSpPr>
          <p:nvPr>
            <p:ph type="title"/>
          </p:nvPr>
        </p:nvSpPr>
        <p:spPr/>
        <p:txBody>
          <a:bodyPr/>
          <a:lstStyle/>
          <a:p>
            <a:r>
              <a:rPr lang="es-MX" b="1" dirty="0">
                <a:solidFill>
                  <a:srgbClr val="1941A8"/>
                </a:solidFill>
              </a:rPr>
              <a:t>TRASCENDENCIA</a:t>
            </a:r>
          </a:p>
        </p:txBody>
      </p:sp>
      <p:pic>
        <p:nvPicPr>
          <p:cNvPr id="4" name="Imagen 3">
            <a:extLst>
              <a:ext uri="{FF2B5EF4-FFF2-40B4-BE49-F238E27FC236}">
                <a16:creationId xmlns:a16="http://schemas.microsoft.com/office/drawing/2014/main" id="{16009C2D-716C-A74A-995C-2E139ACCBFBF}"/>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411636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68687DB-86CD-4FBB-9073-8C1262AE9F19}"/>
              </a:ext>
            </a:extLst>
          </p:cNvPr>
          <p:cNvPicPr>
            <a:picLocks noChangeAspect="1"/>
          </p:cNvPicPr>
          <p:nvPr/>
        </p:nvPicPr>
        <p:blipFill rotWithShape="1">
          <a:blip r:embed="rId2">
            <a:lum bright="70000" contrast="-70000"/>
          </a:blip>
          <a:srcRect t="8776"/>
          <a:stretch/>
        </p:blipFill>
        <p:spPr>
          <a:xfrm>
            <a:off x="18037" y="0"/>
            <a:ext cx="12173964" cy="6256144"/>
          </a:xfrm>
          <a:prstGeom prst="rect">
            <a:avLst/>
          </a:prstGeom>
        </p:spPr>
      </p:pic>
      <p:sp>
        <p:nvSpPr>
          <p:cNvPr id="2" name="CuadroTexto 1">
            <a:extLst>
              <a:ext uri="{FF2B5EF4-FFF2-40B4-BE49-F238E27FC236}">
                <a16:creationId xmlns:a16="http://schemas.microsoft.com/office/drawing/2014/main" id="{72EF9C84-C41F-4183-AF0B-BC607D4C9A9A}"/>
              </a:ext>
            </a:extLst>
          </p:cNvPr>
          <p:cNvSpPr txBox="1"/>
          <p:nvPr/>
        </p:nvSpPr>
        <p:spPr>
          <a:xfrm>
            <a:off x="1146459" y="672708"/>
            <a:ext cx="7286341" cy="2123658"/>
          </a:xfrm>
          <a:prstGeom prst="rect">
            <a:avLst/>
          </a:prstGeom>
          <a:noFill/>
        </p:spPr>
        <p:txBody>
          <a:bodyPr wrap="square" rtlCol="0">
            <a:spAutoFit/>
          </a:bodyPr>
          <a:lstStyle/>
          <a:p>
            <a:pPr defTabSz="914377"/>
            <a:r>
              <a:rPr lang="es-MX" sz="6600" b="1" dirty="0">
                <a:solidFill>
                  <a:prstClr val="black"/>
                </a:solidFill>
                <a:latin typeface="Arial" panose="020B0604020202020204" pitchFamily="34" charset="0"/>
                <a:cs typeface="Arial" panose="020B0604020202020204" pitchFamily="34" charset="0"/>
              </a:rPr>
              <a:t>APUNTALEMOS</a:t>
            </a:r>
            <a:r>
              <a:rPr lang="es-MX" sz="6600" dirty="0">
                <a:solidFill>
                  <a:prstClr val="black"/>
                </a:solidFill>
                <a:latin typeface="Arial" panose="020B0604020202020204" pitchFamily="34" charset="0"/>
                <a:cs typeface="Arial" panose="020B0604020202020204" pitchFamily="34" charset="0"/>
              </a:rPr>
              <a:t> DEBILIDADES </a:t>
            </a:r>
          </a:p>
        </p:txBody>
      </p:sp>
      <p:pic>
        <p:nvPicPr>
          <p:cNvPr id="4" name="Imagen 3">
            <a:extLst>
              <a:ext uri="{FF2B5EF4-FFF2-40B4-BE49-F238E27FC236}">
                <a16:creationId xmlns:a16="http://schemas.microsoft.com/office/drawing/2014/main" id="{5A4C6EE1-5CA7-614D-91B9-BE1E4154C8EB}"/>
              </a:ext>
            </a:extLst>
          </p:cNvPr>
          <p:cNvPicPr>
            <a:picLocks noChangeAspect="1"/>
          </p:cNvPicPr>
          <p:nvPr/>
        </p:nvPicPr>
        <p:blipFill rotWithShape="1">
          <a:blip r:embed="rId3"/>
          <a:srcRect t="62556"/>
          <a:stretch/>
        </p:blipFill>
        <p:spPr>
          <a:xfrm>
            <a:off x="1806" y="4290117"/>
            <a:ext cx="12188388" cy="2567883"/>
          </a:xfrm>
          <a:prstGeom prst="rect">
            <a:avLst/>
          </a:prstGeom>
        </p:spPr>
      </p:pic>
    </p:spTree>
    <p:extLst>
      <p:ext uri="{BB962C8B-B14F-4D97-AF65-F5344CB8AC3E}">
        <p14:creationId xmlns:p14="http://schemas.microsoft.com/office/powerpoint/2010/main" val="314598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480CB798-7DE4-394D-B633-41D154749602}"/>
              </a:ext>
            </a:extLst>
          </p:cNvPr>
          <p:cNvSpPr/>
          <p:nvPr/>
        </p:nvSpPr>
        <p:spPr>
          <a:xfrm>
            <a:off x="4444821" y="0"/>
            <a:ext cx="9121140" cy="6858000"/>
          </a:xfrm>
          <a:prstGeom prst="parallelogram">
            <a:avLst/>
          </a:prstGeom>
          <a:gradFill>
            <a:gsLst>
              <a:gs pos="26000">
                <a:schemeClr val="accent6">
                  <a:lumMod val="60000"/>
                  <a:lumOff val="40000"/>
                </a:schemeClr>
              </a:gs>
              <a:gs pos="69000">
                <a:srgbClr val="92D05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a:endParaRPr>
          </a:p>
        </p:txBody>
      </p:sp>
      <p:pic>
        <p:nvPicPr>
          <p:cNvPr id="3" name="Imagen 2">
            <a:extLst>
              <a:ext uri="{FF2B5EF4-FFF2-40B4-BE49-F238E27FC236}">
                <a16:creationId xmlns:a16="http://schemas.microsoft.com/office/drawing/2014/main" id="{480819D3-E8F8-44A7-B8EA-D0E3744D377A}"/>
              </a:ext>
            </a:extLst>
          </p:cNvPr>
          <p:cNvPicPr>
            <a:picLocks noChangeAspect="1"/>
          </p:cNvPicPr>
          <p:nvPr/>
        </p:nvPicPr>
        <p:blipFill rotWithShape="1">
          <a:blip r:embed="rId3"/>
          <a:srcRect l="17083" t="11358" r="50556"/>
          <a:stretch/>
        </p:blipFill>
        <p:spPr>
          <a:xfrm>
            <a:off x="643467" y="203200"/>
            <a:ext cx="3945467" cy="6079067"/>
          </a:xfrm>
          <a:prstGeom prst="rect">
            <a:avLst/>
          </a:prstGeom>
        </p:spPr>
      </p:pic>
      <p:sp>
        <p:nvSpPr>
          <p:cNvPr id="2" name="Título 1"/>
          <p:cNvSpPr>
            <a:spLocks noGrp="1"/>
          </p:cNvSpPr>
          <p:nvPr>
            <p:ph type="ctrTitle"/>
          </p:nvPr>
        </p:nvSpPr>
        <p:spPr>
          <a:xfrm>
            <a:off x="5747037" y="2048933"/>
            <a:ext cx="5862233" cy="2387600"/>
          </a:xfrm>
        </p:spPr>
        <p:txBody>
          <a:bodyPr>
            <a:normAutofit fontScale="90000"/>
          </a:bodyPr>
          <a:lstStyle/>
          <a:p>
            <a:r>
              <a:rPr lang="es-MX" dirty="0">
                <a:solidFill>
                  <a:schemeClr val="bg1"/>
                </a:solidFill>
                <a:latin typeface="Arial" panose="020B0604020202020204" pitchFamily="34" charset="0"/>
                <a:cs typeface="Arial" panose="020B0604020202020204" pitchFamily="34" charset="0"/>
              </a:rPr>
              <a:t>PARA LOGRAR TUS METAS, </a:t>
            </a:r>
            <a:r>
              <a:rPr lang="es-MX" b="1" dirty="0">
                <a:solidFill>
                  <a:schemeClr val="bg1"/>
                </a:solidFill>
                <a:latin typeface="Arial" panose="020B0604020202020204" pitchFamily="34" charset="0"/>
                <a:cs typeface="Arial" panose="020B0604020202020204" pitchFamily="34" charset="0"/>
              </a:rPr>
              <a:t>USA TUS FORTALEZAS</a:t>
            </a:r>
          </a:p>
        </p:txBody>
      </p:sp>
      <p:pic>
        <p:nvPicPr>
          <p:cNvPr id="5" name="Imagen 4">
            <a:extLst>
              <a:ext uri="{FF2B5EF4-FFF2-40B4-BE49-F238E27FC236}">
                <a16:creationId xmlns:a16="http://schemas.microsoft.com/office/drawing/2014/main" id="{EDC8D44A-F412-E64A-8B65-153D296071C6}"/>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38666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5280" y="-167908"/>
            <a:ext cx="11391499" cy="1241327"/>
          </a:xfrm>
        </p:spPr>
        <p:txBody>
          <a:bodyPr>
            <a:normAutofit/>
          </a:bodyPr>
          <a:lstStyle/>
          <a:p>
            <a:pPr algn="ctr"/>
            <a:r>
              <a:rPr lang="es-MX" sz="3733" b="1" dirty="0">
                <a:latin typeface="Arial" panose="020B0604020202020204" pitchFamily="34" charset="0"/>
                <a:cs typeface="Arial" panose="020B0604020202020204" pitchFamily="34" charset="0"/>
              </a:rPr>
              <a:t>PARA POTENCIAR </a:t>
            </a:r>
            <a:r>
              <a:rPr lang="es-MX" sz="3733" dirty="0">
                <a:latin typeface="Arial" panose="020B0604020202020204" pitchFamily="34" charset="0"/>
                <a:cs typeface="Arial" panose="020B0604020202020204" pitchFamily="34" charset="0"/>
              </a:rPr>
              <a:t>DESEMPEÑO</a:t>
            </a:r>
          </a:p>
        </p:txBody>
      </p:sp>
      <p:sp>
        <p:nvSpPr>
          <p:cNvPr id="4" name="Rectángulo redondeado 3">
            <a:extLst>
              <a:ext uri="{FF2B5EF4-FFF2-40B4-BE49-F238E27FC236}">
                <a16:creationId xmlns:a16="http://schemas.microsoft.com/office/drawing/2014/main" id="{EDE94F2F-A338-1645-98F0-90B8A7D2FBC4}"/>
              </a:ext>
            </a:extLst>
          </p:cNvPr>
          <p:cNvSpPr/>
          <p:nvPr/>
        </p:nvSpPr>
        <p:spPr>
          <a:xfrm>
            <a:off x="516467" y="1250731"/>
            <a:ext cx="2760133" cy="2099733"/>
          </a:xfrm>
          <a:prstGeom prst="roundRect">
            <a:avLst/>
          </a:prstGeom>
          <a:gradFill>
            <a:gsLst>
              <a:gs pos="26000">
                <a:schemeClr val="accent6">
                  <a:lumMod val="60000"/>
                  <a:lumOff val="40000"/>
                </a:schemeClr>
              </a:gs>
              <a:gs pos="69000">
                <a:srgbClr val="92D05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solidFill>
                <a:prstClr val="white"/>
              </a:solidFill>
              <a:latin typeface="Arial" panose="020B0604020202020204"/>
            </a:endParaRPr>
          </a:p>
        </p:txBody>
      </p:sp>
      <p:sp>
        <p:nvSpPr>
          <p:cNvPr id="8" name="Rectángulo redondeado 7">
            <a:extLst>
              <a:ext uri="{FF2B5EF4-FFF2-40B4-BE49-F238E27FC236}">
                <a16:creationId xmlns:a16="http://schemas.microsoft.com/office/drawing/2014/main" id="{FD0D3837-1851-BD44-8E91-217C565B1525}"/>
              </a:ext>
            </a:extLst>
          </p:cNvPr>
          <p:cNvSpPr/>
          <p:nvPr/>
        </p:nvSpPr>
        <p:spPr>
          <a:xfrm>
            <a:off x="4538134" y="1250731"/>
            <a:ext cx="2760133" cy="2099733"/>
          </a:xfrm>
          <a:prstGeom prst="roundRect">
            <a:avLst/>
          </a:prstGeom>
          <a:gradFill>
            <a:gsLst>
              <a:gs pos="26000">
                <a:schemeClr val="accent6">
                  <a:lumMod val="60000"/>
                  <a:lumOff val="40000"/>
                </a:schemeClr>
              </a:gs>
              <a:gs pos="69000">
                <a:srgbClr val="92D05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solidFill>
                <a:prstClr val="white"/>
              </a:solidFill>
              <a:latin typeface="Arial" panose="020B0604020202020204"/>
            </a:endParaRPr>
          </a:p>
        </p:txBody>
      </p:sp>
      <p:sp>
        <p:nvSpPr>
          <p:cNvPr id="6" name="CuadroTexto 5">
            <a:extLst>
              <a:ext uri="{FF2B5EF4-FFF2-40B4-BE49-F238E27FC236}">
                <a16:creationId xmlns:a16="http://schemas.microsoft.com/office/drawing/2014/main" id="{C346C1C8-3484-164E-A5F1-ACEBAFF30068}"/>
              </a:ext>
            </a:extLst>
          </p:cNvPr>
          <p:cNvSpPr txBox="1"/>
          <p:nvPr/>
        </p:nvSpPr>
        <p:spPr>
          <a:xfrm>
            <a:off x="625949" y="1746599"/>
            <a:ext cx="2523067" cy="1077026"/>
          </a:xfrm>
          <a:prstGeom prst="rect">
            <a:avLst/>
          </a:prstGeom>
          <a:noFill/>
        </p:spPr>
        <p:txBody>
          <a:bodyPr wrap="square" rtlCol="0">
            <a:spAutoFit/>
          </a:bodyPr>
          <a:lstStyle/>
          <a:p>
            <a:pPr algn="ctr" defTabSz="914377"/>
            <a:r>
              <a:rPr lang="es-MX" sz="2133" b="1" dirty="0">
                <a:solidFill>
                  <a:prstClr val="white"/>
                </a:solidFill>
                <a:latin typeface="Arial" panose="020B0604020202020204"/>
              </a:rPr>
              <a:t>ENCONTRAR QUE ESTÁ MAL</a:t>
            </a:r>
          </a:p>
          <a:p>
            <a:pPr algn="ctr" defTabSz="914377"/>
            <a:r>
              <a:rPr lang="es-MX" sz="2133" dirty="0">
                <a:solidFill>
                  <a:prstClr val="white"/>
                </a:solidFill>
                <a:latin typeface="Arial" panose="020B0604020202020204"/>
              </a:rPr>
              <a:t>(Y REMEDIARLO)</a:t>
            </a:r>
          </a:p>
        </p:txBody>
      </p:sp>
      <p:sp>
        <p:nvSpPr>
          <p:cNvPr id="11" name="CuadroTexto 10">
            <a:extLst>
              <a:ext uri="{FF2B5EF4-FFF2-40B4-BE49-F238E27FC236}">
                <a16:creationId xmlns:a16="http://schemas.microsoft.com/office/drawing/2014/main" id="{98BBC8C9-5F6F-9047-9B6F-CBD79E08657D}"/>
              </a:ext>
            </a:extLst>
          </p:cNvPr>
          <p:cNvSpPr txBox="1"/>
          <p:nvPr/>
        </p:nvSpPr>
        <p:spPr>
          <a:xfrm>
            <a:off x="4682356" y="1746599"/>
            <a:ext cx="2523067" cy="1077026"/>
          </a:xfrm>
          <a:prstGeom prst="rect">
            <a:avLst/>
          </a:prstGeom>
          <a:noFill/>
        </p:spPr>
        <p:txBody>
          <a:bodyPr wrap="square" rtlCol="0">
            <a:spAutoFit/>
          </a:bodyPr>
          <a:lstStyle/>
          <a:p>
            <a:pPr algn="ctr" defTabSz="914377"/>
            <a:r>
              <a:rPr lang="es-MX" sz="2133" b="1" dirty="0">
                <a:solidFill>
                  <a:prstClr val="white"/>
                </a:solidFill>
                <a:latin typeface="Arial" panose="020B0604020202020204"/>
              </a:rPr>
              <a:t>BUSCAR BRECHAS</a:t>
            </a:r>
          </a:p>
          <a:p>
            <a:pPr algn="ctr" defTabSz="914377"/>
            <a:r>
              <a:rPr lang="es-MX" sz="2133" dirty="0">
                <a:solidFill>
                  <a:prstClr val="white"/>
                </a:solidFill>
                <a:latin typeface="Arial" panose="020B0604020202020204"/>
              </a:rPr>
              <a:t>(Y CERRARLAS)</a:t>
            </a:r>
          </a:p>
        </p:txBody>
      </p:sp>
      <p:sp>
        <p:nvSpPr>
          <p:cNvPr id="12" name="Cruz 11">
            <a:extLst>
              <a:ext uri="{FF2B5EF4-FFF2-40B4-BE49-F238E27FC236}">
                <a16:creationId xmlns:a16="http://schemas.microsoft.com/office/drawing/2014/main" id="{786E065A-3569-6A48-B7FA-07BB1C064D04}"/>
              </a:ext>
            </a:extLst>
          </p:cNvPr>
          <p:cNvSpPr/>
          <p:nvPr/>
        </p:nvSpPr>
        <p:spPr>
          <a:xfrm rot="5400000">
            <a:off x="3501551" y="1988200"/>
            <a:ext cx="812800" cy="786232"/>
          </a:xfrm>
          <a:prstGeom prst="plus">
            <a:avLst>
              <a:gd name="adj" fmla="val 38793"/>
            </a:avLst>
          </a:prstGeom>
          <a:gradFill>
            <a:gsLst>
              <a:gs pos="26000">
                <a:schemeClr val="accent6">
                  <a:lumMod val="60000"/>
                  <a:lumOff val="40000"/>
                </a:schemeClr>
              </a:gs>
              <a:gs pos="69000">
                <a:srgbClr val="92D05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solidFill>
                <a:prstClr val="white"/>
              </a:solidFill>
              <a:latin typeface="Arial" panose="020B0604020202020204"/>
            </a:endParaRPr>
          </a:p>
        </p:txBody>
      </p:sp>
      <p:grpSp>
        <p:nvGrpSpPr>
          <p:cNvPr id="26" name="Grupo 25">
            <a:extLst>
              <a:ext uri="{FF2B5EF4-FFF2-40B4-BE49-F238E27FC236}">
                <a16:creationId xmlns:a16="http://schemas.microsoft.com/office/drawing/2014/main" id="{4AA1518F-AAB8-5E4A-A331-311CCDD22138}"/>
              </a:ext>
            </a:extLst>
          </p:cNvPr>
          <p:cNvGrpSpPr/>
          <p:nvPr/>
        </p:nvGrpSpPr>
        <p:grpSpPr>
          <a:xfrm>
            <a:off x="7609490" y="2074042"/>
            <a:ext cx="854841" cy="562887"/>
            <a:chOff x="5707117" y="1555531"/>
            <a:chExt cx="641131" cy="422165"/>
          </a:xfrm>
        </p:grpSpPr>
        <p:sp>
          <p:nvSpPr>
            <p:cNvPr id="13" name="Rectángulo 12">
              <a:extLst>
                <a:ext uri="{FF2B5EF4-FFF2-40B4-BE49-F238E27FC236}">
                  <a16:creationId xmlns:a16="http://schemas.microsoft.com/office/drawing/2014/main" id="{0FF84DAE-29F1-7449-912C-B7B3B65F7AA9}"/>
                </a:ext>
              </a:extLst>
            </p:cNvPr>
            <p:cNvSpPr/>
            <p:nvPr/>
          </p:nvSpPr>
          <p:spPr>
            <a:xfrm>
              <a:off x="5707117" y="1555531"/>
              <a:ext cx="641131" cy="169917"/>
            </a:xfrm>
            <a:prstGeom prst="rect">
              <a:avLst/>
            </a:prstGeom>
            <a:gradFill>
              <a:gsLst>
                <a:gs pos="26000">
                  <a:schemeClr val="accent6">
                    <a:lumMod val="60000"/>
                    <a:lumOff val="40000"/>
                  </a:schemeClr>
                </a:gs>
                <a:gs pos="69000">
                  <a:srgbClr val="92D05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solidFill>
                  <a:prstClr val="white"/>
                </a:solidFill>
                <a:latin typeface="Arial" panose="020B0604020202020204"/>
              </a:endParaRPr>
            </a:p>
          </p:txBody>
        </p:sp>
        <p:sp>
          <p:nvSpPr>
            <p:cNvPr id="14" name="Rectángulo 13">
              <a:extLst>
                <a:ext uri="{FF2B5EF4-FFF2-40B4-BE49-F238E27FC236}">
                  <a16:creationId xmlns:a16="http://schemas.microsoft.com/office/drawing/2014/main" id="{0E88E029-0893-7746-8C26-D6402E343DBE}"/>
                </a:ext>
              </a:extLst>
            </p:cNvPr>
            <p:cNvSpPr/>
            <p:nvPr/>
          </p:nvSpPr>
          <p:spPr>
            <a:xfrm>
              <a:off x="5707117" y="1807779"/>
              <a:ext cx="641131" cy="169917"/>
            </a:xfrm>
            <a:prstGeom prst="rect">
              <a:avLst/>
            </a:prstGeom>
            <a:gradFill>
              <a:gsLst>
                <a:gs pos="26000">
                  <a:schemeClr val="accent6">
                    <a:lumMod val="60000"/>
                    <a:lumOff val="40000"/>
                  </a:schemeClr>
                </a:gs>
                <a:gs pos="69000">
                  <a:srgbClr val="92D05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solidFill>
                  <a:prstClr val="white"/>
                </a:solidFill>
                <a:latin typeface="Arial" panose="020B0604020202020204"/>
              </a:endParaRPr>
            </a:p>
          </p:txBody>
        </p:sp>
      </p:grpSp>
      <p:sp>
        <p:nvSpPr>
          <p:cNvPr id="15" name="CuadroTexto 14">
            <a:extLst>
              <a:ext uri="{FF2B5EF4-FFF2-40B4-BE49-F238E27FC236}">
                <a16:creationId xmlns:a16="http://schemas.microsoft.com/office/drawing/2014/main" id="{47083624-F70C-DC4F-A7BE-5DED7FD60997}"/>
              </a:ext>
            </a:extLst>
          </p:cNvPr>
          <p:cNvSpPr txBox="1"/>
          <p:nvPr/>
        </p:nvSpPr>
        <p:spPr>
          <a:xfrm>
            <a:off x="8775553" y="1869709"/>
            <a:ext cx="3067272" cy="830997"/>
          </a:xfrm>
          <a:prstGeom prst="rect">
            <a:avLst/>
          </a:prstGeom>
          <a:noFill/>
        </p:spPr>
        <p:txBody>
          <a:bodyPr wrap="square" rtlCol="0">
            <a:spAutoFit/>
          </a:bodyPr>
          <a:lstStyle/>
          <a:p>
            <a:pPr algn="ctr" defTabSz="914377"/>
            <a:r>
              <a:rPr lang="es-MX" sz="2400" b="1" dirty="0">
                <a:gradFill>
                  <a:gsLst>
                    <a:gs pos="26000">
                      <a:srgbClr val="70AD47">
                        <a:lumMod val="60000"/>
                        <a:lumOff val="40000"/>
                      </a:srgbClr>
                    </a:gs>
                    <a:gs pos="69000">
                      <a:srgbClr val="92D050"/>
                    </a:gs>
                  </a:gsLst>
                  <a:lin ang="9600000" scaled="0"/>
                </a:gradFill>
                <a:latin typeface="Arial" panose="020B0604020202020204"/>
              </a:rPr>
              <a:t>LÍDER</a:t>
            </a:r>
          </a:p>
          <a:p>
            <a:pPr algn="ctr" defTabSz="914377"/>
            <a:r>
              <a:rPr lang="es-MX" sz="2400" b="1" dirty="0">
                <a:gradFill>
                  <a:gsLst>
                    <a:gs pos="26000">
                      <a:srgbClr val="70AD47">
                        <a:lumMod val="60000"/>
                        <a:lumOff val="40000"/>
                      </a:srgbClr>
                    </a:gs>
                    <a:gs pos="69000">
                      <a:srgbClr val="92D050"/>
                    </a:gs>
                  </a:gsLst>
                  <a:lin ang="9600000" scaled="0"/>
                </a:gradFill>
                <a:latin typeface="Arial" panose="020B0604020202020204"/>
              </a:rPr>
              <a:t>CONVENCIONAL</a:t>
            </a:r>
            <a:endParaRPr lang="es-MX" sz="2400" dirty="0">
              <a:gradFill>
                <a:gsLst>
                  <a:gs pos="26000">
                    <a:srgbClr val="70AD47">
                      <a:lumMod val="60000"/>
                      <a:lumOff val="40000"/>
                    </a:srgbClr>
                  </a:gs>
                  <a:gs pos="69000">
                    <a:srgbClr val="92D050"/>
                  </a:gs>
                </a:gsLst>
                <a:lin ang="9600000" scaled="0"/>
              </a:gradFill>
              <a:latin typeface="Arial" panose="020B0604020202020204"/>
            </a:endParaRPr>
          </a:p>
        </p:txBody>
      </p:sp>
      <p:sp>
        <p:nvSpPr>
          <p:cNvPr id="16" name="Rectángulo redondeado 15">
            <a:extLst>
              <a:ext uri="{FF2B5EF4-FFF2-40B4-BE49-F238E27FC236}">
                <a16:creationId xmlns:a16="http://schemas.microsoft.com/office/drawing/2014/main" id="{ED986E14-64A1-7B4F-89D2-5D2367368D72}"/>
              </a:ext>
            </a:extLst>
          </p:cNvPr>
          <p:cNvSpPr/>
          <p:nvPr/>
        </p:nvSpPr>
        <p:spPr>
          <a:xfrm>
            <a:off x="516467" y="3534979"/>
            <a:ext cx="2760133" cy="2099733"/>
          </a:xfrm>
          <a:prstGeom prst="roundRect">
            <a:avLst/>
          </a:prstGeom>
          <a:gradFill>
            <a:gsLst>
              <a:gs pos="0">
                <a:srgbClr val="47AFD6"/>
              </a:gs>
              <a:gs pos="100000">
                <a:srgbClr val="1941A8"/>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noFill/>
              <a:latin typeface="Arial" panose="020B0604020202020204"/>
            </a:endParaRPr>
          </a:p>
        </p:txBody>
      </p:sp>
      <p:sp>
        <p:nvSpPr>
          <p:cNvPr id="17" name="Rectángulo redondeado 16">
            <a:extLst>
              <a:ext uri="{FF2B5EF4-FFF2-40B4-BE49-F238E27FC236}">
                <a16:creationId xmlns:a16="http://schemas.microsoft.com/office/drawing/2014/main" id="{3468CF53-F9BF-2B45-B829-6B2DF83CFF48}"/>
              </a:ext>
            </a:extLst>
          </p:cNvPr>
          <p:cNvSpPr/>
          <p:nvPr/>
        </p:nvSpPr>
        <p:spPr>
          <a:xfrm>
            <a:off x="4538134" y="3534979"/>
            <a:ext cx="2760133" cy="2099733"/>
          </a:xfrm>
          <a:prstGeom prst="roundRect">
            <a:avLst/>
          </a:prstGeom>
          <a:gradFill>
            <a:gsLst>
              <a:gs pos="0">
                <a:srgbClr val="47AFD6"/>
              </a:gs>
              <a:gs pos="100000">
                <a:srgbClr val="1941A8"/>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noFill/>
              <a:latin typeface="Arial" panose="020B0604020202020204"/>
            </a:endParaRPr>
          </a:p>
        </p:txBody>
      </p:sp>
      <p:sp>
        <p:nvSpPr>
          <p:cNvPr id="18" name="CuadroTexto 17">
            <a:extLst>
              <a:ext uri="{FF2B5EF4-FFF2-40B4-BE49-F238E27FC236}">
                <a16:creationId xmlns:a16="http://schemas.microsoft.com/office/drawing/2014/main" id="{3A13BB14-E960-DB4A-89F7-67627AEF6344}"/>
              </a:ext>
            </a:extLst>
          </p:cNvPr>
          <p:cNvSpPr txBox="1"/>
          <p:nvPr/>
        </p:nvSpPr>
        <p:spPr>
          <a:xfrm>
            <a:off x="625949" y="4030847"/>
            <a:ext cx="2523067" cy="1077026"/>
          </a:xfrm>
          <a:prstGeom prst="rect">
            <a:avLst/>
          </a:prstGeom>
          <a:noFill/>
        </p:spPr>
        <p:txBody>
          <a:bodyPr wrap="square" rtlCol="0">
            <a:spAutoFit/>
          </a:bodyPr>
          <a:lstStyle/>
          <a:p>
            <a:pPr algn="ctr" defTabSz="914377"/>
            <a:r>
              <a:rPr lang="es-MX" sz="2133" b="1" dirty="0">
                <a:solidFill>
                  <a:prstClr val="white"/>
                </a:solidFill>
                <a:latin typeface="Arial" panose="020B0604020202020204"/>
              </a:rPr>
              <a:t>ENCONTRAR QUE ESTÁ BIEN</a:t>
            </a:r>
          </a:p>
          <a:p>
            <a:pPr algn="ctr" defTabSz="914377"/>
            <a:r>
              <a:rPr lang="es-MX" sz="2133" dirty="0">
                <a:solidFill>
                  <a:prstClr val="white"/>
                </a:solidFill>
                <a:latin typeface="Arial" panose="020B0604020202020204"/>
              </a:rPr>
              <a:t>(Y REPLICARLO)</a:t>
            </a:r>
          </a:p>
        </p:txBody>
      </p:sp>
      <p:sp>
        <p:nvSpPr>
          <p:cNvPr id="19" name="CuadroTexto 18">
            <a:extLst>
              <a:ext uri="{FF2B5EF4-FFF2-40B4-BE49-F238E27FC236}">
                <a16:creationId xmlns:a16="http://schemas.microsoft.com/office/drawing/2014/main" id="{1686E6F0-5E51-C349-8620-1741BFF40FEF}"/>
              </a:ext>
            </a:extLst>
          </p:cNvPr>
          <p:cNvSpPr txBox="1"/>
          <p:nvPr/>
        </p:nvSpPr>
        <p:spPr>
          <a:xfrm>
            <a:off x="4598275" y="4030847"/>
            <a:ext cx="2615911" cy="1077026"/>
          </a:xfrm>
          <a:prstGeom prst="rect">
            <a:avLst/>
          </a:prstGeom>
          <a:noFill/>
        </p:spPr>
        <p:txBody>
          <a:bodyPr wrap="square" rtlCol="0">
            <a:spAutoFit/>
          </a:bodyPr>
          <a:lstStyle/>
          <a:p>
            <a:pPr algn="ctr" defTabSz="914377"/>
            <a:r>
              <a:rPr lang="es-MX" sz="2133" b="1" dirty="0">
                <a:solidFill>
                  <a:prstClr val="white"/>
                </a:solidFill>
                <a:latin typeface="Arial" panose="020B0604020202020204"/>
              </a:rPr>
              <a:t>BUSCAR FORTALEZAS</a:t>
            </a:r>
          </a:p>
          <a:p>
            <a:pPr algn="ctr" defTabSz="914377"/>
            <a:r>
              <a:rPr lang="es-MX" sz="2133" dirty="0">
                <a:solidFill>
                  <a:prstClr val="white"/>
                </a:solidFill>
                <a:latin typeface="Arial" panose="020B0604020202020204"/>
              </a:rPr>
              <a:t>(E IMPULSARLAS)</a:t>
            </a:r>
          </a:p>
        </p:txBody>
      </p:sp>
      <p:sp>
        <p:nvSpPr>
          <p:cNvPr id="20" name="Cruz 19">
            <a:extLst>
              <a:ext uri="{FF2B5EF4-FFF2-40B4-BE49-F238E27FC236}">
                <a16:creationId xmlns:a16="http://schemas.microsoft.com/office/drawing/2014/main" id="{8D302909-61F7-6648-9C75-2A91C8BFC13E}"/>
              </a:ext>
            </a:extLst>
          </p:cNvPr>
          <p:cNvSpPr/>
          <p:nvPr/>
        </p:nvSpPr>
        <p:spPr>
          <a:xfrm rot="5400000">
            <a:off x="3501551" y="4272448"/>
            <a:ext cx="812800" cy="786232"/>
          </a:xfrm>
          <a:prstGeom prst="plus">
            <a:avLst>
              <a:gd name="adj" fmla="val 38793"/>
            </a:avLst>
          </a:prstGeom>
          <a:gradFill>
            <a:gsLst>
              <a:gs pos="0">
                <a:srgbClr val="47AFD6"/>
              </a:gs>
              <a:gs pos="100000">
                <a:srgbClr val="1941A8"/>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noFill/>
              <a:latin typeface="Arial" panose="020B0604020202020204"/>
            </a:endParaRPr>
          </a:p>
        </p:txBody>
      </p:sp>
      <p:grpSp>
        <p:nvGrpSpPr>
          <p:cNvPr id="31" name="Grupo 30">
            <a:extLst>
              <a:ext uri="{FF2B5EF4-FFF2-40B4-BE49-F238E27FC236}">
                <a16:creationId xmlns:a16="http://schemas.microsoft.com/office/drawing/2014/main" id="{B54DD133-BDD1-0B46-956C-AE2F1048C8AB}"/>
              </a:ext>
            </a:extLst>
          </p:cNvPr>
          <p:cNvGrpSpPr/>
          <p:nvPr/>
        </p:nvGrpSpPr>
        <p:grpSpPr>
          <a:xfrm>
            <a:off x="7609490" y="4358290"/>
            <a:ext cx="854841" cy="562887"/>
            <a:chOff x="5707117" y="3268717"/>
            <a:chExt cx="641131" cy="422165"/>
          </a:xfrm>
        </p:grpSpPr>
        <p:sp>
          <p:nvSpPr>
            <p:cNvPr id="21" name="Rectángulo 20">
              <a:extLst>
                <a:ext uri="{FF2B5EF4-FFF2-40B4-BE49-F238E27FC236}">
                  <a16:creationId xmlns:a16="http://schemas.microsoft.com/office/drawing/2014/main" id="{C36688BB-55A2-3841-954A-4F79DB09F2D4}"/>
                </a:ext>
              </a:extLst>
            </p:cNvPr>
            <p:cNvSpPr/>
            <p:nvPr/>
          </p:nvSpPr>
          <p:spPr>
            <a:xfrm>
              <a:off x="5707117" y="3268717"/>
              <a:ext cx="641131" cy="169917"/>
            </a:xfrm>
            <a:prstGeom prst="rect">
              <a:avLst/>
            </a:prstGeom>
            <a:gradFill>
              <a:gsLst>
                <a:gs pos="0">
                  <a:srgbClr val="47AFD6"/>
                </a:gs>
                <a:gs pos="100000">
                  <a:srgbClr val="1941A8"/>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noFill/>
                <a:latin typeface="Arial" panose="020B0604020202020204"/>
              </a:endParaRPr>
            </a:p>
          </p:txBody>
        </p:sp>
        <p:sp>
          <p:nvSpPr>
            <p:cNvPr id="22" name="Rectángulo 21">
              <a:extLst>
                <a:ext uri="{FF2B5EF4-FFF2-40B4-BE49-F238E27FC236}">
                  <a16:creationId xmlns:a16="http://schemas.microsoft.com/office/drawing/2014/main" id="{4AD93473-CB3F-5D4C-8139-C5D2161BE301}"/>
                </a:ext>
              </a:extLst>
            </p:cNvPr>
            <p:cNvSpPr/>
            <p:nvPr/>
          </p:nvSpPr>
          <p:spPr>
            <a:xfrm>
              <a:off x="5707117" y="3520965"/>
              <a:ext cx="641131" cy="169917"/>
            </a:xfrm>
            <a:prstGeom prst="rect">
              <a:avLst/>
            </a:prstGeom>
            <a:gradFill>
              <a:gsLst>
                <a:gs pos="0">
                  <a:srgbClr val="47AFD6"/>
                </a:gs>
                <a:gs pos="100000">
                  <a:srgbClr val="1941A8"/>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noFill/>
                <a:latin typeface="Arial" panose="020B0604020202020204"/>
              </a:endParaRPr>
            </a:p>
          </p:txBody>
        </p:sp>
      </p:grpSp>
      <p:sp>
        <p:nvSpPr>
          <p:cNvPr id="23" name="CuadroTexto 22">
            <a:extLst>
              <a:ext uri="{FF2B5EF4-FFF2-40B4-BE49-F238E27FC236}">
                <a16:creationId xmlns:a16="http://schemas.microsoft.com/office/drawing/2014/main" id="{A1700C7C-6D82-BB48-8940-2D739C8C99C2}"/>
              </a:ext>
            </a:extLst>
          </p:cNvPr>
          <p:cNvSpPr txBox="1"/>
          <p:nvPr/>
        </p:nvSpPr>
        <p:spPr>
          <a:xfrm>
            <a:off x="8775553" y="3894401"/>
            <a:ext cx="3067272" cy="1569660"/>
          </a:xfrm>
          <a:prstGeom prst="rect">
            <a:avLst/>
          </a:prstGeom>
          <a:noFill/>
        </p:spPr>
        <p:txBody>
          <a:bodyPr wrap="square" rtlCol="0">
            <a:spAutoFit/>
          </a:bodyPr>
          <a:lstStyle/>
          <a:p>
            <a:pPr algn="ctr" defTabSz="914377"/>
            <a:r>
              <a:rPr lang="es-MX" sz="3200" b="1" dirty="0">
                <a:gradFill>
                  <a:gsLst>
                    <a:gs pos="8000">
                      <a:srgbClr val="47AFD6"/>
                    </a:gs>
                    <a:gs pos="100000">
                      <a:srgbClr val="1941A8"/>
                    </a:gs>
                  </a:gsLst>
                  <a:lin ang="9600000" scaled="0"/>
                </a:gradFill>
                <a:latin typeface="Arial" panose="020B0604020202020204"/>
              </a:rPr>
              <a:t>LÍDER</a:t>
            </a:r>
          </a:p>
          <a:p>
            <a:pPr algn="ctr" defTabSz="914377"/>
            <a:r>
              <a:rPr lang="es-MX" sz="3200" b="1" dirty="0">
                <a:gradFill>
                  <a:gsLst>
                    <a:gs pos="8000">
                      <a:srgbClr val="47AFD6"/>
                    </a:gs>
                    <a:gs pos="100000">
                      <a:srgbClr val="1941A8"/>
                    </a:gs>
                  </a:gsLst>
                  <a:lin ang="9600000" scaled="0"/>
                </a:gradFill>
                <a:latin typeface="Arial" panose="020B0604020202020204"/>
              </a:rPr>
              <a:t>BASADO EN</a:t>
            </a:r>
          </a:p>
          <a:p>
            <a:pPr algn="ctr" defTabSz="914377"/>
            <a:r>
              <a:rPr lang="es-MX" sz="3200" b="1" dirty="0">
                <a:gradFill>
                  <a:gsLst>
                    <a:gs pos="8000">
                      <a:srgbClr val="47AFD6"/>
                    </a:gs>
                    <a:gs pos="100000">
                      <a:srgbClr val="1941A8"/>
                    </a:gs>
                  </a:gsLst>
                  <a:lin ang="9600000" scaled="0"/>
                </a:gradFill>
                <a:latin typeface="Arial" panose="020B0604020202020204"/>
              </a:rPr>
              <a:t>FORTALEZAS</a:t>
            </a:r>
            <a:endParaRPr lang="es-MX" sz="3200" dirty="0">
              <a:gradFill>
                <a:gsLst>
                  <a:gs pos="8000">
                    <a:srgbClr val="47AFD6"/>
                  </a:gs>
                  <a:gs pos="100000">
                    <a:srgbClr val="1941A8"/>
                  </a:gs>
                </a:gsLst>
                <a:lin ang="9600000" scaled="0"/>
              </a:gradFill>
              <a:latin typeface="Arial" panose="020B0604020202020204"/>
            </a:endParaRPr>
          </a:p>
        </p:txBody>
      </p:sp>
      <p:sp>
        <p:nvSpPr>
          <p:cNvPr id="5" name="CuadroTexto 4">
            <a:extLst>
              <a:ext uri="{FF2B5EF4-FFF2-40B4-BE49-F238E27FC236}">
                <a16:creationId xmlns:a16="http://schemas.microsoft.com/office/drawing/2014/main" id="{7AA738CF-E64E-4F63-906D-781804D10F9D}"/>
              </a:ext>
            </a:extLst>
          </p:cNvPr>
          <p:cNvSpPr txBox="1"/>
          <p:nvPr/>
        </p:nvSpPr>
        <p:spPr>
          <a:xfrm>
            <a:off x="962919" y="3048016"/>
            <a:ext cx="10136221" cy="830997"/>
          </a:xfrm>
          <a:prstGeom prst="rect">
            <a:avLst/>
          </a:prstGeom>
          <a:gradFill>
            <a:gsLst>
              <a:gs pos="24000">
                <a:schemeClr val="accent4">
                  <a:lumMod val="60000"/>
                  <a:lumOff val="40000"/>
                </a:schemeClr>
              </a:gs>
              <a:gs pos="69000">
                <a:srgbClr val="FFC000"/>
              </a:gs>
            </a:gsLst>
            <a:lin ang="9600000" scaled="0"/>
          </a:gradFill>
          <a:effectLst>
            <a:outerShdw blurRad="50800" dist="38100" dir="5400000" algn="t" rotWithShape="0">
              <a:prstClr val="black">
                <a:alpha val="40000"/>
              </a:prstClr>
            </a:outerShdw>
          </a:effectLst>
        </p:spPr>
        <p:txBody>
          <a:bodyPr wrap="square" rtlCol="0" anchor="ctr">
            <a:spAutoFit/>
          </a:bodyPr>
          <a:lstStyle/>
          <a:p>
            <a:pPr algn="ctr" defTabSz="914377"/>
            <a:r>
              <a:rPr lang="es-MX" sz="4800" b="1" dirty="0">
                <a:solidFill>
                  <a:prstClr val="black"/>
                </a:solidFill>
                <a:latin typeface="Arial" panose="020B0604020202020204" pitchFamily="34" charset="0"/>
                <a:cs typeface="Arial" panose="020B0604020202020204" pitchFamily="34" charset="0"/>
              </a:rPr>
              <a:t>CAMBIO DE PERSPECTIVA </a:t>
            </a:r>
          </a:p>
        </p:txBody>
      </p:sp>
      <p:pic>
        <p:nvPicPr>
          <p:cNvPr id="30" name="Imagen 29">
            <a:extLst>
              <a:ext uri="{FF2B5EF4-FFF2-40B4-BE49-F238E27FC236}">
                <a16:creationId xmlns:a16="http://schemas.microsoft.com/office/drawing/2014/main" id="{7C841FD0-278F-0446-A23D-FD6500382B89}"/>
              </a:ext>
            </a:extLst>
          </p:cNvPr>
          <p:cNvPicPr>
            <a:picLocks noChangeAspect="1"/>
          </p:cNvPicPr>
          <p:nvPr/>
        </p:nvPicPr>
        <p:blipFill rotWithShape="1">
          <a:blip r:embed="rId3"/>
          <a:srcRect t="89393"/>
          <a:stretch/>
        </p:blipFill>
        <p:spPr>
          <a:xfrm>
            <a:off x="1806" y="6130579"/>
            <a:ext cx="12188388" cy="727420"/>
          </a:xfrm>
          <a:prstGeom prst="rect">
            <a:avLst/>
          </a:prstGeom>
        </p:spPr>
      </p:pic>
    </p:spTree>
    <p:extLst>
      <p:ext uri="{BB962C8B-B14F-4D97-AF65-F5344CB8AC3E}">
        <p14:creationId xmlns:p14="http://schemas.microsoft.com/office/powerpoint/2010/main" val="35745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6" grpId="0"/>
      <p:bldP spid="11" grpId="0"/>
      <p:bldP spid="12" grpId="0" animBg="1"/>
      <p:bldP spid="15" grpId="0"/>
      <p:bldP spid="16" grpId="0" animBg="1"/>
      <p:bldP spid="17" grpId="0" animBg="1"/>
      <p:bldP spid="18" grpId="0"/>
      <p:bldP spid="19" grpId="0"/>
      <p:bldP spid="20" grpId="0" animBg="1"/>
      <p:bldP spid="23"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581925C-611A-FA4B-AD9F-0F4F60A30092}"/>
              </a:ext>
            </a:extLst>
          </p:cNvPr>
          <p:cNvSpPr/>
          <p:nvPr/>
        </p:nvSpPr>
        <p:spPr>
          <a:xfrm>
            <a:off x="-169333" y="-118533"/>
            <a:ext cx="12598400" cy="7162800"/>
          </a:xfrm>
          <a:prstGeom prst="rect">
            <a:avLst/>
          </a:prstGeom>
          <a:gradFill>
            <a:gsLst>
              <a:gs pos="27000">
                <a:srgbClr val="9DD1BD">
                  <a:alpha val="71000"/>
                </a:srgbClr>
              </a:gs>
              <a:gs pos="69000">
                <a:srgbClr val="4C9B90">
                  <a:lumMod val="85000"/>
                  <a:lumOff val="15000"/>
                  <a:alpha val="76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solidFill>
                <a:prstClr val="white"/>
              </a:solidFill>
              <a:latin typeface="Arial" panose="020B0604020202020204"/>
            </a:endParaRPr>
          </a:p>
        </p:txBody>
      </p:sp>
      <p:sp>
        <p:nvSpPr>
          <p:cNvPr id="4" name="CuadroTexto 3">
            <a:extLst>
              <a:ext uri="{FF2B5EF4-FFF2-40B4-BE49-F238E27FC236}">
                <a16:creationId xmlns:a16="http://schemas.microsoft.com/office/drawing/2014/main" id="{F76B225D-677A-6E47-BD01-F5D28FC23E78}"/>
              </a:ext>
            </a:extLst>
          </p:cNvPr>
          <p:cNvSpPr txBox="1"/>
          <p:nvPr/>
        </p:nvSpPr>
        <p:spPr>
          <a:xfrm>
            <a:off x="759894" y="1213299"/>
            <a:ext cx="11053735" cy="3375604"/>
          </a:xfrm>
          <a:prstGeom prst="rect">
            <a:avLst/>
          </a:prstGeom>
          <a:noFill/>
        </p:spPr>
        <p:txBody>
          <a:bodyPr wrap="square" rtlCol="0">
            <a:spAutoFit/>
          </a:bodyPr>
          <a:lstStyle/>
          <a:p>
            <a:pPr defTabSz="914377"/>
            <a:r>
              <a:rPr lang="es-MX" sz="4267"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Quizá la vida </a:t>
            </a:r>
            <a:r>
              <a:rPr lang="es-MX" sz="4267" b="1"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no consiste en ser todólogo. </a:t>
            </a:r>
            <a:r>
              <a:rPr lang="es-MX" sz="4267"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Tal vez se trata de </a:t>
            </a:r>
            <a:r>
              <a:rPr lang="es-MX" sz="4267" b="1"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dejar de ser todo aquello que en realidad no eres</a:t>
            </a:r>
            <a:r>
              <a:rPr lang="es-MX" sz="4267"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para que puedas convertirte en aquello </a:t>
            </a:r>
            <a:r>
              <a:rPr lang="es-MX" sz="4267" b="1"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a lo que estabas destinado desde el inicio.</a:t>
            </a:r>
          </a:p>
        </p:txBody>
      </p:sp>
      <p:pic>
        <p:nvPicPr>
          <p:cNvPr id="5" name="Imagen 4">
            <a:extLst>
              <a:ext uri="{FF2B5EF4-FFF2-40B4-BE49-F238E27FC236}">
                <a16:creationId xmlns:a16="http://schemas.microsoft.com/office/drawing/2014/main" id="{3544D8F1-2A8F-9A45-A054-00EB607AAF5E}"/>
              </a:ext>
            </a:extLst>
          </p:cNvPr>
          <p:cNvPicPr>
            <a:picLocks noChangeAspect="1"/>
          </p:cNvPicPr>
          <p:nvPr/>
        </p:nvPicPr>
        <p:blipFill rotWithShape="1">
          <a:blip r:embed="rId3"/>
          <a:srcRect t="62556"/>
          <a:stretch/>
        </p:blipFill>
        <p:spPr>
          <a:xfrm>
            <a:off x="1806" y="4290117"/>
            <a:ext cx="12188388" cy="2567883"/>
          </a:xfrm>
          <a:prstGeom prst="rect">
            <a:avLst/>
          </a:prstGeom>
        </p:spPr>
      </p:pic>
    </p:spTree>
    <p:extLst>
      <p:ext uri="{BB962C8B-B14F-4D97-AF65-F5344CB8AC3E}">
        <p14:creationId xmlns:p14="http://schemas.microsoft.com/office/powerpoint/2010/main" val="19083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4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FDE757A-714F-4368-B589-BDFA2AD26D82}"/>
              </a:ext>
            </a:extLst>
          </p:cNvPr>
          <p:cNvPicPr>
            <a:picLocks noChangeAspect="1"/>
          </p:cNvPicPr>
          <p:nvPr/>
        </p:nvPicPr>
        <p:blipFill rotWithShape="1">
          <a:blip r:embed="rId3"/>
          <a:srcRect l="3686" r="10815"/>
          <a:stretch/>
        </p:blipFill>
        <p:spPr>
          <a:xfrm>
            <a:off x="1" y="-45371"/>
            <a:ext cx="10408495" cy="6858000"/>
          </a:xfrm>
          <a:prstGeom prst="rect">
            <a:avLst/>
          </a:prstGeom>
        </p:spPr>
      </p:pic>
      <p:sp>
        <p:nvSpPr>
          <p:cNvPr id="6" name="Paralelogramo 5">
            <a:extLst>
              <a:ext uri="{FF2B5EF4-FFF2-40B4-BE49-F238E27FC236}">
                <a16:creationId xmlns:a16="http://schemas.microsoft.com/office/drawing/2014/main" id="{3E0E6E95-CA01-8B42-822E-6BE59ACC94FF}"/>
              </a:ext>
            </a:extLst>
          </p:cNvPr>
          <p:cNvSpPr/>
          <p:nvPr/>
        </p:nvSpPr>
        <p:spPr>
          <a:xfrm>
            <a:off x="4444821" y="0"/>
            <a:ext cx="9121140" cy="6858000"/>
          </a:xfrm>
          <a:prstGeom prst="parallelogram">
            <a:avLst/>
          </a:prstGeom>
          <a:gradFill>
            <a:gsLst>
              <a:gs pos="26000">
                <a:srgbClr val="9DB4BF"/>
              </a:gs>
              <a:gs pos="69000">
                <a:srgbClr val="2A819C"/>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a:endParaRPr>
          </a:p>
        </p:txBody>
      </p:sp>
      <p:sp>
        <p:nvSpPr>
          <p:cNvPr id="9" name="Rectángulo 8">
            <a:extLst>
              <a:ext uri="{FF2B5EF4-FFF2-40B4-BE49-F238E27FC236}">
                <a16:creationId xmlns:a16="http://schemas.microsoft.com/office/drawing/2014/main" id="{80CECC41-12C7-4775-A075-F61C7BBD8D07}"/>
              </a:ext>
            </a:extLst>
          </p:cNvPr>
          <p:cNvSpPr/>
          <p:nvPr/>
        </p:nvSpPr>
        <p:spPr>
          <a:xfrm>
            <a:off x="6095999" y="2033091"/>
            <a:ext cx="6784429" cy="1077218"/>
          </a:xfrm>
          <a:prstGeom prst="rect">
            <a:avLst/>
          </a:prstGeom>
        </p:spPr>
        <p:txBody>
          <a:bodyPr wrap="square">
            <a:spAutoFit/>
          </a:bodyPr>
          <a:lstStyle/>
          <a:p>
            <a:pPr defTabSz="914377"/>
            <a:r>
              <a:rPr lang="es-ES" sz="3200" b="1" dirty="0">
                <a:solidFill>
                  <a:prstClr val="white"/>
                </a:solidFill>
                <a:latin typeface="Arial" panose="020B0604020202020204" pitchFamily="34" charset="0"/>
                <a:cs typeface="Arial" panose="020B0604020202020204" pitchFamily="34" charset="0"/>
              </a:rPr>
              <a:t>Tus niveles de energía </a:t>
            </a:r>
            <a:br>
              <a:rPr lang="es-ES" sz="3200" b="1" dirty="0">
                <a:solidFill>
                  <a:prstClr val="white"/>
                </a:solidFill>
                <a:latin typeface="Arial" panose="020B0604020202020204" pitchFamily="34" charset="0"/>
                <a:cs typeface="Arial" panose="020B0604020202020204" pitchFamily="34" charset="0"/>
              </a:rPr>
            </a:br>
            <a:r>
              <a:rPr lang="es-ES" sz="3200" b="1" dirty="0">
                <a:solidFill>
                  <a:prstClr val="white"/>
                </a:solidFill>
                <a:latin typeface="Arial" panose="020B0604020202020204" pitchFamily="34" charset="0"/>
                <a:cs typeface="Arial" panose="020B0604020202020204" pitchFamily="34" charset="0"/>
              </a:rPr>
              <a:t>se elevan.</a:t>
            </a:r>
            <a:endParaRPr lang="es-MX" sz="3200" b="1" dirty="0">
              <a:solidFill>
                <a:prstClr val="white"/>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0CC22C0-4DA8-4B20-A588-705B8168A104}"/>
              </a:ext>
            </a:extLst>
          </p:cNvPr>
          <p:cNvSpPr/>
          <p:nvPr/>
        </p:nvSpPr>
        <p:spPr>
          <a:xfrm>
            <a:off x="6096000" y="3592491"/>
            <a:ext cx="5388013" cy="584775"/>
          </a:xfrm>
          <a:prstGeom prst="rect">
            <a:avLst/>
          </a:prstGeom>
        </p:spPr>
        <p:txBody>
          <a:bodyPr wrap="none">
            <a:spAutoFit/>
          </a:bodyPr>
          <a:lstStyle/>
          <a:p>
            <a:pPr defTabSz="914377"/>
            <a:r>
              <a:rPr lang="es-MX" sz="3200" b="1" dirty="0">
                <a:solidFill>
                  <a:prstClr val="white"/>
                </a:solidFill>
                <a:latin typeface="Arial" panose="020B0604020202020204" pitchFamily="34" charset="0"/>
                <a:cs typeface="Arial" panose="020B0604020202020204" pitchFamily="34" charset="0"/>
              </a:rPr>
              <a:t>Tu creatividad se expande.</a:t>
            </a:r>
          </a:p>
        </p:txBody>
      </p:sp>
      <p:sp>
        <p:nvSpPr>
          <p:cNvPr id="4" name="Rectángulo 3">
            <a:extLst>
              <a:ext uri="{FF2B5EF4-FFF2-40B4-BE49-F238E27FC236}">
                <a16:creationId xmlns:a16="http://schemas.microsoft.com/office/drawing/2014/main" id="{50FBA928-DE16-432E-B2F7-4F2E10875B71}"/>
              </a:ext>
            </a:extLst>
          </p:cNvPr>
          <p:cNvSpPr/>
          <p:nvPr/>
        </p:nvSpPr>
        <p:spPr>
          <a:xfrm>
            <a:off x="6095999" y="1024608"/>
            <a:ext cx="5480495" cy="584775"/>
          </a:xfrm>
          <a:prstGeom prst="rect">
            <a:avLst/>
          </a:prstGeom>
        </p:spPr>
        <p:txBody>
          <a:bodyPr wrap="square">
            <a:spAutoFit/>
          </a:bodyPr>
          <a:lstStyle/>
          <a:p>
            <a:pPr defTabSz="914377"/>
            <a:r>
              <a:rPr lang="es-ES" sz="3200" b="1" dirty="0">
                <a:solidFill>
                  <a:prstClr val="white"/>
                </a:solidFill>
                <a:latin typeface="Arial" panose="020B0604020202020204" pitchFamily="34" charset="0"/>
                <a:cs typeface="Arial" panose="020B0604020202020204" pitchFamily="34" charset="0"/>
              </a:rPr>
              <a:t>Tu inteligencia aumenta.</a:t>
            </a:r>
            <a:endParaRPr lang="es-MX" sz="3200" b="1" dirty="0">
              <a:solidFill>
                <a:prstClr val="white"/>
              </a:solidFill>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95D64488-9166-F943-93FE-5E3D0E3F7BBD}"/>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415841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CFF0275-98F1-4A4D-BB90-7F138751CCC2}"/>
              </a:ext>
            </a:extLst>
          </p:cNvPr>
          <p:cNvPicPr>
            <a:picLocks noChangeAspect="1"/>
          </p:cNvPicPr>
          <p:nvPr/>
        </p:nvPicPr>
        <p:blipFill rotWithShape="1">
          <a:blip r:embed="rId3"/>
          <a:srcRect l="22200" t="-11511" r="-63965" b="-2356"/>
          <a:stretch/>
        </p:blipFill>
        <p:spPr>
          <a:xfrm>
            <a:off x="0" y="-660400"/>
            <a:ext cx="12073467" cy="6858000"/>
          </a:xfrm>
          <a:prstGeom prst="rect">
            <a:avLst/>
          </a:prstGeom>
        </p:spPr>
      </p:pic>
      <p:sp>
        <p:nvSpPr>
          <p:cNvPr id="8" name="Paralelogramo 7">
            <a:extLst>
              <a:ext uri="{FF2B5EF4-FFF2-40B4-BE49-F238E27FC236}">
                <a16:creationId xmlns:a16="http://schemas.microsoft.com/office/drawing/2014/main" id="{F032CD70-4CC4-3A40-B7F4-4E570D48E337}"/>
              </a:ext>
            </a:extLst>
          </p:cNvPr>
          <p:cNvSpPr/>
          <p:nvPr/>
        </p:nvSpPr>
        <p:spPr>
          <a:xfrm>
            <a:off x="4444821" y="0"/>
            <a:ext cx="9121140" cy="6858000"/>
          </a:xfrm>
          <a:prstGeom prst="parallelogram">
            <a:avLst/>
          </a:prstGeom>
          <a:gradFill>
            <a:gsLst>
              <a:gs pos="26000">
                <a:schemeClr val="accent4">
                  <a:lumMod val="60000"/>
                  <a:lumOff val="40000"/>
                </a:schemeClr>
              </a:gs>
              <a:gs pos="69000">
                <a:srgbClr val="FFC00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a:endParaRPr>
          </a:p>
        </p:txBody>
      </p:sp>
      <p:sp>
        <p:nvSpPr>
          <p:cNvPr id="5" name="Rectángulo 4">
            <a:extLst>
              <a:ext uri="{FF2B5EF4-FFF2-40B4-BE49-F238E27FC236}">
                <a16:creationId xmlns:a16="http://schemas.microsoft.com/office/drawing/2014/main" id="{E8931FCD-2EB0-400D-9710-604648F50510}"/>
              </a:ext>
            </a:extLst>
          </p:cNvPr>
          <p:cNvSpPr/>
          <p:nvPr/>
        </p:nvSpPr>
        <p:spPr>
          <a:xfrm>
            <a:off x="6244911" y="3266027"/>
            <a:ext cx="5725652" cy="1569660"/>
          </a:xfrm>
          <a:prstGeom prst="rect">
            <a:avLst/>
          </a:prstGeom>
        </p:spPr>
        <p:txBody>
          <a:bodyPr wrap="square">
            <a:spAutoFit/>
          </a:bodyPr>
          <a:lstStyle/>
          <a:p>
            <a:pPr defTabSz="914377"/>
            <a:r>
              <a:rPr lang="es-ES" sz="3200" dirty="0">
                <a:solidFill>
                  <a:prstClr val="white"/>
                </a:solidFill>
                <a:latin typeface="Arial" panose="020B0604020202020204" pitchFamily="34" charset="0"/>
                <a:cs typeface="Arial" panose="020B0604020202020204" pitchFamily="34" charset="0"/>
              </a:rPr>
              <a:t>Son mejores líderes y pueden negociar mejor hasta </a:t>
            </a:r>
            <a:br>
              <a:rPr lang="es-ES" sz="3200" dirty="0">
                <a:solidFill>
                  <a:prstClr val="white"/>
                </a:solidFill>
                <a:latin typeface="Arial" panose="020B0604020202020204" pitchFamily="34" charset="0"/>
                <a:cs typeface="Arial" panose="020B0604020202020204" pitchFamily="34" charset="0"/>
              </a:rPr>
            </a:br>
            <a:r>
              <a:rPr lang="es-ES" sz="3200" b="1" dirty="0">
                <a:solidFill>
                  <a:prstClr val="white"/>
                </a:solidFill>
                <a:latin typeface="Arial" panose="020B0604020202020204" pitchFamily="34" charset="0"/>
                <a:cs typeface="Arial" panose="020B0604020202020204" pitchFamily="34" charset="0"/>
              </a:rPr>
              <a:t>un 30% más”.</a:t>
            </a:r>
            <a:endParaRPr lang="es-MX" sz="3200" b="1" dirty="0">
              <a:solidFill>
                <a:prstClr val="white"/>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D70E3547-5DB3-47B6-999A-06F6C78A0E7F}"/>
              </a:ext>
            </a:extLst>
          </p:cNvPr>
          <p:cNvSpPr/>
          <p:nvPr/>
        </p:nvSpPr>
        <p:spPr>
          <a:xfrm>
            <a:off x="6244911" y="539256"/>
            <a:ext cx="4768421" cy="1077218"/>
          </a:xfrm>
          <a:prstGeom prst="rect">
            <a:avLst/>
          </a:prstGeom>
        </p:spPr>
        <p:txBody>
          <a:bodyPr wrap="none">
            <a:spAutoFit/>
          </a:bodyPr>
          <a:lstStyle/>
          <a:p>
            <a:pPr defTabSz="914377"/>
            <a:r>
              <a:rPr lang="es-ES" sz="3200" dirty="0">
                <a:solidFill>
                  <a:prstClr val="white"/>
                </a:solidFill>
                <a:latin typeface="Arial" panose="020B0604020202020204" pitchFamily="34" charset="0"/>
                <a:cs typeface="Arial" panose="020B0604020202020204" pitchFamily="34" charset="0"/>
              </a:rPr>
              <a:t>Tu cerebro “feliz” </a:t>
            </a:r>
            <a:r>
              <a:rPr lang="es-ES" sz="3200" b="1" dirty="0">
                <a:solidFill>
                  <a:prstClr val="white"/>
                </a:solidFill>
                <a:latin typeface="Arial" panose="020B0604020202020204" pitchFamily="34" charset="0"/>
                <a:cs typeface="Arial" panose="020B0604020202020204" pitchFamily="34" charset="0"/>
              </a:rPr>
              <a:t>es 31%</a:t>
            </a:r>
          </a:p>
          <a:p>
            <a:pPr defTabSz="914377"/>
            <a:r>
              <a:rPr lang="es-ES" sz="3200" b="1" dirty="0">
                <a:solidFill>
                  <a:prstClr val="white"/>
                </a:solidFill>
                <a:latin typeface="Arial" panose="020B0604020202020204" pitchFamily="34" charset="0"/>
                <a:cs typeface="Arial" panose="020B0604020202020204" pitchFamily="34" charset="0"/>
              </a:rPr>
              <a:t> más productivo.</a:t>
            </a:r>
            <a:endParaRPr lang="es-MX" sz="3200" b="1" dirty="0">
              <a:solidFill>
                <a:prstClr val="white"/>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A4FC249-2096-40C3-9701-55FEC143D98A}"/>
              </a:ext>
            </a:extLst>
          </p:cNvPr>
          <p:cNvSpPr/>
          <p:nvPr/>
        </p:nvSpPr>
        <p:spPr>
          <a:xfrm>
            <a:off x="6244912" y="1936271"/>
            <a:ext cx="5947089" cy="1077218"/>
          </a:xfrm>
          <a:prstGeom prst="rect">
            <a:avLst/>
          </a:prstGeom>
        </p:spPr>
        <p:txBody>
          <a:bodyPr wrap="square">
            <a:spAutoFit/>
          </a:bodyPr>
          <a:lstStyle/>
          <a:p>
            <a:pPr defTabSz="914377"/>
            <a:r>
              <a:rPr lang="es-ES" sz="3200" b="1" dirty="0">
                <a:solidFill>
                  <a:prstClr val="white"/>
                </a:solidFill>
                <a:latin typeface="Arial" panose="020B0604020202020204" pitchFamily="34" charset="0"/>
                <a:cs typeface="Arial" panose="020B0604020202020204" pitchFamily="34" charset="0"/>
              </a:rPr>
              <a:t>Es 37% más eficaz </a:t>
            </a:r>
            <a:r>
              <a:rPr lang="es-ES" sz="3200" dirty="0">
                <a:solidFill>
                  <a:prstClr val="white"/>
                </a:solidFill>
                <a:latin typeface="Arial" panose="020B0604020202020204" pitchFamily="34" charset="0"/>
                <a:cs typeface="Arial" panose="020B0604020202020204" pitchFamily="34" charset="0"/>
              </a:rPr>
              <a:t>para </a:t>
            </a:r>
          </a:p>
          <a:p>
            <a:pPr defTabSz="914377"/>
            <a:r>
              <a:rPr lang="es-ES" sz="3200" dirty="0">
                <a:solidFill>
                  <a:prstClr val="white"/>
                </a:solidFill>
                <a:latin typeface="Arial" panose="020B0604020202020204" pitchFamily="34" charset="0"/>
                <a:cs typeface="Arial" panose="020B0604020202020204" pitchFamily="34" charset="0"/>
              </a:rPr>
              <a:t>cerrar una venta.</a:t>
            </a:r>
            <a:endParaRPr lang="es-MX" sz="3200" dirty="0">
              <a:solidFill>
                <a:prstClr val="white"/>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11A60EEE-562F-1B43-BDB4-7E13BB3EEBAA}"/>
              </a:ext>
            </a:extLst>
          </p:cNvPr>
          <p:cNvPicPr>
            <a:picLocks noChangeAspect="1"/>
          </p:cNvPicPr>
          <p:nvPr/>
        </p:nvPicPr>
        <p:blipFill rotWithShape="1">
          <a:blip r:embed="rId4"/>
          <a:srcRect t="62556"/>
          <a:stretch/>
        </p:blipFill>
        <p:spPr>
          <a:xfrm>
            <a:off x="1806" y="4290117"/>
            <a:ext cx="12188388" cy="2567883"/>
          </a:xfrm>
          <a:prstGeom prst="rect">
            <a:avLst/>
          </a:prstGeom>
        </p:spPr>
      </p:pic>
    </p:spTree>
    <p:extLst>
      <p:ext uri="{BB962C8B-B14F-4D97-AF65-F5344CB8AC3E}">
        <p14:creationId xmlns:p14="http://schemas.microsoft.com/office/powerpoint/2010/main" val="399625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AC1D109-4D11-44DF-B3BE-46FF0E4D331D}"/>
              </a:ext>
            </a:extLst>
          </p:cNvPr>
          <p:cNvPicPr>
            <a:picLocks noChangeAspect="1"/>
          </p:cNvPicPr>
          <p:nvPr/>
        </p:nvPicPr>
        <p:blipFill rotWithShape="1">
          <a:blip r:embed="rId2"/>
          <a:srcRect l="17937" r="49097"/>
          <a:stretch/>
        </p:blipFill>
        <p:spPr>
          <a:xfrm>
            <a:off x="356730" y="0"/>
            <a:ext cx="3656471" cy="6248400"/>
          </a:xfrm>
          <a:prstGeom prst="rect">
            <a:avLst/>
          </a:prstGeom>
        </p:spPr>
      </p:pic>
      <p:sp>
        <p:nvSpPr>
          <p:cNvPr id="4" name="Paralelogramo 3">
            <a:extLst>
              <a:ext uri="{FF2B5EF4-FFF2-40B4-BE49-F238E27FC236}">
                <a16:creationId xmlns:a16="http://schemas.microsoft.com/office/drawing/2014/main" id="{B86C8E6B-5CCD-8C4A-88F3-7C5AFD458DC9}"/>
              </a:ext>
            </a:extLst>
          </p:cNvPr>
          <p:cNvSpPr/>
          <p:nvPr/>
        </p:nvSpPr>
        <p:spPr>
          <a:xfrm>
            <a:off x="4444821" y="0"/>
            <a:ext cx="9121140" cy="6858000"/>
          </a:xfrm>
          <a:prstGeom prst="parallelogram">
            <a:avLst/>
          </a:prstGeom>
          <a:gradFill>
            <a:gsLst>
              <a:gs pos="26000">
                <a:schemeClr val="accent6">
                  <a:lumMod val="60000"/>
                  <a:lumOff val="40000"/>
                </a:schemeClr>
              </a:gs>
              <a:gs pos="69000">
                <a:srgbClr val="92D050"/>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a:endParaRPr>
          </a:p>
        </p:txBody>
      </p:sp>
      <p:pic>
        <p:nvPicPr>
          <p:cNvPr id="5" name="Imagen 4">
            <a:extLst>
              <a:ext uri="{FF2B5EF4-FFF2-40B4-BE49-F238E27FC236}">
                <a16:creationId xmlns:a16="http://schemas.microsoft.com/office/drawing/2014/main" id="{4FB5000F-CD5B-A14D-99A0-35CFDE5F2E0C}"/>
              </a:ext>
            </a:extLst>
          </p:cNvPr>
          <p:cNvPicPr>
            <a:picLocks noChangeAspect="1"/>
          </p:cNvPicPr>
          <p:nvPr/>
        </p:nvPicPr>
        <p:blipFill rotWithShape="1">
          <a:blip r:embed="rId3"/>
          <a:srcRect t="62556"/>
          <a:stretch/>
        </p:blipFill>
        <p:spPr>
          <a:xfrm>
            <a:off x="1806" y="4290117"/>
            <a:ext cx="12188388" cy="2567883"/>
          </a:xfrm>
          <a:prstGeom prst="rect">
            <a:avLst/>
          </a:prstGeom>
        </p:spPr>
      </p:pic>
      <p:sp>
        <p:nvSpPr>
          <p:cNvPr id="2" name="Título 1">
            <a:extLst>
              <a:ext uri="{FF2B5EF4-FFF2-40B4-BE49-F238E27FC236}">
                <a16:creationId xmlns:a16="http://schemas.microsoft.com/office/drawing/2014/main" id="{87DA0ABD-BF9E-44AA-8C3C-CB27B30A62A3}"/>
              </a:ext>
            </a:extLst>
          </p:cNvPr>
          <p:cNvSpPr>
            <a:spLocks noGrp="1"/>
          </p:cNvSpPr>
          <p:nvPr>
            <p:ph type="title"/>
          </p:nvPr>
        </p:nvSpPr>
        <p:spPr>
          <a:xfrm>
            <a:off x="4013202" y="2417430"/>
            <a:ext cx="7610983" cy="1588167"/>
          </a:xfrm>
          <a:noFill/>
        </p:spPr>
        <p:txBody>
          <a:bodyPr>
            <a:normAutofit fontScale="90000"/>
          </a:bodyPr>
          <a:lstStyle/>
          <a:p>
            <a:pPr algn="ctr"/>
            <a:r>
              <a:rPr lang="es-ES" dirty="0"/>
              <a:t>Las personas que son </a:t>
            </a:r>
            <a:r>
              <a:rPr lang="es-ES" b="1" dirty="0"/>
              <a:t>felices</a:t>
            </a:r>
            <a:r>
              <a:rPr lang="es-ES" dirty="0"/>
              <a:t> y disfrutan del camino tienden a </a:t>
            </a:r>
            <a:r>
              <a:rPr lang="es-ES" b="1" dirty="0"/>
              <a:t>perseverar y alcanzar </a:t>
            </a:r>
            <a:br>
              <a:rPr lang="es-ES" b="1" dirty="0"/>
            </a:br>
            <a:r>
              <a:rPr lang="es-ES" b="1" dirty="0"/>
              <a:t>sus metas.</a:t>
            </a:r>
            <a:endParaRPr lang="es-MX" b="1" dirty="0"/>
          </a:p>
        </p:txBody>
      </p:sp>
    </p:spTree>
    <p:extLst>
      <p:ext uri="{BB962C8B-B14F-4D97-AF65-F5344CB8AC3E}">
        <p14:creationId xmlns:p14="http://schemas.microsoft.com/office/powerpoint/2010/main" val="276350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AAE9C4F-4D0B-A94E-B30D-748A7322E223}"/>
              </a:ext>
            </a:extLst>
          </p:cNvPr>
          <p:cNvSpPr/>
          <p:nvPr/>
        </p:nvSpPr>
        <p:spPr>
          <a:xfrm>
            <a:off x="-169333" y="-118533"/>
            <a:ext cx="12598400" cy="7162800"/>
          </a:xfrm>
          <a:prstGeom prst="rect">
            <a:avLst/>
          </a:prstGeom>
          <a:gradFill>
            <a:gsLst>
              <a:gs pos="27000">
                <a:srgbClr val="9DD1BD">
                  <a:alpha val="71000"/>
                </a:srgbClr>
              </a:gs>
              <a:gs pos="69000">
                <a:srgbClr val="4C9B90">
                  <a:lumMod val="85000"/>
                  <a:lumOff val="15000"/>
                  <a:alpha val="76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solidFill>
                <a:prstClr val="white"/>
              </a:solidFill>
              <a:latin typeface="Arial" panose="020B0604020202020204"/>
            </a:endParaRPr>
          </a:p>
        </p:txBody>
      </p:sp>
      <p:sp>
        <p:nvSpPr>
          <p:cNvPr id="2" name="Título 1"/>
          <p:cNvSpPr>
            <a:spLocks noGrp="1"/>
          </p:cNvSpPr>
          <p:nvPr>
            <p:ph type="ctrTitle"/>
          </p:nvPr>
        </p:nvSpPr>
        <p:spPr>
          <a:xfrm>
            <a:off x="1122947" y="-136124"/>
            <a:ext cx="9978191" cy="5486400"/>
          </a:xfrm>
        </p:spPr>
        <p:txBody>
          <a:bodyPr>
            <a:normAutofit/>
          </a:bodyPr>
          <a:lstStyle/>
          <a:p>
            <a:r>
              <a:rPr lang="es-MX" sz="8800" b="1" dirty="0">
                <a:solidFill>
                  <a:schemeClr val="bg1"/>
                </a:solidFill>
                <a:latin typeface="Arial" panose="020B0604020202020204" pitchFamily="34" charset="0"/>
                <a:cs typeface="Arial" panose="020B0604020202020204" pitchFamily="34" charset="0"/>
              </a:rPr>
              <a:t>Puedes ser lo que quieras ser, </a:t>
            </a:r>
            <a:br>
              <a:rPr lang="es-MX" sz="8800" b="1" dirty="0">
                <a:solidFill>
                  <a:schemeClr val="bg1"/>
                </a:solidFill>
                <a:latin typeface="Arial" panose="020B0604020202020204" pitchFamily="34" charset="0"/>
                <a:cs typeface="Arial" panose="020B0604020202020204" pitchFamily="34" charset="0"/>
              </a:rPr>
            </a:br>
            <a:r>
              <a:rPr lang="es-MX" sz="8800" b="1" dirty="0">
                <a:solidFill>
                  <a:schemeClr val="bg1"/>
                </a:solidFill>
                <a:latin typeface="Arial" panose="020B0604020202020204" pitchFamily="34" charset="0"/>
                <a:cs typeface="Arial" panose="020B0604020202020204" pitchFamily="34" charset="0"/>
              </a:rPr>
              <a:t>si intentas lo suficiente </a:t>
            </a:r>
          </a:p>
        </p:txBody>
      </p:sp>
      <p:pic>
        <p:nvPicPr>
          <p:cNvPr id="5" name="Imagen 4">
            <a:extLst>
              <a:ext uri="{FF2B5EF4-FFF2-40B4-BE49-F238E27FC236}">
                <a16:creationId xmlns:a16="http://schemas.microsoft.com/office/drawing/2014/main" id="{169AEC5E-AEE4-E34C-98C6-8E7D425CC0FB}"/>
              </a:ext>
            </a:extLst>
          </p:cNvPr>
          <p:cNvPicPr>
            <a:picLocks noChangeAspect="1"/>
          </p:cNvPicPr>
          <p:nvPr/>
        </p:nvPicPr>
        <p:blipFill rotWithShape="1">
          <a:blip r:embed="rId3"/>
          <a:srcRect t="62556"/>
          <a:stretch/>
        </p:blipFill>
        <p:spPr>
          <a:xfrm>
            <a:off x="3613" y="4290117"/>
            <a:ext cx="12188388" cy="2567883"/>
          </a:xfrm>
          <a:prstGeom prst="rect">
            <a:avLst/>
          </a:prstGeom>
        </p:spPr>
      </p:pic>
      <p:sp>
        <p:nvSpPr>
          <p:cNvPr id="7" name="Subtítulo 6">
            <a:extLst>
              <a:ext uri="{FF2B5EF4-FFF2-40B4-BE49-F238E27FC236}">
                <a16:creationId xmlns:a16="http://schemas.microsoft.com/office/drawing/2014/main" id="{2D44C87E-B907-4A70-924C-DCF095AB095B}"/>
              </a:ext>
            </a:extLst>
          </p:cNvPr>
          <p:cNvSpPr>
            <a:spLocks noGrp="1"/>
          </p:cNvSpPr>
          <p:nvPr>
            <p:ph type="subTitle" idx="1"/>
          </p:nvPr>
        </p:nvSpPr>
        <p:spPr/>
        <p:txBody>
          <a:bodyPr/>
          <a:lstStyle/>
          <a:p>
            <a:endParaRPr lang="es-MX"/>
          </a:p>
        </p:txBody>
      </p:sp>
    </p:spTree>
    <p:extLst>
      <p:ext uri="{BB962C8B-B14F-4D97-AF65-F5344CB8AC3E}">
        <p14:creationId xmlns:p14="http://schemas.microsoft.com/office/powerpoint/2010/main" val="321357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AAE9C4F-4D0B-A94E-B30D-748A7322E223}"/>
              </a:ext>
            </a:extLst>
          </p:cNvPr>
          <p:cNvSpPr/>
          <p:nvPr/>
        </p:nvSpPr>
        <p:spPr>
          <a:xfrm>
            <a:off x="-203200" y="0"/>
            <a:ext cx="12598400" cy="7162800"/>
          </a:xfrm>
          <a:prstGeom prst="rect">
            <a:avLst/>
          </a:prstGeom>
          <a:gradFill>
            <a:gsLst>
              <a:gs pos="27000">
                <a:srgbClr val="9DD1BD">
                  <a:alpha val="71000"/>
                </a:srgbClr>
              </a:gs>
              <a:gs pos="69000">
                <a:srgbClr val="4C9B90">
                  <a:lumMod val="85000"/>
                  <a:lumOff val="15000"/>
                  <a:alpha val="76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a:solidFill>
                <a:prstClr val="white"/>
              </a:solidFill>
              <a:latin typeface="Arial" panose="020B0604020202020204"/>
            </a:endParaRPr>
          </a:p>
        </p:txBody>
      </p:sp>
      <p:sp>
        <p:nvSpPr>
          <p:cNvPr id="3" name="Subtítulo 2"/>
          <p:cNvSpPr>
            <a:spLocks noGrp="1"/>
          </p:cNvSpPr>
          <p:nvPr>
            <p:ph type="subTitle" idx="1"/>
          </p:nvPr>
        </p:nvSpPr>
        <p:spPr>
          <a:xfrm>
            <a:off x="529390" y="578569"/>
            <a:ext cx="11165305" cy="1377651"/>
          </a:xfrm>
        </p:spPr>
        <p:txBody>
          <a:bodyPr>
            <a:noAutofit/>
          </a:bodyPr>
          <a:lstStyle/>
          <a:p>
            <a:pPr algn="ctr"/>
            <a:r>
              <a:rPr lang="es-MX" sz="6600" dirty="0">
                <a:solidFill>
                  <a:schemeClr val="bg1"/>
                </a:solidFill>
                <a:latin typeface="Arial" panose="020B0604020202020204" pitchFamily="34" charset="0"/>
                <a:cs typeface="Arial" panose="020B0604020202020204" pitchFamily="34" charset="0"/>
              </a:rPr>
              <a:t>Usted </a:t>
            </a:r>
            <a:r>
              <a:rPr lang="es-MX" sz="6600" b="1" dirty="0">
                <a:solidFill>
                  <a:schemeClr val="bg1"/>
                </a:solidFill>
                <a:latin typeface="Arial" panose="020B0604020202020204" pitchFamily="34" charset="0"/>
                <a:cs typeface="Arial" panose="020B0604020202020204" pitchFamily="34" charset="0"/>
              </a:rPr>
              <a:t>no</a:t>
            </a:r>
            <a:r>
              <a:rPr lang="es-MX" sz="6600" dirty="0">
                <a:solidFill>
                  <a:schemeClr val="bg1"/>
                </a:solidFill>
                <a:latin typeface="Arial" panose="020B0604020202020204" pitchFamily="34" charset="0"/>
                <a:cs typeface="Arial" panose="020B0604020202020204" pitchFamily="34" charset="0"/>
              </a:rPr>
              <a:t> puede ser lo que quiera ser, pero puede...</a:t>
            </a:r>
          </a:p>
          <a:p>
            <a:pPr algn="ctr"/>
            <a:r>
              <a:rPr lang="es-MX" sz="6600" dirty="0">
                <a:solidFill>
                  <a:schemeClr val="bg1"/>
                </a:solidFill>
                <a:latin typeface="Arial" panose="020B0604020202020204" pitchFamily="34" charset="0"/>
                <a:cs typeface="Arial" panose="020B0604020202020204" pitchFamily="34" charset="0"/>
              </a:rPr>
              <a:t> </a:t>
            </a:r>
            <a:r>
              <a:rPr lang="es-MX" sz="6600" b="1" dirty="0">
                <a:solidFill>
                  <a:schemeClr val="bg1"/>
                </a:solidFill>
                <a:latin typeface="Arial" panose="020B0604020202020204" pitchFamily="34" charset="0"/>
                <a:cs typeface="Arial" panose="020B0604020202020204" pitchFamily="34" charset="0"/>
              </a:rPr>
              <a:t>ser mucho </a:t>
            </a:r>
            <a:r>
              <a:rPr lang="es-MX" sz="9600" b="1" dirty="0">
                <a:solidFill>
                  <a:schemeClr val="bg1"/>
                </a:solidFill>
                <a:latin typeface="Arial" panose="020B0604020202020204" pitchFamily="34" charset="0"/>
                <a:cs typeface="Arial" panose="020B0604020202020204" pitchFamily="34" charset="0"/>
              </a:rPr>
              <a:t>más de lo que ya es</a:t>
            </a:r>
            <a:r>
              <a:rPr lang="es-MX" sz="6600" b="1" dirty="0">
                <a:solidFill>
                  <a:schemeClr val="bg1"/>
                </a:solidFill>
                <a:latin typeface="Arial" panose="020B060402020202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169AEC5E-AEE4-E34C-98C6-8E7D425CC0FB}"/>
              </a:ext>
            </a:extLst>
          </p:cNvPr>
          <p:cNvPicPr>
            <a:picLocks noChangeAspect="1"/>
          </p:cNvPicPr>
          <p:nvPr/>
        </p:nvPicPr>
        <p:blipFill rotWithShape="1">
          <a:blip r:embed="rId3"/>
          <a:srcRect t="62556"/>
          <a:stretch/>
        </p:blipFill>
        <p:spPr>
          <a:xfrm>
            <a:off x="3613" y="4290117"/>
            <a:ext cx="12188388" cy="2567883"/>
          </a:xfrm>
          <a:prstGeom prst="rect">
            <a:avLst/>
          </a:prstGeom>
        </p:spPr>
      </p:pic>
      <p:sp>
        <p:nvSpPr>
          <p:cNvPr id="7" name="Título 6">
            <a:extLst>
              <a:ext uri="{FF2B5EF4-FFF2-40B4-BE49-F238E27FC236}">
                <a16:creationId xmlns:a16="http://schemas.microsoft.com/office/drawing/2014/main" id="{E35E0E28-08F6-4089-980A-A4D3E7BBD366}"/>
              </a:ext>
            </a:extLst>
          </p:cNvPr>
          <p:cNvSpPr>
            <a:spLocks noGrp="1"/>
          </p:cNvSpPr>
          <p:nvPr>
            <p:ph type="ctrTitle"/>
          </p:nvPr>
        </p:nvSpPr>
        <p:spPr/>
        <p:txBody>
          <a:bodyPr/>
          <a:lstStyle/>
          <a:p>
            <a:endParaRPr lang="es-MX"/>
          </a:p>
        </p:txBody>
      </p:sp>
    </p:spTree>
    <p:extLst>
      <p:ext uri="{BB962C8B-B14F-4D97-AF65-F5344CB8AC3E}">
        <p14:creationId xmlns:p14="http://schemas.microsoft.com/office/powerpoint/2010/main" val="50243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elogramo 5">
            <a:extLst>
              <a:ext uri="{FF2B5EF4-FFF2-40B4-BE49-F238E27FC236}">
                <a16:creationId xmlns:a16="http://schemas.microsoft.com/office/drawing/2014/main" id="{7BDC3C4E-E64A-B142-94CA-558230FA18B9}"/>
              </a:ext>
            </a:extLst>
          </p:cNvPr>
          <p:cNvSpPr/>
          <p:nvPr/>
        </p:nvSpPr>
        <p:spPr>
          <a:xfrm>
            <a:off x="-2133599" y="0"/>
            <a:ext cx="15699560" cy="6858000"/>
          </a:xfrm>
          <a:prstGeom prst="parallelogram">
            <a:avLst/>
          </a:prstGeom>
          <a:gradFill>
            <a:gsLst>
              <a:gs pos="26000">
                <a:srgbClr val="ECC4FF"/>
              </a:gs>
              <a:gs pos="69000">
                <a:srgbClr val="7030A0">
                  <a:alpha val="83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a:endParaRPr>
          </a:p>
        </p:txBody>
      </p:sp>
      <p:pic>
        <p:nvPicPr>
          <p:cNvPr id="4" name="Imagen 3">
            <a:extLst>
              <a:ext uri="{FF2B5EF4-FFF2-40B4-BE49-F238E27FC236}">
                <a16:creationId xmlns:a16="http://schemas.microsoft.com/office/drawing/2014/main" id="{BA91E682-A9B6-9746-8FEB-A7617341816A}"/>
              </a:ext>
            </a:extLst>
          </p:cNvPr>
          <p:cNvPicPr>
            <a:picLocks noChangeAspect="1"/>
          </p:cNvPicPr>
          <p:nvPr/>
        </p:nvPicPr>
        <p:blipFill rotWithShape="1">
          <a:blip r:embed="rId2"/>
          <a:srcRect t="62556"/>
          <a:stretch/>
        </p:blipFill>
        <p:spPr>
          <a:xfrm>
            <a:off x="1806" y="4290117"/>
            <a:ext cx="12188388" cy="2567883"/>
          </a:xfrm>
          <a:prstGeom prst="rect">
            <a:avLst/>
          </a:prstGeom>
        </p:spPr>
      </p:pic>
      <p:sp>
        <p:nvSpPr>
          <p:cNvPr id="7" name="Subtítulo 2">
            <a:extLst>
              <a:ext uri="{FF2B5EF4-FFF2-40B4-BE49-F238E27FC236}">
                <a16:creationId xmlns:a16="http://schemas.microsoft.com/office/drawing/2014/main" id="{B3BB73EE-CFDE-3842-860B-71275A256B74}"/>
              </a:ext>
            </a:extLst>
          </p:cNvPr>
          <p:cNvSpPr txBox="1">
            <a:spLocks/>
          </p:cNvSpPr>
          <p:nvPr/>
        </p:nvSpPr>
        <p:spPr>
          <a:xfrm>
            <a:off x="1994544" y="824203"/>
            <a:ext cx="7714209" cy="47498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s-MX" sz="4267"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Sólo cuando te </a:t>
            </a:r>
            <a:r>
              <a:rPr lang="es-MX" sz="4267" b="1"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desenvuelvas desde tus fortalezas </a:t>
            </a:r>
            <a:r>
              <a:rPr lang="es-MX" sz="4267"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puedes alcanzar la </a:t>
            </a:r>
            <a:r>
              <a:rPr lang="es-MX" sz="4267" b="1"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verdadera excelencia</a:t>
            </a:r>
            <a:r>
              <a:rPr lang="es-MX" sz="4267"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,no podemos alcanzar el </a:t>
            </a:r>
            <a:r>
              <a:rPr lang="es-MX" sz="4267" b="1" dirty="0">
                <a:solidFill>
                  <a:prstClr val="white"/>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desempeño óptimo desde nuestras debilidades</a:t>
            </a:r>
          </a:p>
        </p:txBody>
      </p:sp>
    </p:spTree>
    <p:extLst>
      <p:ext uri="{BB962C8B-B14F-4D97-AF65-F5344CB8AC3E}">
        <p14:creationId xmlns:p14="http://schemas.microsoft.com/office/powerpoint/2010/main" val="45755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AD68067-64FF-4AE7-BA57-877EB0258D22}"/>
              </a:ext>
            </a:extLst>
          </p:cNvPr>
          <p:cNvPicPr>
            <a:picLocks noChangeAspect="1"/>
          </p:cNvPicPr>
          <p:nvPr/>
        </p:nvPicPr>
        <p:blipFill rotWithShape="1">
          <a:blip r:embed="rId3"/>
          <a:srcRect l="19945" t="7642" r="33620"/>
          <a:stretch/>
        </p:blipFill>
        <p:spPr>
          <a:xfrm>
            <a:off x="1805" y="-1"/>
            <a:ext cx="5078195" cy="5687151"/>
          </a:xfrm>
          <a:prstGeom prst="rect">
            <a:avLst/>
          </a:prstGeom>
        </p:spPr>
      </p:pic>
      <p:sp>
        <p:nvSpPr>
          <p:cNvPr id="4" name="Paralelogramo 3">
            <a:extLst>
              <a:ext uri="{FF2B5EF4-FFF2-40B4-BE49-F238E27FC236}">
                <a16:creationId xmlns:a16="http://schemas.microsoft.com/office/drawing/2014/main" id="{FA543D17-28D7-6946-8F3E-35EECF09BD7D}"/>
              </a:ext>
            </a:extLst>
          </p:cNvPr>
          <p:cNvSpPr/>
          <p:nvPr/>
        </p:nvSpPr>
        <p:spPr>
          <a:xfrm>
            <a:off x="4444821" y="0"/>
            <a:ext cx="9121140" cy="6858000"/>
          </a:xfrm>
          <a:prstGeom prst="parallelogram">
            <a:avLst/>
          </a:prstGeom>
          <a:gradFill>
            <a:gsLst>
              <a:gs pos="26000">
                <a:srgbClr val="9DB4BF"/>
              </a:gs>
              <a:gs pos="69000">
                <a:srgbClr val="2A819C"/>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s-MX" dirty="0">
              <a:solidFill>
                <a:prstClr val="white"/>
              </a:solidFill>
              <a:latin typeface="Arial" panose="020B0604020202020204"/>
            </a:endParaRPr>
          </a:p>
        </p:txBody>
      </p:sp>
      <p:pic>
        <p:nvPicPr>
          <p:cNvPr id="5" name="Imagen 4">
            <a:extLst>
              <a:ext uri="{FF2B5EF4-FFF2-40B4-BE49-F238E27FC236}">
                <a16:creationId xmlns:a16="http://schemas.microsoft.com/office/drawing/2014/main" id="{261059FA-55CB-2A48-AFD2-C3A3F70BA164}"/>
              </a:ext>
            </a:extLst>
          </p:cNvPr>
          <p:cNvPicPr>
            <a:picLocks noChangeAspect="1"/>
          </p:cNvPicPr>
          <p:nvPr/>
        </p:nvPicPr>
        <p:blipFill rotWithShape="1">
          <a:blip r:embed="rId4"/>
          <a:srcRect t="62556"/>
          <a:stretch/>
        </p:blipFill>
        <p:spPr>
          <a:xfrm>
            <a:off x="1806" y="4290117"/>
            <a:ext cx="12188388" cy="2567883"/>
          </a:xfrm>
          <a:prstGeom prst="rect">
            <a:avLst/>
          </a:prstGeom>
        </p:spPr>
      </p:pic>
      <p:sp>
        <p:nvSpPr>
          <p:cNvPr id="2" name="Título 1"/>
          <p:cNvSpPr>
            <a:spLocks noGrp="1"/>
          </p:cNvSpPr>
          <p:nvPr>
            <p:ph type="title"/>
          </p:nvPr>
        </p:nvSpPr>
        <p:spPr>
          <a:xfrm>
            <a:off x="6045621" y="922632"/>
            <a:ext cx="5919537" cy="2852737"/>
          </a:xfrm>
        </p:spPr>
        <p:txBody>
          <a:bodyPr/>
          <a:lstStyle/>
          <a:p>
            <a:r>
              <a:rPr lang="es-MX"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Arial" panose="020B0604020202020204" pitchFamily="34" charset="0"/>
              </a:rPr>
              <a:t>¿Qué son</a:t>
            </a:r>
            <a:br>
              <a:rPr lang="es-MX"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Arial" panose="020B0604020202020204" pitchFamily="34" charset="0"/>
              </a:rPr>
            </a:br>
            <a:r>
              <a:rPr lang="es-MX" b="1" dirty="0">
                <a:solidFill>
                  <a:schemeClr val="bg1"/>
                </a:solidFill>
                <a:effectLst>
                  <a:outerShdw blurRad="50800" dist="38100" dir="5400000" algn="t" rotWithShape="0">
                    <a:prstClr val="black">
                      <a:alpha val="40000"/>
                    </a:prstClr>
                  </a:outerShdw>
                </a:effectLst>
                <a:latin typeface="Century Gothic" panose="020B0502020202020204" pitchFamily="34" charset="0"/>
                <a:cs typeface="Arial" panose="020B0604020202020204" pitchFamily="34" charset="0"/>
              </a:rPr>
              <a:t>los talentos? </a:t>
            </a:r>
          </a:p>
        </p:txBody>
      </p:sp>
    </p:spTree>
    <p:extLst>
      <p:ext uri="{BB962C8B-B14F-4D97-AF65-F5344CB8AC3E}">
        <p14:creationId xmlns:p14="http://schemas.microsoft.com/office/powerpoint/2010/main" val="279077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1356</Words>
  <Application>Microsoft Office PowerPoint</Application>
  <PresentationFormat>Panorámica</PresentationFormat>
  <Paragraphs>132</Paragraphs>
  <Slides>28</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28</vt:i4>
      </vt:variant>
    </vt:vector>
  </HeadingPairs>
  <TitlesOfParts>
    <vt:vector size="32" baseType="lpstr">
      <vt:lpstr>Arial</vt:lpstr>
      <vt:lpstr>Calibri</vt:lpstr>
      <vt:lpstr>Century Gothic</vt:lpstr>
      <vt:lpstr>1_Tema de Office</vt:lpstr>
      <vt:lpstr>Presentación de PowerPoint</vt:lpstr>
      <vt:lpstr>Presentación de PowerPoint</vt:lpstr>
      <vt:lpstr>Presentación de PowerPoint</vt:lpstr>
      <vt:lpstr>Presentación de PowerPoint</vt:lpstr>
      <vt:lpstr>Las personas que son felices y disfrutan del camino tienden a perseverar y alcanzar  sus metas.</vt:lpstr>
      <vt:lpstr>Puedes ser lo que quieras ser,  si intentas lo suficiente </vt:lpstr>
      <vt:lpstr>Presentación de PowerPoint</vt:lpstr>
      <vt:lpstr>Presentación de PowerPoint</vt:lpstr>
      <vt:lpstr>¿Qué son los talentos? </vt:lpstr>
      <vt:lpstr>Presentación de PowerPoint</vt:lpstr>
      <vt:lpstr>¿Qué es una fortaleza? </vt:lpstr>
      <vt:lpstr>Presentación de PowerPoint</vt:lpstr>
      <vt:lpstr>Presentación de PowerPoint</vt:lpstr>
      <vt:lpstr>Presentación de PowerPoint</vt:lpstr>
      <vt:lpstr>Presentación de PowerPoint</vt:lpstr>
      <vt:lpstr>Presentación de PowerPoint</vt:lpstr>
      <vt:lpstr>Presentación de PowerPoint</vt:lpstr>
      <vt:lpstr>SABIDURÍA</vt:lpstr>
      <vt:lpstr>VALOR</vt:lpstr>
      <vt:lpstr>HUMANIDAD</vt:lpstr>
      <vt:lpstr>JUSTICIA</vt:lpstr>
      <vt:lpstr>TEMPLANZA</vt:lpstr>
      <vt:lpstr>TRASCENDENCIA</vt:lpstr>
      <vt:lpstr>Presentación de PowerPoint</vt:lpstr>
      <vt:lpstr>PARA LOGRAR TUS METAS, USA TUS FORTALEZAS</vt:lpstr>
      <vt:lpstr>PARA POTENCIAR DESEMPEÑO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Castellanos, Irene</dc:creator>
  <cp:lastModifiedBy>Castellanos, Irene</cp:lastModifiedBy>
  <cp:revision>1</cp:revision>
  <dcterms:created xsi:type="dcterms:W3CDTF">2018-12-13T16:08:07Z</dcterms:created>
  <dcterms:modified xsi:type="dcterms:W3CDTF">2018-12-13T16:11:09Z</dcterms:modified>
</cp:coreProperties>
</file>