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Ex1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7"/>
  </p:notesMasterIdLst>
  <p:sldIdLst>
    <p:sldId id="286" r:id="rId2"/>
    <p:sldId id="256" r:id="rId3"/>
    <p:sldId id="285" r:id="rId4"/>
    <p:sldId id="288" r:id="rId5"/>
    <p:sldId id="289" r:id="rId6"/>
    <p:sldId id="290" r:id="rId7"/>
    <p:sldId id="291" r:id="rId8"/>
    <p:sldId id="277" r:id="rId9"/>
    <p:sldId id="292" r:id="rId10"/>
    <p:sldId id="293" r:id="rId11"/>
    <p:sldId id="294" r:id="rId12"/>
    <p:sldId id="295" r:id="rId13"/>
    <p:sldId id="296" r:id="rId14"/>
    <p:sldId id="297" r:id="rId15"/>
    <p:sldId id="298" r:id="rId16"/>
  </p:sldIdLst>
  <p:sldSz cx="12192000" cy="6858000"/>
  <p:notesSz cx="6858000" cy="9144000"/>
  <p:embeddedFontLst>
    <p:embeddedFont>
      <p:font typeface="Roboto Slab" pitchFamily="2" charset="0"/>
      <p:regular r:id="rId18"/>
      <p:bold r:id="rId19"/>
    </p:embeddedFont>
    <p:embeddedFont>
      <p:font typeface="Source Sans Pro" panose="020B0503030403020204" pitchFamily="34" charset="77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C949DE-C5E1-4404-8BD9-8EC999362147}">
  <a:tblStyle styleId="{A1C949DE-C5E1-4404-8BD9-8EC9993621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3"/>
    <p:restoredTop sz="94645"/>
  </p:normalViewPr>
  <p:slideViewPr>
    <p:cSldViewPr snapToGrid="0" snapToObjects="1">
      <p:cViewPr varScale="1">
        <p:scale>
          <a:sx n="143" d="100"/>
          <a:sy n="143" d="100"/>
        </p:scale>
        <p:origin x="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D:\Users\JAsmitia\OneDrive%20-%20Oriflame%20Cosmetics\Mis%20documentos\Jesus\Proyectos\Credito\Dashboard%20de%20C07%2018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D:\Users\JAsmitia\OneDrive%20-%20Oriflame%20Cosmetics\Mis%20documentos\Jesus\Proyectos\Credito\Dashboard%20de%20C07%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D:\Users\JAsmitia\OneDrive%20-%20Oriflame%20Cosmetics\Mis%20documentos\Jesus\Proyectos\Credito\Dashboard%20de%20C07%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D:\Users\JAsmitia\OneDrive%20-%20Oriflame%20Cosmetics\Mis%20documentos\Jesus\Proyectos\Credito\Dashboard%20de%20C07%2018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Hoja_de_c_lculo_de_Microsoft_Excel.xlsx"/><Relationship Id="rId4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0" i="0" noProof="0" dirty="0">
                <a:solidFill>
                  <a:schemeClr val="bg1"/>
                </a:solidFill>
                <a:latin typeface="Arial" panose="020B0604020202020204" pitchFamily="34" charset="0"/>
              </a:rPr>
              <a:t>Recruits</a:t>
            </a:r>
          </a:p>
        </c:rich>
      </c:tx>
      <c:layout>
        <c:manualLayout>
          <c:xMode val="edge"/>
          <c:yMode val="edge"/>
          <c:x val="0.38980555555555563"/>
          <c:y val="0.11111111111111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1.9351851851851853E-2"/>
          <c:w val="0.96944444444444444"/>
          <c:h val="0.554722222222222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8B6C0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D6E-8246-B290-E4E1FFC6E7E5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0" i="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Cash, </a:t>
                    </a:r>
                    <a:fld id="{F5E551F3-803D-455A-BF5A-33B50F3BE2DE}" type="VALUE">
                      <a:rPr lang="en-US" b="0" i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n-US" b="0" i="0" baseline="0" dirty="0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D6E-8246-B290-E4E1FFC6E7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Dashboard!$N$11</c:f>
              <c:strCache>
                <c:ptCount val="1"/>
                <c:pt idx="0">
                  <c:v>Contado</c:v>
                </c:pt>
              </c:strCache>
            </c:strRef>
          </c:cat>
          <c:val>
            <c:numRef>
              <c:f>Dashboard!$P$11</c:f>
              <c:numCache>
                <c:formatCode>0%</c:formatCode>
                <c:ptCount val="1"/>
                <c:pt idx="0">
                  <c:v>0.48591632292280496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6E-8246-B290-E4E1FFC6E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9218208"/>
        <c:axId val="1089155560"/>
      </c:barChart>
      <c:catAx>
        <c:axId val="1089218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89155560"/>
        <c:crosses val="autoZero"/>
        <c:auto val="1"/>
        <c:lblAlgn val="ctr"/>
        <c:lblOffset val="100"/>
        <c:noMultiLvlLbl val="0"/>
      </c:catAx>
      <c:valAx>
        <c:axId val="10891555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892182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0" i="0" dirty="0">
                <a:latin typeface="Arial" panose="020B0604020202020204" pitchFamily="34" charset="0"/>
              </a:rPr>
              <a:t>Total Starters</a:t>
            </a:r>
          </a:p>
        </c:rich>
      </c:tx>
      <c:layout>
        <c:manualLayout>
          <c:xMode val="edge"/>
          <c:yMode val="edge"/>
          <c:x val="0.27545822397200348"/>
          <c:y val="7.28533632875087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5.8333282721135978E-2"/>
          <c:y val="4.598293512524125E-2"/>
          <c:w val="0.93888888888888888"/>
          <c:h val="0.864721203043336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Dashboard!$B$5</c:f>
              <c:strCache>
                <c:ptCount val="1"/>
                <c:pt idx="0">
                  <c:v>Cash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Dashboard!$D$5</c:f>
              <c:numCache>
                <c:formatCode>0%</c:formatCode>
                <c:ptCount val="1"/>
                <c:pt idx="0">
                  <c:v>0.51025317216910215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E1-5741-9D29-440AF98E8489}"/>
            </c:ext>
          </c:extLst>
        </c:ser>
        <c:ser>
          <c:idx val="1"/>
          <c:order val="1"/>
          <c:tx>
            <c:strRef>
              <c:f>Dashboard!$B$6</c:f>
              <c:strCache>
                <c:ptCount val="1"/>
                <c:pt idx="0">
                  <c:v>Credit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CE1-5741-9D29-440AF98E84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i="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Credit, </a:t>
                    </a:r>
                    <a:fld id="{0EFCE467-FBE9-488C-B75E-995AC7AA9F52}" type="VALUE">
                      <a:rPr lang="en-US" b="0" i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pPr/>
                      <a:t>[VALOR]</a:t>
                    </a:fld>
                    <a:endParaRPr lang="en-US" b="0" i="0" baseline="0" dirty="0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CE1-5741-9D29-440AF98E8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Dashboard!$D$6</c:f>
              <c:numCache>
                <c:formatCode>0%</c:formatCode>
                <c:ptCount val="1"/>
                <c:pt idx="0">
                  <c:v>0.48974682783089785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E1-5741-9D29-440AF98E84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096394088"/>
        <c:axId val="1096384904"/>
      </c:barChart>
      <c:catAx>
        <c:axId val="10963940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96384904"/>
        <c:crosses val="autoZero"/>
        <c:auto val="1"/>
        <c:lblAlgn val="ctr"/>
        <c:lblOffset val="100"/>
        <c:noMultiLvlLbl val="0"/>
      </c:catAx>
      <c:valAx>
        <c:axId val="10963849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96394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600" b="0" i="0" dirty="0">
                <a:latin typeface="Arial" panose="020B0604020202020204" pitchFamily="34" charset="0"/>
              </a:rPr>
              <a:t>Score </a:t>
            </a:r>
            <a:r>
              <a:rPr lang="en-US" sz="1600" b="0" i="0" dirty="0">
                <a:latin typeface="Arial" panose="020B0604020202020204" pitchFamily="34" charset="0"/>
              </a:rPr>
              <a:t>Evaluation</a:t>
            </a:r>
          </a:p>
        </c:rich>
      </c:tx>
      <c:layout>
        <c:manualLayout>
          <c:xMode val="edge"/>
          <c:yMode val="edge"/>
          <c:x val="0.19971723143280923"/>
          <c:y val="1.7530673502248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41-D14B-847F-09EF0787C990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41-D14B-847F-09EF0787C990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41-D14B-847F-09EF0787C99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E11580D-4CA5-C847-B3A6-5884DECE2608}" type="VALUE">
                      <a:rPr lang="en-US" b="0" i="0">
                        <a:latin typeface="Arial" panose="020B0604020202020204" pitchFamily="34" charset="0"/>
                      </a:rPr>
                      <a:pPr/>
                      <a:t>[VALOR]</a:t>
                    </a:fld>
                    <a:endParaRPr lang="es-MX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741-D14B-847F-09EF0787C99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0176043-14D1-574D-A4F6-6EFE01C06E2C}" type="VALUE">
                      <a:rPr lang="en-US" b="0" i="0">
                        <a:latin typeface="Arial" panose="020B0604020202020204" pitchFamily="34" charset="0"/>
                      </a:rPr>
                      <a:pPr/>
                      <a:t>[VALOR]</a:t>
                    </a:fld>
                    <a:endParaRPr lang="es-MX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741-D14B-847F-09EF0787C99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05B70C7-CAB9-CA4F-A82B-AC7C9F426F11}" type="VALUE">
                      <a:rPr lang="en-US" b="0" i="0">
                        <a:latin typeface="Arial" panose="020B0604020202020204" pitchFamily="34" charset="0"/>
                      </a:rPr>
                      <a:pPr/>
                      <a:t>[VALOR]</a:t>
                    </a:fld>
                    <a:endParaRPr lang="es-MX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741-D14B-847F-09EF0787C9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Dashboard!$F$5:$F$7</c:f>
              <c:strCache>
                <c:ptCount val="3"/>
                <c:pt idx="0">
                  <c:v>Green</c:v>
                </c:pt>
                <c:pt idx="1">
                  <c:v>Yellow</c:v>
                </c:pt>
                <c:pt idx="2">
                  <c:v>Red</c:v>
                </c:pt>
              </c:strCache>
            </c:strRef>
          </c:cat>
          <c:val>
            <c:numRef>
              <c:f>Dashboard!$H$5:$H$7</c:f>
              <c:numCache>
                <c:formatCode>0%</c:formatCode>
                <c:ptCount val="3"/>
                <c:pt idx="0">
                  <c:v>0.49115913555992141</c:v>
                </c:pt>
                <c:pt idx="1">
                  <c:v>0.35780943025540274</c:v>
                </c:pt>
                <c:pt idx="2">
                  <c:v>0.15103143418467582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41-D14B-847F-09EF0787C99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80452808"/>
        <c:axId val="380453136"/>
      </c:barChart>
      <c:catAx>
        <c:axId val="380452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80453136"/>
        <c:crosses val="autoZero"/>
        <c:auto val="1"/>
        <c:lblAlgn val="ctr"/>
        <c:lblOffset val="100"/>
        <c:noMultiLvlLbl val="0"/>
      </c:catAx>
      <c:valAx>
        <c:axId val="3804531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8045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0" i="0" dirty="0">
                <a:latin typeface="Arial" panose="020B0604020202020204" pitchFamily="34" charset="0"/>
              </a:rPr>
              <a:t>ID,</a:t>
            </a:r>
            <a:r>
              <a:rPr lang="es-MX" b="0" i="0" baseline="0" dirty="0">
                <a:latin typeface="Arial" panose="020B0604020202020204" pitchFamily="34" charset="0"/>
              </a:rPr>
              <a:t> </a:t>
            </a:r>
            <a:r>
              <a:rPr lang="en-US" b="0" i="0" baseline="0" noProof="0" dirty="0">
                <a:latin typeface="Arial" panose="020B0604020202020204" pitchFamily="34" charset="0"/>
              </a:rPr>
              <a:t>Address</a:t>
            </a:r>
            <a:r>
              <a:rPr lang="es-MX" b="0" i="0" baseline="0" dirty="0">
                <a:latin typeface="Arial" panose="020B0604020202020204" pitchFamily="34" charset="0"/>
              </a:rPr>
              <a:t> &amp; </a:t>
            </a:r>
            <a:r>
              <a:rPr lang="en-US" b="0" i="0" baseline="0" noProof="0" dirty="0">
                <a:latin typeface="Arial" panose="020B0604020202020204" pitchFamily="34" charset="0"/>
              </a:rPr>
              <a:t>Signature</a:t>
            </a:r>
            <a:r>
              <a:rPr lang="es-MX" b="0" i="0" baseline="0" dirty="0">
                <a:latin typeface="Arial" panose="020B0604020202020204" pitchFamily="34" charset="0"/>
              </a:rPr>
              <a:t> </a:t>
            </a:r>
            <a:r>
              <a:rPr lang="en-US" b="0" i="0" baseline="0" noProof="0" dirty="0">
                <a:latin typeface="Arial" panose="020B0604020202020204" pitchFamily="34" charset="0"/>
              </a:rPr>
              <a:t>Validation</a:t>
            </a:r>
            <a:endParaRPr lang="en-US" b="0" i="0" noProof="0" dirty="0">
              <a:latin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Dashboard!$K$5:$K$22</c:f>
              <c:strCache>
                <c:ptCount val="18"/>
                <c:pt idx="0">
                  <c:v>Missing ID</c:v>
                </c:pt>
                <c:pt idx="1">
                  <c:v>Not Valid Signature</c:v>
                </c:pt>
                <c:pt idx="2">
                  <c:v>Wrong Address</c:v>
                </c:pt>
                <c:pt idx="3">
                  <c:v>Missing References</c:v>
                </c:pt>
                <c:pt idx="4">
                  <c:v>Missing proof or address</c:v>
                </c:pt>
                <c:pt idx="5">
                  <c:v>Outdated proof or address</c:v>
                </c:pt>
                <c:pt idx="6">
                  <c:v>Solicitud requiere aval</c:v>
                </c:pt>
                <c:pt idx="7">
                  <c:v>Unreachable contact</c:v>
                </c:pt>
                <c:pt idx="8">
                  <c:v>Wrong proof or address</c:v>
                </c:pt>
                <c:pt idx="9">
                  <c:v>Not paid proof of address</c:v>
                </c:pt>
                <c:pt idx="10">
                  <c:v>Missing endorser ID</c:v>
                </c:pt>
                <c:pt idx="11">
                  <c:v>Not willing to subscribe</c:v>
                </c:pt>
                <c:pt idx="12">
                  <c:v>Wrong ID</c:v>
                </c:pt>
                <c:pt idx="13">
                  <c:v>outdated ID</c:v>
                </c:pt>
                <c:pt idx="14">
                  <c:v>Endorser invalid signature</c:v>
                </c:pt>
                <c:pt idx="15">
                  <c:v>Not signed promissory note</c:v>
                </c:pt>
                <c:pt idx="16">
                  <c:v>Wrong promissory note</c:v>
                </c:pt>
                <c:pt idx="17">
                  <c:v>Other</c:v>
                </c:pt>
              </c:strCache>
            </c:strRef>
          </c:cat>
          <c:val>
            <c:numRef>
              <c:f>Dashboard!$L$5:$L$22</c:f>
              <c:numCache>
                <c:formatCode>0%</c:formatCode>
                <c:ptCount val="18"/>
                <c:pt idx="0">
                  <c:v>0.17885679164105717</c:v>
                </c:pt>
                <c:pt idx="1">
                  <c:v>0.11800860479409957</c:v>
                </c:pt>
                <c:pt idx="2">
                  <c:v>8.7277197295636141E-2</c:v>
                </c:pt>
                <c:pt idx="3">
                  <c:v>6.6379840196681014E-2</c:v>
                </c:pt>
                <c:pt idx="4">
                  <c:v>4.7326367547633683E-2</c:v>
                </c:pt>
                <c:pt idx="5">
                  <c:v>4.0565457897971724E-2</c:v>
                </c:pt>
                <c:pt idx="6">
                  <c:v>3.9950829748002459E-2</c:v>
                </c:pt>
                <c:pt idx="7">
                  <c:v>3.7492317148125384E-2</c:v>
                </c:pt>
                <c:pt idx="8">
                  <c:v>3.1346035648432698E-2</c:v>
                </c:pt>
                <c:pt idx="9">
                  <c:v>2.581438229870928E-2</c:v>
                </c:pt>
                <c:pt idx="10">
                  <c:v>2.4585125998770743E-2</c:v>
                </c:pt>
                <c:pt idx="11">
                  <c:v>2.0282728948985862E-2</c:v>
                </c:pt>
                <c:pt idx="12">
                  <c:v>1.843884449907806E-2</c:v>
                </c:pt>
                <c:pt idx="13">
                  <c:v>1.7209588199139522E-2</c:v>
                </c:pt>
                <c:pt idx="14">
                  <c:v>1.6594960049170254E-2</c:v>
                </c:pt>
                <c:pt idx="15">
                  <c:v>1.5365703749231715E-2</c:v>
                </c:pt>
                <c:pt idx="16">
                  <c:v>1.290719114935464E-2</c:v>
                </c:pt>
                <c:pt idx="17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A0-4348-BC79-85658CA57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76791776"/>
        <c:axId val="876793744"/>
      </c:barChart>
      <c:catAx>
        <c:axId val="876791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76793744"/>
        <c:crosses val="autoZero"/>
        <c:auto val="1"/>
        <c:lblAlgn val="ctr"/>
        <c:lblOffset val="100"/>
        <c:noMultiLvlLbl val="0"/>
      </c:catAx>
      <c:valAx>
        <c:axId val="876793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7679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Hoja1!$A$2:$C$17</cx:f>
        <cx:lvl ptCount="16">
          <cx:pt idx="0">Approved</cx:pt>
          <cx:pt idx="1">Not Approved</cx:pt>
        </cx:lvl>
        <cx:lvl ptCount="16"/>
        <cx:lvl ptCount="16"/>
      </cx:strDim>
      <cx:numDim type="size">
        <cx:f>Hoja1!$D$2:$D$17</cx:f>
        <cx:lvl ptCount="16" formatCode="0%">
          <cx:pt idx="0">0.84999999999999998</cx:pt>
          <cx:pt idx="1">0.14999999999999999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 lang="en-US"/>
            </a:pPr>
            <a:r>
              <a:rPr lang="en-US" sz="1862" b="0" i="0" u="none" strike="noStrike" baseline="0" noProof="0" dirty="0">
                <a:solidFill>
                  <a:srgbClr val="646569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Confirmation</a:t>
            </a:r>
            <a:r>
              <a:rPr lang="en-US" sz="1862" b="0" i="0" u="none" strike="noStrike" baseline="0" dirty="0">
                <a:solidFill>
                  <a:srgbClr val="646569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2" b="0" i="0" u="none" strike="noStrike" baseline="0" dirty="0" err="1">
                <a:solidFill>
                  <a:srgbClr val="646569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endParaRPr lang="en-US" sz="1862" b="0" i="0" u="none" strike="noStrike" baseline="0" dirty="0">
              <a:solidFill>
                <a:srgbClr val="646569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x:rich>
      </cx:tx>
    </cx:title>
    <cx:plotArea>
      <cx:plotAreaRegion>
        <cx:series layoutId="treemap" uniqueId="{2F288DE6-185F-49AF-A214-D05D1CFAA6BA}">
          <cx:tx>
            <cx:txData>
              <cx:f>Hoja1!$D$1</cx:f>
              <cx:v>Serie1</cx:v>
            </cx:txData>
          </cx:tx>
          <cx:dataPt idx="0">
            <cx:spPr>
              <a:solidFill>
                <a:srgbClr val="00B050"/>
              </a:solidFill>
            </cx:spPr>
          </cx:dataPt>
          <cx:dataPt idx="1">
            <cx:spPr>
              <a:solidFill>
                <a:srgbClr val="FFC000"/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2000"/>
                </a:pPr>
                <a:endParaRPr lang="es-ES" sz="2000" b="0" i="0" u="none" strike="noStrike" baseline="0">
                  <a:solidFill>
                    <a:prstClr val="white"/>
                  </a:solidFill>
                  <a:latin typeface="Arial"/>
                </a:endParaRPr>
              </a:p>
            </cx:txPr>
            <cx:visibility seriesName="0" categoryName="1" value="1"/>
            <cx:separator>, </cx:separator>
            <cx:dataLabelHidden idx="1"/>
          </cx:dataLabels>
          <cx:dataId val="0"/>
          <cx:layoutPr>
            <cx:parentLabelLayout val="overlapping"/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5824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0539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4313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4572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91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2684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0574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853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7109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210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866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266913" y="1360350"/>
            <a:ext cx="77432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0" i="0">
                <a:solidFill>
                  <a:srgbClr val="0091E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/>
          <p:nvPr/>
        </p:nvSpPr>
        <p:spPr>
          <a:xfrm>
            <a:off x="9196833" y="6199950"/>
            <a:ext cx="169200" cy="1269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9939167" y="5638800"/>
            <a:ext cx="169200" cy="1269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1770303" y="4597554"/>
            <a:ext cx="101200" cy="759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1569400" y="6577875"/>
            <a:ext cx="169200" cy="1269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962967" y="633400"/>
            <a:ext cx="169200" cy="1269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772847" y="3373479"/>
            <a:ext cx="169200" cy="1269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415791" y="791518"/>
            <a:ext cx="169200" cy="1269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835096" y="1339872"/>
            <a:ext cx="338400" cy="253800"/>
          </a:xfrm>
          <a:prstGeom prst="ellipse">
            <a:avLst/>
          </a:prstGeom>
          <a:noFill/>
          <a:ln w="19050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806000" y="4963100"/>
            <a:ext cx="253600" cy="190500"/>
          </a:xfrm>
          <a:prstGeom prst="ellipse">
            <a:avLst/>
          </a:prstGeom>
          <a:noFill/>
          <a:ln w="19050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1738600" y="5654657"/>
            <a:ext cx="253600" cy="190500"/>
          </a:xfrm>
          <a:prstGeom prst="ellipse">
            <a:avLst/>
          </a:prstGeom>
          <a:noFill/>
          <a:ln w="19050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261747" y="1990890"/>
            <a:ext cx="101200" cy="759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317400" y="271322"/>
            <a:ext cx="338400" cy="253800"/>
          </a:xfrm>
          <a:prstGeom prst="ellipse">
            <a:avLst/>
          </a:prstGeom>
          <a:noFill/>
          <a:ln w="19050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1028879" y="2504485"/>
            <a:ext cx="101200" cy="759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5695445" y="474825"/>
            <a:ext cx="101200" cy="759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0305617" y="6127438"/>
            <a:ext cx="338400" cy="254100"/>
          </a:xfrm>
          <a:prstGeom prst="ellipse">
            <a:avLst/>
          </a:prstGeom>
          <a:noFill/>
          <a:ln w="19050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1048200" y="410826"/>
            <a:ext cx="100956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 userDrawn="1"/>
        </p:nvSpPr>
        <p:spPr>
          <a:xfrm>
            <a:off x="-35400" y="-19800"/>
            <a:ext cx="122628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8200" y="410826"/>
            <a:ext cx="10095600" cy="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8200" y="1682267"/>
            <a:ext cx="10095600" cy="47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DF75BB-12EA-C54F-BF6D-760FC4A5F49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10925" y="255208"/>
            <a:ext cx="1305413" cy="31123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14/relationships/chartEx" Target="../charts/chartEx1.xml"/><Relationship Id="rId3" Type="http://schemas.openxmlformats.org/officeDocument/2006/relationships/chart" Target="../charts/chart1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2D7DCBF-7CD4-D048-A128-953D012695D5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205845" y="6333134"/>
            <a:ext cx="731600" cy="525000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s-MX" smtClean="0"/>
              <a:pPr/>
              <a:t>1</a:t>
            </a:fld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7E0143-3A72-0249-BF6F-143819090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9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04A6C6E-5431-524B-8264-9D4FE4A7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445" y="1602528"/>
            <a:ext cx="4221380" cy="3169997"/>
          </a:xfrm>
          <a:prstGeom prst="rect">
            <a:avLst/>
          </a:prstGeom>
        </p:spPr>
      </p:pic>
      <p:sp>
        <p:nvSpPr>
          <p:cNvPr id="267" name="Google Shape;267;p29"/>
          <p:cNvSpPr txBox="1">
            <a:spLocks noGrp="1"/>
          </p:cNvSpPr>
          <p:nvPr>
            <p:ph type="title"/>
          </p:nvPr>
        </p:nvSpPr>
        <p:spPr>
          <a:xfrm>
            <a:off x="481263" y="443603"/>
            <a:ext cx="8588901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¿Si un crédito no se aprueba en el mismo Catálogo se borra?</a:t>
            </a:r>
            <a:endParaRPr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545FE7B5-AC8C-D74F-A782-403A52357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30" y="2075688"/>
            <a:ext cx="8499370" cy="478231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422EA31-D155-3C40-B59F-59408A1E1E6D}"/>
              </a:ext>
            </a:extLst>
          </p:cNvPr>
          <p:cNvSpPr txBox="1"/>
          <p:nvPr/>
        </p:nvSpPr>
        <p:spPr>
          <a:xfrm>
            <a:off x="481263" y="2075688"/>
            <a:ext cx="5422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dirty="0"/>
              <a:t>El crédito continua su proceso en el siguiente Catálogo.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dirty="0"/>
              <a:t>Si al </a:t>
            </a:r>
            <a:r>
              <a:rPr lang="es-ES" sz="1800" b="1" dirty="0"/>
              <a:t>4to</a:t>
            </a:r>
            <a:r>
              <a:rPr lang="es-ES" sz="1800" dirty="0"/>
              <a:t> Catálogo el Socio no concluyó el proceso la solicitud se borra.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22B4B8-AB67-2142-85E4-4277ABA7B1FE}"/>
              </a:ext>
            </a:extLst>
          </p:cNvPr>
          <p:cNvSpPr txBox="1"/>
          <p:nvPr/>
        </p:nvSpPr>
        <p:spPr>
          <a:xfrm>
            <a:off x="628921" y="4143617"/>
            <a:ext cx="4957893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dirty="0"/>
              <a:t>R</a:t>
            </a:r>
            <a:r>
              <a:rPr lang="es-MX" sz="2000" dirty="0" err="1"/>
              <a:t>ecuerda</a:t>
            </a:r>
            <a:r>
              <a:rPr lang="es-MX" sz="2000" dirty="0"/>
              <a:t> que si un Socio no pasa pedido en sus primeros 3 Catálogos su registro es eliminado del sistema</a:t>
            </a:r>
            <a:endParaRPr lang="es-ES" sz="2000" dirty="0"/>
          </a:p>
        </p:txBody>
      </p:sp>
      <p:sp>
        <p:nvSpPr>
          <p:cNvPr id="6" name="Google Shape;117;p18">
            <a:extLst>
              <a:ext uri="{FF2B5EF4-FFF2-40B4-BE49-F238E27FC236}">
                <a16:creationId xmlns:a16="http://schemas.microsoft.com/office/drawing/2014/main" id="{84B0D0F9-EDE5-AC42-97FB-FA1EB3BBDE4D}"/>
              </a:ext>
            </a:extLst>
          </p:cNvPr>
          <p:cNvSpPr/>
          <p:nvPr/>
        </p:nvSpPr>
        <p:spPr>
          <a:xfrm>
            <a:off x="6863503" y="1069356"/>
            <a:ext cx="4413322" cy="4413322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233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>
            <a:spLocks noGrp="1"/>
          </p:cNvSpPr>
          <p:nvPr>
            <p:ph type="title"/>
          </p:nvPr>
        </p:nvSpPr>
        <p:spPr>
          <a:xfrm>
            <a:off x="481263" y="443603"/>
            <a:ext cx="8588901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¿Cómo se puede aumentar o recuperar una línea de Crédito?</a:t>
            </a:r>
            <a:endParaRPr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545FE7B5-AC8C-D74F-A782-403A52357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630" y="2075688"/>
            <a:ext cx="8499370" cy="4782312"/>
          </a:xfrm>
          <a:prstGeom prst="rect">
            <a:avLst/>
          </a:prstGeom>
        </p:spPr>
      </p:pic>
      <p:pic>
        <p:nvPicPr>
          <p:cNvPr id="9" name="Imagen 1">
            <a:extLst>
              <a:ext uri="{FF2B5EF4-FFF2-40B4-BE49-F238E27FC236}">
                <a16:creationId xmlns:a16="http://schemas.microsoft.com/office/drawing/2014/main" id="{F31CD634-C4BB-B34E-BF6B-7F5DFE12F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3" y="1380503"/>
            <a:ext cx="6349739" cy="457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1AC7621C-D19A-8045-BFEB-27ABB189779B}"/>
              </a:ext>
            </a:extLst>
          </p:cNvPr>
          <p:cNvSpPr/>
          <p:nvPr/>
        </p:nvSpPr>
        <p:spPr>
          <a:xfrm>
            <a:off x="4695804" y="4211401"/>
            <a:ext cx="2045368" cy="2045368"/>
          </a:xfrm>
          <a:prstGeom prst="ellipse">
            <a:avLst/>
          </a:prstGeom>
          <a:solidFill>
            <a:schemeClr val="accent2">
              <a:lumMod val="75000"/>
              <a:alpha val="3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10" name="Google Shape;120;p18">
            <a:extLst>
              <a:ext uri="{FF2B5EF4-FFF2-40B4-BE49-F238E27FC236}">
                <a16:creationId xmlns:a16="http://schemas.microsoft.com/office/drawing/2014/main" id="{EB57F279-F29B-0144-BCD3-74CD14A89BF6}"/>
              </a:ext>
            </a:extLst>
          </p:cNvPr>
          <p:cNvCxnSpPr>
            <a:cxnSpLocks/>
          </p:cNvCxnSpPr>
          <p:nvPr/>
        </p:nvCxnSpPr>
        <p:spPr>
          <a:xfrm flipV="1">
            <a:off x="5731874" y="1778561"/>
            <a:ext cx="2210441" cy="2468132"/>
          </a:xfrm>
          <a:prstGeom prst="straightConnector1">
            <a:avLst/>
          </a:prstGeom>
          <a:noFill/>
          <a:ln w="3810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F136DA0-9937-AE42-A817-DA5BD345355C}"/>
              </a:ext>
            </a:extLst>
          </p:cNvPr>
          <p:cNvSpPr txBox="1"/>
          <p:nvPr/>
        </p:nvSpPr>
        <p:spPr>
          <a:xfrm>
            <a:off x="7855786" y="1370242"/>
            <a:ext cx="1981633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000" dirty="0"/>
              <a:t>DESBLOQUEO</a:t>
            </a:r>
            <a:endParaRPr lang="es-MX" sz="2000" dirty="0" err="1"/>
          </a:p>
        </p:txBody>
      </p:sp>
      <p:pic>
        <p:nvPicPr>
          <p:cNvPr id="17" name="Imagen 1">
            <a:extLst>
              <a:ext uri="{FF2B5EF4-FFF2-40B4-BE49-F238E27FC236}">
                <a16:creationId xmlns:a16="http://schemas.microsoft.com/office/drawing/2014/main" id="{400FD034-E62B-3A45-86EC-E21765704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9" t="71494"/>
          <a:stretch/>
        </p:blipFill>
        <p:spPr bwMode="auto">
          <a:xfrm>
            <a:off x="7855786" y="1902887"/>
            <a:ext cx="4249436" cy="2366682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oogle Shape;120;p18">
            <a:extLst>
              <a:ext uri="{FF2B5EF4-FFF2-40B4-BE49-F238E27FC236}">
                <a16:creationId xmlns:a16="http://schemas.microsoft.com/office/drawing/2014/main" id="{0D819EBB-DB65-4E44-A0E4-9CEF0B5F073C}"/>
              </a:ext>
            </a:extLst>
          </p:cNvPr>
          <p:cNvCxnSpPr>
            <a:cxnSpLocks/>
          </p:cNvCxnSpPr>
          <p:nvPr/>
        </p:nvCxnSpPr>
        <p:spPr>
          <a:xfrm flipV="1">
            <a:off x="6291401" y="4084983"/>
            <a:ext cx="5565982" cy="1993319"/>
          </a:xfrm>
          <a:prstGeom prst="straightConnector1">
            <a:avLst/>
          </a:prstGeom>
          <a:noFill/>
          <a:ln w="3810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9216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>
            <a:spLocks noGrp="1"/>
          </p:cNvSpPr>
          <p:nvPr>
            <p:ph type="title"/>
          </p:nvPr>
        </p:nvSpPr>
        <p:spPr>
          <a:xfrm>
            <a:off x="481263" y="269585"/>
            <a:ext cx="8588901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¿Cómo funcionan las valijas y buzones?</a:t>
            </a:r>
            <a:endParaRPr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545FE7B5-AC8C-D74F-A782-403A52357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630" y="2075688"/>
            <a:ext cx="8499370" cy="478231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422EA31-D155-3C40-B59F-59408A1E1E6D}"/>
              </a:ext>
            </a:extLst>
          </p:cNvPr>
          <p:cNvSpPr txBox="1"/>
          <p:nvPr/>
        </p:nvSpPr>
        <p:spPr>
          <a:xfrm>
            <a:off x="565851" y="1588670"/>
            <a:ext cx="59442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chemeClr val="accent2">
                    <a:lumMod val="75000"/>
                  </a:schemeClr>
                </a:solidFill>
              </a:rPr>
              <a:t>Enlaces (más de 300)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800" dirty="0"/>
              <a:t>Una vez a la semana. </a:t>
            </a:r>
          </a:p>
          <a:p>
            <a:pPr marL="285750" lvl="2" indent="-285750">
              <a:buFont typeface="Courier New" panose="02070309020205020404" pitchFamily="49" charset="0"/>
              <a:buChar char="o"/>
            </a:pPr>
            <a:r>
              <a:rPr lang="es-ES" sz="1800" dirty="0"/>
              <a:t>Salen martes y llegan miércoles.</a:t>
            </a:r>
          </a:p>
          <a:p>
            <a:pPr marL="285750" lvl="2" indent="-285750">
              <a:buFont typeface="Courier New" panose="02070309020205020404" pitchFamily="49" charset="0"/>
              <a:buChar char="o"/>
            </a:pPr>
            <a:endParaRPr lang="es-ES" sz="1800" dirty="0"/>
          </a:p>
          <a:p>
            <a:r>
              <a:rPr lang="es-ES" sz="1800" b="1" dirty="0">
                <a:solidFill>
                  <a:schemeClr val="accent2">
                    <a:lumMod val="75000"/>
                  </a:schemeClr>
                </a:solidFill>
              </a:rPr>
              <a:t>Buzones Autorizados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800" dirty="0"/>
              <a:t>24 buzones.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800" dirty="0"/>
              <a:t>3 envíos a la semana lunes, miércoles y viernes.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800" dirty="0"/>
              <a:t>Antes de las 3pm.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sz="1800" dirty="0"/>
          </a:p>
          <a:p>
            <a:r>
              <a:rPr lang="es-ES" sz="1800" b="1" dirty="0">
                <a:solidFill>
                  <a:schemeClr val="accent2">
                    <a:lumMod val="75000"/>
                  </a:schemeClr>
                </a:solidFill>
              </a:rPr>
              <a:t>Centros de servicio y Entrenamiento</a:t>
            </a:r>
            <a:endParaRPr lang="es-MX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800" dirty="0"/>
              <a:t>Reciben y C</a:t>
            </a:r>
            <a:r>
              <a:rPr lang="es-MX" sz="1800" dirty="0"/>
              <a:t>apturan (aún en día de cierre =&gt; SIN GARANTÍA).</a:t>
            </a:r>
          </a:p>
          <a:p>
            <a:pPr marL="285750" lvl="2" indent="-285750">
              <a:buFont typeface="Courier New" panose="02070309020205020404" pitchFamily="49" charset="0"/>
              <a:buChar char="o"/>
            </a:pPr>
            <a:r>
              <a:rPr lang="es-ES" sz="1800" dirty="0"/>
              <a:t>A</a:t>
            </a:r>
            <a:r>
              <a:rPr lang="es-MX" sz="1800" dirty="0"/>
              <a:t>ragón, CDMX.</a:t>
            </a:r>
          </a:p>
          <a:p>
            <a:pPr marL="285750" lvl="2" indent="-285750">
              <a:buFont typeface="Courier New" panose="02070309020205020404" pitchFamily="49" charset="0"/>
              <a:buChar char="o"/>
            </a:pPr>
            <a:r>
              <a:rPr lang="es-ES" sz="1800" dirty="0"/>
              <a:t>M</a:t>
            </a:r>
            <a:r>
              <a:rPr lang="es-MX" sz="1800" dirty="0"/>
              <a:t>onterrey.</a:t>
            </a:r>
          </a:p>
          <a:p>
            <a:pPr marL="285750" lvl="2" indent="-285750">
              <a:buFont typeface="Courier New" panose="02070309020205020404" pitchFamily="49" charset="0"/>
              <a:buChar char="o"/>
            </a:pPr>
            <a:r>
              <a:rPr lang="es-ES" sz="1800" dirty="0"/>
              <a:t>G</a:t>
            </a:r>
            <a:r>
              <a:rPr lang="es-MX" sz="1800" dirty="0"/>
              <a:t>uadalajara.</a:t>
            </a:r>
            <a:endParaRPr lang="es-ES" sz="1800" dirty="0"/>
          </a:p>
        </p:txBody>
      </p:sp>
      <p:sp>
        <p:nvSpPr>
          <p:cNvPr id="6" name="Google Shape;117;p18">
            <a:extLst>
              <a:ext uri="{FF2B5EF4-FFF2-40B4-BE49-F238E27FC236}">
                <a16:creationId xmlns:a16="http://schemas.microsoft.com/office/drawing/2014/main" id="{84B0D0F9-EDE5-AC42-97FB-FA1EB3BBDE4D}"/>
              </a:ext>
            </a:extLst>
          </p:cNvPr>
          <p:cNvSpPr/>
          <p:nvPr/>
        </p:nvSpPr>
        <p:spPr>
          <a:xfrm>
            <a:off x="6863503" y="1069356"/>
            <a:ext cx="4413322" cy="4413322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F6C0F63-506A-D846-8678-0B38286D9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632" y="1206485"/>
            <a:ext cx="4139064" cy="413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36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>
            <a:spLocks noGrp="1"/>
          </p:cNvSpPr>
          <p:nvPr>
            <p:ph type="title"/>
          </p:nvPr>
        </p:nvSpPr>
        <p:spPr>
          <a:xfrm>
            <a:off x="456096" y="90995"/>
            <a:ext cx="8588901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¿Cómo se atienden las Solicitudes de Servicio?</a:t>
            </a:r>
            <a:endParaRPr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545FE7B5-AC8C-D74F-A782-403A52357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630" y="2075688"/>
            <a:ext cx="8499370" cy="47823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B307281-BFEA-0146-884F-12761A43A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899" y="1377159"/>
            <a:ext cx="6690201" cy="469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1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>
            <a:spLocks noGrp="1"/>
          </p:cNvSpPr>
          <p:nvPr>
            <p:ph type="title"/>
          </p:nvPr>
        </p:nvSpPr>
        <p:spPr>
          <a:xfrm>
            <a:off x="456096" y="23801"/>
            <a:ext cx="8588901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¿Cómo se atienden las Solicitudes de Servicio?</a:t>
            </a:r>
            <a:endParaRPr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545FE7B5-AC8C-D74F-A782-403A52357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630" y="2075688"/>
            <a:ext cx="8499370" cy="47823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E65892-8FFD-C142-8B0E-09A27F8F4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375" y="1201213"/>
            <a:ext cx="7377250" cy="492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5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CF02362-C657-B444-B67D-EB8F235E0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3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3192300" y="3686107"/>
            <a:ext cx="58074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75000"/>
                  </a:schemeClr>
                </a:solidFill>
              </a:rPr>
              <a:t>Credit Refresh</a:t>
            </a:r>
            <a:endParaRPr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FE4D6A9-88C9-3F49-9C9F-4A3A9F48A5E4}"/>
              </a:ext>
            </a:extLst>
          </p:cNvPr>
          <p:cNvSpPr txBox="1"/>
          <p:nvPr/>
        </p:nvSpPr>
        <p:spPr>
          <a:xfrm>
            <a:off x="4257259" y="4709387"/>
            <a:ext cx="3677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México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680CAC1-5979-C441-99DF-BC7D8E12D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402" y="710416"/>
            <a:ext cx="3243194" cy="3118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>
            <a:spLocks noGrp="1"/>
          </p:cNvSpPr>
          <p:nvPr>
            <p:ph type="title"/>
          </p:nvPr>
        </p:nvSpPr>
        <p:spPr>
          <a:xfrm>
            <a:off x="384557" y="-12505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¿Cómo funciona el proceso de Crédito?</a:t>
            </a:r>
            <a:endParaRPr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7B8F834A-96F6-FF4D-A41F-C56B2AE5A81C}"/>
              </a:ext>
            </a:extLst>
          </p:cNvPr>
          <p:cNvGrpSpPr/>
          <p:nvPr/>
        </p:nvGrpSpPr>
        <p:grpSpPr>
          <a:xfrm>
            <a:off x="2719012" y="1270998"/>
            <a:ext cx="596008" cy="595933"/>
            <a:chOff x="1789384" y="2021648"/>
            <a:chExt cx="596008" cy="595933"/>
          </a:xfrm>
        </p:grpSpPr>
        <p:sp>
          <p:nvSpPr>
            <p:cNvPr id="269" name="Google Shape;269;p29"/>
            <p:cNvSpPr/>
            <p:nvPr/>
          </p:nvSpPr>
          <p:spPr>
            <a:xfrm>
              <a:off x="1789384" y="2021648"/>
              <a:ext cx="596008" cy="595933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1878836" y="2109074"/>
              <a:ext cx="427042" cy="427042"/>
            </a:xfrm>
            <a:prstGeom prst="ellipse">
              <a:avLst/>
            </a:prstGeom>
            <a:noFill/>
            <a:ln w="28575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Source Sans Pro"/>
                  <a:cs typeface="Arial" panose="020B0604020202020204" pitchFamily="34" charset="0"/>
                  <a:sym typeface="Source Sans Pro"/>
                </a:rPr>
                <a:t>1</a:t>
              </a:r>
              <a:endParaRPr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endParaRPr>
            </a:p>
          </p:txBody>
        </p:sp>
      </p:grp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ABFB7180-3561-CA40-A892-E825F51E2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36067"/>
              </p:ext>
            </p:extLst>
          </p:nvPr>
        </p:nvGraphicFramePr>
        <p:xfrm>
          <a:off x="-15509" y="4080554"/>
          <a:ext cx="3860870" cy="160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1C8AB4D5-36EB-2B43-84F1-212AC097C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664676"/>
              </p:ext>
            </p:extLst>
          </p:nvPr>
        </p:nvGraphicFramePr>
        <p:xfrm>
          <a:off x="-888143" y="1448179"/>
          <a:ext cx="4221151" cy="2873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Flecha: doblada hacia arriba 38">
            <a:extLst>
              <a:ext uri="{FF2B5EF4-FFF2-40B4-BE49-F238E27FC236}">
                <a16:creationId xmlns:a16="http://schemas.microsoft.com/office/drawing/2014/main" id="{3A0B52A5-5A5A-2542-B477-5AAF6BD99AFC}"/>
              </a:ext>
            </a:extLst>
          </p:cNvPr>
          <p:cNvSpPr/>
          <p:nvPr/>
        </p:nvSpPr>
        <p:spPr>
          <a:xfrm rot="5400000">
            <a:off x="355483" y="4228370"/>
            <a:ext cx="651455" cy="837935"/>
          </a:xfrm>
          <a:prstGeom prst="bentUpArrow">
            <a:avLst>
              <a:gd name="adj1" fmla="val 32609"/>
              <a:gd name="adj2" fmla="val 34783"/>
              <a:gd name="adj3" fmla="val 25000"/>
            </a:avLst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endParaRPr lang="en-US" sz="18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636839BC-DA89-6442-8AC8-C48EBCFF11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615682"/>
              </p:ext>
            </p:extLst>
          </p:nvPr>
        </p:nvGraphicFramePr>
        <p:xfrm>
          <a:off x="2557978" y="1358424"/>
          <a:ext cx="3415514" cy="2897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4116D009-8B74-944C-9B66-B487FEA57C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2630" y="2075688"/>
            <a:ext cx="8499370" cy="4782312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414877B1-A70F-7E40-8544-846C6427D302}"/>
              </a:ext>
            </a:extLst>
          </p:cNvPr>
          <p:cNvGrpSpPr/>
          <p:nvPr/>
        </p:nvGrpSpPr>
        <p:grpSpPr>
          <a:xfrm>
            <a:off x="2821136" y="4461855"/>
            <a:ext cx="596008" cy="595933"/>
            <a:chOff x="1789384" y="2021648"/>
            <a:chExt cx="596008" cy="595933"/>
          </a:xfrm>
        </p:grpSpPr>
        <p:sp>
          <p:nvSpPr>
            <p:cNvPr id="12" name="Google Shape;269;p29">
              <a:extLst>
                <a:ext uri="{FF2B5EF4-FFF2-40B4-BE49-F238E27FC236}">
                  <a16:creationId xmlns:a16="http://schemas.microsoft.com/office/drawing/2014/main" id="{14F62DE9-7BC7-DC4D-A699-640FC0E02CD4}"/>
                </a:ext>
              </a:extLst>
            </p:cNvPr>
            <p:cNvSpPr/>
            <p:nvPr/>
          </p:nvSpPr>
          <p:spPr>
            <a:xfrm>
              <a:off x="1789384" y="2021648"/>
              <a:ext cx="596008" cy="595933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270;p29">
              <a:extLst>
                <a:ext uri="{FF2B5EF4-FFF2-40B4-BE49-F238E27FC236}">
                  <a16:creationId xmlns:a16="http://schemas.microsoft.com/office/drawing/2014/main" id="{3EDC6B93-F29A-4941-BD4C-9FCE78B7718D}"/>
                </a:ext>
              </a:extLst>
            </p:cNvPr>
            <p:cNvSpPr/>
            <p:nvPr/>
          </p:nvSpPr>
          <p:spPr>
            <a:xfrm>
              <a:off x="1878836" y="2109074"/>
              <a:ext cx="427042" cy="427042"/>
            </a:xfrm>
            <a:prstGeom prst="ellipse">
              <a:avLst/>
            </a:prstGeom>
            <a:noFill/>
            <a:ln w="28575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Source Sans Pro"/>
                  <a:cs typeface="Arial" panose="020B0604020202020204" pitchFamily="34" charset="0"/>
                  <a:sym typeface="Source Sans Pro"/>
                </a:rPr>
                <a:t>2</a:t>
              </a:r>
              <a:endParaRPr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FCCAFA6-E9D1-4046-B58B-8175A0784498}"/>
              </a:ext>
            </a:extLst>
          </p:cNvPr>
          <p:cNvSpPr txBox="1"/>
          <p:nvPr/>
        </p:nvSpPr>
        <p:spPr>
          <a:xfrm>
            <a:off x="3417144" y="4575155"/>
            <a:ext cx="2882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SUBMISSION</a:t>
            </a:r>
          </a:p>
        </p:txBody>
      </p:sp>
      <p:grpSp>
        <p:nvGrpSpPr>
          <p:cNvPr id="19" name="Google Shape;434;p39">
            <a:extLst>
              <a:ext uri="{FF2B5EF4-FFF2-40B4-BE49-F238E27FC236}">
                <a16:creationId xmlns:a16="http://schemas.microsoft.com/office/drawing/2014/main" id="{4D05A8B8-D789-CC41-8728-AFF58A930BDB}"/>
              </a:ext>
            </a:extLst>
          </p:cNvPr>
          <p:cNvGrpSpPr/>
          <p:nvPr/>
        </p:nvGrpSpPr>
        <p:grpSpPr>
          <a:xfrm>
            <a:off x="3475769" y="5057786"/>
            <a:ext cx="342882" cy="418128"/>
            <a:chOff x="596350" y="929175"/>
            <a:chExt cx="407950" cy="497475"/>
          </a:xfrm>
        </p:grpSpPr>
        <p:sp>
          <p:nvSpPr>
            <p:cNvPr id="20" name="Google Shape;435;p39">
              <a:extLst>
                <a:ext uri="{FF2B5EF4-FFF2-40B4-BE49-F238E27FC236}">
                  <a16:creationId xmlns:a16="http://schemas.microsoft.com/office/drawing/2014/main" id="{28FB4DD6-9FA5-E849-9C32-27ADF76A8EE0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436;p39">
              <a:extLst>
                <a:ext uri="{FF2B5EF4-FFF2-40B4-BE49-F238E27FC236}">
                  <a16:creationId xmlns:a16="http://schemas.microsoft.com/office/drawing/2014/main" id="{B3158F0A-411F-4141-9FB0-28099E1C60D2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437;p39">
              <a:extLst>
                <a:ext uri="{FF2B5EF4-FFF2-40B4-BE49-F238E27FC236}">
                  <a16:creationId xmlns:a16="http://schemas.microsoft.com/office/drawing/2014/main" id="{1D9EBF98-00C6-4E40-A286-FA83E04B4626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438;p39">
              <a:extLst>
                <a:ext uri="{FF2B5EF4-FFF2-40B4-BE49-F238E27FC236}">
                  <a16:creationId xmlns:a16="http://schemas.microsoft.com/office/drawing/2014/main" id="{3A83E307-EF80-0849-8693-F232D6A582FB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439;p39">
              <a:extLst>
                <a:ext uri="{FF2B5EF4-FFF2-40B4-BE49-F238E27FC236}">
                  <a16:creationId xmlns:a16="http://schemas.microsoft.com/office/drawing/2014/main" id="{8B9A0435-8198-F742-9E08-996FE692BCD0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Google Shape;440;p39">
              <a:extLst>
                <a:ext uri="{FF2B5EF4-FFF2-40B4-BE49-F238E27FC236}">
                  <a16:creationId xmlns:a16="http://schemas.microsoft.com/office/drawing/2014/main" id="{70C75877-F74B-864B-AE34-2A1AA0C3EB9C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Google Shape;441;p39">
              <a:extLst>
                <a:ext uri="{FF2B5EF4-FFF2-40B4-BE49-F238E27FC236}">
                  <a16:creationId xmlns:a16="http://schemas.microsoft.com/office/drawing/2014/main" id="{D1A3ABA5-2737-AC4A-B7A9-2169A85E39EC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oogle Shape;434;p39">
            <a:extLst>
              <a:ext uri="{FF2B5EF4-FFF2-40B4-BE49-F238E27FC236}">
                <a16:creationId xmlns:a16="http://schemas.microsoft.com/office/drawing/2014/main" id="{AF38B364-08AA-2F45-BAF7-27C25EBF07B5}"/>
              </a:ext>
            </a:extLst>
          </p:cNvPr>
          <p:cNvGrpSpPr/>
          <p:nvPr/>
        </p:nvGrpSpPr>
        <p:grpSpPr>
          <a:xfrm>
            <a:off x="3898169" y="5057786"/>
            <a:ext cx="342882" cy="418128"/>
            <a:chOff x="596350" y="929175"/>
            <a:chExt cx="407950" cy="497475"/>
          </a:xfrm>
        </p:grpSpPr>
        <p:sp>
          <p:nvSpPr>
            <p:cNvPr id="28" name="Google Shape;435;p39">
              <a:extLst>
                <a:ext uri="{FF2B5EF4-FFF2-40B4-BE49-F238E27FC236}">
                  <a16:creationId xmlns:a16="http://schemas.microsoft.com/office/drawing/2014/main" id="{B618207F-6E6A-B442-8CC4-3B85EBA08878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Google Shape;436;p39">
              <a:extLst>
                <a:ext uri="{FF2B5EF4-FFF2-40B4-BE49-F238E27FC236}">
                  <a16:creationId xmlns:a16="http://schemas.microsoft.com/office/drawing/2014/main" id="{70DEB12C-D74F-0F49-9BFA-7CC12E6BBADE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Google Shape;437;p39">
              <a:extLst>
                <a:ext uri="{FF2B5EF4-FFF2-40B4-BE49-F238E27FC236}">
                  <a16:creationId xmlns:a16="http://schemas.microsoft.com/office/drawing/2014/main" id="{F1E6D74A-0D8E-3349-9C53-6C0FB9278D13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Google Shape;438;p39">
              <a:extLst>
                <a:ext uri="{FF2B5EF4-FFF2-40B4-BE49-F238E27FC236}">
                  <a16:creationId xmlns:a16="http://schemas.microsoft.com/office/drawing/2014/main" id="{1C97B6F8-1261-3844-B5F2-4EF38C931829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Google Shape;439;p39">
              <a:extLst>
                <a:ext uri="{FF2B5EF4-FFF2-40B4-BE49-F238E27FC236}">
                  <a16:creationId xmlns:a16="http://schemas.microsoft.com/office/drawing/2014/main" id="{BCA0ED7D-40AA-824F-A47D-4B1F1F99F940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Google Shape;440;p39">
              <a:extLst>
                <a:ext uri="{FF2B5EF4-FFF2-40B4-BE49-F238E27FC236}">
                  <a16:creationId xmlns:a16="http://schemas.microsoft.com/office/drawing/2014/main" id="{E24AFB1A-560B-AB45-9B74-8DE10EC08DD2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Google Shape;441;p39">
              <a:extLst>
                <a:ext uri="{FF2B5EF4-FFF2-40B4-BE49-F238E27FC236}">
                  <a16:creationId xmlns:a16="http://schemas.microsoft.com/office/drawing/2014/main" id="{7996C1B1-F20B-0F45-B70F-D250340ACF8E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oogle Shape;434;p39">
            <a:extLst>
              <a:ext uri="{FF2B5EF4-FFF2-40B4-BE49-F238E27FC236}">
                <a16:creationId xmlns:a16="http://schemas.microsoft.com/office/drawing/2014/main" id="{B4E7CFC5-4481-794F-A158-2E8C80D673BD}"/>
              </a:ext>
            </a:extLst>
          </p:cNvPr>
          <p:cNvGrpSpPr/>
          <p:nvPr/>
        </p:nvGrpSpPr>
        <p:grpSpPr>
          <a:xfrm>
            <a:off x="4293507" y="5057786"/>
            <a:ext cx="342882" cy="418128"/>
            <a:chOff x="596350" y="929175"/>
            <a:chExt cx="407950" cy="497475"/>
          </a:xfrm>
        </p:grpSpPr>
        <p:sp>
          <p:nvSpPr>
            <p:cNvPr id="36" name="Google Shape;435;p39">
              <a:extLst>
                <a:ext uri="{FF2B5EF4-FFF2-40B4-BE49-F238E27FC236}">
                  <a16:creationId xmlns:a16="http://schemas.microsoft.com/office/drawing/2014/main" id="{E61CD975-88F5-E24F-AAA7-9CA4BC8B7E03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Google Shape;436;p39">
              <a:extLst>
                <a:ext uri="{FF2B5EF4-FFF2-40B4-BE49-F238E27FC236}">
                  <a16:creationId xmlns:a16="http://schemas.microsoft.com/office/drawing/2014/main" id="{50370343-373C-D049-B3C6-741AB7480025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Google Shape;437;p39">
              <a:extLst>
                <a:ext uri="{FF2B5EF4-FFF2-40B4-BE49-F238E27FC236}">
                  <a16:creationId xmlns:a16="http://schemas.microsoft.com/office/drawing/2014/main" id="{F2D98C90-23EC-3B43-BBAB-407C9289AF2B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Google Shape;438;p39">
              <a:extLst>
                <a:ext uri="{FF2B5EF4-FFF2-40B4-BE49-F238E27FC236}">
                  <a16:creationId xmlns:a16="http://schemas.microsoft.com/office/drawing/2014/main" id="{84379AD4-6B2C-0E4C-B6D4-5D6D56E7B3AE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Google Shape;439;p39">
              <a:extLst>
                <a:ext uri="{FF2B5EF4-FFF2-40B4-BE49-F238E27FC236}">
                  <a16:creationId xmlns:a16="http://schemas.microsoft.com/office/drawing/2014/main" id="{1AC2031E-6C62-2747-A4ED-CAD78AC9A4C3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Google Shape;440;p39">
              <a:extLst>
                <a:ext uri="{FF2B5EF4-FFF2-40B4-BE49-F238E27FC236}">
                  <a16:creationId xmlns:a16="http://schemas.microsoft.com/office/drawing/2014/main" id="{72332E09-6EC3-B74E-BFC7-99B38D94B1B7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Google Shape;441;p39">
              <a:extLst>
                <a:ext uri="{FF2B5EF4-FFF2-40B4-BE49-F238E27FC236}">
                  <a16:creationId xmlns:a16="http://schemas.microsoft.com/office/drawing/2014/main" id="{1617C7CD-19E7-104A-B590-F68204BAFC79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3D2CAF98-E975-E241-94F5-899687D3F0C7}"/>
              </a:ext>
            </a:extLst>
          </p:cNvPr>
          <p:cNvGrpSpPr/>
          <p:nvPr/>
        </p:nvGrpSpPr>
        <p:grpSpPr>
          <a:xfrm>
            <a:off x="5811120" y="1281817"/>
            <a:ext cx="596008" cy="595933"/>
            <a:chOff x="1789384" y="2021648"/>
            <a:chExt cx="596008" cy="595933"/>
          </a:xfrm>
        </p:grpSpPr>
        <p:sp>
          <p:nvSpPr>
            <p:cNvPr id="44" name="Google Shape;269;p29">
              <a:extLst>
                <a:ext uri="{FF2B5EF4-FFF2-40B4-BE49-F238E27FC236}">
                  <a16:creationId xmlns:a16="http://schemas.microsoft.com/office/drawing/2014/main" id="{B89663AB-3ED9-9D47-AAAE-93B5F0E72995}"/>
                </a:ext>
              </a:extLst>
            </p:cNvPr>
            <p:cNvSpPr/>
            <p:nvPr/>
          </p:nvSpPr>
          <p:spPr>
            <a:xfrm>
              <a:off x="1789384" y="2021648"/>
              <a:ext cx="596008" cy="595933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Google Shape;270;p29">
              <a:extLst>
                <a:ext uri="{FF2B5EF4-FFF2-40B4-BE49-F238E27FC236}">
                  <a16:creationId xmlns:a16="http://schemas.microsoft.com/office/drawing/2014/main" id="{6B42CCF5-AD93-FD44-B0C1-3AD8217EA248}"/>
                </a:ext>
              </a:extLst>
            </p:cNvPr>
            <p:cNvSpPr/>
            <p:nvPr/>
          </p:nvSpPr>
          <p:spPr>
            <a:xfrm>
              <a:off x="1878836" y="2109074"/>
              <a:ext cx="427042" cy="427042"/>
            </a:xfrm>
            <a:prstGeom prst="ellipse">
              <a:avLst/>
            </a:prstGeom>
            <a:noFill/>
            <a:ln w="28575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Source Sans Pro"/>
                  <a:cs typeface="Arial" panose="020B0604020202020204" pitchFamily="34" charset="0"/>
                  <a:sym typeface="Source Sans Pro"/>
                </a:rPr>
                <a:t>3</a:t>
              </a:r>
              <a:endParaRPr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endParaRPr>
            </a:p>
          </p:txBody>
        </p:sp>
      </p:grpSp>
      <p:graphicFrame>
        <p:nvGraphicFramePr>
          <p:cNvPr id="46" name="Gráfico 45">
            <a:extLst>
              <a:ext uri="{FF2B5EF4-FFF2-40B4-BE49-F238E27FC236}">
                <a16:creationId xmlns:a16="http://schemas.microsoft.com/office/drawing/2014/main" id="{0C9DFAF7-806A-154D-A023-052C20F73D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782279"/>
              </p:ext>
            </p:extLst>
          </p:nvPr>
        </p:nvGraphicFramePr>
        <p:xfrm>
          <a:off x="6110688" y="1304386"/>
          <a:ext cx="2694251" cy="437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47" name="Grupo 46">
            <a:extLst>
              <a:ext uri="{FF2B5EF4-FFF2-40B4-BE49-F238E27FC236}">
                <a16:creationId xmlns:a16="http://schemas.microsoft.com/office/drawing/2014/main" id="{0625986D-026B-A54F-BC01-E99FD5453AC9}"/>
              </a:ext>
            </a:extLst>
          </p:cNvPr>
          <p:cNvGrpSpPr/>
          <p:nvPr/>
        </p:nvGrpSpPr>
        <p:grpSpPr>
          <a:xfrm>
            <a:off x="8903228" y="1289735"/>
            <a:ext cx="596008" cy="595933"/>
            <a:chOff x="1789384" y="2021648"/>
            <a:chExt cx="596008" cy="595933"/>
          </a:xfrm>
        </p:grpSpPr>
        <p:sp>
          <p:nvSpPr>
            <p:cNvPr id="48" name="Google Shape;269;p29">
              <a:extLst>
                <a:ext uri="{FF2B5EF4-FFF2-40B4-BE49-F238E27FC236}">
                  <a16:creationId xmlns:a16="http://schemas.microsoft.com/office/drawing/2014/main" id="{8B9EE161-1D57-4443-BE8A-10032406972A}"/>
                </a:ext>
              </a:extLst>
            </p:cNvPr>
            <p:cNvSpPr/>
            <p:nvPr/>
          </p:nvSpPr>
          <p:spPr>
            <a:xfrm>
              <a:off x="1789384" y="2021648"/>
              <a:ext cx="596008" cy="595933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Google Shape;270;p29">
              <a:extLst>
                <a:ext uri="{FF2B5EF4-FFF2-40B4-BE49-F238E27FC236}">
                  <a16:creationId xmlns:a16="http://schemas.microsoft.com/office/drawing/2014/main" id="{A48B7513-72E9-944D-9C2D-92CDF5055FEB}"/>
                </a:ext>
              </a:extLst>
            </p:cNvPr>
            <p:cNvSpPr/>
            <p:nvPr/>
          </p:nvSpPr>
          <p:spPr>
            <a:xfrm>
              <a:off x="1878836" y="2109074"/>
              <a:ext cx="427042" cy="427042"/>
            </a:xfrm>
            <a:prstGeom prst="ellipse">
              <a:avLst/>
            </a:prstGeom>
            <a:noFill/>
            <a:ln w="28575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Source Sans Pro"/>
                  <a:cs typeface="Arial" panose="020B0604020202020204" pitchFamily="34" charset="0"/>
                  <a:sym typeface="Source Sans Pro"/>
                </a:rPr>
                <a:t>4</a:t>
              </a:r>
              <a:endParaRPr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endParaRPr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7F67A4F7-A3CD-2A43-B755-50971DC9DEE9}"/>
              </a:ext>
            </a:extLst>
          </p:cNvPr>
          <p:cNvGrpSpPr/>
          <p:nvPr/>
        </p:nvGrpSpPr>
        <p:grpSpPr>
          <a:xfrm>
            <a:off x="8804939" y="1923971"/>
            <a:ext cx="2830650" cy="1647232"/>
            <a:chOff x="9361350" y="3851889"/>
            <a:chExt cx="2830650" cy="1647232"/>
          </a:xfrm>
        </p:grpSpPr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51" name="Gráfico 50">
                  <a:extLst>
                    <a:ext uri="{FF2B5EF4-FFF2-40B4-BE49-F238E27FC236}">
                      <a16:creationId xmlns:a16="http://schemas.microsoft.com/office/drawing/2014/main" id="{5932A306-9C45-FA44-AB75-FBE616075F0F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826599375"/>
                    </p:ext>
                  </p:extLst>
                </p:nvPr>
              </p:nvGraphicFramePr>
              <p:xfrm>
                <a:off x="9361350" y="3851889"/>
                <a:ext cx="2830650" cy="1647232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8"/>
                </a:graphicData>
              </a:graphic>
            </p:graphicFrame>
          </mc:Choice>
          <mc:Fallback xmlns="">
            <p:pic>
              <p:nvPicPr>
                <p:cNvPr id="58" name="Gráfico 57">
                  <a:extLst>
                    <a:ext uri="{FF2B5EF4-FFF2-40B4-BE49-F238E27FC236}">
                      <a16:creationId xmlns:a16="http://schemas.microsoft.com/office/drawing/2014/main" id="{3D03394B-6A16-7F49-B12A-5D9846D5B5F7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19448" y="1805919"/>
                  <a:ext cx="2830650" cy="1647232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2D067FFE-F44F-9743-8FA0-14B4A7D7A473}"/>
                </a:ext>
              </a:extLst>
            </p:cNvPr>
            <p:cNvSpPr txBox="1"/>
            <p:nvPr/>
          </p:nvSpPr>
          <p:spPr>
            <a:xfrm rot="16200000">
              <a:off x="11278228" y="4681447"/>
              <a:ext cx="12696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Not Approved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691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>
            <a:spLocks noGrp="1"/>
          </p:cNvSpPr>
          <p:nvPr>
            <p:ph type="title"/>
          </p:nvPr>
        </p:nvSpPr>
        <p:spPr>
          <a:xfrm>
            <a:off x="370615" y="359773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¿Qué significan los colores del SCORE?</a:t>
            </a:r>
            <a:endParaRPr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545FE7B5-AC8C-D74F-A782-403A52357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630" y="2075688"/>
            <a:ext cx="8499370" cy="478231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422EA31-D155-3C40-B59F-59408A1E1E6D}"/>
              </a:ext>
            </a:extLst>
          </p:cNvPr>
          <p:cNvSpPr txBox="1"/>
          <p:nvPr/>
        </p:nvSpPr>
        <p:spPr>
          <a:xfrm>
            <a:off x="1539013" y="2075688"/>
            <a:ext cx="71066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chemeClr val="accent2">
                    <a:lumMod val="75000"/>
                  </a:schemeClr>
                </a:solidFill>
              </a:rPr>
              <a:t>Verde y A</a:t>
            </a:r>
            <a:r>
              <a:rPr lang="es-MX" sz="1800" b="1" dirty="0">
                <a:solidFill>
                  <a:schemeClr val="accent2">
                    <a:lumMod val="75000"/>
                  </a:schemeClr>
                </a:solidFill>
              </a:rPr>
              <a:t>marillo</a:t>
            </a:r>
            <a:endParaRPr lang="es-ES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800" dirty="0"/>
              <a:t>Sin llamada de Verificación.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800" dirty="0"/>
              <a:t>Pagaré en Físico Firmado por Socio.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800" dirty="0"/>
              <a:t>Documentos (ID y Comprobante) en Digital o Físico.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endParaRPr lang="es-ES" sz="1800" dirty="0"/>
          </a:p>
          <a:p>
            <a:r>
              <a:rPr lang="es-ES" sz="1800" b="1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s-MX" sz="1800" b="1" dirty="0">
                <a:solidFill>
                  <a:schemeClr val="accent2">
                    <a:lumMod val="75000"/>
                  </a:schemeClr>
                </a:solidFill>
              </a:rPr>
              <a:t>ojo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MX" sz="1800" dirty="0"/>
              <a:t>Llamada de Verificación.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800" dirty="0"/>
              <a:t>Pagaré en Físico Firmado por Socio y A</a:t>
            </a:r>
            <a:r>
              <a:rPr lang="es-MX" sz="1800" dirty="0"/>
              <a:t>val.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800" dirty="0"/>
              <a:t>Identificación en Digital o Físico Socio y A</a:t>
            </a:r>
            <a:r>
              <a:rPr lang="es-MX" sz="1800" dirty="0"/>
              <a:t>val.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800" dirty="0"/>
              <a:t>Comprobante de domicilio en Digital o Físico Socio.</a:t>
            </a:r>
            <a:endParaRPr lang="es-MX" sz="1800" dirty="0"/>
          </a:p>
          <a:p>
            <a:pPr marL="285750" lvl="1" indent="-285750">
              <a:buFont typeface="Courier New" panose="02070309020205020404" pitchFamily="49" charset="0"/>
              <a:buChar char="o"/>
            </a:pPr>
            <a:endParaRPr lang="es-ES" sz="1800" dirty="0"/>
          </a:p>
          <a:p>
            <a:pPr marL="285750" lvl="1" indent="-285750">
              <a:buFont typeface="Courier New" panose="02070309020205020404" pitchFamily="49" charset="0"/>
              <a:buChar char="o"/>
            </a:pPr>
            <a:endParaRPr lang="es-ES" sz="1800" dirty="0"/>
          </a:p>
          <a:p>
            <a:pPr marL="550862" lvl="1" indent="-285750">
              <a:buFont typeface="Courier New" panose="02070309020205020404" pitchFamily="49" charset="0"/>
              <a:buChar char="o"/>
            </a:pPr>
            <a:endParaRPr lang="es-MX" sz="1800" dirty="0"/>
          </a:p>
          <a:p>
            <a:pPr marL="285750" lvl="1" indent="-285750">
              <a:buFont typeface="Courier New" panose="02070309020205020404" pitchFamily="49" charset="0"/>
              <a:buChar char="o"/>
            </a:pPr>
            <a:endParaRPr lang="es-MX" sz="1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45898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>
            <a:spLocks noGrp="1"/>
          </p:cNvSpPr>
          <p:nvPr>
            <p:ph type="title"/>
          </p:nvPr>
        </p:nvSpPr>
        <p:spPr>
          <a:xfrm>
            <a:off x="370615" y="168100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¿Qué documentos Validamos?</a:t>
            </a:r>
            <a:endParaRPr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422EA31-D155-3C40-B59F-59408A1E1E6D}"/>
              </a:ext>
            </a:extLst>
          </p:cNvPr>
          <p:cNvSpPr txBox="1"/>
          <p:nvPr/>
        </p:nvSpPr>
        <p:spPr>
          <a:xfrm>
            <a:off x="513347" y="1400527"/>
            <a:ext cx="51735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2">
                    <a:lumMod val="75000"/>
                  </a:schemeClr>
                </a:solidFill>
              </a:rPr>
              <a:t>Identificación Oficial Vigente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600" dirty="0"/>
              <a:t>INE.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600" dirty="0"/>
              <a:t>Pasaporte.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600" dirty="0"/>
              <a:t>Cartilla de Servicio Militar.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600" dirty="0"/>
              <a:t>Licencia de Manejo.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600" dirty="0"/>
              <a:t>Cedula Profesional.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endParaRPr lang="es-ES" sz="1600" dirty="0"/>
          </a:p>
          <a:p>
            <a:r>
              <a:rPr lang="es-ES" sz="1600" b="1" dirty="0">
                <a:solidFill>
                  <a:schemeClr val="accent2">
                    <a:lumMod val="75000"/>
                  </a:schemeClr>
                </a:solidFill>
              </a:rPr>
              <a:t>Comprobante de Domicilio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600" dirty="0"/>
              <a:t>Menos a 3 meses de antigüedad.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600" dirty="0"/>
              <a:t>Sin deuda vencida.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600" dirty="0"/>
              <a:t>Misma dirección que en el registro.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600" dirty="0"/>
              <a:t>Carta domiciliaria en Original.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endParaRPr lang="es-ES" sz="1600" dirty="0"/>
          </a:p>
          <a:p>
            <a:r>
              <a:rPr lang="es-ES" sz="1600" b="1" dirty="0">
                <a:solidFill>
                  <a:schemeClr val="accent2">
                    <a:lumMod val="75000"/>
                  </a:schemeClr>
                </a:solidFill>
              </a:rPr>
              <a:t>Pagaré Firmado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600" dirty="0"/>
              <a:t>Misma firma que Identificación oficial.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600" dirty="0"/>
              <a:t>Sin Montos, Sin Fecha, Sin tachaduras. 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600" dirty="0"/>
              <a:t>SCORE Rojo firma de Aval.</a:t>
            </a:r>
            <a:endParaRPr lang="es-MX" sz="1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02B289-0C35-0440-9E60-F9487B7EC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044" y="685507"/>
            <a:ext cx="4935554" cy="278036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ECDBC7A-59E9-2045-B89E-DE6DD0CFC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044" y="3524186"/>
            <a:ext cx="4935554" cy="278036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545FE7B5-AC8C-D74F-A782-403A52357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2630" y="2075688"/>
            <a:ext cx="8499370" cy="478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5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>
            <a:spLocks noGrp="1"/>
          </p:cNvSpPr>
          <p:nvPr>
            <p:ph type="title"/>
          </p:nvPr>
        </p:nvSpPr>
        <p:spPr>
          <a:xfrm>
            <a:off x="331907" y="0"/>
            <a:ext cx="9567469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Si un Socio no sabe firmar, ¿aún puede registrarse?</a:t>
            </a:r>
            <a:endParaRPr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422EA31-D155-3C40-B59F-59408A1E1E6D}"/>
              </a:ext>
            </a:extLst>
          </p:cNvPr>
          <p:cNvSpPr txBox="1"/>
          <p:nvPr/>
        </p:nvSpPr>
        <p:spPr>
          <a:xfrm>
            <a:off x="441158" y="1997839"/>
            <a:ext cx="62403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latin typeface="+mn-lt"/>
                <a:cs typeface="Calibri" panose="020F0502020204030204" pitchFamily="34" charset="0"/>
              </a:rPr>
              <a:t>La </a:t>
            </a:r>
            <a:r>
              <a:rPr lang="es-MX" sz="1800" b="1" u="sng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PATROCINADORA</a:t>
            </a:r>
            <a:r>
              <a:rPr lang="es-MX" sz="1800" dirty="0">
                <a:latin typeface="+mn-lt"/>
                <a:cs typeface="Calibri" panose="020F0502020204030204" pitchFamily="34" charset="0"/>
              </a:rPr>
              <a:t> deberá firmar </a:t>
            </a:r>
            <a:r>
              <a:rPr lang="es-MX" sz="1800" b="1" u="sng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EN SU RUEGO</a:t>
            </a:r>
            <a:r>
              <a:rPr lang="es-MX" sz="1800" dirty="0">
                <a:latin typeface="+mn-lt"/>
                <a:cs typeface="Calibri" panose="020F0502020204030204" pitchFamily="34" charset="0"/>
              </a:rPr>
              <a:t>, y la </a:t>
            </a:r>
            <a:r>
              <a:rPr lang="es-MX" sz="1800" b="1" u="sng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EMPRESARIA IMPRIMIR</a:t>
            </a:r>
            <a:r>
              <a:rPr lang="es-MX" sz="1800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s-MX" sz="1800" dirty="0">
                <a:latin typeface="+mn-lt"/>
                <a:cs typeface="Calibri" panose="020F0502020204030204" pitchFamily="34" charset="0"/>
              </a:rPr>
              <a:t>su </a:t>
            </a:r>
            <a:r>
              <a:rPr lang="es-MX" sz="1800" b="1" u="sng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HUELLA DIGITAL</a:t>
            </a:r>
            <a:r>
              <a:rPr lang="es-MX" sz="1800" dirty="0">
                <a:latin typeface="+mn-lt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MX" sz="1800" dirty="0">
              <a:latin typeface="+mn-lt"/>
              <a:cs typeface="Calibri" panose="020F0502020204030204" pitchFamily="34" charset="0"/>
            </a:endParaRP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MX" sz="1800" dirty="0">
                <a:latin typeface="+mn-lt"/>
                <a:cs typeface="Calibri" panose="020F0502020204030204" pitchFamily="34" charset="0"/>
              </a:rPr>
              <a:t>Esto es: que la patrocinadora en el campo de “Firma D.I.O.”  debe escribir la leyenda: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MX" sz="1800" dirty="0">
              <a:latin typeface="+mn-lt"/>
              <a:cs typeface="Calibri" panose="020F0502020204030204" pitchFamily="34" charset="0"/>
            </a:endParaRP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MX" sz="1800" dirty="0">
                <a:latin typeface="+mn-lt"/>
                <a:cs typeface="Calibri" panose="020F0502020204030204" pitchFamily="34" charset="0"/>
              </a:rPr>
              <a:t> “Firmo en ruego de </a:t>
            </a:r>
            <a:r>
              <a:rPr lang="es-MX" sz="1800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+ Nombre de la socia</a:t>
            </a:r>
            <a:r>
              <a:rPr lang="es-MX" sz="1800" dirty="0">
                <a:latin typeface="+mn-lt"/>
                <a:cs typeface="Calibri" panose="020F0502020204030204" pitchFamily="34" charset="0"/>
              </a:rPr>
              <a:t>” después colocar su firma y  enseguida la huella digital de la DIO o empresaria.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MX" sz="1800" dirty="0">
              <a:latin typeface="+mn-lt"/>
            </a:endParaRP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545FE7B5-AC8C-D74F-A782-403A52357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630" y="2075688"/>
            <a:ext cx="8499370" cy="478231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8810BD4-8B8B-3247-B4D6-2A9EC7277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264" y="1668606"/>
            <a:ext cx="2663284" cy="3049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45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>
            <a:spLocks noGrp="1"/>
          </p:cNvSpPr>
          <p:nvPr>
            <p:ph type="title"/>
          </p:nvPr>
        </p:nvSpPr>
        <p:spPr>
          <a:xfrm>
            <a:off x="331907" y="-89825"/>
            <a:ext cx="9567469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¿Cómo sucede la llamada de verificación?</a:t>
            </a:r>
            <a:endParaRPr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422EA31-D155-3C40-B59F-59408A1E1E6D}"/>
              </a:ext>
            </a:extLst>
          </p:cNvPr>
          <p:cNvSpPr txBox="1"/>
          <p:nvPr/>
        </p:nvSpPr>
        <p:spPr>
          <a:xfrm>
            <a:off x="417096" y="1368443"/>
            <a:ext cx="47564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chemeClr val="accent2">
                    <a:lumMod val="75000"/>
                  </a:schemeClr>
                </a:solidFill>
              </a:rPr>
              <a:t>Agencia Externa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800" dirty="0"/>
              <a:t>Lunes a Viernes 2 Turnos. 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800" dirty="0"/>
              <a:t>Sábado 1 Turno.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sz="1800" dirty="0"/>
          </a:p>
          <a:p>
            <a:r>
              <a:rPr lang="es-ES" sz="1800" b="1" dirty="0">
                <a:solidFill>
                  <a:schemeClr val="accent2">
                    <a:lumMod val="75000"/>
                  </a:schemeClr>
                </a:solidFill>
              </a:rPr>
              <a:t>Aviso previo a llamada por SMS a Socio y Patrocinador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sz="1800" dirty="0"/>
          </a:p>
          <a:p>
            <a:r>
              <a:rPr lang="es-ES" sz="1800" b="1" dirty="0">
                <a:solidFill>
                  <a:schemeClr val="accent2">
                    <a:lumMod val="75000"/>
                  </a:schemeClr>
                </a:solidFill>
              </a:rPr>
              <a:t>Datos a Confirmar: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800" dirty="0"/>
              <a:t>Nombre de aval.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800" dirty="0"/>
              <a:t>Dirección.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800" dirty="0"/>
              <a:t>Aceptación de firma de Pagaré.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sz="1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dirty="0"/>
              <a:t>Piloto de </a:t>
            </a:r>
            <a:r>
              <a:rPr lang="es-ES" sz="1800" dirty="0" err="1"/>
              <a:t>Whatsapp</a:t>
            </a:r>
            <a:r>
              <a:rPr lang="es-ES" sz="1800" dirty="0"/>
              <a:t> (C12).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MX" sz="1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B5C6238-B9A8-2E42-9F9E-399D34A99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854" y="1136072"/>
            <a:ext cx="2584022" cy="458585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F01066F-BCC3-9449-B103-E8415CFF0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632" y="1136072"/>
            <a:ext cx="2584022" cy="4585856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545FE7B5-AC8C-D74F-A782-403A52357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2630" y="2075688"/>
            <a:ext cx="8499370" cy="4782312"/>
          </a:xfrm>
          <a:prstGeom prst="rect">
            <a:avLst/>
          </a:prstGeom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75034B26-68E1-7B48-960A-91312F52D830}"/>
              </a:ext>
            </a:extLst>
          </p:cNvPr>
          <p:cNvSpPr/>
          <p:nvPr/>
        </p:nvSpPr>
        <p:spPr>
          <a:xfrm>
            <a:off x="5275701" y="1995478"/>
            <a:ext cx="658967" cy="80397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/>
              <a:t>1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B48C3D43-B387-324D-B33F-0FD359AA442C}"/>
              </a:ext>
            </a:extLst>
          </p:cNvPr>
          <p:cNvSpPr/>
          <p:nvPr/>
        </p:nvSpPr>
        <p:spPr>
          <a:xfrm flipH="1">
            <a:off x="10443541" y="2002514"/>
            <a:ext cx="681657" cy="78989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/>
              <a:t>3</a:t>
            </a:r>
          </a:p>
        </p:txBody>
      </p:sp>
      <p:sp>
        <p:nvSpPr>
          <p:cNvPr id="13" name="Flecha: a la derecha 9">
            <a:extLst>
              <a:ext uri="{FF2B5EF4-FFF2-40B4-BE49-F238E27FC236}">
                <a16:creationId xmlns:a16="http://schemas.microsoft.com/office/drawing/2014/main" id="{09E39A92-8A7A-5D4D-A532-88973E6C561E}"/>
              </a:ext>
            </a:extLst>
          </p:cNvPr>
          <p:cNvSpPr/>
          <p:nvPr/>
        </p:nvSpPr>
        <p:spPr>
          <a:xfrm flipH="1">
            <a:off x="7555962" y="3954379"/>
            <a:ext cx="681657" cy="78989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966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CEB1A9C-8F35-FA4D-B511-7A5C5783EA8B}"/>
              </a:ext>
            </a:extLst>
          </p:cNvPr>
          <p:cNvSpPr/>
          <p:nvPr/>
        </p:nvSpPr>
        <p:spPr>
          <a:xfrm>
            <a:off x="331907" y="320842"/>
            <a:ext cx="7400388" cy="519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3437747-9D33-5B42-B993-2F8204DE021B}"/>
              </a:ext>
            </a:extLst>
          </p:cNvPr>
          <p:cNvSpPr/>
          <p:nvPr/>
        </p:nvSpPr>
        <p:spPr>
          <a:xfrm>
            <a:off x="417096" y="1361281"/>
            <a:ext cx="4507830" cy="38283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1" name="Google Shape;351;p33"/>
          <p:cNvSpPr/>
          <p:nvPr/>
        </p:nvSpPr>
        <p:spPr>
          <a:xfrm>
            <a:off x="7018422" y="839913"/>
            <a:ext cx="2704418" cy="5691252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5271ADF-AEE4-DF47-9407-9D2ABDFB9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798" y="1611234"/>
            <a:ext cx="2351182" cy="4148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Google Shape;267;p29">
            <a:extLst>
              <a:ext uri="{FF2B5EF4-FFF2-40B4-BE49-F238E27FC236}">
                <a16:creationId xmlns:a16="http://schemas.microsoft.com/office/drawing/2014/main" id="{119C2D9E-011B-BC45-9808-ED90E81E8297}"/>
              </a:ext>
            </a:extLst>
          </p:cNvPr>
          <p:cNvSpPr txBox="1">
            <a:spLocks/>
          </p:cNvSpPr>
          <p:nvPr/>
        </p:nvSpPr>
        <p:spPr>
          <a:xfrm>
            <a:off x="331907" y="-89825"/>
            <a:ext cx="9567469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800" b="1" dirty="0">
                <a:solidFill>
                  <a:schemeClr val="accent2">
                    <a:lumMod val="75000"/>
                  </a:schemeClr>
                </a:solidFill>
              </a:rPr>
              <a:t>¿Cómo sucede la llamada de verificación?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79F06BE-48A2-0140-A1BB-9E885AC8E341}"/>
              </a:ext>
            </a:extLst>
          </p:cNvPr>
          <p:cNvSpPr txBox="1"/>
          <p:nvPr/>
        </p:nvSpPr>
        <p:spPr>
          <a:xfrm>
            <a:off x="417096" y="1368443"/>
            <a:ext cx="47564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chemeClr val="accent2">
                    <a:lumMod val="75000"/>
                  </a:schemeClr>
                </a:solidFill>
              </a:rPr>
              <a:t>Agencia Externa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800" dirty="0"/>
              <a:t>Lunes a Viernes 2 Turnos.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800" dirty="0"/>
              <a:t>Sábado 1 Turno.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sz="1800" dirty="0"/>
          </a:p>
          <a:p>
            <a:r>
              <a:rPr lang="es-ES" sz="1800" b="1" dirty="0">
                <a:solidFill>
                  <a:schemeClr val="accent2">
                    <a:lumMod val="75000"/>
                  </a:schemeClr>
                </a:solidFill>
              </a:rPr>
              <a:t>Aviso previo a llamada por SMS a Socio y Patrocinador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sz="1800" dirty="0"/>
          </a:p>
          <a:p>
            <a:r>
              <a:rPr lang="es-ES" sz="1800" dirty="0"/>
              <a:t>Datos a Confirmar: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800" dirty="0"/>
              <a:t>Nombre de aval.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800" dirty="0"/>
              <a:t>Dirección.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800" dirty="0"/>
              <a:t>Aceptación de firma de Pagaré.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sz="1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b="1" dirty="0">
                <a:solidFill>
                  <a:schemeClr val="accent2">
                    <a:lumMod val="75000"/>
                  </a:schemeClr>
                </a:solidFill>
              </a:rPr>
              <a:t>Piloto de </a:t>
            </a:r>
            <a:r>
              <a:rPr lang="es-ES" sz="1800" b="1" dirty="0" err="1">
                <a:solidFill>
                  <a:schemeClr val="accent2">
                    <a:lumMod val="75000"/>
                  </a:schemeClr>
                </a:solidFill>
              </a:rPr>
              <a:t>Whatsapp</a:t>
            </a:r>
            <a:r>
              <a:rPr lang="es-ES" sz="1800" b="1" dirty="0">
                <a:solidFill>
                  <a:schemeClr val="accent2">
                    <a:lumMod val="75000"/>
                  </a:schemeClr>
                </a:solidFill>
              </a:rPr>
              <a:t> (C12).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MX" sz="1800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51B39FC-6850-D349-91CB-9B6A7B951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30" y="2075688"/>
            <a:ext cx="8499370" cy="478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>
            <a:spLocks noGrp="1"/>
          </p:cNvSpPr>
          <p:nvPr>
            <p:ph type="title"/>
          </p:nvPr>
        </p:nvSpPr>
        <p:spPr>
          <a:xfrm>
            <a:off x="481263" y="443603"/>
            <a:ext cx="8588901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¿Cuáles son los distintos estatus de la solicitud de Crédito?</a:t>
            </a:r>
            <a:endParaRPr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545FE7B5-AC8C-D74F-A782-403A52357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630" y="2075688"/>
            <a:ext cx="8499370" cy="478231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422EA31-D155-3C40-B59F-59408A1E1E6D}"/>
              </a:ext>
            </a:extLst>
          </p:cNvPr>
          <p:cNvSpPr txBox="1"/>
          <p:nvPr/>
        </p:nvSpPr>
        <p:spPr>
          <a:xfrm>
            <a:off x="481262" y="1682223"/>
            <a:ext cx="88793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chemeClr val="accent2">
                    <a:lumMod val="75000"/>
                  </a:schemeClr>
                </a:solidFill>
              </a:rPr>
              <a:t>Documentos en espera de revisión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800" dirty="0"/>
              <a:t>Falta un documento de ser validado.</a:t>
            </a:r>
          </a:p>
          <a:p>
            <a:pPr lvl="1"/>
            <a:endParaRPr lang="es-ES" sz="1800" dirty="0"/>
          </a:p>
          <a:p>
            <a:r>
              <a:rPr lang="es-ES" sz="1800" b="1" dirty="0">
                <a:solidFill>
                  <a:schemeClr val="accent2">
                    <a:lumMod val="75000"/>
                  </a:schemeClr>
                </a:solidFill>
              </a:rPr>
              <a:t>En Investigación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800" dirty="0"/>
              <a:t>Listo para llamada.</a:t>
            </a:r>
          </a:p>
          <a:p>
            <a:pPr lvl="1"/>
            <a:endParaRPr lang="es-ES" sz="1800" dirty="0"/>
          </a:p>
          <a:p>
            <a:r>
              <a:rPr lang="es-ES" sz="1800" b="1" dirty="0" err="1">
                <a:solidFill>
                  <a:schemeClr val="accent2">
                    <a:lumMod val="75000"/>
                  </a:schemeClr>
                </a:solidFill>
              </a:rPr>
              <a:t>Preaprobado</a:t>
            </a:r>
            <a:endParaRPr lang="es-ES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800" dirty="0"/>
              <a:t>No se ha concluido el proceso, esperamos correcciones del socio.</a:t>
            </a:r>
          </a:p>
          <a:p>
            <a:pPr lvl="1"/>
            <a:endParaRPr lang="es-ES" sz="1800" dirty="0"/>
          </a:p>
          <a:p>
            <a:r>
              <a:rPr lang="es-ES" sz="1800" b="1" dirty="0">
                <a:solidFill>
                  <a:schemeClr val="accent2">
                    <a:lumMod val="75000"/>
                  </a:schemeClr>
                </a:solidFill>
              </a:rPr>
              <a:t>Aprobado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800" dirty="0">
                <a:sym typeface="Wingdings" panose="05000000000000000000" pitchFamily="2" charset="2"/>
              </a:rPr>
              <a:t></a:t>
            </a:r>
          </a:p>
          <a:p>
            <a:pPr lvl="1"/>
            <a:endParaRPr lang="es-ES" sz="1800" dirty="0"/>
          </a:p>
          <a:p>
            <a:r>
              <a:rPr lang="es-ES" sz="1800" b="1" dirty="0">
                <a:solidFill>
                  <a:schemeClr val="accent2">
                    <a:lumMod val="75000"/>
                  </a:schemeClr>
                </a:solidFill>
              </a:rPr>
              <a:t>Bloqueado/</a:t>
            </a:r>
            <a:r>
              <a:rPr lang="es-ES" sz="1800" b="1" dirty="0" err="1">
                <a:solidFill>
                  <a:schemeClr val="accent2">
                    <a:lumMod val="75000"/>
                  </a:schemeClr>
                </a:solidFill>
              </a:rPr>
              <a:t>Closed</a:t>
            </a:r>
            <a:endParaRPr lang="es-ES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s-ES" sz="1800" dirty="0"/>
              <a:t>El socio perdió su línea de crédito.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68250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rdelia templat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593</Words>
  <Application>Microsoft Macintosh PowerPoint</Application>
  <PresentationFormat>Panorámica</PresentationFormat>
  <Paragraphs>125</Paragraphs>
  <Slides>15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Roboto Slab</vt:lpstr>
      <vt:lpstr>Courier New</vt:lpstr>
      <vt:lpstr>Arial</vt:lpstr>
      <vt:lpstr>Source Sans Pro</vt:lpstr>
      <vt:lpstr>Cordelia template</vt:lpstr>
      <vt:lpstr>Presentación de PowerPoint</vt:lpstr>
      <vt:lpstr>Credit Refresh</vt:lpstr>
      <vt:lpstr>¿Cómo funciona el proceso de Crédito?</vt:lpstr>
      <vt:lpstr>¿Qué significan los colores del SCORE?</vt:lpstr>
      <vt:lpstr>¿Qué documentos Validamos?</vt:lpstr>
      <vt:lpstr>Si un Socio no sabe firmar, ¿aún puede registrarse?</vt:lpstr>
      <vt:lpstr>¿Cómo sucede la llamada de verificación?</vt:lpstr>
      <vt:lpstr>Presentación de PowerPoint</vt:lpstr>
      <vt:lpstr>¿Cuáles son los distintos estatus de la solicitud de Crédito?</vt:lpstr>
      <vt:lpstr>¿Si un crédito no se aprueba en el mismo Catálogo se borra?</vt:lpstr>
      <vt:lpstr>¿Cómo se puede aumentar o recuperar una línea de Crédito?</vt:lpstr>
      <vt:lpstr>¿Cómo funcionan las valijas y buzones?</vt:lpstr>
      <vt:lpstr>¿Cómo se atienden las Solicitudes de Servicio?</vt:lpstr>
      <vt:lpstr>¿Cómo se atienden las Solicitudes de Servicio?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Credit Refresh</dc:title>
  <cp:lastModifiedBy>Daniela Genoveva Espinosa Real</cp:lastModifiedBy>
  <cp:revision>38</cp:revision>
  <dcterms:modified xsi:type="dcterms:W3CDTF">2019-01-28T22:04:10Z</dcterms:modified>
</cp:coreProperties>
</file>