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539" r:id="rId2"/>
    <p:sldId id="575" r:id="rId3"/>
    <p:sldId id="581" r:id="rId4"/>
    <p:sldId id="598" r:id="rId5"/>
    <p:sldId id="611" r:id="rId6"/>
    <p:sldId id="632" r:id="rId7"/>
    <p:sldId id="540" r:id="rId8"/>
    <p:sldId id="641" r:id="rId9"/>
    <p:sldId id="568" r:id="rId10"/>
    <p:sldId id="541" r:id="rId11"/>
    <p:sldId id="633" r:id="rId12"/>
    <p:sldId id="640" r:id="rId13"/>
    <p:sldId id="635" r:id="rId14"/>
    <p:sldId id="636" r:id="rId15"/>
    <p:sldId id="637" r:id="rId16"/>
    <p:sldId id="638" r:id="rId17"/>
    <p:sldId id="562" r:id="rId18"/>
    <p:sldId id="639" r:id="rId19"/>
    <p:sldId id="612" r:id="rId20"/>
    <p:sldId id="627" r:id="rId21"/>
    <p:sldId id="613" r:id="rId22"/>
    <p:sldId id="614" r:id="rId23"/>
    <p:sldId id="615" r:id="rId24"/>
    <p:sldId id="599" r:id="rId25"/>
    <p:sldId id="549" r:id="rId26"/>
    <p:sldId id="550" r:id="rId27"/>
    <p:sldId id="552" r:id="rId28"/>
    <p:sldId id="553" r:id="rId29"/>
    <p:sldId id="600" r:id="rId30"/>
    <p:sldId id="578" r:id="rId31"/>
    <p:sldId id="579" r:id="rId32"/>
    <p:sldId id="619" r:id="rId33"/>
    <p:sldId id="616" r:id="rId34"/>
    <p:sldId id="620" r:id="rId35"/>
    <p:sldId id="642" r:id="rId36"/>
    <p:sldId id="622" r:id="rId37"/>
    <p:sldId id="631" r:id="rId38"/>
    <p:sldId id="601" r:id="rId39"/>
    <p:sldId id="592" r:id="rId40"/>
    <p:sldId id="554" r:id="rId41"/>
    <p:sldId id="593" r:id="rId42"/>
    <p:sldId id="594" r:id="rId43"/>
    <p:sldId id="595" r:id="rId44"/>
    <p:sldId id="602" r:id="rId45"/>
    <p:sldId id="629" r:id="rId46"/>
    <p:sldId id="623" r:id="rId47"/>
    <p:sldId id="606" r:id="rId48"/>
    <p:sldId id="587" r:id="rId49"/>
    <p:sldId id="603" r:id="rId50"/>
    <p:sldId id="588" r:id="rId51"/>
    <p:sldId id="624" r:id="rId52"/>
    <p:sldId id="586" r:id="rId53"/>
    <p:sldId id="625" r:id="rId54"/>
    <p:sldId id="626" r:id="rId55"/>
    <p:sldId id="583" r:id="rId56"/>
    <p:sldId id="561" r:id="rId5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rmudez, John" initials="BJ" lastIdx="12" clrIdx="0"/>
  <p:cmAuthor id="1" name="Valdes, Mario" initials="VM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42C"/>
    <a:srgbClr val="A51149"/>
    <a:srgbClr val="FFFFFF"/>
    <a:srgbClr val="840E3B"/>
    <a:srgbClr val="8CC0BC"/>
    <a:srgbClr val="DCECEB"/>
    <a:srgbClr val="7FB787"/>
    <a:srgbClr val="97E7E5"/>
    <a:srgbClr val="69AB72"/>
    <a:srgbClr val="005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68" autoAdjust="0"/>
    <p:restoredTop sz="93640" autoAdjust="0"/>
  </p:normalViewPr>
  <p:slideViewPr>
    <p:cSldViewPr>
      <p:cViewPr>
        <p:scale>
          <a:sx n="59" d="100"/>
          <a:sy n="59" d="100"/>
        </p:scale>
        <p:origin x="-893" y="-2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>
        <p:scale>
          <a:sx n="60" d="100"/>
          <a:sy n="60" d="100"/>
        </p:scale>
        <p:origin x="-3462" y="-24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7C308-B263-4D87-8AFB-D665D32DF2A4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344E9-4321-4653-8339-D8C9FED1F0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480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E0ABB-0B6C-FE4D-8797-7931A8E3ACF5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377825"/>
            <a:ext cx="3622675" cy="2716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7547" y="3326563"/>
            <a:ext cx="6478103" cy="589614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67855-9C4D-C24F-B5FE-5F6D3D446EA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930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3400" y="381000"/>
            <a:ext cx="3616325" cy="2713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8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81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659D-27FA-43DE-9E54-3622BB208016}" type="datetime1">
              <a:rPr lang="es-CL" noProof="0" smtClean="0"/>
              <a:t>14-06-2016</a:t>
            </a:fld>
            <a:endParaRPr lang="es-C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noProof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000" y="228600"/>
            <a:ext cx="1069200" cy="216000"/>
          </a:xfrm>
          <a:prstGeom prst="rect">
            <a:avLst/>
          </a:prstGeom>
          <a:noFill/>
        </p:spPr>
      </p:pic>
      <p:sp>
        <p:nvSpPr>
          <p:cNvPr id="8" name="Freeform 3"/>
          <p:cNvSpPr/>
          <p:nvPr userDrawn="1"/>
        </p:nvSpPr>
        <p:spPr>
          <a:xfrm>
            <a:off x="447249" y="6457950"/>
            <a:ext cx="8245894" cy="19050"/>
          </a:xfrm>
          <a:custGeom>
            <a:avLst/>
            <a:gdLst>
              <a:gd name="connsiteX0" fmla="*/ 6350 w 8245894"/>
              <a:gd name="connsiteY0" fmla="*/ 6350 h 19050"/>
              <a:gd name="connsiteX1" fmla="*/ 8239544 w 8245894"/>
              <a:gd name="connsiteY1" fmla="*/ 6350 h 19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5894" h="19050">
                <a:moveTo>
                  <a:pt x="6350" y="6350"/>
                </a:moveTo>
                <a:lnTo>
                  <a:pt x="8239544" y="6350"/>
                </a:lnTo>
              </a:path>
            </a:pathLst>
          </a:custGeom>
          <a:ln w="1270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altLang="zh-CN" noProof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762000" y="1041400"/>
            <a:ext cx="5003800" cy="882650"/>
          </a:xfrm>
        </p:spPr>
        <p:txBody>
          <a:bodyPr>
            <a:noAutofit/>
          </a:bodyPr>
          <a:lstStyle>
            <a:lvl1pPr marL="0" indent="0">
              <a:buNone/>
              <a:defRPr sz="2600">
                <a:latin typeface="Arial" panose="020B0604020202020204" pitchFamily="34" charset="0"/>
              </a:defRPr>
            </a:lvl1pPr>
            <a:lvl2pPr marL="457200" indent="0">
              <a:buNone/>
              <a:defRPr sz="2600">
                <a:latin typeface="Arial" panose="020B0604020202020204" pitchFamily="34" charset="0"/>
              </a:defRPr>
            </a:lvl2pPr>
            <a:lvl3pPr marL="914400" indent="0">
              <a:buNone/>
              <a:defRPr sz="2600">
                <a:latin typeface="Gill Sans for Oriflame"/>
              </a:defRPr>
            </a:lvl3pPr>
            <a:lvl4pPr marL="1371600" indent="0">
              <a:buNone/>
              <a:defRPr sz="2600">
                <a:latin typeface="Gill Sans for Oriflame"/>
              </a:defRPr>
            </a:lvl4pPr>
            <a:lvl5pPr marL="1828800" indent="0">
              <a:buNone/>
              <a:defRPr sz="2600">
                <a:latin typeface="Gill Sans for Oriflame"/>
              </a:defRPr>
            </a:lvl5pPr>
          </a:lstStyle>
          <a:p>
            <a:pPr lvl="0"/>
            <a:r>
              <a:rPr lang="es-CL" noProof="0" dirty="0" err="1" smtClean="0"/>
              <a:t>Click</a:t>
            </a:r>
            <a:r>
              <a:rPr lang="es-CL" noProof="0" dirty="0" smtClean="0"/>
              <a:t> </a:t>
            </a:r>
            <a:r>
              <a:rPr lang="es-CL" noProof="0" dirty="0" err="1" smtClean="0"/>
              <a:t>to</a:t>
            </a:r>
            <a:r>
              <a:rPr lang="es-CL" noProof="0" dirty="0" smtClean="0"/>
              <a:t> </a:t>
            </a:r>
            <a:r>
              <a:rPr lang="es-CL" noProof="0" dirty="0" err="1" smtClean="0"/>
              <a:t>edit</a:t>
            </a:r>
            <a:r>
              <a:rPr lang="es-CL" noProof="0" dirty="0" smtClean="0"/>
              <a:t> Master </a:t>
            </a:r>
            <a:r>
              <a:rPr lang="es-CL" noProof="0" dirty="0" err="1" smtClean="0"/>
              <a:t>text</a:t>
            </a:r>
            <a:r>
              <a:rPr lang="es-CL" noProof="0" dirty="0" smtClean="0"/>
              <a:t> </a:t>
            </a:r>
            <a:r>
              <a:rPr lang="es-CL" noProof="0" dirty="0" err="1" smtClean="0"/>
              <a:t>styles</a:t>
            </a:r>
            <a:endParaRPr lang="es-CL" noProof="0" dirty="0" smtClean="0"/>
          </a:p>
          <a:p>
            <a:pPr lvl="1"/>
            <a:endParaRPr lang="es-CL" noProof="0" dirty="0" smtClean="0"/>
          </a:p>
        </p:txBody>
      </p:sp>
      <p:sp>
        <p:nvSpPr>
          <p:cNvPr id="10" name="TextBox 8"/>
          <p:cNvSpPr txBox="1"/>
          <p:nvPr userDrawn="1"/>
        </p:nvSpPr>
        <p:spPr>
          <a:xfrm>
            <a:off x="7169615" y="6550968"/>
            <a:ext cx="1593385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tabLst/>
            </a:pPr>
            <a:r>
              <a:rPr lang="es-CL" altLang="zh-CN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 Operativa</a:t>
            </a:r>
            <a:endParaRPr lang="es-CL" altLang="zh-CN" sz="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AEF5-DCC2-43F1-84AC-C869D441FEB3}" type="datetime1">
              <a:rPr lang="es-CL" smtClean="0"/>
              <a:t>14-06-2016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456D-3C3C-495B-B82C-FE1BF46270CC}" type="datetime1">
              <a:rPr lang="es-CL" smtClean="0"/>
              <a:t>14-06-2016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B05D-6AF0-4E0A-97D7-8BE36325C287}" type="datetime1">
              <a:rPr lang="es-CL" smtClean="0"/>
              <a:t>14-06-2016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4D72-6F86-4884-9829-E7D64F0AEA8F}" type="datetime1">
              <a:rPr lang="es-CL" smtClean="0"/>
              <a:t>14-06-2016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533400" y="6221731"/>
            <a:ext cx="8080299" cy="45719"/>
          </a:xfrm>
          <a:custGeom>
            <a:avLst/>
            <a:gdLst>
              <a:gd name="connsiteX0" fmla="*/ 6350 w 8232699"/>
              <a:gd name="connsiteY0" fmla="*/ 6350 h 19050"/>
              <a:gd name="connsiteX1" fmla="*/ 8226348 w 8232699"/>
              <a:gd name="connsiteY1" fmla="*/ 6350 h 19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32699" h="19050">
                <a:moveTo>
                  <a:pt x="6350" y="6350"/>
                </a:moveTo>
                <a:lnTo>
                  <a:pt x="8226348" y="6350"/>
                </a:lnTo>
              </a:path>
            </a:pathLst>
          </a:custGeom>
          <a:ln w="9525">
            <a:solidFill>
              <a:srgbClr val="411D6D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114800" y="6248400"/>
            <a:ext cx="4572000" cy="325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ts val="2000"/>
              </a:lnSpc>
              <a:tabLst/>
            </a:pPr>
            <a:r>
              <a:rPr lang="es-CL" altLang="zh-CN" sz="1400" b="0" noProof="0" dirty="0" smtClean="0">
                <a:solidFill>
                  <a:srgbClr val="5B4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empezar a construir tu negocio hoy?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895086" y="6432987"/>
            <a:ext cx="710451" cy="3168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altLang="zh-CN" sz="1100" b="1" noProof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  <a:r>
              <a:rPr lang="es-CL" altLang="zh-CN" sz="1100" b="1" baseline="0" noProof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s-CL" altLang="zh-CN" sz="1100" b="1" noProof="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69900"/>
            <a:ext cx="1257300" cy="25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2202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550974"/>
            <a:ext cx="8229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900">
                <a:solidFill>
                  <a:srgbClr val="929292"/>
                </a:solidFill>
              </a:defRPr>
            </a:lvl1pPr>
          </a:lstStyle>
          <a:p>
            <a:fld id="{FE4D1A87-C2EB-4E41-8516-603EE70317DB}" type="slidenum">
              <a:rPr lang="sv-SE" smtClean="0"/>
              <a:pPr/>
              <a:t>‹Nº›</a:t>
            </a:fld>
            <a:endParaRPr lang="sv-SE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BCA70545-76A2-41B5-B728-5E26F1940A54}" type="datetime1">
              <a:rPr lang="es-CL" smtClean="0"/>
              <a:t>14-06-2016</a:t>
            </a:fld>
            <a:endParaRPr lang="sv-SE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46856" y="348314"/>
            <a:ext cx="6463970" cy="560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latin typeface="Gill Alt One MT Light" panose="020B03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 smtClean="0"/>
          </a:p>
        </p:txBody>
      </p:sp>
      <p:pic>
        <p:nvPicPr>
          <p:cNvPr id="8" name="Picture 8" descr="ORI_LOGO_SML_RGB_GREY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040" y="83750"/>
            <a:ext cx="1428456" cy="53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7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8840"/>
            <a:ext cx="6906977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78523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000" y="228600"/>
            <a:ext cx="1069200" cy="21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9570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CA80-A4F3-4260-BA8A-31800C6CB2D1}" type="datetime1">
              <a:rPr lang="es-CL" noProof="0" smtClean="0"/>
              <a:t>14-06-2016</a:t>
            </a:fld>
            <a:endParaRPr lang="es-C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noProof="0"/>
          </a:p>
        </p:txBody>
      </p:sp>
      <p:sp>
        <p:nvSpPr>
          <p:cNvPr id="8" name="Freeform 3"/>
          <p:cNvSpPr/>
          <p:nvPr userDrawn="1"/>
        </p:nvSpPr>
        <p:spPr>
          <a:xfrm>
            <a:off x="447249" y="6305550"/>
            <a:ext cx="8245894" cy="19050"/>
          </a:xfrm>
          <a:custGeom>
            <a:avLst/>
            <a:gdLst>
              <a:gd name="connsiteX0" fmla="*/ 6350 w 8245894"/>
              <a:gd name="connsiteY0" fmla="*/ 6350 h 19050"/>
              <a:gd name="connsiteX1" fmla="*/ 8239544 w 8245894"/>
              <a:gd name="connsiteY1" fmla="*/ 6350 h 19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5894" h="19050">
                <a:moveTo>
                  <a:pt x="6350" y="6350"/>
                </a:moveTo>
                <a:lnTo>
                  <a:pt x="8239544" y="6350"/>
                </a:lnTo>
              </a:path>
            </a:pathLst>
          </a:custGeom>
          <a:ln w="1270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altLang="zh-CN" noProof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762000" y="1041400"/>
            <a:ext cx="5003800" cy="882650"/>
          </a:xfrm>
        </p:spPr>
        <p:txBody>
          <a:bodyPr>
            <a:noAutofit/>
          </a:bodyPr>
          <a:lstStyle>
            <a:lvl1pPr marL="0" indent="0">
              <a:buNone/>
              <a:defRPr sz="2600">
                <a:latin typeface="Arial" panose="020B0604020202020204" pitchFamily="34" charset="0"/>
              </a:defRPr>
            </a:lvl1pPr>
            <a:lvl2pPr marL="457200" indent="0">
              <a:buNone/>
              <a:defRPr sz="2600">
                <a:latin typeface="Arial" panose="020B0604020202020204" pitchFamily="34" charset="0"/>
              </a:defRPr>
            </a:lvl2pPr>
            <a:lvl3pPr marL="914400" indent="0">
              <a:buNone/>
              <a:defRPr sz="2600">
                <a:latin typeface="Gill Sans for Oriflame"/>
              </a:defRPr>
            </a:lvl3pPr>
            <a:lvl4pPr marL="1371600" indent="0">
              <a:buNone/>
              <a:defRPr sz="2600">
                <a:latin typeface="Gill Sans for Oriflame"/>
              </a:defRPr>
            </a:lvl4pPr>
            <a:lvl5pPr marL="1828800" indent="0">
              <a:buNone/>
              <a:defRPr sz="2600">
                <a:latin typeface="Gill Sans for Oriflame"/>
              </a:defRPr>
            </a:lvl5pPr>
          </a:lstStyle>
          <a:p>
            <a:pPr lvl="0"/>
            <a:r>
              <a:rPr lang="es-CL" noProof="0" dirty="0" err="1" smtClean="0"/>
              <a:t>Click</a:t>
            </a:r>
            <a:r>
              <a:rPr lang="es-CL" noProof="0" dirty="0" smtClean="0"/>
              <a:t> </a:t>
            </a:r>
            <a:r>
              <a:rPr lang="es-CL" noProof="0" dirty="0" err="1" smtClean="0"/>
              <a:t>to</a:t>
            </a:r>
            <a:r>
              <a:rPr lang="es-CL" noProof="0" dirty="0" smtClean="0"/>
              <a:t> </a:t>
            </a:r>
            <a:r>
              <a:rPr lang="es-CL" noProof="0" dirty="0" err="1" smtClean="0"/>
              <a:t>edit</a:t>
            </a:r>
            <a:r>
              <a:rPr lang="es-CL" noProof="0" dirty="0" smtClean="0"/>
              <a:t> Master </a:t>
            </a:r>
            <a:r>
              <a:rPr lang="es-CL" noProof="0" dirty="0" err="1" smtClean="0"/>
              <a:t>text</a:t>
            </a:r>
            <a:r>
              <a:rPr lang="es-CL" noProof="0" dirty="0" smtClean="0"/>
              <a:t> </a:t>
            </a:r>
            <a:r>
              <a:rPr lang="es-CL" noProof="0" dirty="0" err="1" smtClean="0"/>
              <a:t>styles</a:t>
            </a:r>
            <a:endParaRPr lang="es-CL" noProof="0" dirty="0" smtClean="0"/>
          </a:p>
          <a:p>
            <a:pPr lvl="1"/>
            <a:endParaRPr lang="es-CL" noProof="0" dirty="0" smtClean="0"/>
          </a:p>
        </p:txBody>
      </p:sp>
      <p:sp>
        <p:nvSpPr>
          <p:cNvPr id="10" name="TextBox 8"/>
          <p:cNvSpPr txBox="1"/>
          <p:nvPr userDrawn="1"/>
        </p:nvSpPr>
        <p:spPr>
          <a:xfrm>
            <a:off x="6136308" y="6458635"/>
            <a:ext cx="2398092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tabLst/>
            </a:pPr>
            <a:r>
              <a:rPr lang="es-CL" altLang="zh-CN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 Operativa</a:t>
            </a:r>
            <a:endParaRPr lang="es-CL" altLang="zh-CN" sz="105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989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132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57CD-C62D-42C8-AB2C-8F4DD5427392}" type="datetime1">
              <a:rPr lang="es-CL" smtClean="0"/>
              <a:t>14-06-2016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60F3-C8CE-4F96-B86F-748598309620}" type="datetime1">
              <a:rPr lang="es-CL" smtClean="0"/>
              <a:t>14-06-2016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C415-CE60-4C2A-8C80-91BE77960A63}" type="datetime1">
              <a:rPr lang="es-CL" smtClean="0"/>
              <a:t>14-06-2016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5DD-D141-4D3D-BC3E-3435E46878C0}" type="datetime1">
              <a:rPr lang="es-CL" smtClean="0"/>
              <a:t>14-06-2016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0B54-8261-465D-8AE9-70E1447F356A}" type="datetime1">
              <a:rPr lang="es-CL" smtClean="0"/>
              <a:t>14-06-2016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804DE-7BD7-443A-813C-49E0DEF2618D}" type="datetime1">
              <a:rPr lang="es-CL" smtClean="0"/>
              <a:t>14-06-2016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3" r:id="rId2"/>
    <p:sldLayoutId id="2147483721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9" r:id="rId14"/>
    <p:sldLayoutId id="2147483671" r:id="rId15"/>
    <p:sldLayoutId id="2147483722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553197" y="1034568"/>
            <a:ext cx="4621187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999" y="990600"/>
            <a:ext cx="4305691" cy="70205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s-CL" altLang="zh-CN" sz="4262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 de Oriflame</a:t>
            </a:r>
            <a:endParaRPr lang="es-CL" altLang="zh-CN" sz="2400" b="1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7761608" y="1598180"/>
            <a:ext cx="1412776" cy="1412776"/>
            <a:chOff x="7399372" y="203272"/>
            <a:chExt cx="1412776" cy="1412776"/>
          </a:xfrm>
        </p:grpSpPr>
        <p:sp>
          <p:nvSpPr>
            <p:cNvPr id="10" name="9 Rectángulo"/>
            <p:cNvSpPr/>
            <p:nvPr/>
          </p:nvSpPr>
          <p:spPr>
            <a:xfrm>
              <a:off x="7764641" y="635233"/>
              <a:ext cx="391616" cy="391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solidFill>
                  <a:prstClr val="white"/>
                </a:solidFill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7996808" y="908720"/>
              <a:ext cx="391616" cy="391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solidFill>
                  <a:prstClr val="white"/>
                </a:solidFill>
              </a:endParaRPr>
            </a:p>
          </p:txBody>
        </p:sp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9372" y="203272"/>
              <a:ext cx="1412776" cy="1412776"/>
            </a:xfrm>
            <a:prstGeom prst="rect">
              <a:avLst/>
            </a:prstGeom>
          </p:spPr>
        </p:pic>
      </p:grpSp>
      <p:sp>
        <p:nvSpPr>
          <p:cNvPr id="14" name="TextBox 1"/>
          <p:cNvSpPr txBox="1"/>
          <p:nvPr/>
        </p:nvSpPr>
        <p:spPr>
          <a:xfrm>
            <a:off x="4553197" y="1600200"/>
            <a:ext cx="4305691" cy="35394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s-CL" altLang="zh-CN" sz="2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 Operativa</a:t>
            </a:r>
            <a:endParaRPr lang="es-CL" altLang="zh-CN" sz="1100" b="1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968486" y="4572000"/>
            <a:ext cx="3946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ABC de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Oriflame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262137" y="5040868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Capacitación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Operativa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3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7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 un pedido rápido online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52" y="1282700"/>
            <a:ext cx="70739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019800" y="1689100"/>
            <a:ext cx="609600" cy="152400"/>
          </a:xfrm>
          <a:prstGeom prst="rect">
            <a:avLst/>
          </a:prstGeom>
          <a:noFill/>
          <a:ln>
            <a:solidFill>
              <a:srgbClr val="6BA4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7 Conector recto de flecha"/>
          <p:cNvCxnSpPr/>
          <p:nvPr/>
        </p:nvCxnSpPr>
        <p:spPr>
          <a:xfrm flipH="1" flipV="1">
            <a:off x="6477000" y="1955800"/>
            <a:ext cx="918270" cy="3048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6705600" y="2314823"/>
            <a:ext cx="1379338" cy="419695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6629400" y="2286000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dirty="0" smtClean="0">
                <a:solidFill>
                  <a:schemeClr val="bg1"/>
                </a:solidFill>
                <a:latin typeface="Arial" panose="020B0604020202020204" pitchFamily="34" charset="0"/>
              </a:rPr>
              <a:t>Da clic en la opción</a:t>
            </a:r>
          </a:p>
          <a:p>
            <a:pPr algn="ctr"/>
            <a:r>
              <a:rPr lang="es-CL" sz="1100" dirty="0" smtClean="0">
                <a:solidFill>
                  <a:schemeClr val="bg1"/>
                </a:solidFill>
                <a:latin typeface="Arial" panose="020B0604020202020204" pitchFamily="34" charset="0"/>
              </a:rPr>
              <a:t>PEDIDO RÁPIDO</a:t>
            </a:r>
            <a:endParaRPr lang="es-CL" sz="11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2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70000"/>
            <a:ext cx="7086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Pedido rápido online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1600200" y="3505200"/>
            <a:ext cx="300930" cy="5588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914400" y="3034258"/>
            <a:ext cx="1379338" cy="419695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838200" y="30054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Digita los códigos</a:t>
            </a:r>
          </a:p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de productos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3218544" y="3860810"/>
            <a:ext cx="667657" cy="2401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 redondeado"/>
          <p:cNvSpPr/>
          <p:nvPr/>
        </p:nvSpPr>
        <p:spPr>
          <a:xfrm>
            <a:off x="3975100" y="3733800"/>
            <a:ext cx="1379338" cy="448965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CuadroTexto"/>
          <p:cNvSpPr txBox="1"/>
          <p:nvPr/>
        </p:nvSpPr>
        <p:spPr>
          <a:xfrm>
            <a:off x="3886200" y="37211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Digita la cantidad deseada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62000" y="6248400"/>
            <a:ext cx="7913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" panose="020B0604020202020204" pitchFamily="34" charset="0"/>
              </a:rPr>
              <a:t>** </a:t>
            </a:r>
            <a:r>
              <a:rPr lang="es-CL" sz="1400" i="1" dirty="0">
                <a:latin typeface="Arial" panose="020B0604020202020204" pitchFamily="34" charset="0"/>
              </a:rPr>
              <a:t>En caso de </a:t>
            </a:r>
            <a:r>
              <a:rPr lang="es-CL" sz="1400" i="1" dirty="0" smtClean="0">
                <a:latin typeface="Arial" panose="020B0604020202020204" pitchFamily="34" charset="0"/>
              </a:rPr>
              <a:t>que estén agotados, consulta los reemplazos </a:t>
            </a:r>
            <a:r>
              <a:rPr lang="es-CL" sz="1400" i="1" dirty="0">
                <a:latin typeface="Arial" panose="020B0604020202020204" pitchFamily="34" charset="0"/>
              </a:rPr>
              <a:t>en la ruta: </a:t>
            </a:r>
            <a:r>
              <a:rPr lang="es-CL" sz="1400" i="1" dirty="0" smtClean="0">
                <a:latin typeface="Arial" panose="020B0604020202020204" pitchFamily="34" charset="0"/>
              </a:rPr>
              <a:t>Pedidos </a:t>
            </a:r>
            <a:r>
              <a:rPr lang="es-CL" sz="1400" i="1" dirty="0">
                <a:latin typeface="Arial" panose="020B0604020202020204" pitchFamily="34" charset="0"/>
              </a:rPr>
              <a:t>&gt; Reporte de productos </a:t>
            </a:r>
            <a:r>
              <a:rPr lang="es-CL" sz="1400" i="1" dirty="0" smtClean="0">
                <a:latin typeface="Arial" panose="020B0604020202020204" pitchFamily="34" charset="0"/>
              </a:rPr>
              <a:t>agotados.</a:t>
            </a:r>
            <a:endParaRPr lang="es-CL" sz="1400" i="1" dirty="0">
              <a:latin typeface="Arial" panose="020B0604020202020204" pitchFamily="34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6489700" y="3399504"/>
            <a:ext cx="2349500" cy="914400"/>
          </a:xfrm>
          <a:prstGeom prst="roundRect">
            <a:avLst>
              <a:gd name="adj" fmla="val 6423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CuadroTexto"/>
          <p:cNvSpPr txBox="1"/>
          <p:nvPr/>
        </p:nvSpPr>
        <p:spPr>
          <a:xfrm>
            <a:off x="6477000" y="3436203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En caso de agotados consulta      reemplazos en la 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ruta</a:t>
            </a:r>
            <a:r>
              <a:rPr lang="es-MX" sz="1200" dirty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Pedidos &gt; Reporte de productos agotados</a:t>
            </a:r>
          </a:p>
        </p:txBody>
      </p:sp>
    </p:spTree>
    <p:extLst>
      <p:ext uri="{BB962C8B-B14F-4D97-AF65-F5344CB8AC3E}">
        <p14:creationId xmlns:p14="http://schemas.microsoft.com/office/powerpoint/2010/main" val="92351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70000"/>
            <a:ext cx="7086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15 Grupo"/>
          <p:cNvGrpSpPr/>
          <p:nvPr/>
        </p:nvGrpSpPr>
        <p:grpSpPr>
          <a:xfrm>
            <a:off x="1130300" y="1652620"/>
            <a:ext cx="7010400" cy="3452780"/>
            <a:chOff x="251520" y="1099810"/>
            <a:chExt cx="8557962" cy="452948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49"/>
            <a:stretch/>
          </p:blipFill>
          <p:spPr bwMode="auto">
            <a:xfrm>
              <a:off x="251520" y="1099810"/>
              <a:ext cx="8557962" cy="4529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18 CuadroTexto"/>
            <p:cNvSpPr txBox="1"/>
            <p:nvPr/>
          </p:nvSpPr>
          <p:spPr>
            <a:xfrm>
              <a:off x="3051448" y="4607496"/>
              <a:ext cx="2815952" cy="2693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CL" sz="115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*SET PROGRAMA DE BIENVENIDA</a:t>
              </a:r>
              <a:endParaRPr lang="es-CL" sz="11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1 Marcador de contenido"/>
          <p:cNvSpPr txBox="1">
            <a:spLocks/>
          </p:cNvSpPr>
          <p:nvPr/>
        </p:nvSpPr>
        <p:spPr>
          <a:xfrm>
            <a:off x="1295400" y="209550"/>
            <a:ext cx="7380514" cy="552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Agrega el Programa de Bienvenida a tu pedido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1447800" y="3505200"/>
            <a:ext cx="300930" cy="82129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762000" y="2946848"/>
            <a:ext cx="1676400" cy="634552"/>
          </a:xfrm>
          <a:prstGeom prst="roundRect">
            <a:avLst>
              <a:gd name="adj" fmla="val 8278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774700" y="2954634"/>
            <a:ext cx="1625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dirty="0">
                <a:solidFill>
                  <a:schemeClr val="bg1"/>
                </a:solidFill>
                <a:latin typeface="Arial" panose="020B0604020202020204" pitchFamily="34" charset="0"/>
              </a:rPr>
              <a:t>Digita </a:t>
            </a:r>
            <a:r>
              <a:rPr lang="es-CL" sz="1100" dirty="0" smtClean="0">
                <a:solidFill>
                  <a:schemeClr val="bg1"/>
                </a:solidFill>
                <a:latin typeface="Arial" panose="020B0604020202020204" pitchFamily="34" charset="0"/>
              </a:rPr>
              <a:t>el </a:t>
            </a:r>
            <a:r>
              <a:rPr lang="es-CL" sz="1100" dirty="0">
                <a:solidFill>
                  <a:schemeClr val="bg1"/>
                </a:solidFill>
                <a:latin typeface="Arial" panose="020B0604020202020204" pitchFamily="34" charset="0"/>
              </a:rPr>
              <a:t>código </a:t>
            </a:r>
            <a:r>
              <a:rPr lang="es-CL" sz="1100" dirty="0" smtClean="0">
                <a:solidFill>
                  <a:schemeClr val="bg1"/>
                </a:solidFill>
                <a:latin typeface="Arial" panose="020B0604020202020204" pitchFamily="34" charset="0"/>
              </a:rPr>
              <a:t>del </a:t>
            </a:r>
            <a:r>
              <a:rPr lang="es-CL" sz="1100" dirty="0">
                <a:solidFill>
                  <a:schemeClr val="bg1"/>
                </a:solidFill>
                <a:latin typeface="Arial" panose="020B0604020202020204" pitchFamily="34" charset="0"/>
              </a:rPr>
              <a:t>set </a:t>
            </a:r>
            <a:r>
              <a:rPr lang="es-CL" sz="1100" dirty="0" smtClean="0">
                <a:solidFill>
                  <a:schemeClr val="bg1"/>
                </a:solidFill>
                <a:latin typeface="Arial" panose="020B0604020202020204" pitchFamily="34" charset="0"/>
              </a:rPr>
              <a:t>elegido del Programa de Bienvenida</a:t>
            </a:r>
            <a:endParaRPr lang="es-CL" sz="11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3657600" y="3968750"/>
            <a:ext cx="883556" cy="35774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 redondeado"/>
          <p:cNvSpPr/>
          <p:nvPr/>
        </p:nvSpPr>
        <p:spPr>
          <a:xfrm>
            <a:off x="4617356" y="3733800"/>
            <a:ext cx="2469245" cy="695340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CuadroTexto"/>
          <p:cNvSpPr txBox="1"/>
          <p:nvPr/>
        </p:nvSpPr>
        <p:spPr>
          <a:xfrm>
            <a:off x="4681572" y="3768994"/>
            <a:ext cx="24565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>
                <a:solidFill>
                  <a:schemeClr val="bg1"/>
                </a:solidFill>
                <a:latin typeface="Arial" panose="020B0604020202020204" pitchFamily="34" charset="0"/>
              </a:rPr>
              <a:t>Si no </a:t>
            </a:r>
            <a:r>
              <a:rPr lang="es-CL" sz="1100" dirty="0" smtClean="0">
                <a:solidFill>
                  <a:schemeClr val="bg1"/>
                </a:solidFill>
                <a:latin typeface="Arial" panose="020B0604020202020204" pitchFamily="34" charset="0"/>
              </a:rPr>
              <a:t>eliges </a:t>
            </a:r>
            <a:r>
              <a:rPr lang="es-CL" sz="1100" dirty="0">
                <a:solidFill>
                  <a:schemeClr val="bg1"/>
                </a:solidFill>
                <a:latin typeface="Arial" panose="020B0604020202020204" pitchFamily="34" charset="0"/>
              </a:rPr>
              <a:t>un </a:t>
            </a:r>
            <a:r>
              <a:rPr lang="es-CL" sz="1100" dirty="0" smtClean="0">
                <a:solidFill>
                  <a:schemeClr val="bg1"/>
                </a:solidFill>
                <a:latin typeface="Arial" panose="020B0604020202020204" pitchFamily="34" charset="0"/>
              </a:rPr>
              <a:t>set, se agregará el más elegido por los Socios</a:t>
            </a:r>
            <a:br>
              <a:rPr lang="es-CL" sz="1100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CL" sz="1100" dirty="0" smtClean="0">
                <a:solidFill>
                  <a:schemeClr val="bg1"/>
                </a:solidFill>
                <a:latin typeface="Arial" panose="020B0604020202020204" pitchFamily="34" charset="0"/>
              </a:rPr>
              <a:t>el set </a:t>
            </a:r>
            <a:r>
              <a:rPr lang="es-CL" sz="1100" dirty="0">
                <a:solidFill>
                  <a:schemeClr val="bg1"/>
                </a:solidFill>
                <a:latin typeface="Arial" panose="020B0604020202020204" pitchFamily="34" charset="0"/>
              </a:rPr>
              <a:t>más elegido por los </a:t>
            </a:r>
            <a:r>
              <a:rPr lang="es-CL" sz="1100" dirty="0" smtClean="0">
                <a:solidFill>
                  <a:schemeClr val="bg1"/>
                </a:solidFill>
                <a:latin typeface="Arial" panose="020B0604020202020204" pitchFamily="34" charset="0"/>
              </a:rPr>
              <a:t>socios</a:t>
            </a:r>
            <a:endParaRPr lang="es-CL" sz="11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62000" y="6248400"/>
            <a:ext cx="7239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" panose="020B0604020202020204" pitchFamily="34" charset="0"/>
              </a:rPr>
              <a:t>** </a:t>
            </a:r>
            <a:r>
              <a:rPr lang="es-CL" sz="1400" i="1" dirty="0">
                <a:latin typeface="Arial" panose="020B0604020202020204" pitchFamily="34" charset="0"/>
              </a:rPr>
              <a:t>En caso de </a:t>
            </a:r>
            <a:r>
              <a:rPr lang="es-CL" sz="1400" i="1" dirty="0" smtClean="0">
                <a:latin typeface="Arial" panose="020B0604020202020204" pitchFamily="34" charset="0"/>
              </a:rPr>
              <a:t>que estén agotados, consulta los reemplazos </a:t>
            </a:r>
            <a:r>
              <a:rPr lang="es-CL" sz="1400" i="1" dirty="0">
                <a:latin typeface="Arial" panose="020B0604020202020204" pitchFamily="34" charset="0"/>
              </a:rPr>
              <a:t>en la ruta: </a:t>
            </a:r>
            <a:r>
              <a:rPr lang="es-CL" sz="1400" i="1" dirty="0" smtClean="0">
                <a:latin typeface="Arial" panose="020B0604020202020204" pitchFamily="34" charset="0"/>
              </a:rPr>
              <a:t>Pedidos </a:t>
            </a:r>
            <a:r>
              <a:rPr lang="es-CL" sz="1400" i="1" dirty="0">
                <a:latin typeface="Arial" panose="020B0604020202020204" pitchFamily="34" charset="0"/>
              </a:rPr>
              <a:t>&gt; Reporte de productos </a:t>
            </a:r>
            <a:r>
              <a:rPr lang="es-CL" sz="1400" i="1" dirty="0" smtClean="0">
                <a:latin typeface="Arial" panose="020B0604020202020204" pitchFamily="34" charset="0"/>
              </a:rPr>
              <a:t>agotados.</a:t>
            </a:r>
            <a:endParaRPr lang="es-CL" sz="1400" i="1" dirty="0">
              <a:latin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295400" y="4714966"/>
            <a:ext cx="6705601" cy="3904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83313" y="4794859"/>
            <a:ext cx="1517687" cy="27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25 Conector recto de flecha"/>
          <p:cNvCxnSpPr/>
          <p:nvPr/>
        </p:nvCxnSpPr>
        <p:spPr>
          <a:xfrm>
            <a:off x="7683934" y="2960318"/>
            <a:ext cx="0" cy="1791222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 redondeado"/>
          <p:cNvSpPr/>
          <p:nvPr/>
        </p:nvSpPr>
        <p:spPr>
          <a:xfrm>
            <a:off x="6470612" y="2400300"/>
            <a:ext cx="2673388" cy="495300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CuadroTexto"/>
          <p:cNvSpPr txBox="1"/>
          <p:nvPr/>
        </p:nvSpPr>
        <p:spPr>
          <a:xfrm>
            <a:off x="6514931" y="2426076"/>
            <a:ext cx="2718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 smtClean="0">
                <a:solidFill>
                  <a:schemeClr val="bg1"/>
                </a:solidFill>
                <a:latin typeface="Arial" panose="020B0604020202020204" pitchFamily="34" charset="0"/>
              </a:rPr>
              <a:t>Una vez elegido el set, da clic en el botón de agregar al carro de compras.</a:t>
            </a:r>
            <a:endParaRPr lang="es-CL" sz="11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55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70000"/>
            <a:ext cx="7086600" cy="389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carro de compras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 flipV="1">
            <a:off x="1752600" y="4775200"/>
            <a:ext cx="504130" cy="81073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457200" y="5649973"/>
            <a:ext cx="2057400" cy="882871"/>
          </a:xfrm>
          <a:prstGeom prst="roundRect">
            <a:avLst>
              <a:gd name="adj" fmla="val 653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469900" y="5663210"/>
            <a:ext cx="2044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Si necesitas agregar</a:t>
            </a:r>
          </a:p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más productos, haz clic aquí. Volverás al formulario de Pedido Rápido.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 flipV="1">
            <a:off x="5041900" y="4495800"/>
            <a:ext cx="596900" cy="109013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 redondeado"/>
          <p:cNvSpPr/>
          <p:nvPr/>
        </p:nvSpPr>
        <p:spPr>
          <a:xfrm>
            <a:off x="3746500" y="5611336"/>
            <a:ext cx="1676400" cy="692727"/>
          </a:xfrm>
          <a:prstGeom prst="roundRect">
            <a:avLst>
              <a:gd name="adj" fmla="val 5512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CuadroTexto"/>
          <p:cNvSpPr txBox="1"/>
          <p:nvPr/>
        </p:nvSpPr>
        <p:spPr>
          <a:xfrm>
            <a:off x="3772079" y="5637452"/>
            <a:ext cx="162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Si necesitas eliminar</a:t>
            </a:r>
          </a:p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un producto, da clic</a:t>
            </a:r>
          </a:p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n la X.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24" name="23 Conector recto de flecha"/>
          <p:cNvCxnSpPr/>
          <p:nvPr/>
        </p:nvCxnSpPr>
        <p:spPr>
          <a:xfrm flipH="1" flipV="1">
            <a:off x="7239000" y="4876800"/>
            <a:ext cx="838200" cy="70913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Rectángulo redondeado"/>
          <p:cNvSpPr/>
          <p:nvPr/>
        </p:nvSpPr>
        <p:spPr>
          <a:xfrm>
            <a:off x="6235700" y="5611336"/>
            <a:ext cx="2222500" cy="692727"/>
          </a:xfrm>
          <a:prstGeom prst="roundRect">
            <a:avLst>
              <a:gd name="adj" fmla="val 11090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CuadroTexto"/>
          <p:cNvSpPr txBox="1"/>
          <p:nvPr/>
        </p:nvSpPr>
        <p:spPr>
          <a:xfrm>
            <a:off x="6324600" y="5626753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Tu descuento y puntos definitivos se aplican en el siguiente paso.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68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82700"/>
            <a:ext cx="7099300" cy="384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Revisa las ofertas especiales para ti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1447800" y="3505200"/>
            <a:ext cx="685800" cy="9906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762000" y="2870647"/>
            <a:ext cx="1676400" cy="558353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774700" y="2904192"/>
            <a:ext cx="162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Revisa más ofertas que tenemos para ti.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flipV="1">
            <a:off x="5181600" y="2971800"/>
            <a:ext cx="304800" cy="7239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 redondeado"/>
          <p:cNvSpPr/>
          <p:nvPr/>
        </p:nvSpPr>
        <p:spPr>
          <a:xfrm>
            <a:off x="4617356" y="3733800"/>
            <a:ext cx="3155044" cy="1131451"/>
          </a:xfrm>
          <a:prstGeom prst="roundRect">
            <a:avLst>
              <a:gd name="adj" fmla="val 8699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CuadroTexto"/>
          <p:cNvSpPr txBox="1"/>
          <p:nvPr/>
        </p:nvSpPr>
        <p:spPr>
          <a:xfrm>
            <a:off x="4630056" y="3785853"/>
            <a:ext cx="3142343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Si te interesa una oferta especial, agrega el código de la misma. </a:t>
            </a:r>
          </a:p>
          <a:p>
            <a:pPr algn="ctr"/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Para agregarlo, ve al formulario </a:t>
            </a:r>
            <a:b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de Pedido Rápido.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0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82700"/>
            <a:ext cx="70993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Revisa las ofertas especiales para ti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 flipV="1">
            <a:off x="5328557" y="3048000"/>
            <a:ext cx="1077686" cy="9525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3810000" y="4051747"/>
            <a:ext cx="1905000" cy="761097"/>
          </a:xfrm>
          <a:prstGeom prst="roundRect">
            <a:avLst>
              <a:gd name="adj" fmla="val 820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3809821" y="4125696"/>
            <a:ext cx="189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Ingresa la cantidad de los productos que quieres agregar.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6705600" y="4235450"/>
            <a:ext cx="529770" cy="53975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 redondeado"/>
          <p:cNvSpPr/>
          <p:nvPr/>
        </p:nvSpPr>
        <p:spPr>
          <a:xfrm>
            <a:off x="7273471" y="4000500"/>
            <a:ext cx="1260929" cy="504825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CuadroTexto"/>
          <p:cNvSpPr txBox="1"/>
          <p:nvPr/>
        </p:nvSpPr>
        <p:spPr>
          <a:xfrm>
            <a:off x="7209433" y="4013916"/>
            <a:ext cx="1389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Agrega al carro</a:t>
            </a:r>
          </a:p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de compras.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30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83181"/>
            <a:ext cx="7086600" cy="386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Revisa tu lista de productos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 flipH="1">
            <a:off x="3200400" y="2087890"/>
            <a:ext cx="762000" cy="27431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4038600" y="1803847"/>
            <a:ext cx="1219200" cy="558353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4051300" y="1847432"/>
            <a:ext cx="120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Productos que solicitaste.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3886200" y="4418796"/>
            <a:ext cx="2286000" cy="381804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 redondeado"/>
          <p:cNvSpPr/>
          <p:nvPr/>
        </p:nvSpPr>
        <p:spPr>
          <a:xfrm>
            <a:off x="6261279" y="3922156"/>
            <a:ext cx="2046515" cy="916007"/>
          </a:xfrm>
          <a:prstGeom prst="roundRect">
            <a:avLst>
              <a:gd name="adj" fmla="val 5727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CuadroTexto"/>
          <p:cNvSpPr txBox="1"/>
          <p:nvPr/>
        </p:nvSpPr>
        <p:spPr>
          <a:xfrm>
            <a:off x="6284861" y="3943845"/>
            <a:ext cx="2008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Productos promocionales o regalos sin costo que han sido agregados a pedido.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044326" y="3583224"/>
            <a:ext cx="2349873" cy="2768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40 Grupo"/>
          <p:cNvGrpSpPr/>
          <p:nvPr/>
        </p:nvGrpSpPr>
        <p:grpSpPr>
          <a:xfrm>
            <a:off x="1905000" y="3580696"/>
            <a:ext cx="444127" cy="243828"/>
            <a:chOff x="7509071" y="4317599"/>
            <a:chExt cx="1563491" cy="1103735"/>
          </a:xfrm>
        </p:grpSpPr>
        <p:pic>
          <p:nvPicPr>
            <p:cNvPr id="22" name="Picture 45" descr="Crema Antienvejecimiento North For M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9414" y="4675369"/>
              <a:ext cx="741533" cy="741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7" descr="Bálsamo Aftershave para Piel Sensible North For Men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509071" y="4602827"/>
              <a:ext cx="360686" cy="812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9" descr="Espuma de Afeitar para Piel Sensible North For Men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694247" y="4317599"/>
              <a:ext cx="378315" cy="1103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Jabón Limpiador en Barra North For M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612" y="4816665"/>
              <a:ext cx="604669" cy="60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19 Rectángulo"/>
          <p:cNvSpPr/>
          <p:nvPr/>
        </p:nvSpPr>
        <p:spPr>
          <a:xfrm>
            <a:off x="2350171" y="3593926"/>
            <a:ext cx="229798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sz="8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*SET PROGRAMA DE BIENVENIDA</a:t>
            </a:r>
          </a:p>
        </p:txBody>
      </p:sp>
      <p:cxnSp>
        <p:nvCxnSpPr>
          <p:cNvPr id="27" name="26 Conector recto de flecha"/>
          <p:cNvCxnSpPr/>
          <p:nvPr/>
        </p:nvCxnSpPr>
        <p:spPr>
          <a:xfrm flipH="1">
            <a:off x="3886200" y="2971800"/>
            <a:ext cx="1600200" cy="62212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Rectángulo redondeado"/>
          <p:cNvSpPr/>
          <p:nvPr/>
        </p:nvSpPr>
        <p:spPr>
          <a:xfrm>
            <a:off x="5549900" y="2692758"/>
            <a:ext cx="2745015" cy="667483"/>
          </a:xfrm>
          <a:prstGeom prst="roundRect">
            <a:avLst>
              <a:gd name="adj" fmla="val 8133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CuadroTexto"/>
          <p:cNvSpPr txBox="1"/>
          <p:nvPr/>
        </p:nvSpPr>
        <p:spPr>
          <a:xfrm>
            <a:off x="5562600" y="2688152"/>
            <a:ext cx="2730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Si quieres cambiar el set del Programa de Bienvenida, vuelve al paso 1 y cambia el código del set.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2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82700"/>
            <a:ext cx="7073900" cy="384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 las cifras totales de tu pedido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42257"/>
            <a:ext cx="7073900" cy="338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16 Conector recto de flecha"/>
          <p:cNvCxnSpPr/>
          <p:nvPr/>
        </p:nvCxnSpPr>
        <p:spPr>
          <a:xfrm flipV="1">
            <a:off x="1595437" y="4953000"/>
            <a:ext cx="0" cy="6858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 redondeado"/>
          <p:cNvSpPr/>
          <p:nvPr/>
        </p:nvSpPr>
        <p:spPr>
          <a:xfrm>
            <a:off x="828674" y="5742454"/>
            <a:ext cx="2219326" cy="545653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CuadroTexto"/>
          <p:cNvSpPr txBox="1"/>
          <p:nvPr/>
        </p:nvSpPr>
        <p:spPr>
          <a:xfrm>
            <a:off x="790574" y="5763638"/>
            <a:ext cx="228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Si necesitas modificar tu pedido, haz clic aquí.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 flipV="1">
            <a:off x="4610100" y="4800600"/>
            <a:ext cx="2324100" cy="8382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 redondeado"/>
          <p:cNvSpPr/>
          <p:nvPr/>
        </p:nvSpPr>
        <p:spPr>
          <a:xfrm>
            <a:off x="3444874" y="5742454"/>
            <a:ext cx="2219326" cy="545653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CuadroTexto"/>
          <p:cNvSpPr txBox="1"/>
          <p:nvPr/>
        </p:nvSpPr>
        <p:spPr>
          <a:xfrm>
            <a:off x="3406774" y="5763638"/>
            <a:ext cx="228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Antes de grabar revisa el monto total de tu pedido.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28" name="27 Conector recto de flecha"/>
          <p:cNvCxnSpPr/>
          <p:nvPr/>
        </p:nvCxnSpPr>
        <p:spPr>
          <a:xfrm flipV="1">
            <a:off x="7213600" y="5029200"/>
            <a:ext cx="711200" cy="6858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Rectángulo redondeado"/>
          <p:cNvSpPr/>
          <p:nvPr/>
        </p:nvSpPr>
        <p:spPr>
          <a:xfrm>
            <a:off x="6048374" y="5742454"/>
            <a:ext cx="2219326" cy="545653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CuadroTexto"/>
          <p:cNvSpPr txBox="1"/>
          <p:nvPr/>
        </p:nvSpPr>
        <p:spPr>
          <a:xfrm>
            <a:off x="6010274" y="5763638"/>
            <a:ext cx="228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Verifica el puntaje acumulado de tu pedido.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27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80652"/>
            <a:ext cx="70485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Elige el método de entrega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 flipH="1">
            <a:off x="3429000" y="1981200"/>
            <a:ext cx="676503" cy="28055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 redondeado"/>
          <p:cNvSpPr/>
          <p:nvPr/>
        </p:nvSpPr>
        <p:spPr>
          <a:xfrm>
            <a:off x="4154714" y="1219200"/>
            <a:ext cx="4521200" cy="1054458"/>
          </a:xfrm>
          <a:prstGeom prst="roundRect">
            <a:avLst>
              <a:gd name="adj" fmla="val 10560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CuadroTexto"/>
          <p:cNvSpPr txBox="1"/>
          <p:nvPr/>
        </p:nvSpPr>
        <p:spPr>
          <a:xfrm>
            <a:off x="4180114" y="1257995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- Elige cómo 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quieres recibir el 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pedido</a:t>
            </a:r>
          </a:p>
          <a:p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  (difieren 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los costos del flete):</a:t>
            </a:r>
          </a:p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- Para retirar en algún centro de servicio 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o 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puntos 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de entrega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- 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Domicilio.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*Si compras los 3 últimos 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días, 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el costo del flete 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aumenta.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 flipH="1">
            <a:off x="3276600" y="3364469"/>
            <a:ext cx="1430338" cy="3429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 redondeado"/>
          <p:cNvSpPr/>
          <p:nvPr/>
        </p:nvSpPr>
        <p:spPr>
          <a:xfrm>
            <a:off x="4852987" y="3153143"/>
            <a:ext cx="3224214" cy="40182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CuadroTexto"/>
          <p:cNvSpPr txBox="1"/>
          <p:nvPr/>
        </p:nvSpPr>
        <p:spPr>
          <a:xfrm>
            <a:off x="4898132" y="3199727"/>
            <a:ext cx="3255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Elige 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si quieres pagar con tu crédito 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directo.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28" name="27 Conector recto de flecha"/>
          <p:cNvCxnSpPr/>
          <p:nvPr/>
        </p:nvCxnSpPr>
        <p:spPr>
          <a:xfrm flipV="1">
            <a:off x="1508126" y="4495800"/>
            <a:ext cx="549274" cy="104392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Rectángulo redondeado"/>
          <p:cNvSpPr/>
          <p:nvPr/>
        </p:nvSpPr>
        <p:spPr>
          <a:xfrm>
            <a:off x="342900" y="5567174"/>
            <a:ext cx="2219326" cy="734090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CuadroTexto"/>
          <p:cNvSpPr txBox="1"/>
          <p:nvPr/>
        </p:nvSpPr>
        <p:spPr>
          <a:xfrm>
            <a:off x="304800" y="5614116"/>
            <a:ext cx="2282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Elije modo de 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facturación: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-Para 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vender 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elige factura.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-Para 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consumir elige 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boleta.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14" y="4169568"/>
            <a:ext cx="1161962" cy="101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24 Conector recto de flecha"/>
          <p:cNvCxnSpPr/>
          <p:nvPr/>
        </p:nvCxnSpPr>
        <p:spPr>
          <a:xfrm flipV="1">
            <a:off x="5241926" y="4876800"/>
            <a:ext cx="1539874" cy="66292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Rectángulo redondeado"/>
          <p:cNvSpPr/>
          <p:nvPr/>
        </p:nvSpPr>
        <p:spPr>
          <a:xfrm>
            <a:off x="4050941" y="5580053"/>
            <a:ext cx="2919596" cy="641758"/>
          </a:xfrm>
          <a:prstGeom prst="roundRect">
            <a:avLst>
              <a:gd name="adj" fmla="val 12653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CuadroTexto"/>
          <p:cNvSpPr txBox="1"/>
          <p:nvPr/>
        </p:nvSpPr>
        <p:spPr>
          <a:xfrm>
            <a:off x="4065586" y="5562600"/>
            <a:ext cx="285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Al apretar 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el botón comprar, 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tu 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pedido queda grabado en el 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sistema y 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r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ecibirás 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un correo de 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confirmación.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4852987" y="3875554"/>
            <a:ext cx="3224214" cy="54404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CuadroTexto"/>
          <p:cNvSpPr txBox="1"/>
          <p:nvPr/>
        </p:nvSpPr>
        <p:spPr>
          <a:xfrm>
            <a:off x="4834095" y="3896380"/>
            <a:ext cx="3255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Elige 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si quieres pagar con tu cuenta bancaria o 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comercial.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32 Conector recto de flecha"/>
          <p:cNvCxnSpPr/>
          <p:nvPr/>
        </p:nvCxnSpPr>
        <p:spPr>
          <a:xfrm flipH="1">
            <a:off x="3276600" y="4202669"/>
            <a:ext cx="1430338" cy="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1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81017"/>
            <a:ext cx="7086600" cy="390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Confirmación de tu pedido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flipH="1" flipV="1">
            <a:off x="4114800" y="3390900"/>
            <a:ext cx="723899" cy="5715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4914899" y="2478787"/>
            <a:ext cx="4000501" cy="2474214"/>
          </a:xfrm>
          <a:prstGeom prst="roundRect">
            <a:avLst>
              <a:gd name="adj" fmla="val 5535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4953000" y="2498897"/>
            <a:ext cx="393541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</a:rPr>
              <a:t>En la confirmación puedes ver el detalle del pedido y el número de factura, </a:t>
            </a:r>
            <a:r>
              <a:rPr lang="es-CL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éste 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</a:rPr>
              <a:t>mismo llegará a tu correo.</a:t>
            </a:r>
          </a:p>
          <a:p>
            <a:endParaRPr lang="es-CL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</a:rPr>
              <a:t>Si te equivocaste, en este paso puedes anular tu pedido y volver a </a:t>
            </a:r>
            <a:r>
              <a:rPr lang="es-CL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facturarlo.</a:t>
            </a:r>
          </a:p>
          <a:p>
            <a:endParaRPr lang="es-CL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s-CL" sz="1400" b="1" dirty="0">
                <a:solidFill>
                  <a:schemeClr val="bg1"/>
                </a:solidFill>
                <a:latin typeface="Arial" panose="020B0604020202020204" pitchFamily="34" charset="0"/>
              </a:rPr>
              <a:t>Puedes anularlo mientras el pedido no </a:t>
            </a:r>
            <a:r>
              <a:rPr lang="es-CL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haya sido enviado</a:t>
            </a:r>
            <a:r>
              <a:rPr lang="es-CL" sz="1400" b="1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s-CL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ten en cuneta que durante la </a:t>
            </a:r>
            <a:r>
              <a:rPr lang="es-CL" sz="1400" b="1" dirty="0">
                <a:solidFill>
                  <a:schemeClr val="bg1"/>
                </a:solidFill>
                <a:latin typeface="Arial" panose="020B0604020202020204" pitchFamily="34" charset="0"/>
              </a:rPr>
              <a:t>última semana </a:t>
            </a:r>
            <a:r>
              <a:rPr lang="es-CL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de cada catálogo, la opción de cancelación no estará disponible.</a:t>
            </a:r>
            <a:endParaRPr lang="es-CL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16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4294967295"/>
          </p:nvPr>
        </p:nvSpPr>
        <p:spPr>
          <a:xfrm>
            <a:off x="5958114" y="209550"/>
            <a:ext cx="2717800" cy="552450"/>
          </a:xfrm>
        </p:spPr>
        <p:txBody>
          <a:bodyPr/>
          <a:lstStyle/>
          <a:p>
            <a:pPr algn="r"/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Bienvenida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057400" y="2383810"/>
            <a:ext cx="6629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curso te ayudará a conocer los primeros pasos para operar con </a:t>
            </a:r>
            <a:r>
              <a:rPr lang="es-CL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nosotros vía online.</a:t>
            </a:r>
            <a:endParaRPr lang="es-CL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Nuestras herramientas tecnológicas de clase mundial están a tu disposición para ayudarte y facilitarte el </a:t>
            </a:r>
            <a:r>
              <a:rPr lang="es-CL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proceso.</a:t>
            </a:r>
            <a:endParaRPr lang="es-CL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Siempre </a:t>
            </a:r>
            <a:r>
              <a:rPr lang="es-C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tendrás a tu patrocinador, a tu líder y a la </a:t>
            </a:r>
            <a:r>
              <a:rPr lang="es-CL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compañía, </a:t>
            </a:r>
            <a:r>
              <a:rPr lang="es-C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través de Servicio al </a:t>
            </a:r>
            <a:r>
              <a:rPr lang="es-CL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cliente, </a:t>
            </a:r>
            <a:r>
              <a:rPr lang="es-C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ayudarte en tus consultas.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72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Marcador de contenido"/>
          <p:cNvSpPr txBox="1">
            <a:spLocks/>
          </p:cNvSpPr>
          <p:nvPr/>
        </p:nvSpPr>
        <p:spPr>
          <a:xfrm>
            <a:off x="1904999" y="3276600"/>
            <a:ext cx="7391401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CÓMO ANULAR EL PEDIDO REALIZADO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78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79268"/>
            <a:ext cx="7086600" cy="386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Anulación de un pedido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102995" y="2501722"/>
            <a:ext cx="874486" cy="533400"/>
          </a:xfrm>
          <a:prstGeom prst="roundRect">
            <a:avLst>
              <a:gd name="adj" fmla="val 7764"/>
            </a:avLst>
          </a:prstGeom>
          <a:noFill/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8 Conector recto de flecha"/>
          <p:cNvCxnSpPr/>
          <p:nvPr/>
        </p:nvCxnSpPr>
        <p:spPr>
          <a:xfrm flipH="1" flipV="1">
            <a:off x="5119914" y="2895600"/>
            <a:ext cx="976086" cy="612112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 redondeado"/>
          <p:cNvSpPr/>
          <p:nvPr/>
        </p:nvSpPr>
        <p:spPr>
          <a:xfrm>
            <a:off x="4997292" y="3583912"/>
            <a:ext cx="2394109" cy="40182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CuadroTexto"/>
          <p:cNvSpPr txBox="1"/>
          <p:nvPr/>
        </p:nvSpPr>
        <p:spPr>
          <a:xfrm>
            <a:off x="5029201" y="3617438"/>
            <a:ext cx="23876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50" dirty="0" smtClean="0">
                <a:solidFill>
                  <a:schemeClr val="bg1"/>
                </a:solidFill>
                <a:latin typeface="Arial" panose="020B0604020202020204" pitchFamily="34" charset="0"/>
              </a:rPr>
              <a:t>Entra a la sección de pedidos.</a:t>
            </a:r>
            <a:endParaRPr lang="es-CL" sz="12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50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82700"/>
            <a:ext cx="70866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Anulación de un pedido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2187654" y="3288930"/>
            <a:ext cx="1393746" cy="510053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 redondeado"/>
          <p:cNvSpPr/>
          <p:nvPr/>
        </p:nvSpPr>
        <p:spPr>
          <a:xfrm>
            <a:off x="990601" y="2667000"/>
            <a:ext cx="2209800" cy="55674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CuadroTexto"/>
          <p:cNvSpPr txBox="1"/>
          <p:nvPr/>
        </p:nvSpPr>
        <p:spPr>
          <a:xfrm>
            <a:off x="978795" y="2700526"/>
            <a:ext cx="2254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Elige la factura del pedido </a:t>
            </a:r>
          </a:p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que quieres anular.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46" y="1279831"/>
            <a:ext cx="7122954" cy="384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10 Conector recto de flecha"/>
          <p:cNvCxnSpPr/>
          <p:nvPr/>
        </p:nvCxnSpPr>
        <p:spPr>
          <a:xfrm>
            <a:off x="3454758" y="2907032"/>
            <a:ext cx="1981200" cy="891951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 redondeado"/>
          <p:cNvSpPr/>
          <p:nvPr/>
        </p:nvSpPr>
        <p:spPr>
          <a:xfrm>
            <a:off x="990600" y="2386552"/>
            <a:ext cx="2394109" cy="1040960"/>
          </a:xfrm>
          <a:prstGeom prst="roundRect">
            <a:avLst>
              <a:gd name="adj" fmla="val 10200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CuadroTexto"/>
          <p:cNvSpPr txBox="1"/>
          <p:nvPr/>
        </p:nvSpPr>
        <p:spPr>
          <a:xfrm>
            <a:off x="977721" y="2398970"/>
            <a:ext cx="238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Elige cancelar orden y verifica el mensaje de que la cancelación fue realizada. Si esta opción no esta disponible, significa que el pedido ya fue enviado.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0446" y="3962400"/>
            <a:ext cx="2371725" cy="63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Confirmación de anulación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82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contenido"/>
          <p:cNvSpPr txBox="1">
            <a:spLocks/>
          </p:cNvSpPr>
          <p:nvPr/>
        </p:nvSpPr>
        <p:spPr>
          <a:xfrm>
            <a:off x="1904999" y="3276600"/>
            <a:ext cx="7391401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COMPRAR USANDO EL CATÁLOGO ONLINE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42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05" y="1280391"/>
            <a:ext cx="7101395" cy="390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 el catálogo actual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flipH="1" flipV="1">
            <a:off x="2590800" y="2524263"/>
            <a:ext cx="1295401" cy="29513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 redondeado"/>
          <p:cNvSpPr/>
          <p:nvPr/>
        </p:nvSpPr>
        <p:spPr>
          <a:xfrm>
            <a:off x="3930491" y="2524263"/>
            <a:ext cx="2394109" cy="55674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CuadroTexto"/>
          <p:cNvSpPr txBox="1"/>
          <p:nvPr/>
        </p:nvSpPr>
        <p:spPr>
          <a:xfrm>
            <a:off x="3962400" y="2557789"/>
            <a:ext cx="238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Busca el catálogo actual en la</a:t>
            </a:r>
          </a:p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parte superior izquierda del sitio.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3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79939"/>
            <a:ext cx="7099300" cy="387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Mira el detalle de los productos del catálogo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 flipH="1">
            <a:off x="4191000" y="3680947"/>
            <a:ext cx="1578054" cy="510053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 redondeado"/>
          <p:cNvSpPr/>
          <p:nvPr/>
        </p:nvSpPr>
        <p:spPr>
          <a:xfrm>
            <a:off x="4980027" y="3009244"/>
            <a:ext cx="1986082" cy="729630"/>
          </a:xfrm>
          <a:prstGeom prst="roundRect">
            <a:avLst>
              <a:gd name="adj" fmla="val 9324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CuadroTexto"/>
          <p:cNvSpPr txBox="1"/>
          <p:nvPr/>
        </p:nvSpPr>
        <p:spPr>
          <a:xfrm>
            <a:off x="4967148" y="3053906"/>
            <a:ext cx="2011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Navega por el catálogo y selecciona los productos</a:t>
            </a:r>
          </a:p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que quieres comprar.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895600" y="4012173"/>
            <a:ext cx="1143000" cy="940827"/>
          </a:xfrm>
          <a:prstGeom prst="rect">
            <a:avLst/>
          </a:prstGeom>
          <a:noFill/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7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99" y="1283822"/>
            <a:ext cx="7083675" cy="386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Agrégalos a tu carro de compra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flipH="1">
            <a:off x="6788600" y="2558673"/>
            <a:ext cx="126720" cy="1251327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 redondeado"/>
          <p:cNvSpPr/>
          <p:nvPr/>
        </p:nvSpPr>
        <p:spPr>
          <a:xfrm>
            <a:off x="5828763" y="1936743"/>
            <a:ext cx="2244975" cy="55674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CuadroTexto"/>
          <p:cNvSpPr txBox="1"/>
          <p:nvPr/>
        </p:nvSpPr>
        <p:spPr>
          <a:xfrm>
            <a:off x="5750175" y="1970269"/>
            <a:ext cx="238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Da clic aquí para agregarlos</a:t>
            </a:r>
          </a:p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a tu carro de compra.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282700"/>
            <a:ext cx="70993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Revisa tu carro de compra y pedido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 flipV="1">
            <a:off x="6840566" y="1815737"/>
            <a:ext cx="122418" cy="97052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 redondeado"/>
          <p:cNvSpPr/>
          <p:nvPr/>
        </p:nvSpPr>
        <p:spPr>
          <a:xfrm>
            <a:off x="4951200" y="2799320"/>
            <a:ext cx="2394109" cy="341303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CuadroTexto"/>
          <p:cNvSpPr txBox="1"/>
          <p:nvPr/>
        </p:nvSpPr>
        <p:spPr>
          <a:xfrm>
            <a:off x="4983109" y="2803582"/>
            <a:ext cx="238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Revisa tu carro de compra.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5518594" y="3770004"/>
            <a:ext cx="1077136" cy="85013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 redondeado"/>
          <p:cNvSpPr/>
          <p:nvPr/>
        </p:nvSpPr>
        <p:spPr>
          <a:xfrm>
            <a:off x="3448858" y="3599353"/>
            <a:ext cx="2011785" cy="341303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CuadroTexto"/>
          <p:cNvSpPr txBox="1"/>
          <p:nvPr/>
        </p:nvSpPr>
        <p:spPr>
          <a:xfrm>
            <a:off x="3416300" y="3603615"/>
            <a:ext cx="2102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Continúa con el proceso.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64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contenido"/>
          <p:cNvSpPr txBox="1">
            <a:spLocks/>
          </p:cNvSpPr>
          <p:nvPr/>
        </p:nvSpPr>
        <p:spPr>
          <a:xfrm>
            <a:off x="1904999" y="3276600"/>
            <a:ext cx="6019801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TU NOTA DE VENTA Y FACTURA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143000" y="1371600"/>
            <a:ext cx="365759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hacer tu pedido.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anular un pedido realizado.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Comprar usando el catálogo online.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 facturas y boletas.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pagar tu pedido.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Recibe tu pedido.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 tu negocio.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el catálogo.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Ingresar a un nuevo Socio.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Invitar a incorporarse.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Capacítate.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876800" y="1371600"/>
            <a:ext cx="41910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s-CL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s-CL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Otros </a:t>
            </a:r>
            <a:r>
              <a:rPr lang="es-CL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procedimientos </a:t>
            </a:r>
            <a:r>
              <a:rPr lang="es-CL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importantes.</a:t>
            </a:r>
            <a:endParaRPr lang="es-CL" b="1" kern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Solicitar </a:t>
            </a:r>
            <a:r>
              <a:rPr lang="es-CL" sz="1600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crédito.</a:t>
            </a:r>
            <a:endParaRPr lang="es-CL" sz="1600" kern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</a:t>
            </a:r>
            <a:r>
              <a:rPr lang="es-CL" sz="1600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pagar </a:t>
            </a:r>
            <a:r>
              <a:rPr lang="es-CL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crédito directo </a:t>
            </a:r>
            <a:r>
              <a:rPr lang="es-CL" sz="1600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Oriflame.</a:t>
            </a:r>
            <a:endParaRPr lang="es-CL" sz="1600" kern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Solicitud de servicios para solución de </a:t>
            </a:r>
            <a:r>
              <a:rPr lang="es-CL" sz="1600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problemas.</a:t>
            </a:r>
            <a:endParaRPr lang="es-CL" sz="1600" kern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hacer </a:t>
            </a:r>
            <a:r>
              <a:rPr lang="es-CL" sz="1600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</a:t>
            </a:r>
            <a:r>
              <a:rPr lang="es-CL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 un producto </a:t>
            </a:r>
            <a:r>
              <a:rPr lang="es-CL" sz="1600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faltante.</a:t>
            </a:r>
            <a:endParaRPr lang="es-CL" sz="1600" kern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devolver el </a:t>
            </a:r>
            <a:r>
              <a:rPr lang="es-CL" sz="1600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producto.</a:t>
            </a:r>
          </a:p>
        </p:txBody>
      </p:sp>
      <p:sp>
        <p:nvSpPr>
          <p:cNvPr id="7" name="1 Marcador de contenido"/>
          <p:cNvSpPr>
            <a:spLocks noGrp="1"/>
          </p:cNvSpPr>
          <p:nvPr>
            <p:ph sz="quarter" idx="4294967295"/>
          </p:nvPr>
        </p:nvSpPr>
        <p:spPr>
          <a:xfrm>
            <a:off x="5958114" y="209550"/>
            <a:ext cx="2717800" cy="552450"/>
          </a:xfrm>
        </p:spPr>
        <p:txBody>
          <a:bodyPr/>
          <a:lstStyle/>
          <a:p>
            <a:pPr algn="r"/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Temas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5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324" y="2051577"/>
            <a:ext cx="2860276" cy="359838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5334000" y="1818334"/>
            <a:ext cx="1183716" cy="77246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43 CuadroTexto"/>
          <p:cNvSpPr txBox="1"/>
          <p:nvPr/>
        </p:nvSpPr>
        <p:spPr>
          <a:xfrm>
            <a:off x="5257800" y="5111630"/>
            <a:ext cx="33480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Resumen de puntos y descuento de tu pedido.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5349664" y="1846756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dirty="0" smtClean="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Cantidad</a:t>
            </a:r>
          </a:p>
          <a:p>
            <a:pPr algn="ctr"/>
            <a:r>
              <a:rPr lang="es-CL" sz="1000" dirty="0" smtClean="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Valor Unitario</a:t>
            </a:r>
          </a:p>
          <a:p>
            <a:pPr algn="ctr"/>
            <a:r>
              <a:rPr lang="es-CL" sz="1000" dirty="0" smtClean="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Valor Bruto</a:t>
            </a:r>
          </a:p>
          <a:p>
            <a:pPr algn="ctr"/>
            <a:r>
              <a:rPr lang="es-CL" sz="1000" dirty="0" smtClean="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Valor en puntos</a:t>
            </a:r>
            <a:endParaRPr lang="es-CL" sz="1000" dirty="0">
              <a:solidFill>
                <a:schemeClr val="bg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1 Marcador de contenido"/>
          <p:cNvSpPr txBox="1">
            <a:spLocks/>
          </p:cNvSpPr>
          <p:nvPr/>
        </p:nvSpPr>
        <p:spPr>
          <a:xfrm>
            <a:off x="1981200" y="209550"/>
            <a:ext cx="6694714" cy="4930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de venta</a:t>
            </a:r>
          </a:p>
        </p:txBody>
      </p:sp>
      <p:cxnSp>
        <p:nvCxnSpPr>
          <p:cNvPr id="36" name="35 Conector recto de flecha"/>
          <p:cNvCxnSpPr/>
          <p:nvPr/>
        </p:nvCxnSpPr>
        <p:spPr>
          <a:xfrm flipH="1">
            <a:off x="4572000" y="2243990"/>
            <a:ext cx="698849" cy="80401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 flipH="1">
            <a:off x="4572001" y="3532122"/>
            <a:ext cx="660747" cy="506478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Rectángulo redondeado"/>
          <p:cNvSpPr/>
          <p:nvPr/>
        </p:nvSpPr>
        <p:spPr>
          <a:xfrm>
            <a:off x="5317292" y="2868460"/>
            <a:ext cx="1020877" cy="255740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CuadroTexto"/>
          <p:cNvSpPr txBox="1"/>
          <p:nvPr/>
        </p:nvSpPr>
        <p:spPr>
          <a:xfrm>
            <a:off x="5307904" y="2859303"/>
            <a:ext cx="1005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dirty="0" smtClean="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Total a Pagar</a:t>
            </a:r>
            <a:endParaRPr lang="es-CL" sz="1000" dirty="0">
              <a:solidFill>
                <a:schemeClr val="bg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5317292" y="3396589"/>
            <a:ext cx="2847913" cy="273102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7 CuadroTexto"/>
          <p:cNvSpPr txBox="1"/>
          <p:nvPr/>
        </p:nvSpPr>
        <p:spPr>
          <a:xfrm>
            <a:off x="5319626" y="3396588"/>
            <a:ext cx="28455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dirty="0" smtClean="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Consulta tu </a:t>
            </a:r>
            <a:r>
              <a:rPr lang="es-CL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RUP</a:t>
            </a:r>
            <a:r>
              <a:rPr lang="es-CL" sz="1000" dirty="0" smtClean="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(Referencia Única de Pago)</a:t>
            </a:r>
            <a:endParaRPr lang="es-CL" sz="1000" dirty="0">
              <a:solidFill>
                <a:schemeClr val="bg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40" name="39 Conector recto de flecha"/>
          <p:cNvCxnSpPr/>
          <p:nvPr/>
        </p:nvCxnSpPr>
        <p:spPr>
          <a:xfrm flipH="1">
            <a:off x="4419600" y="3006342"/>
            <a:ext cx="851249" cy="844428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CuadroTexto"/>
          <p:cNvSpPr txBox="1"/>
          <p:nvPr/>
        </p:nvSpPr>
        <p:spPr>
          <a:xfrm>
            <a:off x="6314788" y="2590800"/>
            <a:ext cx="27072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El </a:t>
            </a:r>
            <a:r>
              <a:rPr lang="es-CL" sz="105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Total a Pagar corresponde  a la </a:t>
            </a:r>
            <a:r>
              <a:rPr lang="es-CL" sz="10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suma de productos Precio Socio después restado los descuentos y sumados los impuestos</a:t>
            </a:r>
          </a:p>
        </p:txBody>
      </p:sp>
      <p:sp>
        <p:nvSpPr>
          <p:cNvPr id="42" name="41 Rectángulo redondeado"/>
          <p:cNvSpPr/>
          <p:nvPr/>
        </p:nvSpPr>
        <p:spPr>
          <a:xfrm>
            <a:off x="5334000" y="3951934"/>
            <a:ext cx="1600200" cy="582420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42 CuadroTexto"/>
          <p:cNvSpPr txBox="1"/>
          <p:nvPr/>
        </p:nvSpPr>
        <p:spPr>
          <a:xfrm>
            <a:off x="5349664" y="3968633"/>
            <a:ext cx="158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dirty="0" smtClean="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Puntos en factura</a:t>
            </a:r>
          </a:p>
          <a:p>
            <a:pPr algn="ctr"/>
            <a:r>
              <a:rPr lang="es-CL" sz="1000" dirty="0" smtClean="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Volumen de Negocio</a:t>
            </a:r>
          </a:p>
          <a:p>
            <a:pPr algn="ctr"/>
            <a:r>
              <a:rPr lang="es-CL" sz="1000" dirty="0" smtClean="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Puntos en Canal Personal</a:t>
            </a:r>
            <a:endParaRPr lang="es-CL" sz="1000" dirty="0">
              <a:solidFill>
                <a:schemeClr val="bg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44 Conector recto de flecha"/>
          <p:cNvCxnSpPr/>
          <p:nvPr/>
        </p:nvCxnSpPr>
        <p:spPr>
          <a:xfrm flipH="1">
            <a:off x="4419600" y="4272083"/>
            <a:ext cx="851250" cy="402005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/>
          <p:nvPr/>
        </p:nvCxnSpPr>
        <p:spPr>
          <a:xfrm flipH="1">
            <a:off x="4642338" y="4974061"/>
            <a:ext cx="590411" cy="55139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0 Rectángulo redondeado"/>
          <p:cNvSpPr/>
          <p:nvPr/>
        </p:nvSpPr>
        <p:spPr>
          <a:xfrm>
            <a:off x="5317292" y="4836492"/>
            <a:ext cx="1616908" cy="275138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1 CuadroTexto"/>
          <p:cNvSpPr txBox="1"/>
          <p:nvPr/>
        </p:nvSpPr>
        <p:spPr>
          <a:xfrm>
            <a:off x="5319627" y="4850250"/>
            <a:ext cx="16145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dirty="0" smtClean="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Dónde pagarás tu </a:t>
            </a:r>
            <a:r>
              <a:rPr lang="es-CL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fectura</a:t>
            </a:r>
            <a:endParaRPr lang="es-CL" sz="1000" dirty="0">
              <a:solidFill>
                <a:schemeClr val="bg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14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83468"/>
            <a:ext cx="3770895" cy="453633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1 Marcador de contenido"/>
          <p:cNvSpPr txBox="1">
            <a:spLocks/>
          </p:cNvSpPr>
          <p:nvPr/>
        </p:nvSpPr>
        <p:spPr>
          <a:xfrm>
            <a:off x="1981200" y="209550"/>
            <a:ext cx="6694714" cy="628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Factura Fiscal</a:t>
            </a:r>
          </a:p>
        </p:txBody>
      </p:sp>
      <p:sp>
        <p:nvSpPr>
          <p:cNvPr id="55" name="54 Rectángulo redondeado"/>
          <p:cNvSpPr/>
          <p:nvPr/>
        </p:nvSpPr>
        <p:spPr>
          <a:xfrm>
            <a:off x="6019800" y="2901712"/>
            <a:ext cx="2919046" cy="1194217"/>
          </a:xfrm>
          <a:prstGeom prst="roundRect">
            <a:avLst>
              <a:gd name="adj" fmla="val 5995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5 CuadroTexto"/>
          <p:cNvSpPr txBox="1"/>
          <p:nvPr/>
        </p:nvSpPr>
        <p:spPr>
          <a:xfrm>
            <a:off x="6066692" y="2895600"/>
            <a:ext cx="2872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Si requieres factura fiscal envíanos una solicitud de servicio, incluyendo los siguientes datos:</a:t>
            </a:r>
          </a:p>
          <a:p>
            <a:pPr marL="285750" indent="-285750">
              <a:buFontTx/>
              <a:buChar char="-"/>
            </a:pPr>
            <a:r>
              <a:rPr lang="es-C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RFC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con </a:t>
            </a:r>
            <a:r>
              <a:rPr lang="es-C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Homoclave</a:t>
            </a:r>
            <a:endParaRPr lang="es-CL" sz="1200" dirty="0" smtClean="0">
              <a:solidFill>
                <a:schemeClr val="bg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Dirección Fiscal</a:t>
            </a:r>
          </a:p>
          <a:p>
            <a:pPr marL="285750" indent="-285750">
              <a:buFontTx/>
              <a:buChar char="-"/>
            </a:pP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Correo Electrónico</a:t>
            </a:r>
          </a:p>
        </p:txBody>
      </p:sp>
    </p:spTree>
    <p:extLst>
      <p:ext uri="{BB962C8B-B14F-4D97-AF65-F5344CB8AC3E}">
        <p14:creationId xmlns:p14="http://schemas.microsoft.com/office/powerpoint/2010/main" val="344761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contenido"/>
          <p:cNvSpPr txBox="1">
            <a:spLocks/>
          </p:cNvSpPr>
          <p:nvPr/>
        </p:nvSpPr>
        <p:spPr>
          <a:xfrm>
            <a:off x="1904999" y="3276600"/>
            <a:ext cx="7391401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CÓMO PAGAR TU PEDIDO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50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Detalle de las opciones de pago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77" y="1471246"/>
            <a:ext cx="3276600" cy="166738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761" y="3352800"/>
            <a:ext cx="3295839" cy="872811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433" y="1475328"/>
            <a:ext cx="3094567" cy="129910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2146423" y="4495800"/>
            <a:ext cx="63104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Cargo con Tarjeta de Crédito/Debito:</a:t>
            </a:r>
          </a:p>
          <a:p>
            <a:endParaRPr lang="es-MX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través de la página Online www.oriflame.com.mx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Llamando al Contact Center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01800-00-6743-5263, D.F. y Área Metropolitana 9156-5104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6019800" y="3048000"/>
            <a:ext cx="2411234" cy="940477"/>
            <a:chOff x="5257800" y="4572000"/>
            <a:chExt cx="3581399" cy="1525295"/>
          </a:xfrm>
        </p:grpSpPr>
        <p:grpSp>
          <p:nvGrpSpPr>
            <p:cNvPr id="14" name="Group 10"/>
            <p:cNvGrpSpPr/>
            <p:nvPr/>
          </p:nvGrpSpPr>
          <p:grpSpPr>
            <a:xfrm>
              <a:off x="5257800" y="4572000"/>
              <a:ext cx="3581399" cy="1519466"/>
              <a:chOff x="4724400" y="4427794"/>
              <a:chExt cx="3985137" cy="1662556"/>
            </a:xfrm>
          </p:grpSpPr>
          <p:sp>
            <p:nvSpPr>
              <p:cNvPr id="16" name="Freeform 11"/>
              <p:cNvSpPr/>
              <p:nvPr/>
            </p:nvSpPr>
            <p:spPr>
              <a:xfrm>
                <a:off x="4927859" y="4670984"/>
                <a:ext cx="3775328" cy="1412976"/>
              </a:xfrm>
              <a:custGeom>
                <a:avLst/>
                <a:gdLst>
                  <a:gd name="connsiteX0" fmla="*/ 3775328 w 3775328"/>
                  <a:gd name="connsiteY0" fmla="*/ 1304963 h 1412976"/>
                  <a:gd name="connsiteX1" fmla="*/ 3775328 w 3775328"/>
                  <a:gd name="connsiteY1" fmla="*/ 573328 h 1412976"/>
                  <a:gd name="connsiteX2" fmla="*/ 3667315 w 3775328"/>
                  <a:gd name="connsiteY2" fmla="*/ 465315 h 1412976"/>
                  <a:gd name="connsiteX3" fmla="*/ 603046 w 3775328"/>
                  <a:gd name="connsiteY3" fmla="*/ 465315 h 1412976"/>
                  <a:gd name="connsiteX4" fmla="*/ 648880 w 3775328"/>
                  <a:gd name="connsiteY4" fmla="*/ 305066 h 1412976"/>
                  <a:gd name="connsiteX5" fmla="*/ 343814 w 3775328"/>
                  <a:gd name="connsiteY5" fmla="*/ 0 h 1412976"/>
                  <a:gd name="connsiteX6" fmla="*/ 38633 w 3775328"/>
                  <a:gd name="connsiteY6" fmla="*/ 305066 h 1412976"/>
                  <a:gd name="connsiteX7" fmla="*/ 86067 w 3775328"/>
                  <a:gd name="connsiteY7" fmla="*/ 468058 h 1412976"/>
                  <a:gd name="connsiteX8" fmla="*/ 0 w 3775328"/>
                  <a:gd name="connsiteY8" fmla="*/ 573328 h 1412976"/>
                  <a:gd name="connsiteX9" fmla="*/ 0 w 3775328"/>
                  <a:gd name="connsiteY9" fmla="*/ 1304963 h 1412976"/>
                  <a:gd name="connsiteX10" fmla="*/ 108013 w 3775328"/>
                  <a:gd name="connsiteY10" fmla="*/ 1412976 h 1412976"/>
                  <a:gd name="connsiteX11" fmla="*/ 3667315 w 3775328"/>
                  <a:gd name="connsiteY11" fmla="*/ 1412976 h 1412976"/>
                  <a:gd name="connsiteX12" fmla="*/ 3775328 w 3775328"/>
                  <a:gd name="connsiteY12" fmla="*/ 1304963 h 1412976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  <a:cxn ang="2">
                    <a:pos x="connsiteX2" y="connsiteY2"/>
                  </a:cxn>
                  <a:cxn ang="3">
                    <a:pos x="connsiteX3" y="connsiteY3"/>
                  </a:cxn>
                  <a:cxn ang="4">
                    <a:pos x="connsiteX4" y="connsiteY4"/>
                  </a:cxn>
                  <a:cxn ang="5">
                    <a:pos x="connsiteX5" y="connsiteY5"/>
                  </a:cxn>
                  <a:cxn ang="6">
                    <a:pos x="connsiteX6" y="connsiteY6"/>
                  </a:cxn>
                  <a:cxn ang="7">
                    <a:pos x="connsiteX7" y="connsiteY7"/>
                  </a:cxn>
                  <a:cxn ang="8">
                    <a:pos x="connsiteX8" y="connsiteY8"/>
                  </a:cxn>
                  <a:cxn ang="9">
                    <a:pos x="connsiteX9" y="connsiteY9"/>
                  </a:cxn>
                  <a:cxn ang="10">
                    <a:pos x="connsiteX10" y="connsiteY10"/>
                  </a:cxn>
                  <a:cxn ang="11">
                    <a:pos x="connsiteX11" y="connsiteY11"/>
                  </a:cxn>
                  <a:cxn ang="12">
                    <a:pos x="connsiteX12" y="connsiteY12"/>
                  </a:cxn>
                </a:cxnLst>
                <a:rect l="l" t="t" r="r" b="b"/>
                <a:pathLst>
                  <a:path w="3775328" h="1412976">
                    <a:moveTo>
                      <a:pt x="3775328" y="1304963"/>
                    </a:moveTo>
                    <a:lnTo>
                      <a:pt x="3775328" y="573328"/>
                    </a:lnTo>
                    <a:cubicBezTo>
                      <a:pt x="3775328" y="573328"/>
                      <a:pt x="3775328" y="465315"/>
                      <a:pt x="3667315" y="465315"/>
                    </a:cubicBezTo>
                    <a:lnTo>
                      <a:pt x="603046" y="465315"/>
                    </a:lnTo>
                    <a:cubicBezTo>
                      <a:pt x="631964" y="418680"/>
                      <a:pt x="648880" y="363931"/>
                      <a:pt x="648880" y="305066"/>
                    </a:cubicBezTo>
                    <a:cubicBezTo>
                      <a:pt x="648880" y="136588"/>
                      <a:pt x="512292" y="0"/>
                      <a:pt x="343814" y="0"/>
                    </a:cubicBezTo>
                    <a:cubicBezTo>
                      <a:pt x="175221" y="0"/>
                      <a:pt x="38633" y="136588"/>
                      <a:pt x="38633" y="305066"/>
                    </a:cubicBezTo>
                    <a:cubicBezTo>
                      <a:pt x="38633" y="365074"/>
                      <a:pt x="56235" y="420852"/>
                      <a:pt x="86067" y="468058"/>
                    </a:cubicBezTo>
                    <a:cubicBezTo>
                      <a:pt x="54521" y="474345"/>
                      <a:pt x="0" y="496519"/>
                      <a:pt x="0" y="573328"/>
                    </a:cubicBezTo>
                    <a:lnTo>
                      <a:pt x="0" y="1304963"/>
                    </a:lnTo>
                    <a:cubicBezTo>
                      <a:pt x="0" y="1304963"/>
                      <a:pt x="0" y="1412976"/>
                      <a:pt x="108013" y="1412976"/>
                    </a:cubicBezTo>
                    <a:lnTo>
                      <a:pt x="3667315" y="1412976"/>
                    </a:lnTo>
                    <a:cubicBezTo>
                      <a:pt x="3667315" y="1412976"/>
                      <a:pt x="3775328" y="1412976"/>
                      <a:pt x="3775328" y="1304963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>
                <a:solidFill>
                  <a:srgbClr val="000000">
                    <a:alpha val="0"/>
                  </a:srgb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7" name="Picture 12" descr="Tips_image.jpg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24400" y="4427794"/>
                <a:ext cx="1078992" cy="1078992"/>
              </a:xfrm>
              <a:prstGeom prst="rect">
                <a:avLst/>
              </a:prstGeom>
            </p:spPr>
          </p:pic>
          <p:sp>
            <p:nvSpPr>
              <p:cNvPr id="18" name="Freeform 3"/>
              <p:cNvSpPr/>
              <p:nvPr/>
            </p:nvSpPr>
            <p:spPr>
              <a:xfrm>
                <a:off x="4921521" y="4664636"/>
                <a:ext cx="3788016" cy="1425714"/>
              </a:xfrm>
              <a:custGeom>
                <a:avLst/>
                <a:gdLst>
                  <a:gd name="connsiteX0" fmla="*/ 3781666 w 3788016"/>
                  <a:gd name="connsiteY0" fmla="*/ 1311364 h 1425714"/>
                  <a:gd name="connsiteX1" fmla="*/ 3781666 w 3788016"/>
                  <a:gd name="connsiteY1" fmla="*/ 579678 h 1425714"/>
                  <a:gd name="connsiteX2" fmla="*/ 3673665 w 3788016"/>
                  <a:gd name="connsiteY2" fmla="*/ 471678 h 1425714"/>
                  <a:gd name="connsiteX3" fmla="*/ 609396 w 3788016"/>
                  <a:gd name="connsiteY3" fmla="*/ 471678 h 1425714"/>
                  <a:gd name="connsiteX4" fmla="*/ 655218 w 3788016"/>
                  <a:gd name="connsiteY4" fmla="*/ 311442 h 1425714"/>
                  <a:gd name="connsiteX5" fmla="*/ 350113 w 3788016"/>
                  <a:gd name="connsiteY5" fmla="*/ 6350 h 1425714"/>
                  <a:gd name="connsiteX6" fmla="*/ 45021 w 3788016"/>
                  <a:gd name="connsiteY6" fmla="*/ 311442 h 1425714"/>
                  <a:gd name="connsiteX7" fmla="*/ 92455 w 3788016"/>
                  <a:gd name="connsiteY7" fmla="*/ 474357 h 1425714"/>
                  <a:gd name="connsiteX8" fmla="*/ 6350 w 3788016"/>
                  <a:gd name="connsiteY8" fmla="*/ 579678 h 1425714"/>
                  <a:gd name="connsiteX9" fmla="*/ 6350 w 3788016"/>
                  <a:gd name="connsiteY9" fmla="*/ 1311364 h 1425714"/>
                  <a:gd name="connsiteX10" fmla="*/ 114350 w 3788016"/>
                  <a:gd name="connsiteY10" fmla="*/ 1419364 h 1425714"/>
                  <a:gd name="connsiteX11" fmla="*/ 3673665 w 3788016"/>
                  <a:gd name="connsiteY11" fmla="*/ 1419364 h 1425714"/>
                  <a:gd name="connsiteX12" fmla="*/ 3781666 w 3788016"/>
                  <a:gd name="connsiteY12" fmla="*/ 1311364 h 1425714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  <a:cxn ang="2">
                    <a:pos x="connsiteX2" y="connsiteY2"/>
                  </a:cxn>
                  <a:cxn ang="3">
                    <a:pos x="connsiteX3" y="connsiteY3"/>
                  </a:cxn>
                  <a:cxn ang="4">
                    <a:pos x="connsiteX4" y="connsiteY4"/>
                  </a:cxn>
                  <a:cxn ang="5">
                    <a:pos x="connsiteX5" y="connsiteY5"/>
                  </a:cxn>
                  <a:cxn ang="6">
                    <a:pos x="connsiteX6" y="connsiteY6"/>
                  </a:cxn>
                  <a:cxn ang="7">
                    <a:pos x="connsiteX7" y="connsiteY7"/>
                  </a:cxn>
                  <a:cxn ang="8">
                    <a:pos x="connsiteX8" y="connsiteY8"/>
                  </a:cxn>
                  <a:cxn ang="9">
                    <a:pos x="connsiteX9" y="connsiteY9"/>
                  </a:cxn>
                  <a:cxn ang="10">
                    <a:pos x="connsiteX10" y="connsiteY10"/>
                  </a:cxn>
                  <a:cxn ang="11">
                    <a:pos x="connsiteX11" y="connsiteY11"/>
                  </a:cxn>
                  <a:cxn ang="12">
                    <a:pos x="connsiteX12" y="connsiteY12"/>
                  </a:cxn>
                </a:cxnLst>
                <a:rect l="l" t="t" r="r" b="b"/>
                <a:pathLst>
                  <a:path w="3788016" h="1425714">
                    <a:moveTo>
                      <a:pt x="3781666" y="1311364"/>
                    </a:moveTo>
                    <a:lnTo>
                      <a:pt x="3781666" y="579678"/>
                    </a:lnTo>
                    <a:cubicBezTo>
                      <a:pt x="3781666" y="579678"/>
                      <a:pt x="3781666" y="471678"/>
                      <a:pt x="3673665" y="471678"/>
                    </a:cubicBezTo>
                    <a:lnTo>
                      <a:pt x="609396" y="471678"/>
                    </a:lnTo>
                    <a:cubicBezTo>
                      <a:pt x="638264" y="425069"/>
                      <a:pt x="655218" y="370294"/>
                      <a:pt x="655218" y="311442"/>
                    </a:cubicBezTo>
                    <a:cubicBezTo>
                      <a:pt x="655218" y="142938"/>
                      <a:pt x="518617" y="6350"/>
                      <a:pt x="350113" y="6350"/>
                    </a:cubicBezTo>
                    <a:cubicBezTo>
                      <a:pt x="181610" y="6350"/>
                      <a:pt x="45021" y="142938"/>
                      <a:pt x="45021" y="311442"/>
                    </a:cubicBezTo>
                    <a:cubicBezTo>
                      <a:pt x="45021" y="371424"/>
                      <a:pt x="62572" y="427177"/>
                      <a:pt x="92455" y="474357"/>
                    </a:cubicBezTo>
                    <a:cubicBezTo>
                      <a:pt x="60909" y="480745"/>
                      <a:pt x="6350" y="502818"/>
                      <a:pt x="6350" y="579678"/>
                    </a:cubicBezTo>
                    <a:lnTo>
                      <a:pt x="6350" y="1311364"/>
                    </a:lnTo>
                    <a:cubicBezTo>
                      <a:pt x="6350" y="1311364"/>
                      <a:pt x="6350" y="1419364"/>
                      <a:pt x="114350" y="1419364"/>
                    </a:cubicBezTo>
                    <a:lnTo>
                      <a:pt x="3673665" y="1419364"/>
                    </a:lnTo>
                    <a:cubicBezTo>
                      <a:pt x="3673665" y="1419364"/>
                      <a:pt x="3781666" y="1419364"/>
                      <a:pt x="3781666" y="1311364"/>
                    </a:cubicBezTo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7FBBC7">
                    <a:alpha val="100000"/>
                  </a:srgb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TextBox 14"/>
              <p:cNvSpPr txBox="1"/>
              <p:nvPr/>
            </p:nvSpPr>
            <p:spPr>
              <a:xfrm rot="21192930">
                <a:off x="5095522" y="4802265"/>
                <a:ext cx="457200" cy="600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/>
                  </a:rPr>
                  <a:t>Tip!</a:t>
                </a:r>
                <a:endParaRPr lang="en-US" sz="800" dirty="0">
                  <a:solidFill>
                    <a:prstClr val="white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</p:grpSp>
        <p:sp>
          <p:nvSpPr>
            <p:cNvPr id="15" name="14 CuadroTexto"/>
            <p:cNvSpPr txBox="1"/>
            <p:nvPr/>
          </p:nvSpPr>
          <p:spPr>
            <a:xfrm>
              <a:off x="5468356" y="5273679"/>
              <a:ext cx="3365138" cy="823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</a:rPr>
                <a:t>Ten siempre a la mano tu RUP (Referencia Única de Pago), cada vez que realices alguna transacción</a:t>
              </a:r>
              <a:endParaRPr lang="es-CL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46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82700"/>
            <a:ext cx="7099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pagar tu crédito en la página de Oriflame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flipH="1">
            <a:off x="2438400" y="2922494"/>
            <a:ext cx="939552" cy="212534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 redondeado"/>
          <p:cNvSpPr/>
          <p:nvPr/>
        </p:nvSpPr>
        <p:spPr>
          <a:xfrm>
            <a:off x="3411116" y="2859097"/>
            <a:ext cx="2456284" cy="727985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CuadroTexto"/>
          <p:cNvSpPr txBox="1"/>
          <p:nvPr/>
        </p:nvSpPr>
        <p:spPr>
          <a:xfrm>
            <a:off x="3428999" y="2899934"/>
            <a:ext cx="243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Elige la opción “Tus Facturas”</a:t>
            </a:r>
          </a:p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y a continuación, la factura </a:t>
            </a:r>
            <a:b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que deseas pagar.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59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77" y="1271954"/>
            <a:ext cx="7121378" cy="383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pagar tu crédito en la página de Oriflame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flipH="1">
            <a:off x="4953000" y="3134488"/>
            <a:ext cx="939552" cy="212534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 redondeado"/>
          <p:cNvSpPr/>
          <p:nvPr/>
        </p:nvSpPr>
        <p:spPr>
          <a:xfrm>
            <a:off x="5925716" y="3071091"/>
            <a:ext cx="2227684" cy="281709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CuadroTexto"/>
          <p:cNvSpPr txBox="1"/>
          <p:nvPr/>
        </p:nvSpPr>
        <p:spPr>
          <a:xfrm>
            <a:off x="5931876" y="3060412"/>
            <a:ext cx="2244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Selecciona tu método de pago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5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contenido"/>
          <p:cNvSpPr txBox="1">
            <a:spLocks/>
          </p:cNvSpPr>
          <p:nvPr/>
        </p:nvSpPr>
        <p:spPr>
          <a:xfrm>
            <a:off x="1904999" y="3276600"/>
            <a:ext cx="7391401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RECIBE TU PEDIDO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20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Promesa de entrega y fletes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47177"/>
            <a:ext cx="6467875" cy="21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314" y="3657600"/>
            <a:ext cx="3939886" cy="252845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86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contenido"/>
          <p:cNvSpPr txBox="1">
            <a:spLocks/>
          </p:cNvSpPr>
          <p:nvPr/>
        </p:nvSpPr>
        <p:spPr>
          <a:xfrm>
            <a:off x="1904999" y="3276600"/>
            <a:ext cx="7391401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POTENCIA TU NEGOCIO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93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11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Comparte el catálogo con tus amigos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44" y="1285240"/>
            <a:ext cx="7102076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 redondeado"/>
          <p:cNvSpPr/>
          <p:nvPr/>
        </p:nvSpPr>
        <p:spPr>
          <a:xfrm>
            <a:off x="975124" y="2044700"/>
            <a:ext cx="2758676" cy="419695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CuadroTexto"/>
          <p:cNvSpPr txBox="1"/>
          <p:nvPr/>
        </p:nvSpPr>
        <p:spPr>
          <a:xfrm>
            <a:off x="975124" y="2015877"/>
            <a:ext cx="2758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dirty="0" smtClean="0">
                <a:solidFill>
                  <a:schemeClr val="bg1"/>
                </a:solidFill>
                <a:latin typeface="Arial" panose="020B0604020202020204" pitchFamily="34" charset="0"/>
              </a:rPr>
              <a:t>Ingresa a tu página con tu código de Socio o Correo electrónico y contraseña.</a:t>
            </a:r>
            <a:endParaRPr lang="es-CL" sz="11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>
            <a:off x="3008709" y="2477542"/>
            <a:ext cx="677067" cy="848668"/>
          </a:xfrm>
          <a:prstGeom prst="straightConnector1">
            <a:avLst/>
          </a:prstGeom>
          <a:ln w="15875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94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4294967295"/>
          </p:nvPr>
        </p:nvSpPr>
        <p:spPr>
          <a:xfrm>
            <a:off x="1981200" y="3308350"/>
            <a:ext cx="5003800" cy="5016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CÓMO </a:t>
            </a: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 TU PEDIDO</a:t>
            </a:r>
          </a:p>
        </p:txBody>
      </p:sp>
    </p:spTree>
    <p:extLst>
      <p:ext uri="{BB962C8B-B14F-4D97-AF65-F5344CB8AC3E}">
        <p14:creationId xmlns:p14="http://schemas.microsoft.com/office/powerpoint/2010/main" val="122188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1" y="1284414"/>
            <a:ext cx="7086600" cy="386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13 Conector recto de flecha"/>
          <p:cNvCxnSpPr/>
          <p:nvPr/>
        </p:nvCxnSpPr>
        <p:spPr>
          <a:xfrm flipV="1">
            <a:off x="3962400" y="1955940"/>
            <a:ext cx="2895600" cy="634860"/>
          </a:xfrm>
          <a:prstGeom prst="straightConnector1">
            <a:avLst/>
          </a:prstGeom>
          <a:ln w="15875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Comparte el catálogo con tus amigos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147481" y="2414022"/>
            <a:ext cx="3131523" cy="617508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CuadroTexto"/>
          <p:cNvSpPr txBox="1"/>
          <p:nvPr/>
        </p:nvSpPr>
        <p:spPr>
          <a:xfrm>
            <a:off x="1139329" y="2387958"/>
            <a:ext cx="3139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Aumenta la cantidad de clientes, evita tener que comprar catálogos y 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repartirlos.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Es mas rápido, fácil 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¡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y es gratis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!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311900" y="2146301"/>
            <a:ext cx="914400" cy="139769"/>
          </a:xfrm>
          <a:prstGeom prst="rect">
            <a:avLst/>
          </a:prstGeom>
          <a:noFill/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9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76794"/>
            <a:ext cx="7098827" cy="386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 a un nuevo Socio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 flipV="1">
            <a:off x="3962400" y="1955940"/>
            <a:ext cx="2895600" cy="634860"/>
          </a:xfrm>
          <a:prstGeom prst="straightConnector1">
            <a:avLst/>
          </a:prstGeom>
          <a:ln w="15875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358" y="1727900"/>
            <a:ext cx="7078041" cy="341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Rectángulo redondeado"/>
          <p:cNvSpPr/>
          <p:nvPr/>
        </p:nvSpPr>
        <p:spPr>
          <a:xfrm>
            <a:off x="1600200" y="5715001"/>
            <a:ext cx="2667000" cy="710992"/>
          </a:xfrm>
          <a:prstGeom prst="roundRect">
            <a:avLst>
              <a:gd name="adj" fmla="val 15069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CuadroTexto"/>
          <p:cNvSpPr txBox="1"/>
          <p:nvPr/>
        </p:nvSpPr>
        <p:spPr>
          <a:xfrm>
            <a:off x="1560427" y="5753637"/>
            <a:ext cx="27432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Haz clic en </a:t>
            </a:r>
            <a:b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“Registra e Invita a un Nuevo Socio”</a:t>
            </a:r>
          </a:p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Elige la opción “Registro Online”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es-CL" sz="12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 flipV="1">
            <a:off x="6858000" y="4670300"/>
            <a:ext cx="206188" cy="780242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Rectángulo redondeado"/>
          <p:cNvSpPr/>
          <p:nvPr/>
        </p:nvSpPr>
        <p:spPr>
          <a:xfrm>
            <a:off x="5334000" y="5539052"/>
            <a:ext cx="3054723" cy="886941"/>
          </a:xfrm>
          <a:prstGeom prst="roundRect">
            <a:avLst>
              <a:gd name="adj" fmla="val 5167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Rectángulo"/>
          <p:cNvSpPr/>
          <p:nvPr/>
        </p:nvSpPr>
        <p:spPr>
          <a:xfrm>
            <a:off x="5365408" y="5569238"/>
            <a:ext cx="2971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Completa 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todos los 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datos 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de 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la 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cuenta. Tu 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nuevo Socio recibirá un correo con su 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código, contraseña y una liga 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para  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activar su cuenta.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29" name="28 Conector recto de flecha"/>
          <p:cNvCxnSpPr/>
          <p:nvPr/>
        </p:nvCxnSpPr>
        <p:spPr>
          <a:xfrm flipH="1" flipV="1">
            <a:off x="2003612" y="4885452"/>
            <a:ext cx="739588" cy="780242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9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1" y="1281344"/>
            <a:ext cx="7086600" cy="386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Z:\2014\Imagenes Shutter2014\toqu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6120045"/>
            <a:ext cx="397236" cy="62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Z:\2014\Imagenes Shutter2014\toqu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0" y="1700445"/>
            <a:ext cx="385877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 por correo a personas a incorporarse a tu red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1676400" y="5715002"/>
            <a:ext cx="3120999" cy="276998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CuadroTexto"/>
          <p:cNvSpPr txBox="1"/>
          <p:nvPr/>
        </p:nvSpPr>
        <p:spPr>
          <a:xfrm>
            <a:off x="1573305" y="5715000"/>
            <a:ext cx="3336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Elige la opción de Invitar nuevas personas.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 flipH="1">
            <a:off x="6019800" y="2758249"/>
            <a:ext cx="1325654" cy="1813751"/>
          </a:xfrm>
          <a:prstGeom prst="straightConnector1">
            <a:avLst/>
          </a:prstGeom>
          <a:ln w="15875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 redondeado"/>
          <p:cNvSpPr/>
          <p:nvPr/>
        </p:nvSpPr>
        <p:spPr>
          <a:xfrm>
            <a:off x="5818093" y="1683138"/>
            <a:ext cx="3054723" cy="1032970"/>
          </a:xfrm>
          <a:prstGeom prst="roundRect">
            <a:avLst>
              <a:gd name="adj" fmla="val 6693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Rectángulo"/>
          <p:cNvSpPr/>
          <p:nvPr/>
        </p:nvSpPr>
        <p:spPr>
          <a:xfrm>
            <a:off x="5854521" y="1687566"/>
            <a:ext cx="2971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Completa los datos, envía un mensaje y tu invitado recibirá un 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correo.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s-CL" sz="12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Si tu invitado se registra siguiendo la liga que recibió vía e-mail, quedará 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registrado en tu red de 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inmediato.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25" name="24 Conector recto de flecha"/>
          <p:cNvCxnSpPr/>
          <p:nvPr/>
        </p:nvCxnSpPr>
        <p:spPr>
          <a:xfrm flipH="1" flipV="1">
            <a:off x="2743200" y="4504795"/>
            <a:ext cx="685800" cy="1210205"/>
          </a:xfrm>
          <a:prstGeom prst="straightConnector1">
            <a:avLst/>
          </a:prstGeom>
          <a:ln w="15875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66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13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</a:t>
            </a: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Capacítate! – Aprende con Oriflame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" y="1281489"/>
            <a:ext cx="7099300" cy="386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17 Conector recto de flecha"/>
          <p:cNvCxnSpPr/>
          <p:nvPr/>
        </p:nvCxnSpPr>
        <p:spPr>
          <a:xfrm flipH="1" flipV="1">
            <a:off x="2552699" y="3352800"/>
            <a:ext cx="571501" cy="125011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 redondeado"/>
          <p:cNvSpPr/>
          <p:nvPr/>
        </p:nvSpPr>
        <p:spPr>
          <a:xfrm>
            <a:off x="983876" y="4630893"/>
            <a:ext cx="3359524" cy="1032970"/>
          </a:xfrm>
          <a:prstGeom prst="roundRect">
            <a:avLst>
              <a:gd name="adj" fmla="val 6693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Rectángulo"/>
          <p:cNvSpPr/>
          <p:nvPr/>
        </p:nvSpPr>
        <p:spPr>
          <a:xfrm>
            <a:off x="1066800" y="4648200"/>
            <a:ext cx="342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Es recomendable que un nuevo Socio se informe y 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aprenda sobre Oriflame, sus productos y sus oportunidades. 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Realiza 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Cursos Online disponibles en el sitio. 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6248400" y="2082579"/>
            <a:ext cx="685800" cy="559244"/>
          </a:xfrm>
          <a:prstGeom prst="rect">
            <a:avLst/>
          </a:prstGeom>
          <a:noFill/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1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contenido"/>
          <p:cNvSpPr txBox="1">
            <a:spLocks/>
          </p:cNvSpPr>
          <p:nvPr/>
        </p:nvSpPr>
        <p:spPr>
          <a:xfrm>
            <a:off x="1676400" y="3276600"/>
            <a:ext cx="7391401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OTROS PROCEDIMIENTOS IMPORTANTES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1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819400" y="1143000"/>
            <a:ext cx="617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s-CL" sz="1600" b="1" kern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Exclusivo para personas con buen comportamiento de pago.</a:t>
            </a:r>
            <a:endParaRPr lang="es-CL" sz="1600" b="1" kern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887686" y="1510873"/>
            <a:ext cx="4027714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s-CL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través de Online ingresa a la Opción </a:t>
            </a:r>
            <a:r>
              <a:rPr lang="es-CL" sz="14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Pedidos &gt; Solicitud de Crédito Online,</a:t>
            </a:r>
            <a:r>
              <a:rPr lang="es-CL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sigue las instrucciones, envía los documentos originales al área de Crédito y Cobranza, a la siguiente dirección: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s-CL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Avenida Parque Lira No. 61 Col. San Miguel Chapultepec, Delegación Miguel Hidalgo C.P. 11850, México D.F.</a:t>
            </a:r>
          </a:p>
        </p:txBody>
      </p:sp>
      <p:sp>
        <p:nvSpPr>
          <p:cNvPr id="10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4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solicitar crédito directo Oriflame</a:t>
            </a:r>
            <a:endParaRPr lang="es-CL" sz="24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114" y="1981200"/>
            <a:ext cx="2691086" cy="351874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955193" y="3498265"/>
            <a:ext cx="418880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es-CL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 Original con los datos solicitados y firmado (sin tachaduras o enmendaduras)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es-CL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Pagaré firmado por Socio y Aval (no mayor     a 65 años)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es-CL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Copia de identificación oficial  (Socio y Aval)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es-CL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Copia de comprobante de domicilio  Socio </a:t>
            </a:r>
            <a:r>
              <a:rPr lang="es-CL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(no mayor a 3 meses, o vencido)</a:t>
            </a:r>
          </a:p>
        </p:txBody>
      </p:sp>
    </p:spTree>
    <p:extLst>
      <p:ext uri="{BB962C8B-B14F-4D97-AF65-F5344CB8AC3E}">
        <p14:creationId xmlns:p14="http://schemas.microsoft.com/office/powerpoint/2010/main" val="328965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59" y="1277086"/>
            <a:ext cx="7091681" cy="388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solicitar crédito vía online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 flipH="1" flipV="1">
            <a:off x="2819400" y="3810000"/>
            <a:ext cx="1981200" cy="167855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 redondeado"/>
          <p:cNvSpPr/>
          <p:nvPr/>
        </p:nvSpPr>
        <p:spPr>
          <a:xfrm>
            <a:off x="4887045" y="3923662"/>
            <a:ext cx="2351955" cy="540527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Rectángulo"/>
          <p:cNvSpPr/>
          <p:nvPr/>
        </p:nvSpPr>
        <p:spPr>
          <a:xfrm>
            <a:off x="4969969" y="3940969"/>
            <a:ext cx="3107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Ingresa a “Pedidos” y luego a</a:t>
            </a:r>
          </a:p>
          <a:p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“Solicitud de Crédito Online”.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197899" y="2615398"/>
            <a:ext cx="685800" cy="559244"/>
          </a:xfrm>
          <a:prstGeom prst="rect">
            <a:avLst/>
          </a:prstGeom>
          <a:noFill/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" y="1283447"/>
            <a:ext cx="7086600" cy="389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11 Conector recto de flecha"/>
          <p:cNvCxnSpPr/>
          <p:nvPr/>
        </p:nvCxnSpPr>
        <p:spPr>
          <a:xfrm flipH="1">
            <a:off x="3810000" y="3289705"/>
            <a:ext cx="2019300" cy="145412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 redondeado"/>
          <p:cNvSpPr/>
          <p:nvPr/>
        </p:nvSpPr>
        <p:spPr>
          <a:xfrm>
            <a:off x="5860676" y="2421094"/>
            <a:ext cx="2948473" cy="1754326"/>
          </a:xfrm>
          <a:prstGeom prst="roundRect">
            <a:avLst>
              <a:gd name="adj" fmla="val 739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Rectángulo"/>
          <p:cNvSpPr/>
          <p:nvPr/>
        </p:nvSpPr>
        <p:spPr>
          <a:xfrm>
            <a:off x="5930721" y="2408215"/>
            <a:ext cx="28955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Sigue las instrucciones. </a:t>
            </a:r>
            <a:endParaRPr lang="es-CL" sz="12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Debes 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tener escaneados con anticipación los documentos. </a:t>
            </a:r>
            <a:endParaRPr lang="es-CL" sz="12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Si 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tu crédito 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es aprobado en este 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proceso 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online, debes 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enviar los documentos 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físicos para continuar con el proceso normal. 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solicitar crédito vía online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22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" y="1280160"/>
            <a:ext cx="709676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11 Conector recto de flecha"/>
          <p:cNvCxnSpPr/>
          <p:nvPr/>
        </p:nvCxnSpPr>
        <p:spPr>
          <a:xfrm flipH="1" flipV="1">
            <a:off x="5029200" y="2514600"/>
            <a:ext cx="1447800" cy="869715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 redondeado"/>
          <p:cNvSpPr/>
          <p:nvPr/>
        </p:nvSpPr>
        <p:spPr>
          <a:xfrm>
            <a:off x="5708276" y="3444705"/>
            <a:ext cx="2521324" cy="757856"/>
          </a:xfrm>
          <a:prstGeom prst="roundRect">
            <a:avLst>
              <a:gd name="adj" fmla="val 739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CuadroTexto"/>
          <p:cNvSpPr txBox="1"/>
          <p:nvPr/>
        </p:nvSpPr>
        <p:spPr>
          <a:xfrm>
            <a:off x="5715000" y="3435117"/>
            <a:ext cx="25146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00" dirty="0" smtClean="0">
                <a:solidFill>
                  <a:schemeClr val="bg1"/>
                </a:solidFill>
                <a:latin typeface="Arial" panose="020B0604020202020204" pitchFamily="34" charset="0"/>
              </a:rPr>
              <a:t>Ingresa a la sección de pedidos </a:t>
            </a:r>
          </a:p>
          <a:p>
            <a:r>
              <a:rPr lang="es-CL" sz="1300" dirty="0" smtClean="0">
                <a:solidFill>
                  <a:schemeClr val="bg1"/>
                </a:solidFill>
                <a:latin typeface="Arial" panose="020B0604020202020204" pitchFamily="34" charset="0"/>
              </a:rPr>
              <a:t>y selecciona la opción “Solicitudes de servicio Online”.</a:t>
            </a:r>
            <a:endParaRPr lang="es-CL" sz="13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>
            <a:off x="152400" y="209550"/>
            <a:ext cx="8523514" cy="1238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3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Solicitudes de servicio Online para solución de problemas</a:t>
            </a:r>
            <a:endParaRPr lang="es-CL" sz="23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 flipH="1" flipV="1">
            <a:off x="2895600" y="3384315"/>
            <a:ext cx="2747682" cy="43030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4215813" y="2057400"/>
            <a:ext cx="685800" cy="559244"/>
          </a:xfrm>
          <a:prstGeom prst="rect">
            <a:avLst/>
          </a:prstGeom>
          <a:noFill/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2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" y="1283447"/>
            <a:ext cx="7103484" cy="387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14 Conector recto de flecha"/>
          <p:cNvCxnSpPr/>
          <p:nvPr/>
        </p:nvCxnSpPr>
        <p:spPr>
          <a:xfrm flipH="1">
            <a:off x="3505200" y="3162004"/>
            <a:ext cx="2057400" cy="273113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 redondeado"/>
          <p:cNvSpPr/>
          <p:nvPr/>
        </p:nvSpPr>
        <p:spPr>
          <a:xfrm>
            <a:off x="5638800" y="2905188"/>
            <a:ext cx="2521324" cy="729076"/>
          </a:xfrm>
          <a:prstGeom prst="roundRect">
            <a:avLst>
              <a:gd name="adj" fmla="val 739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CuadroTexto"/>
          <p:cNvSpPr txBox="1"/>
          <p:nvPr/>
        </p:nvSpPr>
        <p:spPr>
          <a:xfrm>
            <a:off x="5645524" y="2895600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Elige en el menú desplegable, la opción relacionada con tu solicitud.</a:t>
            </a:r>
            <a:endParaRPr lang="es-CL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" name="1 Marcador de contenido"/>
          <p:cNvSpPr txBox="1">
            <a:spLocks/>
          </p:cNvSpPr>
          <p:nvPr/>
        </p:nvSpPr>
        <p:spPr>
          <a:xfrm>
            <a:off x="76200" y="209550"/>
            <a:ext cx="8599714" cy="619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3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Solicitudes de servicio Online para solución de problemas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5638800" y="4034741"/>
            <a:ext cx="2521324" cy="513632"/>
          </a:xfrm>
          <a:prstGeom prst="roundRect">
            <a:avLst>
              <a:gd name="adj" fmla="val 739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CuadroTexto"/>
          <p:cNvSpPr txBox="1"/>
          <p:nvPr/>
        </p:nvSpPr>
        <p:spPr>
          <a:xfrm>
            <a:off x="5645524" y="4025153"/>
            <a:ext cx="2514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00" dirty="0" smtClean="0">
                <a:solidFill>
                  <a:schemeClr val="bg1"/>
                </a:solidFill>
                <a:latin typeface="Arial" panose="020B0604020202020204" pitchFamily="34" charset="0"/>
              </a:rPr>
              <a:t>Puedes escribir un comentario o agregar documentos.</a:t>
            </a:r>
            <a:endParaRPr lang="es-CL" sz="13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 flipH="1">
            <a:off x="4724400" y="4331898"/>
            <a:ext cx="838200" cy="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22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Ingresa a</a:t>
            </a:r>
            <a:r>
              <a:rPr lang="es-CL" sz="2800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mx.oriflame.com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36" y="1271336"/>
            <a:ext cx="7086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975124" y="2044700"/>
            <a:ext cx="3063476" cy="419695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CuadroTexto"/>
          <p:cNvSpPr txBox="1"/>
          <p:nvPr/>
        </p:nvSpPr>
        <p:spPr>
          <a:xfrm>
            <a:off x="1051324" y="2015877"/>
            <a:ext cx="2911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Ingresa a la página con tu código de Socio o Correo electrónico y contraseña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3008709" y="2477542"/>
            <a:ext cx="677067" cy="848668"/>
          </a:xfrm>
          <a:prstGeom prst="straightConnector1">
            <a:avLst/>
          </a:prstGeom>
          <a:ln w="15875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H="1" flipV="1">
            <a:off x="5791200" y="3810000"/>
            <a:ext cx="439110" cy="571770"/>
          </a:xfrm>
          <a:prstGeom prst="straightConnector1">
            <a:avLst/>
          </a:prstGeom>
          <a:ln w="15875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 redondeado"/>
          <p:cNvSpPr/>
          <p:nvPr/>
        </p:nvSpPr>
        <p:spPr>
          <a:xfrm>
            <a:off x="4850971" y="4419275"/>
            <a:ext cx="2758676" cy="419695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CuadroTexto"/>
          <p:cNvSpPr txBox="1"/>
          <p:nvPr/>
        </p:nvSpPr>
        <p:spPr>
          <a:xfrm>
            <a:off x="4648200" y="4381770"/>
            <a:ext cx="315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Si olvidaste tu contraseña, da clic aquí</a:t>
            </a:r>
          </a:p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y te será enviada al correo registrado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95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1" y="1283802"/>
            <a:ext cx="7086600" cy="388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Marcador de contenido"/>
          <p:cNvSpPr txBox="1">
            <a:spLocks/>
          </p:cNvSpPr>
          <p:nvPr/>
        </p:nvSpPr>
        <p:spPr>
          <a:xfrm>
            <a:off x="1143000" y="209550"/>
            <a:ext cx="7532914" cy="619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 a solicitudes de servicio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089276" y="2447988"/>
            <a:ext cx="2521324" cy="513632"/>
          </a:xfrm>
          <a:prstGeom prst="roundRect">
            <a:avLst>
              <a:gd name="adj" fmla="val 739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CuadroTexto"/>
          <p:cNvSpPr txBox="1"/>
          <p:nvPr/>
        </p:nvSpPr>
        <p:spPr>
          <a:xfrm>
            <a:off x="6096000" y="2438400"/>
            <a:ext cx="2514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00" dirty="0" smtClean="0">
                <a:solidFill>
                  <a:schemeClr val="bg1"/>
                </a:solidFill>
                <a:latin typeface="Arial" panose="020B0604020202020204" pitchFamily="34" charset="0"/>
              </a:rPr>
              <a:t>Digita el número de tu solicitud o encuéntrala en el listado.</a:t>
            </a:r>
            <a:endParaRPr lang="es-CL" sz="13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 flipH="1">
            <a:off x="6553200" y="3021524"/>
            <a:ext cx="1066800" cy="86467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01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" y="1278366"/>
            <a:ext cx="7113644" cy="387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" y="2103120"/>
            <a:ext cx="7113644" cy="30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11 Conector recto de flecha"/>
          <p:cNvCxnSpPr/>
          <p:nvPr/>
        </p:nvCxnSpPr>
        <p:spPr>
          <a:xfrm flipH="1">
            <a:off x="3505200" y="3162004"/>
            <a:ext cx="2057400" cy="273113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 redondeado"/>
          <p:cNvSpPr/>
          <p:nvPr/>
        </p:nvSpPr>
        <p:spPr>
          <a:xfrm>
            <a:off x="5638800" y="2905188"/>
            <a:ext cx="2521324" cy="928011"/>
          </a:xfrm>
          <a:prstGeom prst="roundRect">
            <a:avLst>
              <a:gd name="adj" fmla="val 739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CuadroTexto"/>
          <p:cNvSpPr txBox="1"/>
          <p:nvPr/>
        </p:nvSpPr>
        <p:spPr>
          <a:xfrm>
            <a:off x="5689242" y="2959426"/>
            <a:ext cx="2514600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Elige la opción “Crear una solicitud de servicio”.</a:t>
            </a:r>
          </a:p>
          <a:p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Selecciona el Subtipo y sigue los pasos para reportarlo.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1 Marcador de contenido"/>
          <p:cNvSpPr txBox="1">
            <a:spLocks/>
          </p:cNvSpPr>
          <p:nvPr/>
        </p:nvSpPr>
        <p:spPr>
          <a:xfrm>
            <a:off x="1143000" y="209550"/>
            <a:ext cx="7532914" cy="619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devolver un producto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41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" y="1280160"/>
            <a:ext cx="709676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Marcador de contenido"/>
          <p:cNvSpPr txBox="1">
            <a:spLocks/>
          </p:cNvSpPr>
          <p:nvPr/>
        </p:nvSpPr>
        <p:spPr>
          <a:xfrm>
            <a:off x="1143000" y="209550"/>
            <a:ext cx="7532914" cy="619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devolver un producto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4038600" y="3162004"/>
            <a:ext cx="1524000" cy="140999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 redondeado"/>
          <p:cNvSpPr/>
          <p:nvPr/>
        </p:nvSpPr>
        <p:spPr>
          <a:xfrm>
            <a:off x="5638800" y="2905188"/>
            <a:ext cx="2209800" cy="529929"/>
          </a:xfrm>
          <a:prstGeom prst="roundRect">
            <a:avLst>
              <a:gd name="adj" fmla="val 739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CuadroTexto"/>
          <p:cNvSpPr txBox="1"/>
          <p:nvPr/>
        </p:nvSpPr>
        <p:spPr>
          <a:xfrm>
            <a:off x="5715000" y="292559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Elige la factura que tiene el</a:t>
            </a:r>
          </a:p>
          <a:p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o los productos.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0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280160"/>
            <a:ext cx="710184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862866"/>
            <a:ext cx="7101839" cy="330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6172200" y="1887694"/>
            <a:ext cx="2133600" cy="371412"/>
          </a:xfrm>
          <a:prstGeom prst="roundRect">
            <a:avLst>
              <a:gd name="adj" fmla="val 739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CuadroTexto"/>
          <p:cNvSpPr txBox="1"/>
          <p:nvPr/>
        </p:nvSpPr>
        <p:spPr>
          <a:xfrm>
            <a:off x="6248400" y="190719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Sigue el proceso indicado.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1 Marcador de contenido"/>
          <p:cNvSpPr txBox="1">
            <a:spLocks/>
          </p:cNvSpPr>
          <p:nvPr/>
        </p:nvSpPr>
        <p:spPr>
          <a:xfrm>
            <a:off x="1143000" y="209550"/>
            <a:ext cx="7532914" cy="619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devolver un producto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49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" y="1280160"/>
            <a:ext cx="709622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" y="1737360"/>
            <a:ext cx="708779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Marcador de contenido"/>
          <p:cNvSpPr txBox="1">
            <a:spLocks/>
          </p:cNvSpPr>
          <p:nvPr/>
        </p:nvSpPr>
        <p:spPr>
          <a:xfrm>
            <a:off x="1143000" y="209550"/>
            <a:ext cx="7532914" cy="619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devolver un producto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778321" y="2219960"/>
            <a:ext cx="2057400" cy="542717"/>
          </a:xfrm>
          <a:prstGeom prst="roundRect">
            <a:avLst>
              <a:gd name="adj" fmla="val 739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CuadroTexto"/>
          <p:cNvSpPr txBox="1"/>
          <p:nvPr/>
        </p:nvSpPr>
        <p:spPr>
          <a:xfrm>
            <a:off x="5796279" y="2250440"/>
            <a:ext cx="2214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Confirma y obtén las instrucciones para el envío.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8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7" name="1 Marcador de contenido"/>
          <p:cNvSpPr txBox="1">
            <a:spLocks/>
          </p:cNvSpPr>
          <p:nvPr/>
        </p:nvSpPr>
        <p:spPr>
          <a:xfrm>
            <a:off x="228600" y="209550"/>
            <a:ext cx="8447314" cy="619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Encuentra más información comercial y ayudas de venta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" y="1280160"/>
            <a:ext cx="7086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154680" y="1984931"/>
            <a:ext cx="914400" cy="559244"/>
          </a:xfrm>
          <a:prstGeom prst="rect">
            <a:avLst/>
          </a:prstGeom>
          <a:noFill/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6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52" y="1271336"/>
            <a:ext cx="7086600" cy="391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cambiar tu contraseña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181600" y="3483543"/>
            <a:ext cx="3047999" cy="1294626"/>
          </a:xfrm>
          <a:prstGeom prst="roundRect">
            <a:avLst>
              <a:gd name="adj" fmla="val 6125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CuadroTexto"/>
          <p:cNvSpPr txBox="1"/>
          <p:nvPr/>
        </p:nvSpPr>
        <p:spPr>
          <a:xfrm>
            <a:off x="5204761" y="3524071"/>
            <a:ext cx="2987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Después de ingresar, puedes cambiar tu</a:t>
            </a:r>
          </a:p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Contraseña poniendo el puntero del ratón sobre el ícono en la barra superior  y dando clic en:</a:t>
            </a:r>
          </a:p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“Configuración de tu perfil“.</a:t>
            </a:r>
          </a:p>
          <a:p>
            <a:pPr algn="ctr"/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Luego en la opción: Contraseña. </a:t>
            </a:r>
          </a:p>
        </p:txBody>
      </p:sp>
      <p:cxnSp>
        <p:nvCxnSpPr>
          <p:cNvPr id="12" name="11 Conector recto de flecha"/>
          <p:cNvCxnSpPr/>
          <p:nvPr/>
        </p:nvCxnSpPr>
        <p:spPr>
          <a:xfrm flipH="1">
            <a:off x="4114800" y="3962400"/>
            <a:ext cx="990600" cy="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H="1" flipV="1">
            <a:off x="5105400" y="1828800"/>
            <a:ext cx="1600200" cy="1534804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4572000" y="2453640"/>
            <a:ext cx="762000" cy="152400"/>
          </a:xfrm>
          <a:prstGeom prst="rect">
            <a:avLst/>
          </a:prstGeom>
          <a:noFill/>
          <a:ln>
            <a:solidFill>
              <a:srgbClr val="6BA4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8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371600" y="1257830"/>
            <a:ext cx="7304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L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Realízalo en la 1ra </a:t>
            </a:r>
            <a:r>
              <a:rPr lang="es-C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CL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2da </a:t>
            </a:r>
            <a:r>
              <a:rPr lang="es-C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</a:t>
            </a:r>
            <a:r>
              <a:rPr lang="es-CL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catálogo en curso, así tendrás mayor disponibilidad de productos y evitarás los cobros extras por flete en los últimos días.</a:t>
            </a:r>
            <a:endParaRPr lang="es-CL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1993903" y="2362200"/>
            <a:ext cx="6007097" cy="2569548"/>
            <a:chOff x="4866167" y="1164252"/>
            <a:chExt cx="3771900" cy="1613438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6167" y="1164252"/>
              <a:ext cx="3771900" cy="1613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2 Forma en L"/>
            <p:cNvSpPr/>
            <p:nvPr/>
          </p:nvSpPr>
          <p:spPr>
            <a:xfrm flipH="1">
              <a:off x="4968908" y="1610833"/>
              <a:ext cx="1683856" cy="408384"/>
            </a:xfrm>
            <a:prstGeom prst="corner">
              <a:avLst>
                <a:gd name="adj1" fmla="val 52033"/>
                <a:gd name="adj2" fmla="val 116801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white"/>
                </a:solidFill>
              </a:endParaRPr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1066800" y="5257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Recuerda que cuentas con un 30% de ganancia inmediata sobre tus compras, gana premios y capitalízate con las ofertas especiales para socios.</a:t>
            </a:r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9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 para hacer tu pedido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43000" y="6169223"/>
            <a:ext cx="7239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** Si </a:t>
            </a:r>
            <a:r>
              <a:rPr lang="es-CL" sz="1400" i="1" dirty="0">
                <a:solidFill>
                  <a:prstClr val="black"/>
                </a:solidFill>
                <a:latin typeface="Arial" panose="020B0604020202020204" pitchFamily="34" charset="0"/>
              </a:rPr>
              <a:t>quieres usar catálogos impresos, pídelos junto a tu </a:t>
            </a:r>
            <a:r>
              <a:rPr lang="es-CL" sz="1400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pedido.</a:t>
            </a:r>
            <a:endParaRPr lang="es-CL" sz="1400" i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21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319464" y="980182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Adquiere el Programa de Bienvenida</a:t>
            </a:r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L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Acumula 100 Puntos  </a:t>
            </a:r>
            <a:r>
              <a:rPr lang="es-CL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C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 4 primeros pedidos </a:t>
            </a:r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consecutivos, para poder adquirirlo.</a:t>
            </a:r>
            <a:endParaRPr lang="es-CL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Cuántos puntos acumular en tu pedido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Users\MValdes\Desktop\banner_heade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19400"/>
            <a:ext cx="6858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58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383004" y="1066800"/>
            <a:ext cx="7151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Gana un Incentivo Monetario </a:t>
            </a:r>
            <a:br>
              <a:rPr lang="es-CL" sz="28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el consumo de tu red.</a:t>
            </a:r>
          </a:p>
          <a:p>
            <a:pPr algn="ctr"/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Acumula 100 Puntos personales  en cada catálogo.</a:t>
            </a:r>
            <a:endParaRPr lang="es-CL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Cuántos puntos acumular en tu pedido</a:t>
            </a:r>
            <a:endParaRPr lang="es-CL" sz="2800" b="1" dirty="0">
              <a:solidFill>
                <a:srgbClr val="6BA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D:\Users\MValdes\Documents\Mis archivos recibidos\co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2209800"/>
            <a:ext cx="4529739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55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35312</TotalTime>
  <Words>1670</Words>
  <Application>Microsoft Office PowerPoint</Application>
  <PresentationFormat>Presentación en pantalla (4:3)</PresentationFormat>
  <Paragraphs>214</Paragraphs>
  <Slides>56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57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Kravchenko, Elena</dc:creator>
  <cp:lastModifiedBy>Valdes, Mario</cp:lastModifiedBy>
  <cp:revision>1379</cp:revision>
  <cp:lastPrinted>2015-05-06T20:43:49Z</cp:lastPrinted>
  <dcterms:created xsi:type="dcterms:W3CDTF">2006-08-16T00:00:00Z</dcterms:created>
  <dcterms:modified xsi:type="dcterms:W3CDTF">2016-06-14T20:20:52Z</dcterms:modified>
</cp:coreProperties>
</file>