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media/image3.jpg" ContentType="image/png"/>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5"/>
  </p:notesMasterIdLst>
  <p:sldIdLst>
    <p:sldId id="272" r:id="rId3"/>
    <p:sldId id="260" r:id="rId4"/>
    <p:sldId id="263" r:id="rId5"/>
    <p:sldId id="262" r:id="rId6"/>
    <p:sldId id="280" r:id="rId7"/>
    <p:sldId id="282" r:id="rId8"/>
    <p:sldId id="284" r:id="rId9"/>
    <p:sldId id="281" r:id="rId10"/>
    <p:sldId id="264" r:id="rId11"/>
    <p:sldId id="294" r:id="rId12"/>
    <p:sldId id="290" r:id="rId13"/>
    <p:sldId id="276" r:id="rId14"/>
    <p:sldId id="291" r:id="rId15"/>
    <p:sldId id="285" r:id="rId16"/>
    <p:sldId id="292" r:id="rId17"/>
    <p:sldId id="286" r:id="rId18"/>
    <p:sldId id="293" r:id="rId19"/>
    <p:sldId id="277" r:id="rId20"/>
    <p:sldId id="288" r:id="rId21"/>
    <p:sldId id="267" r:id="rId22"/>
    <p:sldId id="287" r:id="rId23"/>
    <p:sldId id="289" r:id="rId2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F71"/>
    <a:srgbClr val="BAAFBC"/>
    <a:srgbClr val="9FCCC2"/>
    <a:srgbClr val="C3B2A9"/>
    <a:srgbClr val="293B76"/>
    <a:srgbClr val="01C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35" autoAdjust="0"/>
    <p:restoredTop sz="94328" autoAdjust="0"/>
  </p:normalViewPr>
  <p:slideViewPr>
    <p:cSldViewPr snapToGrid="0" showGuides="1">
      <p:cViewPr>
        <p:scale>
          <a:sx n="83" d="100"/>
          <a:sy n="83" d="100"/>
        </p:scale>
        <p:origin x="432" y="12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41C59-F7FA-4FE3-B2A0-343D667BC033}" type="datetimeFigureOut">
              <a:rPr lang="es-MX" smtClean="0"/>
              <a:t>16/01/19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86402-4669-4825-85E3-C1541103FCE6}" type="slidenum">
              <a:rPr lang="es-MX" smtClean="0"/>
              <a:t>‹Nº›</a:t>
            </a:fld>
            <a:endParaRPr lang="es-MX"/>
          </a:p>
        </p:txBody>
      </p:sp>
    </p:spTree>
    <p:extLst>
      <p:ext uri="{BB962C8B-B14F-4D97-AF65-F5344CB8AC3E}">
        <p14:creationId xmlns:p14="http://schemas.microsoft.com/office/powerpoint/2010/main" val="2212532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Si vas a usar esta </a:t>
            </a:r>
            <a:r>
              <a:rPr lang="es-MX" dirty="0" err="1"/>
              <a:t>ppt</a:t>
            </a:r>
            <a:r>
              <a:rPr lang="es-MX" dirty="0"/>
              <a:t>, para poder hacer presentaciones, a tu equipo o socios nuevos, es buena idea que inicies con la oportunidad Oriflame, hablar sólo unos minutos (porque el foco es el programa de Bienvenida) </a:t>
            </a:r>
          </a:p>
          <a:p>
            <a:endParaRPr lang="es-MX" dirty="0"/>
          </a:p>
          <a:p>
            <a:r>
              <a:rPr lang="es-MX" dirty="0"/>
              <a:t>Puedes verte bien, usando los productos</a:t>
            </a:r>
          </a:p>
          <a:p>
            <a:r>
              <a:rPr lang="es-MX" dirty="0"/>
              <a:t>Ganar dinero, obteniendo ganancia inmediata al vender los productos y/o  haciendo el negocio</a:t>
            </a:r>
          </a:p>
          <a:p>
            <a:r>
              <a:rPr lang="es-MX" dirty="0"/>
              <a:t>Pasarla bien, formando parte de un equipo, asistiendo a eventos y teniendo la oportunidad de viajar </a:t>
            </a:r>
          </a:p>
          <a:p>
            <a:endParaRPr lang="es-MX" dirty="0"/>
          </a:p>
          <a:p>
            <a:r>
              <a:rPr lang="es-MX" b="1" i="1" dirty="0"/>
              <a:t>Si  estas hablándole a socios nuevos que aún no han hecho pedido, o en una reunión de oportunidad:</a:t>
            </a:r>
          </a:p>
          <a:p>
            <a:r>
              <a:rPr lang="es-MX" dirty="0"/>
              <a:t>En esta ocasión te voy a hablar de como puedes obtener muchos beneficios con tu programa de bienvenida …</a:t>
            </a:r>
          </a:p>
          <a:p>
            <a:r>
              <a:rPr lang="es-MX" b="1" i="1" dirty="0"/>
              <a:t>Si estás dirigiéndote a tu equipo para entrenarlo y darle a conocer la frase ideal podría ser :</a:t>
            </a:r>
          </a:p>
          <a:p>
            <a:r>
              <a:rPr lang="es-MX" dirty="0"/>
              <a:t> Ahora revisaremos con detalle el nuevo programa de bienvenida y todas las mejoras que éste tiene….</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a:t>
            </a:fld>
            <a:endParaRPr lang="es-MX"/>
          </a:p>
        </p:txBody>
      </p:sp>
    </p:spTree>
    <p:extLst>
      <p:ext uri="{BB962C8B-B14F-4D97-AF65-F5344CB8AC3E}">
        <p14:creationId xmlns:p14="http://schemas.microsoft.com/office/powerpoint/2010/main" val="1716684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PROGRAMA DE BIENVENIDA , CONSTA DE 4 CATÁLOGOS, VEAMOS EL PRIMERO… </a:t>
            </a:r>
            <a:r>
              <a:rPr lang="es-MX" b="1" i="1" dirty="0"/>
              <a:t>¡sí hiciste 100 puntos!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IMPORTANTE: SÓLO SI EN TU PRIMER CATÁLOGO HACES  100 PUNTOS O MÁS ÉS QUE ESTE CUENTA COMO EL PRIMER PASO PARA TU PROGRAMA DE BIENVENIDA</a:t>
            </a:r>
          </a:p>
          <a:p>
            <a:endParaRPr lang="es-MX" dirty="0"/>
          </a:p>
          <a:p>
            <a:endParaRPr lang="es-MX" b="1" dirty="0"/>
          </a:p>
          <a:p>
            <a:r>
              <a:rPr lang="es-MX" b="1" dirty="0"/>
              <a:t>Líder: </a:t>
            </a:r>
            <a:r>
              <a:rPr lang="es-MX" i="1" dirty="0"/>
              <a:t>Yo te ayudaré a que en tu primer catálogo puedas hacer 100 puntos o más (con el inicio perfecto puedes hacerlo)</a:t>
            </a:r>
          </a:p>
          <a:p>
            <a:r>
              <a:rPr lang="es-MX" i="1" dirty="0"/>
              <a:t>Y así estamos dando el primer paso para completar los 5000 pesos, también recuerda que debes manejar como mínimo 5 catálogos para que puedas repartirlos a diferentes personas y así lograr nuestro objetivo </a:t>
            </a:r>
          </a:p>
          <a:p>
            <a:endParaRPr lang="es-MX" dirty="0"/>
          </a:p>
          <a:p>
            <a:endParaRPr lang="es-MX" b="1" dirty="0"/>
          </a:p>
          <a:p>
            <a:endParaRPr lang="es-MX" b="1" dirty="0"/>
          </a:p>
          <a:p>
            <a:r>
              <a:rPr lang="es-MX" b="1" dirty="0"/>
              <a:t>Crema de Manos </a:t>
            </a:r>
            <a:r>
              <a:rPr lang="es-MX" b="1" dirty="0" err="1"/>
              <a:t>Milk</a:t>
            </a:r>
            <a:r>
              <a:rPr lang="es-MX" b="1" dirty="0"/>
              <a:t> &amp; </a:t>
            </a:r>
            <a:r>
              <a:rPr lang="es-MX" b="1" dirty="0" err="1"/>
              <a:t>Honey</a:t>
            </a:r>
            <a:r>
              <a:rPr lang="es-MX" b="1" dirty="0"/>
              <a:t> está formulada con extractos orgánicos de Leche y Miel, posee una rica textura nutritiva y una deliciosa fragancia que deja tus manos delicadamente perfumadas. Proporciona una hidratación intensiva 24 horas y las deja suaves y sedosas.</a:t>
            </a:r>
          </a:p>
          <a:p>
            <a:r>
              <a:rPr lang="es-MX" b="1" dirty="0"/>
              <a:t>El exfoliante revela la belleza de unas manos más suaves con este exfoliante cremoso para manos. Enriquecido con extractos orgánicos de Leche y Miel, favorece la eliminación de las impurezas y las células muertas de la piel gracias a su fórmula con cáscara de Almendra. Devuelve la luminosidad y la apariencia saludable a las manos y las prepara para recibir su tratamiento hidratante. Perfecto para manos secas. Dermatológicamente probado.</a:t>
            </a:r>
          </a:p>
          <a:p>
            <a:endParaRPr lang="es-MX" b="1" dirty="0"/>
          </a:p>
          <a:p>
            <a:r>
              <a:rPr lang="es-MX" b="1" i="1" dirty="0"/>
              <a:t>¿Qué ganarás?...dale al siguiente </a:t>
            </a:r>
            <a:r>
              <a:rPr lang="es-MX" b="1" i="1" dirty="0" err="1"/>
              <a:t>slide</a:t>
            </a:r>
            <a:endParaRPr lang="es-MX" b="1" i="1" dirty="0"/>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10</a:t>
            </a:fld>
            <a:endParaRPr lang="es-MX"/>
          </a:p>
        </p:txBody>
      </p:sp>
    </p:spTree>
    <p:extLst>
      <p:ext uri="{BB962C8B-B14F-4D97-AF65-F5344CB8AC3E}">
        <p14:creationId xmlns:p14="http://schemas.microsoft.com/office/powerpoint/2010/main" val="257648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HAGAMOS EL EJERCICIO NUEVAMENTE PARA QUE NOS QUEDE CLARO DE DÓNDE SALE PARTE DE LOS 5000 PESOS PERO AHORA SOLO LO DE PRIMER PASO</a:t>
            </a:r>
          </a:p>
          <a:p>
            <a:endParaRPr lang="es-MX" dirty="0"/>
          </a:p>
          <a:p>
            <a:r>
              <a:rPr lang="es-MX" dirty="0"/>
              <a:t>Si vendes los dos productos </a:t>
            </a:r>
            <a:r>
              <a:rPr lang="es-MX" dirty="0" err="1"/>
              <a:t>Milk&amp;Honey</a:t>
            </a:r>
            <a:r>
              <a:rPr lang="es-MX" dirty="0"/>
              <a:t> , a precio normal obtendrás $260 de ganancia   +</a:t>
            </a:r>
          </a:p>
          <a:p>
            <a:r>
              <a:rPr lang="es-MX" dirty="0"/>
              <a:t>Si vendes tus productos de tu pedido de 100 puntos la ganancia inmediata que obtendrás es de $549 pesos –</a:t>
            </a:r>
          </a:p>
          <a:p>
            <a:r>
              <a:rPr lang="es-MX" dirty="0"/>
              <a:t>Y si restamos el costo de la membresía y el costo promedio del envío  (168) =</a:t>
            </a:r>
          </a:p>
          <a:p>
            <a:r>
              <a:rPr lang="es-MX" dirty="0"/>
              <a:t>En este primer catálogo estás obteniendo $641 pesos</a:t>
            </a:r>
          </a:p>
          <a:p>
            <a:endParaRPr lang="es-MX" dirty="0"/>
          </a:p>
          <a:p>
            <a:endParaRPr lang="es-MX" dirty="0"/>
          </a:p>
          <a:p>
            <a:r>
              <a:rPr lang="es-MX" dirty="0"/>
              <a:t>NOTA: Esta cifra puede variar (el costo de envío puede ser menor, o el pedido puede ser de más de 100 puntos, o su pedido fue de algún sistema lo que le dará más % de ganancia )</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11</a:t>
            </a:fld>
            <a:endParaRPr lang="es-MX"/>
          </a:p>
        </p:txBody>
      </p:sp>
    </p:spTree>
    <p:extLst>
      <p:ext uri="{BB962C8B-B14F-4D97-AF65-F5344CB8AC3E}">
        <p14:creationId xmlns:p14="http://schemas.microsoft.com/office/powerpoint/2010/main" val="2131798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800" b="1" u="sng" dirty="0">
                <a:solidFill>
                  <a:schemeClr val="accent2">
                    <a:lumMod val="75000"/>
                  </a:schemeClr>
                </a:solidFill>
              </a:rPr>
              <a:t>LUJO EUROPEO</a:t>
            </a:r>
          </a:p>
          <a:p>
            <a:endParaRPr lang="es-MX" dirty="0"/>
          </a:p>
          <a:p>
            <a:r>
              <a:rPr lang="es-MX" dirty="0"/>
              <a:t>Ahora en el </a:t>
            </a:r>
            <a:r>
              <a:rPr lang="es-MX" b="1" dirty="0"/>
              <a:t>segundo catálogo</a:t>
            </a:r>
            <a:r>
              <a:rPr lang="es-MX" dirty="0"/>
              <a:t>, habrá que hacer otros </a:t>
            </a:r>
            <a:r>
              <a:rPr lang="es-MX" b="1" dirty="0"/>
              <a:t>100 puntos </a:t>
            </a:r>
            <a:r>
              <a:rPr lang="es-MX" dirty="0"/>
              <a:t>y el set correspondiente a éste catalogo es el </a:t>
            </a:r>
            <a:r>
              <a:rPr lang="es-MX" b="1" dirty="0"/>
              <a:t>SET LUXURY</a:t>
            </a:r>
            <a:r>
              <a:rPr lang="es-MX" dirty="0"/>
              <a:t>, con un costo de $99  pesos </a:t>
            </a:r>
            <a:r>
              <a:rPr lang="es-MX" b="1" dirty="0"/>
              <a:t>(hacer hincapié que así será en todos ) </a:t>
            </a:r>
          </a:p>
          <a:p>
            <a:r>
              <a:rPr lang="es-MX" b="1" dirty="0"/>
              <a:t>IMPORTANTE LA CONTINUIDAD, PARA MANTENERTE EN EL PROGRAMA DE BIENVENIDA , TUS PEDIDOS DEBEN SER CONSECUTIVOS </a:t>
            </a:r>
          </a:p>
          <a:p>
            <a:endParaRPr lang="es-MX" b="1" dirty="0"/>
          </a:p>
          <a:p>
            <a:endParaRPr lang="es-MX" b="1" dirty="0"/>
          </a:p>
          <a:p>
            <a:r>
              <a:rPr lang="es-MX" i="1" dirty="0"/>
              <a:t>Con este set estamos otorgando el lujo europeo que caracteriza a nuestra compañía, estamos muy orgullosos de trabajar con los mejores perfumistas del mundo, tales como los expertos Olivier </a:t>
            </a:r>
            <a:r>
              <a:rPr lang="es-MX" i="1" dirty="0" err="1"/>
              <a:t>Cresp</a:t>
            </a:r>
            <a:r>
              <a:rPr lang="es-MX" i="1" dirty="0"/>
              <a:t>, Maurice </a:t>
            </a:r>
            <a:r>
              <a:rPr lang="es-MX" i="1" dirty="0" err="1"/>
              <a:t>Roucel</a:t>
            </a:r>
            <a:r>
              <a:rPr lang="es-MX" i="1" dirty="0"/>
              <a:t> y Nathalie </a:t>
            </a:r>
            <a:r>
              <a:rPr lang="es-MX" i="1" dirty="0" err="1"/>
              <a:t>Lorson</a:t>
            </a:r>
            <a:r>
              <a:rPr lang="es-MX" i="1" dirty="0"/>
              <a:t>, por nombrar algunos. Ellos son iconos de la industria que han creado fragancias mundialmente famosas.</a:t>
            </a:r>
          </a:p>
          <a:p>
            <a:endParaRPr lang="es-MX" i="1" dirty="0"/>
          </a:p>
          <a:p>
            <a:r>
              <a:rPr lang="es-MX" b="1" u="sng" dirty="0"/>
              <a:t>MÁS INFORMACIÓN SOBRE LOS PRODUCTOS : </a:t>
            </a:r>
          </a:p>
          <a:p>
            <a:r>
              <a:rPr lang="es-MX" b="0" dirty="0"/>
              <a:t>Durante 40 años, </a:t>
            </a:r>
            <a:r>
              <a:rPr lang="es-MX" b="0" dirty="0" err="1"/>
              <a:t>Giordani</a:t>
            </a:r>
            <a:r>
              <a:rPr lang="es-MX" b="0" dirty="0"/>
              <a:t> Gold se ha caracterizado por crear hermosos productos, de excelente calidad, elaborados con los materiales e ingredientes más exclusivos del mundo. La implementación de la artesanía y la perfección refleja nuestro deseo por ayudar a que las personas vivan de manera maravillosa.</a:t>
            </a:r>
          </a:p>
          <a:p>
            <a:endParaRPr lang="es-MX" b="0" dirty="0"/>
          </a:p>
          <a:p>
            <a:r>
              <a:rPr lang="es-MX" b="0" dirty="0"/>
              <a:t>Miss </a:t>
            </a:r>
            <a:r>
              <a:rPr lang="es-MX" b="0" dirty="0" err="1"/>
              <a:t>Giordani</a:t>
            </a:r>
            <a:r>
              <a:rPr lang="es-MX" b="0" dirty="0"/>
              <a:t> es una </a:t>
            </a:r>
            <a:r>
              <a:rPr lang="es-MX" b="0" dirty="0" err="1"/>
              <a:t>Eua</a:t>
            </a:r>
            <a:r>
              <a:rPr lang="es-MX" b="0" dirty="0"/>
              <a:t> de </a:t>
            </a:r>
            <a:r>
              <a:rPr lang="es-MX" b="0" dirty="0" err="1"/>
              <a:t>Parfum</a:t>
            </a:r>
            <a:r>
              <a:rPr lang="es-MX" b="0" dirty="0"/>
              <a:t>  lo que significa que tiene más concentración de los ingredientes esenciales .</a:t>
            </a:r>
          </a:p>
          <a:p>
            <a:r>
              <a:rPr lang="es-MX" b="0" dirty="0"/>
              <a:t>La luminosidad de neroli es la firma definitoria de esta vivaz fragancia. Esta clásica flor italiana arroja un brillo resplandeciente de confianza, vitalidad irresistible y un toque de sofisticación fácil.</a:t>
            </a:r>
          </a:p>
          <a:p>
            <a:endParaRPr lang="es-MX" b="0" dirty="0"/>
          </a:p>
          <a:p>
            <a:r>
              <a:rPr lang="es-MX" b="0" dirty="0"/>
              <a:t>El aroma de </a:t>
            </a:r>
            <a:r>
              <a:rPr lang="es-MX" b="0" dirty="0" err="1"/>
              <a:t>Mister</a:t>
            </a:r>
            <a:r>
              <a:rPr lang="es-MX" b="0" dirty="0"/>
              <a:t> </a:t>
            </a:r>
            <a:r>
              <a:rPr lang="es-MX" b="0" dirty="0" err="1"/>
              <a:t>Giordani</a:t>
            </a:r>
            <a:r>
              <a:rPr lang="es-MX" b="0" dirty="0"/>
              <a:t> evoca la espontaneidad de la juventud capturando un momento inesperado lleno de seducción. Un sereno paseo en bici en medio de la gran ciudad, el descubrimiento de un regalo en pareja o el sabor de un café al atardecer en el rincón más romántico y desconocido. Una sonrisa irresistible llena de encanto y elegancia que no querrás apartar de tu vista.  </a:t>
            </a:r>
            <a:r>
              <a:rPr lang="es-MX" b="0" dirty="0" err="1"/>
              <a:t>Eua</a:t>
            </a:r>
            <a:r>
              <a:rPr lang="es-MX" b="0" dirty="0"/>
              <a:t> de toilette</a:t>
            </a:r>
          </a:p>
          <a:p>
            <a:endParaRPr lang="es-MX" b="0" dirty="0"/>
          </a:p>
          <a:p>
            <a:r>
              <a:rPr lang="es-MX" b="0" dirty="0"/>
              <a:t>Nos esforzamos por cumplir y superar los niveles de calidad dentro de la industria de la perfumería de prestigio. Junto con los perfumistas, realizamos pruebas para asegurarnos que los niveles de calidad de nuestras fragancias, cumplan con los estándares de la industria. Las pruebas se realizan ante paneles de profesionales y expertos, quienes se encargan de medir el impacto de la fragancia, la difusión y su fijador hasta ocho horas después de haberse aplicad</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12</a:t>
            </a:fld>
            <a:endParaRPr lang="es-MX"/>
          </a:p>
        </p:txBody>
      </p:sp>
    </p:spTree>
    <p:extLst>
      <p:ext uri="{BB962C8B-B14F-4D97-AF65-F5344CB8AC3E}">
        <p14:creationId xmlns:p14="http://schemas.microsoft.com/office/powerpoint/2010/main" val="217440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HAGAMOS EL EJERCICIO NUEVAMENTE PARA QUE NOS QUEDE CLARO DE DÓNDE SALE PARTE DE LOS 5000 PESOS, AHORA CON EL SEGUNDO PASO </a:t>
            </a:r>
          </a:p>
          <a:p>
            <a:r>
              <a:rPr lang="es-MX" dirty="0"/>
              <a:t>En este catálogo obtendrás una ganancia muy atractiva </a:t>
            </a:r>
          </a:p>
          <a:p>
            <a:endParaRPr lang="es-MX" dirty="0"/>
          </a:p>
          <a:p>
            <a:r>
              <a:rPr lang="es-MX" dirty="0"/>
              <a:t>Si vendes las 2 fragancias , a precio normal obtendrás $1200  de ganancia!!   +</a:t>
            </a:r>
          </a:p>
          <a:p>
            <a:r>
              <a:rPr lang="es-MX" dirty="0"/>
              <a:t>Si vendes tus productos de tu pedido de 100 puntos la ganancia inmediata que obtendrás es de $549 pesos –</a:t>
            </a:r>
          </a:p>
          <a:p>
            <a:r>
              <a:rPr lang="es-MX" dirty="0"/>
              <a:t>Y si restamos el costo de la membresía  y el costo promedio del envío  (168) =</a:t>
            </a:r>
          </a:p>
          <a:p>
            <a:r>
              <a:rPr lang="es-MX" dirty="0"/>
              <a:t>En este segundo catálogo estás obteniendo $1581 pesos</a:t>
            </a:r>
          </a:p>
          <a:p>
            <a:endParaRPr lang="es-MX" dirty="0"/>
          </a:p>
          <a:p>
            <a:endParaRPr lang="es-MX" dirty="0"/>
          </a:p>
          <a:p>
            <a:r>
              <a:rPr lang="es-MX" dirty="0"/>
              <a:t>NOTA: Esta cifra puede variar (el costo de envío puede ser menor, o el pedido puede ser de más de 100 puntos, o su pedido fue de algún sistema lo que le dará más % de ganancia )</a:t>
            </a:r>
          </a:p>
          <a:p>
            <a:endParaRPr lang="es-MX" dirty="0"/>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13</a:t>
            </a:fld>
            <a:endParaRPr lang="es-MX"/>
          </a:p>
        </p:txBody>
      </p:sp>
    </p:spTree>
    <p:extLst>
      <p:ext uri="{BB962C8B-B14F-4D97-AF65-F5344CB8AC3E}">
        <p14:creationId xmlns:p14="http://schemas.microsoft.com/office/powerpoint/2010/main" val="194816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r>
              <a:rPr lang="es-MX" i="1" dirty="0"/>
              <a:t>Ahora en el tercer  catálogo, habrá que hacer otros 100 puntos y el set correspondiente a éste catalogo es el SET SUSTENTABLE , con un costo de </a:t>
            </a:r>
            <a:r>
              <a:rPr lang="es-MX" b="1" i="1" u="sng" dirty="0"/>
              <a:t>$99  pesos (hacer hincapié que así será en todos )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i="1" dirty="0"/>
              <a:t>IMPORTANTE LA CONTINUIDAD, PARA MANTENERTE EN EL PROGRAMA DE BIENVENIDA , TUS PEDIDOS DEBEN SER CONSECUTIVOS </a:t>
            </a:r>
          </a:p>
          <a:p>
            <a:endParaRPr lang="es-MX" dirty="0"/>
          </a:p>
          <a:p>
            <a:r>
              <a:rPr lang="es-MX" b="1" u="sng" dirty="0"/>
              <a:t>¿Por qué hablar de  sustentabilidad ? </a:t>
            </a:r>
          </a:p>
          <a:p>
            <a:r>
              <a:rPr lang="es-MX" b="1" u="sng" dirty="0"/>
              <a:t>Al nuevo socio, le estamos llevando por una historia de accesibilidad  y dos grande productos premium (</a:t>
            </a:r>
            <a:r>
              <a:rPr lang="es-MX" b="1" u="sng" dirty="0" err="1"/>
              <a:t>Milk</a:t>
            </a:r>
            <a:r>
              <a:rPr lang="es-MX" b="1" u="sng" dirty="0"/>
              <a:t> and </a:t>
            </a:r>
            <a:r>
              <a:rPr lang="es-MX" b="1" u="sng" dirty="0" err="1"/>
              <a:t>Honey</a:t>
            </a:r>
            <a:r>
              <a:rPr lang="es-MX" b="1" u="sng" dirty="0"/>
              <a:t>), pasamos por el lujo de las fragancias y sobre todo por el lujo europeo de todos nuestros productos…. Ahora toca mostrar una característica primordial de nuestra compañía , la sustentabilidad, el cuidado de nuestro planeta.</a:t>
            </a:r>
          </a:p>
          <a:p>
            <a:endParaRPr lang="es-MX" b="1" u="sng" dirty="0"/>
          </a:p>
          <a:p>
            <a:r>
              <a:rPr lang="es-MX" b="1" u="sng" dirty="0"/>
              <a:t>La sustentabilidad siempre ha sido importante para nosotros. Encontrar inspiración en la naturaleza y respetar el medio ambiente, son la llave de nuestra filosofía.</a:t>
            </a:r>
          </a:p>
          <a:p>
            <a:endParaRPr lang="es-MX"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 </a:t>
            </a:r>
          </a:p>
          <a:p>
            <a:endParaRPr lang="es-MX" dirty="0"/>
          </a:p>
          <a:p>
            <a:r>
              <a:rPr lang="es-MX" b="1" dirty="0"/>
              <a:t>3 Formas en las que Love </a:t>
            </a:r>
            <a:r>
              <a:rPr lang="es-MX" b="1" dirty="0" err="1"/>
              <a:t>Nature</a:t>
            </a:r>
            <a:r>
              <a:rPr lang="es-MX" b="1" dirty="0"/>
              <a:t> Ayuda a Nuestros Océanos</a:t>
            </a:r>
          </a:p>
          <a:p>
            <a:r>
              <a:rPr lang="es-MX" dirty="0"/>
              <a:t>1.	BIODEGRADABLE </a:t>
            </a:r>
          </a:p>
          <a:p>
            <a:r>
              <a:rPr lang="es-MX" dirty="0"/>
              <a:t>Con nuestra nueva línea Love </a:t>
            </a:r>
            <a:r>
              <a:rPr lang="es-MX" dirty="0" err="1"/>
              <a:t>Nature</a:t>
            </a:r>
            <a:r>
              <a:rPr lang="es-MX" dirty="0"/>
              <a:t> demostramos respeto por la naturaleza, y en particular por el agua, reduciendo el impacto de nuestros productos </a:t>
            </a:r>
            <a:r>
              <a:rPr lang="es-MX" dirty="0" err="1"/>
              <a:t>enjuagables</a:t>
            </a:r>
            <a:r>
              <a:rPr lang="es-MX" dirty="0"/>
              <a:t> en el medio ambiente. La primera mejoría que realizamos fue convertir todas las fórmulas de los productos que se enjuagan, en biodegradables. Esto significa que se descomponen de forma natural sin causar ningún tipo de impacto negativo en el ambiente acuático.</a:t>
            </a:r>
          </a:p>
          <a:p>
            <a:endParaRPr lang="es-MX" dirty="0"/>
          </a:p>
          <a:p>
            <a:r>
              <a:rPr lang="es-MX" dirty="0"/>
              <a:t>2. ESFERAS EXFOLIANTES DE ORIGEN NATURAL </a:t>
            </a:r>
          </a:p>
          <a:p>
            <a:r>
              <a:rPr lang="es-MX" dirty="0"/>
              <a:t>Usamos únicamente esferas exfoliantes de origen natural incluyendo sílice, semillas de fresa y cáscara de almendras en nuestros nuevos productos exfoliantes de Love </a:t>
            </a:r>
            <a:r>
              <a:rPr lang="es-MX" dirty="0" err="1"/>
              <a:t>Nature</a:t>
            </a:r>
            <a:r>
              <a:rPr lang="es-MX" dirty="0"/>
              <a:t>. Éstos tienen o una base mineral y regresan a su lugar de origen, o base de plantas y se desintegran de manera natural.</a:t>
            </a:r>
          </a:p>
          <a:p>
            <a:r>
              <a:rPr lang="es-MX" dirty="0"/>
              <a:t>3.	LIBRES DE SILICONAS </a:t>
            </a:r>
          </a:p>
          <a:p>
            <a:r>
              <a:rPr lang="es-MX" dirty="0"/>
              <a:t>Aunque las siliconas pueden suavizar el cabello, son sintéticas y dañan el medio ambiente al momento de su descomposición. Además de que, con el tiempo, pueden acumularse y acabar en la cadena alimenticia humana. Por ello, hemos tomado la decisión de formular todos los productos para cabello de Love </a:t>
            </a:r>
            <a:r>
              <a:rPr lang="es-MX" dirty="0" err="1"/>
              <a:t>Nature</a:t>
            </a:r>
            <a:r>
              <a:rPr lang="es-MX" dirty="0"/>
              <a:t>, libres de siliconas.</a:t>
            </a:r>
          </a:p>
          <a:p>
            <a:endParaRPr lang="es-MX" dirty="0"/>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14</a:t>
            </a:fld>
            <a:endParaRPr lang="es-MX"/>
          </a:p>
        </p:txBody>
      </p:sp>
    </p:spTree>
    <p:extLst>
      <p:ext uri="{BB962C8B-B14F-4D97-AF65-F5344CB8AC3E}">
        <p14:creationId xmlns:p14="http://schemas.microsoft.com/office/powerpoint/2010/main" val="1763685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HAGAMOS EL EJERCICIO NUEVAMENTE PARA QUE NOS QUEDE CLARO DE DÓNDE SALE PARTE DE LOS 5000 PESOS, AHORA EN EL TERCER PASO </a:t>
            </a:r>
          </a:p>
          <a:p>
            <a:endParaRPr lang="es-MX" dirty="0"/>
          </a:p>
          <a:p>
            <a:endParaRPr lang="es-MX" dirty="0"/>
          </a:p>
          <a:p>
            <a:r>
              <a:rPr lang="es-MX" dirty="0"/>
              <a:t>Si vendes los 4 productos sustentables de Love </a:t>
            </a:r>
            <a:r>
              <a:rPr lang="es-MX" dirty="0" err="1"/>
              <a:t>Nature</a:t>
            </a:r>
            <a:r>
              <a:rPr lang="es-MX" dirty="0"/>
              <a:t> , a precio normal obtendrás $1010 pesos  de ganancia!!   </a:t>
            </a:r>
            <a:r>
              <a:rPr lang="es-MX" b="1" dirty="0"/>
              <a:t>+</a:t>
            </a:r>
          </a:p>
          <a:p>
            <a:r>
              <a:rPr lang="es-MX" dirty="0"/>
              <a:t>Si vendes tus productos de tu pedido de 100 puntos la ganancia inmediata que obtendrás es de $549 pesos –</a:t>
            </a:r>
          </a:p>
          <a:p>
            <a:r>
              <a:rPr lang="es-MX" dirty="0"/>
              <a:t>Y si restamos el costo de la membresía  y el costo promedio del envío  (168) =</a:t>
            </a:r>
          </a:p>
          <a:p>
            <a:r>
              <a:rPr lang="es-MX" dirty="0"/>
              <a:t>En este tercer  catálogo estás obteniendo $1391 pesos</a:t>
            </a:r>
          </a:p>
          <a:p>
            <a:endParaRPr lang="es-MX" dirty="0"/>
          </a:p>
          <a:p>
            <a:endParaRPr lang="es-MX" dirty="0"/>
          </a:p>
          <a:p>
            <a:r>
              <a:rPr lang="es-MX" dirty="0"/>
              <a:t>NOTA: Esta cifra puede variar (el costo de envío puede ser menor, o el pedido puede ser de más de 100 puntos, o su pedido fue de algún sistema lo que le dará más % de ganancia )</a:t>
            </a:r>
          </a:p>
          <a:p>
            <a:endParaRPr lang="es-MX" dirty="0"/>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15</a:t>
            </a:fld>
            <a:endParaRPr lang="es-MX"/>
          </a:p>
        </p:txBody>
      </p:sp>
    </p:spTree>
    <p:extLst>
      <p:ext uri="{BB962C8B-B14F-4D97-AF65-F5344CB8AC3E}">
        <p14:creationId xmlns:p14="http://schemas.microsoft.com/office/powerpoint/2010/main" val="146896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ESTILO DE VIDA </a:t>
            </a:r>
            <a:r>
              <a:rPr lang="es-MX" b="1" u="sng" dirty="0"/>
              <a:t>(cuidar y hacer todo lo posible por tu bienestar tanto físico como mental es un estilo de vida, y con Oriflame puedes lograrlo, poco a poco ir cambiar hábitos  </a:t>
            </a:r>
          </a:p>
          <a:p>
            <a:endParaRPr lang="es-MX" b="1" u="sng" dirty="0"/>
          </a:p>
          <a:p>
            <a:r>
              <a:rPr lang="es-MX" dirty="0"/>
              <a:t>Ahora en el cuarto  catálogo, habrá que hacer otros 100 puntos y el set correspondiente a éste catalogo es el SET ESTILO DE VIDA, con un costo de $99  pesos (hacer hincapié que así será en todos ) </a:t>
            </a:r>
          </a:p>
          <a:p>
            <a:r>
              <a:rPr lang="es-MX" dirty="0"/>
              <a:t>Ya llegaste al 4º catálogo ! </a:t>
            </a:r>
          </a:p>
          <a:p>
            <a:r>
              <a:rPr lang="es-MX" i="1" dirty="0"/>
              <a:t>Líder: si llegas hasta aquí podrás estar orgulloso de ti, para este momento ya habrás cumplido varias pequeñas metas, y estás listo para soñar en grande, estás listo para iniciar ?</a:t>
            </a:r>
          </a:p>
          <a:p>
            <a:endParaRPr lang="es-MX" i="1" dirty="0"/>
          </a:p>
          <a:p>
            <a:endParaRPr lang="es-MX" dirty="0"/>
          </a:p>
          <a:p>
            <a:endParaRPr lang="es-MX" dirty="0"/>
          </a:p>
          <a:p>
            <a:r>
              <a:rPr lang="es-MX" b="1" dirty="0"/>
              <a:t>En </a:t>
            </a:r>
            <a:r>
              <a:rPr lang="es-MX" b="1" dirty="0" err="1"/>
              <a:t>Wellness</a:t>
            </a:r>
            <a:r>
              <a:rPr lang="es-MX" b="1" dirty="0"/>
              <a:t> de Oriflame, estamos comprometidos a guiarte por el complejo mundo de llevar un estilo de vida saludable, así como los alimentos y complementos, ofreciéndote un amplio rango de productos natural es y de alta calidad, desarrollados por científicos Suecos líderes en el ramo. También te ofrecemos todos los consejos de estilo de vida que necesitas para vivir una vida larga, feliz y saludable.</a:t>
            </a:r>
          </a:p>
          <a:p>
            <a:endParaRPr lang="es-MX" b="1" dirty="0"/>
          </a:p>
          <a:p>
            <a:r>
              <a:rPr lang="es-MX" b="1" dirty="0"/>
              <a:t>En </a:t>
            </a:r>
            <a:r>
              <a:rPr lang="es-MX" b="1" dirty="0" err="1"/>
              <a:t>Wellness</a:t>
            </a:r>
            <a:r>
              <a:rPr lang="es-MX" b="1" dirty="0"/>
              <a:t>, sabemos que vivir sanamente no es cuestión de moda, es un estilo de vida. Es por eso que nuestros Suplementos alimenticios fueron científicamente desarrolladas para encajar perfecto dentro de un estilo de vida saludable. Además de que todos tienen deliciosos sabores. No esperes más y prueba sus beneficios.</a:t>
            </a:r>
          </a:p>
          <a:p>
            <a:endParaRPr lang="es-MX" dirty="0"/>
          </a:p>
          <a:p>
            <a:r>
              <a:rPr lang="es-MX" b="0" i="1" dirty="0"/>
              <a:t>Asiste a un curso de Belleza Total, cuando lo impartan en tu zona, lleva a tus nuevos socios para que puedan saber mucho más de todos los beneficios de nuestra línea </a:t>
            </a:r>
            <a:r>
              <a:rPr lang="es-MX" b="0" i="1" dirty="0" err="1"/>
              <a:t>Wellness</a:t>
            </a:r>
            <a:r>
              <a:rPr lang="es-MX" b="0" i="1" dirty="0"/>
              <a:t> y </a:t>
            </a:r>
            <a:r>
              <a:rPr lang="es-MX" b="0" i="1" dirty="0" err="1"/>
              <a:t>Novage</a:t>
            </a:r>
            <a:r>
              <a:rPr lang="es-MX" b="0" i="1" dirty="0"/>
              <a:t> (cuidado de la piel )</a:t>
            </a:r>
          </a:p>
          <a:p>
            <a:endParaRPr lang="es-MX" b="0" i="1" dirty="0"/>
          </a:p>
          <a:p>
            <a:r>
              <a:rPr lang="es-MX" b="0" i="1" dirty="0"/>
              <a:t>Tu como líder puedes convertirte en embajador </a:t>
            </a:r>
            <a:r>
              <a:rPr lang="es-MX" b="0" i="1" dirty="0" err="1"/>
              <a:t>Wellness</a:t>
            </a:r>
            <a:r>
              <a:rPr lang="es-MX" b="0" i="1" dirty="0"/>
              <a:t> pregunta por el proceso de entrenamiento y certificación </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16</a:t>
            </a:fld>
            <a:endParaRPr lang="es-MX"/>
          </a:p>
        </p:txBody>
      </p:sp>
    </p:spTree>
    <p:extLst>
      <p:ext uri="{BB962C8B-B14F-4D97-AF65-F5344CB8AC3E}">
        <p14:creationId xmlns:p14="http://schemas.microsoft.com/office/powerpoint/2010/main" val="803292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HAGAMOS EL EJERCICIO NUEVAMENTE PARA QUE NOS QUEDE CLARO DE DÓNDE SALE PARTE DE LOS 5000 PESOS YA EN EL ULTIMO PASO </a:t>
            </a:r>
          </a:p>
          <a:p>
            <a:endParaRPr lang="es-MX" dirty="0"/>
          </a:p>
          <a:p>
            <a:endParaRPr lang="es-MX" dirty="0"/>
          </a:p>
          <a:p>
            <a:r>
              <a:rPr lang="es-MX" dirty="0"/>
              <a:t>Si vendes los 2 productos de </a:t>
            </a:r>
            <a:r>
              <a:rPr lang="es-MX" dirty="0" err="1"/>
              <a:t>Wellness</a:t>
            </a:r>
            <a:r>
              <a:rPr lang="es-MX" dirty="0"/>
              <a:t> , a precio normal obtendrás $1040 pesos  de ganancia!!   +</a:t>
            </a:r>
          </a:p>
          <a:p>
            <a:r>
              <a:rPr lang="es-MX" dirty="0"/>
              <a:t>Si vendes tus productos de tu pedido de 100 puntos la ganancia inmediata que obtendrás es de $549 pesos –</a:t>
            </a:r>
          </a:p>
          <a:p>
            <a:r>
              <a:rPr lang="es-MX" dirty="0"/>
              <a:t>Y si restamos el costo de la membresía  y el costo promedio del envío  (168) =</a:t>
            </a:r>
          </a:p>
          <a:p>
            <a:r>
              <a:rPr lang="es-MX" dirty="0"/>
              <a:t>En este tercer  catálogo estás obteniendo $1421 pesos</a:t>
            </a:r>
          </a:p>
          <a:p>
            <a:endParaRPr lang="es-MX" dirty="0"/>
          </a:p>
          <a:p>
            <a:endParaRPr lang="es-MX" dirty="0"/>
          </a:p>
          <a:p>
            <a:r>
              <a:rPr lang="es-MX" dirty="0"/>
              <a:t>NOTA: Esta cifra puede variar (el costo de envío puede ser menor, o el pedido puede ser de más de 100 puntos, o su pedido fue de algún sistema lo que le dará más % de ganancia )</a:t>
            </a:r>
          </a:p>
          <a:p>
            <a:endParaRPr lang="es-MX" dirty="0"/>
          </a:p>
          <a:p>
            <a:endParaRPr lang="es-MX" dirty="0"/>
          </a:p>
          <a:p>
            <a:r>
              <a:rPr lang="es-MX" b="1" i="1" dirty="0"/>
              <a:t>¿Porqué crees que es importante repetir y hacer el ejercicio de esta formula en cada catálogo ?</a:t>
            </a:r>
          </a:p>
          <a:p>
            <a:endParaRPr lang="es-MX" dirty="0"/>
          </a:p>
          <a:p>
            <a:r>
              <a:rPr lang="es-MX" b="1" dirty="0"/>
              <a:t>Es necesario, porque es muy común que no todos tengan claro desde el inicio de donde sale, la suma de los 5000, porque algunos estarán dudando de si es cierto lo que les has ofrecido, y porque siempre es mejor repetir paso a paso todos los detalles y asegurar que no haya ninguna duda, y que todos tus nuevos socios puedan lograr los 4 sets del programa y los 5000 pesos!!</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17</a:t>
            </a:fld>
            <a:endParaRPr lang="es-MX"/>
          </a:p>
        </p:txBody>
      </p:sp>
    </p:spTree>
    <p:extLst>
      <p:ext uri="{BB962C8B-B14F-4D97-AF65-F5344CB8AC3E}">
        <p14:creationId xmlns:p14="http://schemas.microsoft.com/office/powerpoint/2010/main" val="329505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Ahora si !!</a:t>
            </a:r>
          </a:p>
          <a:p>
            <a:r>
              <a:rPr lang="es-MX" dirty="0"/>
              <a:t>¡Ya esta claro de dónde salen los 5000 pesos?  </a:t>
            </a:r>
          </a:p>
          <a:p>
            <a:r>
              <a:rPr lang="es-MX" dirty="0"/>
              <a:t> líder : </a:t>
            </a:r>
          </a:p>
          <a:p>
            <a:r>
              <a:rPr lang="es-MX" i="1" dirty="0"/>
              <a:t>No estas ganado solo dinero (que es de mucha ayuda para muchos aspectos) sino también, has conocido ya diferentes líneas que tenemos para ti, y ya sabes mejor que clase de compañía es Oriflame.</a:t>
            </a:r>
          </a:p>
          <a:p>
            <a:endParaRPr lang="es-MX" dirty="0"/>
          </a:p>
          <a:p>
            <a:r>
              <a:rPr lang="es-MX" b="1" dirty="0"/>
              <a:t>Revisa la  guía de inicio “Tus primeros 90 días” con todos tus socios, acompáñalos paso a paso y no te olvide de inicio perfecto es una gran herramienta </a:t>
            </a:r>
          </a:p>
          <a:p>
            <a:endParaRPr lang="es-MX" b="1" dirty="0"/>
          </a:p>
          <a:p>
            <a:r>
              <a:rPr lang="es-MX" b="1" dirty="0"/>
              <a:t>Imagina un socio que haya logrado el programa de bienvenida y los 5000 pesos, que haya hecho su pedido ideal con su sistema de belleza total y su lista de contactos de inicio perfecto y además lo estás acompañando paso a paso con su guía de inicio.</a:t>
            </a:r>
          </a:p>
          <a:p>
            <a:endParaRPr lang="es-MX" b="1" dirty="0"/>
          </a:p>
          <a:p>
            <a:r>
              <a:rPr lang="es-MX" b="1" dirty="0"/>
              <a:t>¡SEGURO QUE SERÁ UN SOCIO LEAL, QUE SE QUEDE EN TU RED, Y QUE TIENE MUCHAS POSIBILIDADES DE SER EXITOSO!</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18</a:t>
            </a:fld>
            <a:endParaRPr lang="es-MX"/>
          </a:p>
        </p:txBody>
      </p:sp>
    </p:spTree>
    <p:extLst>
      <p:ext uri="{BB962C8B-B14F-4D97-AF65-F5344CB8AC3E}">
        <p14:creationId xmlns:p14="http://schemas.microsoft.com/office/powerpoint/2010/main" val="2799791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Haz sólo el resumen nuevamente de éstas características, para que se quede en la memoria de tu nuevo socio y en la tuya </a:t>
            </a:r>
          </a:p>
          <a:p>
            <a:endParaRPr lang="es-MX" b="1" dirty="0"/>
          </a:p>
          <a:p>
            <a:r>
              <a:rPr lang="es-MX" b="1" u="sng" dirty="0"/>
              <a:t>¡OJO!          Si eres líder y esto lo estas dando a socios nuevos AQUÍ TERMINA </a:t>
            </a:r>
          </a:p>
          <a:p>
            <a:endParaRPr lang="es-MX" b="1" u="sng" dirty="0"/>
          </a:p>
          <a:p>
            <a:endParaRPr lang="es-MX" b="1" u="sng" dirty="0"/>
          </a:p>
          <a:p>
            <a:r>
              <a:rPr lang="es-MX" b="1" dirty="0"/>
              <a:t>LOS SIGUIENTES DOS SLIDES SON UN MENSAJE PARA TI NO PARA SOCIOS </a:t>
            </a:r>
          </a:p>
          <a:p>
            <a:endParaRPr lang="es-MX" b="1" dirty="0"/>
          </a:p>
          <a:p>
            <a:r>
              <a:rPr lang="es-MX" b="1" dirty="0"/>
              <a:t>SI ERES ASM O LÍDER QUE ESTO LO ESTÁS MOSTRANDO A OTROS LÍDERES ,entonces continúa …</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19</a:t>
            </a:fld>
            <a:endParaRPr lang="es-MX"/>
          </a:p>
        </p:txBody>
      </p:sp>
    </p:spTree>
    <p:extLst>
      <p:ext uri="{BB962C8B-B14F-4D97-AF65-F5344CB8AC3E}">
        <p14:creationId xmlns:p14="http://schemas.microsoft.com/office/powerpoint/2010/main" val="367989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programa de bienvenida, esta diseñado para que los nuevos socios, quieran permanecer por 4 catálogos (90 días) con nosotros, está comprobado que en todo los negocios de venta directa , los primeros 90días son en donde más abandonan, ya que no han tenido oportunidad de conocer mejor la empresa, las ventajas los beneficios, y las particularidades que nos hacen únicos.</a:t>
            </a:r>
          </a:p>
          <a:p>
            <a:endParaRPr lang="es-MX" dirty="0"/>
          </a:p>
          <a:p>
            <a:r>
              <a:rPr lang="es-MX" dirty="0"/>
              <a:t>Y también es bien sabido que un socio que dura 4 catálogos (90 días) es un socio que se quedará con nosotros, ahora imagínate si en esos 4 catálogos lo ayudas a que su experiencia sea la mejor, obtenido ganancias .</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2</a:t>
            </a:fld>
            <a:endParaRPr lang="es-MX"/>
          </a:p>
        </p:txBody>
      </p:sp>
    </p:spTree>
    <p:extLst>
      <p:ext uri="{BB962C8B-B14F-4D97-AF65-F5344CB8AC3E}">
        <p14:creationId xmlns:p14="http://schemas.microsoft.com/office/powerpoint/2010/main" val="378678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i="1" u="sng" dirty="0"/>
              <a:t>PARA LÍDER :</a:t>
            </a:r>
          </a:p>
          <a:p>
            <a:endParaRPr lang="es-MX" dirty="0"/>
          </a:p>
          <a:p>
            <a:r>
              <a:rPr lang="es-MX" b="1" dirty="0"/>
              <a:t>¿Cuál es la estrategia que debes tener clara para usar dos de los más importantes programas que Oriflame te ofrece como apoyo para que crezcas ?</a:t>
            </a:r>
          </a:p>
          <a:p>
            <a:endParaRPr lang="es-MX" dirty="0"/>
          </a:p>
        </p:txBody>
      </p:sp>
      <p:sp>
        <p:nvSpPr>
          <p:cNvPr id="4" name="Marcador de número de diapositiva 3"/>
          <p:cNvSpPr>
            <a:spLocks noGrp="1"/>
          </p:cNvSpPr>
          <p:nvPr>
            <p:ph type="sldNum" sz="quarter" idx="10"/>
          </p:nvPr>
        </p:nvSpPr>
        <p:spPr/>
        <p:txBody>
          <a:bodyPr/>
          <a:lstStyle/>
          <a:p>
            <a:fld id="{A3786402-4669-4825-85E3-C1541103FCE6}" type="slidenum">
              <a:rPr lang="es-MX" smtClean="0"/>
              <a:t>20</a:t>
            </a:fld>
            <a:endParaRPr lang="es-MX"/>
          </a:p>
        </p:txBody>
      </p:sp>
    </p:spTree>
    <p:extLst>
      <p:ext uri="{BB962C8B-B14F-4D97-AF65-F5344CB8AC3E}">
        <p14:creationId xmlns:p14="http://schemas.microsoft.com/office/powerpoint/2010/main" val="3124443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Ahora tus socios nuevos tiene la maravillosa oportunidad de ganar mucho más con el programa de Bienvenida, pero no participaran en el de conecta y gana , por lo que debes hacer es aprovechar esto como una de las mejores herramientas para mantener emocionados y “enganchados” a tus nuevos socios</a:t>
            </a:r>
          </a:p>
          <a:p>
            <a:endParaRPr lang="es-MX" dirty="0"/>
          </a:p>
          <a:p>
            <a:r>
              <a:rPr lang="es-MX" b="1" u="sng" dirty="0"/>
              <a:t>Los primeros 4 catálogos, Programa de Bienvenida = 5000 pesos  (ganancias HOY)  y ventajas de a membresía (construye TU FUTURO)</a:t>
            </a:r>
          </a:p>
          <a:p>
            <a:endParaRPr lang="es-MX" dirty="0"/>
          </a:p>
          <a:p>
            <a:r>
              <a:rPr lang="es-MX" b="1" dirty="0"/>
              <a:t>¿Y luego qué me gano?   </a:t>
            </a:r>
            <a:r>
              <a:rPr lang="es-MX" dirty="0"/>
              <a:t>Premios de CONECTA Y GANA , esto es continuidad , es oportunidad de seguir motivando a tus socios, de que se den cuenta de que en todos los catálogos hay algo que ganar …</a:t>
            </a:r>
          </a:p>
          <a:p>
            <a:endParaRPr lang="es-MX" dirty="0"/>
          </a:p>
          <a:p>
            <a:r>
              <a:rPr lang="es-MX" dirty="0"/>
              <a:t>Ahora bien, y si algún socio, no logra continuar en el PB, Conecta y gana, será tu apoyo para no permitir que la sensación de perdida o decepción lo invada y lo mantendrás motivado a ganarse entonces los conecta y gana. </a:t>
            </a:r>
          </a:p>
          <a:p>
            <a:endParaRPr lang="es-MX" dirty="0"/>
          </a:p>
          <a:p>
            <a:r>
              <a:rPr lang="es-MX" dirty="0"/>
              <a:t>¿QUÉ SIGUE?</a:t>
            </a:r>
          </a:p>
          <a:p>
            <a:endParaRPr lang="es-MX" dirty="0"/>
          </a:p>
          <a:p>
            <a:r>
              <a:rPr lang="es-MX" dirty="0"/>
              <a:t>No te olvides de Inicio perfecto</a:t>
            </a:r>
          </a:p>
          <a:p>
            <a:r>
              <a:rPr lang="es-MX" dirty="0"/>
              <a:t>Curso 1 y 2</a:t>
            </a:r>
          </a:p>
          <a:p>
            <a:r>
              <a:rPr lang="es-MX" dirty="0"/>
              <a:t>Belleza Total </a:t>
            </a:r>
          </a:p>
          <a:p>
            <a:endParaRPr lang="es-MX" dirty="0"/>
          </a:p>
          <a:p>
            <a:r>
              <a:rPr lang="es-MX" dirty="0"/>
              <a:t>Entra a nuestra página y descubre todo lo que hay para ti y tu equipo </a:t>
            </a:r>
          </a:p>
          <a:p>
            <a:endParaRPr lang="es-MX" dirty="0"/>
          </a:p>
        </p:txBody>
      </p:sp>
      <p:sp>
        <p:nvSpPr>
          <p:cNvPr id="4" name="Marcador de número de diapositiva 3"/>
          <p:cNvSpPr>
            <a:spLocks noGrp="1"/>
          </p:cNvSpPr>
          <p:nvPr>
            <p:ph type="sldNum" sz="quarter" idx="10"/>
          </p:nvPr>
        </p:nvSpPr>
        <p:spPr/>
        <p:txBody>
          <a:bodyPr/>
          <a:lstStyle/>
          <a:p>
            <a:fld id="{A3786402-4669-4825-85E3-C1541103FCE6}" type="slidenum">
              <a:rPr lang="es-MX" smtClean="0"/>
              <a:t>21</a:t>
            </a:fld>
            <a:endParaRPr lang="es-MX"/>
          </a:p>
        </p:txBody>
      </p:sp>
    </p:spTree>
    <p:extLst>
      <p:ext uri="{BB962C8B-B14F-4D97-AF65-F5344CB8AC3E}">
        <p14:creationId xmlns:p14="http://schemas.microsoft.com/office/powerpoint/2010/main" val="151936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Por primera vez tenemos un resumen impreso y digital sobre todas las ventajas que los nuevos socios obtendrán con su membresía, de entrada podemos mostrar y estar orgullosos de ser la compañía que puede ofrecer tanto gracias a la posición única de Oriflame en el mercado .</a:t>
            </a:r>
          </a:p>
          <a:p>
            <a:r>
              <a:rPr lang="es-MX" dirty="0"/>
              <a:t>GANA DINERO HOY Y CUMPLE TU SUEÑO MAÑANA</a:t>
            </a:r>
          </a:p>
          <a:p>
            <a:r>
              <a:rPr lang="es-MX" dirty="0"/>
              <a:t>Si tú como líder o patrocinador te das a la tarea de mostrar todos estos beneficios a tu nuevo socio el podrá tener un panorama más amplio de todas las posibilidades que tiene al decir sí a </a:t>
            </a:r>
            <a:r>
              <a:rPr lang="es-MX" dirty="0" err="1"/>
              <a:t>Oriflame.y</a:t>
            </a:r>
            <a:r>
              <a:rPr lang="es-MX" dirty="0"/>
              <a:t> darse cuenta que esto es la oportunidad que esperaba, para no sólo obtener ganancias a corto plazo sino para poder construir el futuro que ha soñado.</a:t>
            </a:r>
          </a:p>
          <a:p>
            <a:endParaRPr lang="es-MX" dirty="0"/>
          </a:p>
          <a:p>
            <a:r>
              <a:rPr lang="es-MX" dirty="0"/>
              <a:t> </a:t>
            </a:r>
            <a:r>
              <a:rPr lang="es-MX" b="1" dirty="0"/>
              <a:t>DALE EL TIEMPO QUE SEA NECESARIO A RESALTAR ESTAS VENTAJAS, QUE NINGUNA OTRA COMPAÑÍA OFRECE Y QUE SE DE CUENTA QUE TOMÓ LA MEJOR DESICIÓN </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3</a:t>
            </a:fld>
            <a:endParaRPr lang="es-MX"/>
          </a:p>
        </p:txBody>
      </p:sp>
    </p:spTree>
    <p:extLst>
      <p:ext uri="{BB962C8B-B14F-4D97-AF65-F5344CB8AC3E}">
        <p14:creationId xmlns:p14="http://schemas.microsoft.com/office/powerpoint/2010/main" val="650520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Somos la compañía con la que obtienes mucho más al obtener la membresía con el costo más bajo del mercado, esto te da una ventaja como líder o patrocinador ya que tenemos ventaja competitiva </a:t>
            </a:r>
            <a:r>
              <a:rPr lang="es-MX" b="1" dirty="0"/>
              <a:t>, todos los pasos del programa de bienvenida también tienen un costo de 99 pesos.</a:t>
            </a:r>
          </a:p>
          <a:p>
            <a:r>
              <a:rPr lang="es-MX" dirty="0"/>
              <a:t>Un mismo valor para que no cause confusiones y sea simple de recordar.</a:t>
            </a:r>
          </a:p>
          <a:p>
            <a:endParaRPr lang="es-MX" dirty="0"/>
          </a:p>
          <a:p>
            <a:r>
              <a:rPr lang="es-MX" b="1" dirty="0"/>
              <a:t>RECUERDA, NO HAY OTRA COMPAÑÍA QUE TENGA UNA MEMBRESÍA A ESTE COSTO OFRECIENDO TODO LO QUE NOSOTROS OTORGAMOS.</a:t>
            </a:r>
          </a:p>
          <a:p>
            <a:endParaRPr lang="es-MX" b="1" dirty="0"/>
          </a:p>
          <a:p>
            <a:r>
              <a:rPr lang="es-MX" b="1" dirty="0"/>
              <a:t>LA PALABRA CLAVE ES ACCESIBILIDAD , ya que permite a todos poder pagarla y obtener todo lo que nos brinda </a:t>
            </a:r>
          </a:p>
          <a:p>
            <a:endParaRPr lang="es-MX" b="1" dirty="0"/>
          </a:p>
          <a:p>
            <a:r>
              <a:rPr lang="es-MX" b="0" i="1" dirty="0"/>
              <a:t>Además de que con tu membresía recibes gratis  …. (pasa al siguiente </a:t>
            </a:r>
            <a:r>
              <a:rPr lang="es-MX" b="0" i="1" dirty="0" err="1"/>
              <a:t>slide</a:t>
            </a:r>
            <a:r>
              <a:rPr lang="es-MX" b="0" i="1" dirty="0"/>
              <a:t>)</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4</a:t>
            </a:fld>
            <a:endParaRPr lang="es-MX"/>
          </a:p>
        </p:txBody>
      </p:sp>
    </p:spTree>
    <p:extLst>
      <p:ext uri="{BB962C8B-B14F-4D97-AF65-F5344CB8AC3E}">
        <p14:creationId xmlns:p14="http://schemas.microsoft.com/office/powerpoint/2010/main" val="356614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 importante resaltar que </a:t>
            </a:r>
            <a:r>
              <a:rPr lang="es-MX" b="1" dirty="0"/>
              <a:t>este set es de inicio</a:t>
            </a:r>
            <a:r>
              <a:rPr lang="es-MX" dirty="0"/>
              <a:t>, y que aunque el nuevo socio </a:t>
            </a:r>
            <a:r>
              <a:rPr lang="es-MX" b="1" i="1" dirty="0"/>
              <a:t>no hiciera sus 100 puntos , lo recibirá! </a:t>
            </a:r>
            <a:r>
              <a:rPr lang="es-MX" dirty="0"/>
              <a:t>Esto es una vez más una gran ventaja porque le estamos entregando además de los beneficios que enlistamos anteriormente , producto que podrá vender o usar para trabajar mostrando.</a:t>
            </a:r>
          </a:p>
          <a:p>
            <a:endParaRPr lang="es-MX" dirty="0"/>
          </a:p>
          <a:p>
            <a:r>
              <a:rPr lang="es-MX" i="1" dirty="0"/>
              <a:t>La guía de inicio es nueva y está diseñada para que un socio nuevo por si solo pueda realizar las acciones necesarias para cumplir el sueño que se haya planteado, imagínate que logrará si lo acompañas en el proceso</a:t>
            </a:r>
          </a:p>
          <a:p>
            <a:endParaRPr lang="es-MX" dirty="0"/>
          </a:p>
          <a:p>
            <a:r>
              <a:rPr lang="es-MX" dirty="0"/>
              <a:t>Por supuesto que si lo que deseamos es que este socio esté en el programa de bienvenida entonces si es necesario que desde el inicio le dejes muy claro que </a:t>
            </a:r>
            <a:r>
              <a:rPr lang="es-MX" b="1" dirty="0"/>
              <a:t>debe hacer 100 puntos </a:t>
            </a:r>
            <a:r>
              <a:rPr lang="es-MX" dirty="0"/>
              <a:t>o de lo contrario no podrá estar en el programa de bienvenida, que consta de otros 3 catálogos ,(en total 4 con el de la membresía) en donde obtendrá otros sets haciendo sus 100 puntos en cada catálogo y recuerden, que deben ser consecutivos .</a:t>
            </a:r>
          </a:p>
          <a:p>
            <a:endParaRPr lang="es-MX" dirty="0"/>
          </a:p>
          <a:p>
            <a:r>
              <a:rPr lang="es-MX" b="1" dirty="0"/>
              <a:t>IMPORTANTE LA MEMBRESIA Y EL SET DE INICIO JUNTOS POR $99.00 al mismo tiempo si hizo 100 puntos es el primer paso para el programa de bienvenida.</a:t>
            </a:r>
          </a:p>
          <a:p>
            <a:endParaRPr lang="es-MX" b="1" dirty="0"/>
          </a:p>
          <a:p>
            <a:r>
              <a:rPr lang="es-MX" b="1" dirty="0"/>
              <a:t>TODO POR MENOS DE 100 PESOS, ESTO SI ES ACCESIBLE PARA CUALQUIERA.</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5</a:t>
            </a:fld>
            <a:endParaRPr lang="es-MX"/>
          </a:p>
        </p:txBody>
      </p:sp>
    </p:spTree>
    <p:extLst>
      <p:ext uri="{BB962C8B-B14F-4D97-AF65-F5344CB8AC3E}">
        <p14:creationId xmlns:p14="http://schemas.microsoft.com/office/powerpoint/2010/main" val="408941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a:p>
            <a:r>
              <a:rPr lang="es-MX" dirty="0"/>
              <a:t>Empezar ganando 5000 pesos siempre es un buen inicio para que después tu socio pueda elegir consintiente lo que desea hacer en Oriflame </a:t>
            </a:r>
          </a:p>
          <a:p>
            <a:endParaRPr lang="es-MX" dirty="0"/>
          </a:p>
          <a:p>
            <a:r>
              <a:rPr lang="es-MX" dirty="0"/>
              <a:t>Es tu oportunidad a ofrecer ayuda para algo alcanzable y atractivo </a:t>
            </a:r>
          </a:p>
          <a:p>
            <a:r>
              <a:rPr lang="es-MX" b="1" dirty="0"/>
              <a:t>LA LABOR DE UN LÍDER ES APOYAR</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6</a:t>
            </a:fld>
            <a:endParaRPr lang="es-MX"/>
          </a:p>
        </p:txBody>
      </p:sp>
    </p:spTree>
    <p:extLst>
      <p:ext uri="{BB962C8B-B14F-4D97-AF65-F5344CB8AC3E}">
        <p14:creationId xmlns:p14="http://schemas.microsoft.com/office/powerpoint/2010/main" val="14559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 QUIÉN NO LE HACE FALTA $5000.00?</a:t>
            </a:r>
          </a:p>
          <a:p>
            <a:endParaRPr lang="es-MX" dirty="0"/>
          </a:p>
          <a:p>
            <a:endParaRPr lang="es-MX" dirty="0"/>
          </a:p>
          <a:p>
            <a:r>
              <a:rPr lang="es-MX" dirty="0"/>
              <a:t>Este es realmente un mensaje poderoso, para que puedas ofrecer al invitar a las personas, úsalo y aprovéchalo.</a:t>
            </a:r>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3AD553-9F12-1041-9B4B-BFDD4053CB4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89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Conéctalo con algún sueño o necesidad de tu socio, ¿deudas? Un gusto? Unos zapatos? ¿un celular? ¿Unas vacaciones?</a:t>
            </a:r>
          </a:p>
          <a:p>
            <a:endParaRPr lang="es-MX" dirty="0"/>
          </a:p>
          <a:p>
            <a:r>
              <a:rPr lang="es-MX" b="1" dirty="0"/>
              <a:t>Cuando conectamos lo que ofrecemos con un sueño se vuelve más poderoso para llevar a la acción.</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8</a:t>
            </a:fld>
            <a:endParaRPr lang="es-MX"/>
          </a:p>
        </p:txBody>
      </p:sp>
    </p:spTree>
    <p:extLst>
      <p:ext uri="{BB962C8B-B14F-4D97-AF65-F5344CB8AC3E}">
        <p14:creationId xmlns:p14="http://schemas.microsoft.com/office/powerpoint/2010/main" val="239481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i="1" dirty="0"/>
              <a:t>Ahora habrá que explicar de dónde salen los 5000 pesos:</a:t>
            </a:r>
          </a:p>
          <a:p>
            <a:endParaRPr lang="es-MX" dirty="0"/>
          </a:p>
          <a:p>
            <a:pPr marL="171450" indent="-171450">
              <a:buFont typeface="Arial" panose="020B0604020202020204" pitchFamily="34" charset="0"/>
              <a:buChar char="•"/>
            </a:pPr>
            <a:r>
              <a:rPr lang="es-MX" dirty="0"/>
              <a:t>Si se vende a precio normal cada producto de los 4 set que se reciben en los 4 catálogos del programa de bienvenida se obtendrá una ganancia (específica en cada </a:t>
            </a:r>
            <a:r>
              <a:rPr lang="es-MX" dirty="0" err="1"/>
              <a:t>slide</a:t>
            </a:r>
            <a:r>
              <a:rPr lang="es-MX" dirty="0"/>
              <a:t> de explicación por pasos, más adelante)</a:t>
            </a:r>
          </a:p>
          <a:p>
            <a:pPr marL="171450" indent="-171450">
              <a:buFont typeface="Arial" panose="020B0604020202020204" pitchFamily="34" charset="0"/>
              <a:buChar char="•"/>
            </a:pPr>
            <a:r>
              <a:rPr lang="es-MX" dirty="0"/>
              <a:t>Se debe sumar la ganancia inmediata obtenida de la venta de los 4 pedidos de 100 puntos que como mínimo deben realizar para estar participando en el programa de bienvenida (recuerda que si en un catálogo se hacen menos de 100 puntos , ya no se podrá participar )</a:t>
            </a:r>
          </a:p>
          <a:p>
            <a:pPr marL="171450" indent="-171450">
              <a:buFont typeface="Arial" panose="020B0604020202020204" pitchFamily="34" charset="0"/>
              <a:buChar char="•"/>
            </a:pPr>
            <a:r>
              <a:rPr lang="es-MX" dirty="0"/>
              <a:t>Ahora al total sumado de la ganancia  de los 4 catálogos (venta de set y pedidos) se le debe restar el costo de envío, y el costo de cada set  </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r>
              <a:rPr lang="es-MX" dirty="0"/>
              <a:t>Así es como se podrá ganar los 5000 pesos , </a:t>
            </a:r>
          </a:p>
          <a:p>
            <a:pPr marL="171450" indent="-171450">
              <a:buFont typeface="Arial" panose="020B0604020202020204" pitchFamily="34" charset="0"/>
              <a:buChar char="•"/>
            </a:pPr>
            <a:endParaRPr lang="es-MX" dirty="0"/>
          </a:p>
          <a:p>
            <a:pPr marL="0" indent="0">
              <a:buFont typeface="Arial" panose="020B0604020202020204" pitchFamily="34" charset="0"/>
              <a:buNone/>
            </a:pPr>
            <a:r>
              <a:rPr lang="es-MX" b="1" i="1" dirty="0"/>
              <a:t>IMAGINA SI EL SOCIO NUEVO HACE UN PEDIDO DE MÁS DE 100 PUNTOS Y LOS VENDE…. </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endParaRPr lang="es-MX" dirty="0"/>
          </a:p>
          <a:p>
            <a:pPr marL="0" indent="0">
              <a:buFont typeface="Arial" panose="020B0604020202020204" pitchFamily="34" charset="0"/>
              <a:buNone/>
            </a:pPr>
            <a:r>
              <a:rPr lang="es-MX" i="1" dirty="0"/>
              <a:t>Veamos a detalle …..(dale al siguiente </a:t>
            </a:r>
            <a:r>
              <a:rPr lang="es-MX" i="1" dirty="0" err="1"/>
              <a:t>slide</a:t>
            </a:r>
            <a:r>
              <a:rPr lang="es-MX" i="1" dirty="0"/>
              <a:t> </a:t>
            </a:r>
          </a:p>
        </p:txBody>
      </p:sp>
      <p:sp>
        <p:nvSpPr>
          <p:cNvPr id="4" name="Marcador de número de diapositiva 3"/>
          <p:cNvSpPr>
            <a:spLocks noGrp="1"/>
          </p:cNvSpPr>
          <p:nvPr>
            <p:ph type="sldNum" sz="quarter" idx="10"/>
          </p:nvPr>
        </p:nvSpPr>
        <p:spPr/>
        <p:txBody>
          <a:bodyPr/>
          <a:lstStyle/>
          <a:p>
            <a:fld id="{A3786402-4669-4825-85E3-C1541103FCE6}" type="slidenum">
              <a:rPr lang="es-MX" smtClean="0"/>
              <a:t>9</a:t>
            </a:fld>
            <a:endParaRPr lang="es-MX"/>
          </a:p>
        </p:txBody>
      </p:sp>
    </p:spTree>
    <p:extLst>
      <p:ext uri="{BB962C8B-B14F-4D97-AF65-F5344CB8AC3E}">
        <p14:creationId xmlns:p14="http://schemas.microsoft.com/office/powerpoint/2010/main" val="2399801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486707-991E-4F4D-B4C1-AA6A315DFE46}"/>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199075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9D61B-B53A-644F-A50C-D1AD848FA66B}"/>
              </a:ext>
            </a:extLst>
          </p:cNvPr>
          <p:cNvSpPr>
            <a:spLocks noGrp="1"/>
          </p:cNvSpPr>
          <p:nvPr>
            <p:ph type="title"/>
          </p:nvPr>
        </p:nvSpPr>
        <p:spPr>
          <a:xfrm>
            <a:off x="838200" y="366185"/>
            <a:ext cx="10515600" cy="1325033"/>
          </a:xfrm>
          <a:prstGeom prst="rect">
            <a:avLst/>
          </a:prstGeom>
        </p:spPr>
        <p:txBody>
          <a:bodyPr/>
          <a:lstStyle>
            <a:lvl1pPr>
              <a:defRPr sz="3733"/>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2531071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154872-402B-C048-9686-0346AE4CB65D}"/>
              </a:ext>
            </a:extLst>
          </p:cNvPr>
          <p:cNvPicPr>
            <a:picLocks noChangeAspect="1"/>
          </p:cNvPicPr>
          <p:nvPr userDrawn="1"/>
        </p:nvPicPr>
        <p:blipFill>
          <a:blip r:embed="rId2"/>
          <a:stretch>
            <a:fillRect/>
          </a:stretch>
        </p:blipFill>
        <p:spPr>
          <a:xfrm>
            <a:off x="1806" y="0"/>
            <a:ext cx="12188388" cy="6858000"/>
          </a:xfrm>
          <a:prstGeom prst="rect">
            <a:avLst/>
          </a:prstGeom>
        </p:spPr>
      </p:pic>
      <p:sp>
        <p:nvSpPr>
          <p:cNvPr id="4" name="Título 1">
            <a:extLst>
              <a:ext uri="{FF2B5EF4-FFF2-40B4-BE49-F238E27FC236}">
                <a16:creationId xmlns:a16="http://schemas.microsoft.com/office/drawing/2014/main" id="{BF8B2F34-C98F-3347-851A-098892C477C5}"/>
              </a:ext>
            </a:extLst>
          </p:cNvPr>
          <p:cNvSpPr>
            <a:spLocks noGrp="1"/>
          </p:cNvSpPr>
          <p:nvPr>
            <p:ph type="title"/>
          </p:nvPr>
        </p:nvSpPr>
        <p:spPr>
          <a:xfrm>
            <a:off x="838200" y="366185"/>
            <a:ext cx="10515600" cy="1325033"/>
          </a:xfrm>
          <a:prstGeom prst="rect">
            <a:avLst/>
          </a:prstGeom>
        </p:spPr>
        <p:txBody>
          <a:bodyPr/>
          <a:lstStyle>
            <a:lvl1pPr>
              <a:defRPr sz="3733"/>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021028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2B30D3C-26D6-9248-85BF-A6800CBC09F6}"/>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3191471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486707-991E-4F4D-B4C1-AA6A315DFE46}"/>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3668049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154872-402B-C048-9686-0346AE4CB65D}"/>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345777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2B30D3C-26D6-9248-85BF-A6800CBC09F6}"/>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10711102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36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11960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B24CBBB-896F-6E4F-AD64-CD1BF4D18164}"/>
              </a:ext>
            </a:extLst>
          </p:cNvPr>
          <p:cNvPicPr>
            <a:picLocks noChangeAspect="1"/>
          </p:cNvPicPr>
          <p:nvPr/>
        </p:nvPicPr>
        <p:blipFill rotWithShape="1">
          <a:blip r:embed="rId3"/>
          <a:srcRect l="50000" r="16386"/>
          <a:stretch/>
        </p:blipFill>
        <p:spPr>
          <a:xfrm>
            <a:off x="3905572" y="0"/>
            <a:ext cx="4096962" cy="6858000"/>
          </a:xfrm>
          <a:prstGeom prst="rect">
            <a:avLst/>
          </a:prstGeom>
        </p:spPr>
      </p:pic>
      <p:pic>
        <p:nvPicPr>
          <p:cNvPr id="12" name="Imagen 11">
            <a:extLst>
              <a:ext uri="{FF2B5EF4-FFF2-40B4-BE49-F238E27FC236}">
                <a16:creationId xmlns:a16="http://schemas.microsoft.com/office/drawing/2014/main" id="{C19A9353-B3DF-9745-A3EE-6EA7777F030A}"/>
              </a:ext>
            </a:extLst>
          </p:cNvPr>
          <p:cNvPicPr>
            <a:picLocks noChangeAspect="1"/>
          </p:cNvPicPr>
          <p:nvPr/>
        </p:nvPicPr>
        <p:blipFill rotWithShape="1">
          <a:blip r:embed="rId4"/>
          <a:srcRect l="40084" r="25558"/>
          <a:stretch/>
        </p:blipFill>
        <p:spPr>
          <a:xfrm>
            <a:off x="8002534" y="0"/>
            <a:ext cx="4187660" cy="6858000"/>
          </a:xfrm>
          <a:prstGeom prst="rect">
            <a:avLst/>
          </a:prstGeom>
        </p:spPr>
      </p:pic>
      <p:pic>
        <p:nvPicPr>
          <p:cNvPr id="10" name="Imagen 9">
            <a:extLst>
              <a:ext uri="{FF2B5EF4-FFF2-40B4-BE49-F238E27FC236}">
                <a16:creationId xmlns:a16="http://schemas.microsoft.com/office/drawing/2014/main" id="{491666FE-CAE4-0749-96DF-552E80A01B5D}"/>
              </a:ext>
            </a:extLst>
          </p:cNvPr>
          <p:cNvPicPr>
            <a:picLocks noChangeAspect="1"/>
          </p:cNvPicPr>
          <p:nvPr/>
        </p:nvPicPr>
        <p:blipFill rotWithShape="1">
          <a:blip r:embed="rId5"/>
          <a:srcRect l="39443" t="-18" r="28529" b="18"/>
          <a:stretch/>
        </p:blipFill>
        <p:spPr>
          <a:xfrm>
            <a:off x="1806" y="0"/>
            <a:ext cx="3903767" cy="6858000"/>
          </a:xfrm>
          <a:prstGeom prst="rect">
            <a:avLst/>
          </a:prstGeom>
        </p:spPr>
      </p:pic>
      <p:pic>
        <p:nvPicPr>
          <p:cNvPr id="17" name="Imagen 16">
            <a:extLst>
              <a:ext uri="{FF2B5EF4-FFF2-40B4-BE49-F238E27FC236}">
                <a16:creationId xmlns:a16="http://schemas.microsoft.com/office/drawing/2014/main" id="{735DE4BB-EE53-DB46-9D2E-110B46018F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0" y="-13051"/>
            <a:ext cx="12213769" cy="6872281"/>
          </a:xfrm>
          <a:prstGeom prst="rect">
            <a:avLst/>
          </a:prstGeom>
        </p:spPr>
      </p:pic>
      <p:sp>
        <p:nvSpPr>
          <p:cNvPr id="11" name="Rectángulo 10">
            <a:extLst>
              <a:ext uri="{FF2B5EF4-FFF2-40B4-BE49-F238E27FC236}">
                <a16:creationId xmlns:a16="http://schemas.microsoft.com/office/drawing/2014/main" id="{717973A5-32BF-E04A-B32F-50913B027ABE}"/>
              </a:ext>
            </a:extLst>
          </p:cNvPr>
          <p:cNvSpPr/>
          <p:nvPr/>
        </p:nvSpPr>
        <p:spPr>
          <a:xfrm>
            <a:off x="1" y="4106779"/>
            <a:ext cx="12190193" cy="1158750"/>
          </a:xfrm>
          <a:prstGeom prst="rect">
            <a:avLst/>
          </a:prstGeom>
          <a:gradFill flip="none" rotWithShape="1">
            <a:gsLst>
              <a:gs pos="0">
                <a:srgbClr val="E28F71"/>
              </a:gs>
              <a:gs pos="100000">
                <a:srgbClr val="E28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sp>
        <p:nvSpPr>
          <p:cNvPr id="13" name="Título 1">
            <a:extLst>
              <a:ext uri="{FF2B5EF4-FFF2-40B4-BE49-F238E27FC236}">
                <a16:creationId xmlns:a16="http://schemas.microsoft.com/office/drawing/2014/main" id="{D5BFF65C-6AA5-3641-91C2-F7AF223B682A}"/>
              </a:ext>
            </a:extLst>
          </p:cNvPr>
          <p:cNvSpPr>
            <a:spLocks noGrp="1"/>
          </p:cNvSpPr>
          <p:nvPr>
            <p:ph type="title"/>
          </p:nvPr>
        </p:nvSpPr>
        <p:spPr>
          <a:xfrm>
            <a:off x="1064" y="4137082"/>
            <a:ext cx="3904507" cy="1032196"/>
          </a:xfrm>
        </p:spPr>
        <p:txBody>
          <a:bodyPr anchor="ctr"/>
          <a:lstStyle/>
          <a:p>
            <a:pPr algn="ctr"/>
            <a:r>
              <a:rPr lang="en-US" sz="2800" b="1" dirty="0" err="1">
                <a:solidFill>
                  <a:schemeClr val="bg1"/>
                </a:solidFill>
                <a:effectLst>
                  <a:outerShdw blurRad="50800" dist="38100" dir="2700000" algn="tl" rotWithShape="0">
                    <a:prstClr val="black">
                      <a:alpha val="40000"/>
                    </a:prstClr>
                  </a:outerShdw>
                </a:effectLst>
                <a:latin typeface="+mn-lt"/>
              </a:rPr>
              <a:t>VERTE</a:t>
            </a:r>
            <a:r>
              <a:rPr lang="en-US" sz="2800" b="1" dirty="0">
                <a:solidFill>
                  <a:schemeClr val="bg1"/>
                </a:solidFill>
                <a:effectLst>
                  <a:outerShdw blurRad="50800" dist="38100" dir="2700000" algn="tl" rotWithShape="0">
                    <a:prstClr val="black">
                      <a:alpha val="40000"/>
                    </a:prstClr>
                  </a:outerShdw>
                </a:effectLst>
                <a:latin typeface="+mn-lt"/>
              </a:rPr>
              <a:t> Y</a:t>
            </a:r>
            <a:br>
              <a:rPr lang="en-US" sz="2800" b="1" dirty="0">
                <a:solidFill>
                  <a:schemeClr val="bg1"/>
                </a:solidFill>
                <a:effectLst>
                  <a:outerShdw blurRad="50800" dist="38100" dir="2700000" algn="tl" rotWithShape="0">
                    <a:prstClr val="black">
                      <a:alpha val="40000"/>
                    </a:prstClr>
                  </a:outerShdw>
                </a:effectLst>
                <a:latin typeface="+mn-lt"/>
              </a:rPr>
            </a:br>
            <a:r>
              <a:rPr lang="en-US" sz="2800" b="1" dirty="0">
                <a:solidFill>
                  <a:schemeClr val="bg1"/>
                </a:solidFill>
                <a:effectLst>
                  <a:outerShdw blurRad="50800" dist="38100" dir="2700000" algn="tl" rotWithShape="0">
                    <a:prstClr val="black">
                      <a:alpha val="40000"/>
                    </a:prstClr>
                  </a:outerShdw>
                </a:effectLst>
                <a:latin typeface="+mn-lt"/>
              </a:rPr>
              <a:t> </a:t>
            </a:r>
            <a:r>
              <a:rPr lang="en-US" sz="2800" b="1" dirty="0" err="1">
                <a:solidFill>
                  <a:schemeClr val="bg1"/>
                </a:solidFill>
                <a:effectLst>
                  <a:outerShdw blurRad="50800" dist="38100" dir="2700000" algn="tl" rotWithShape="0">
                    <a:prstClr val="black">
                      <a:alpha val="40000"/>
                    </a:prstClr>
                  </a:outerShdw>
                </a:effectLst>
                <a:latin typeface="+mn-lt"/>
              </a:rPr>
              <a:t>SENTIRTE</a:t>
            </a:r>
            <a:r>
              <a:rPr lang="en-US" sz="2800" b="1" dirty="0">
                <a:solidFill>
                  <a:schemeClr val="bg1"/>
                </a:solidFill>
                <a:effectLst>
                  <a:outerShdw blurRad="50800" dist="38100" dir="2700000" algn="tl" rotWithShape="0">
                    <a:prstClr val="black">
                      <a:alpha val="40000"/>
                    </a:prstClr>
                  </a:outerShdw>
                </a:effectLst>
                <a:latin typeface="+mn-lt"/>
              </a:rPr>
              <a:t> BIEN</a:t>
            </a:r>
            <a:endParaRPr lang="en-US" sz="1050" b="1" dirty="0">
              <a:solidFill>
                <a:schemeClr val="bg1"/>
              </a:solidFill>
              <a:effectLst>
                <a:outerShdw blurRad="50800" dist="38100" dir="2700000" algn="tl" rotWithShape="0">
                  <a:prstClr val="black">
                    <a:alpha val="40000"/>
                  </a:prstClr>
                </a:outerShdw>
              </a:effectLst>
              <a:latin typeface="+mn-lt"/>
            </a:endParaRPr>
          </a:p>
        </p:txBody>
      </p:sp>
      <p:sp>
        <p:nvSpPr>
          <p:cNvPr id="15" name="Título 1">
            <a:extLst>
              <a:ext uri="{FF2B5EF4-FFF2-40B4-BE49-F238E27FC236}">
                <a16:creationId xmlns:a16="http://schemas.microsoft.com/office/drawing/2014/main" id="{228C9D36-817F-8142-A25A-9DFCD33EC38A}"/>
              </a:ext>
            </a:extLst>
          </p:cNvPr>
          <p:cNvSpPr txBox="1">
            <a:spLocks/>
          </p:cNvSpPr>
          <p:nvPr/>
        </p:nvSpPr>
        <p:spPr>
          <a:xfrm>
            <a:off x="3981543" y="4134498"/>
            <a:ext cx="3904507" cy="1032196"/>
          </a:xfrm>
          <a:prstGeom prst="rect">
            <a:avLst/>
          </a:prstGeom>
        </p:spPr>
        <p:txBody>
          <a:bodyPr anchor="ctr"/>
          <a:lstStyle>
            <a:lvl1pPr algn="l" defTabSz="914377" rtl="0" eaLnBrk="1" latinLnBrk="0" hangingPunct="1">
              <a:lnSpc>
                <a:spcPct val="90000"/>
              </a:lnSpc>
              <a:spcBef>
                <a:spcPct val="0"/>
              </a:spcBef>
              <a:buNone/>
              <a:defRPr sz="3733" kern="1200">
                <a:solidFill>
                  <a:schemeClr val="tx1"/>
                </a:solidFill>
                <a:latin typeface="+mj-lt"/>
                <a:ea typeface="+mj-ea"/>
                <a:cs typeface="+mj-cs"/>
              </a:defRPr>
            </a:lvl1pPr>
          </a:lstStyle>
          <a:p>
            <a:pPr algn="ctr"/>
            <a:r>
              <a:rPr lang="en-US" sz="2800" b="1" dirty="0" err="1">
                <a:solidFill>
                  <a:schemeClr val="bg1"/>
                </a:solidFill>
                <a:effectLst>
                  <a:outerShdw blurRad="50800" dist="38100" dir="2700000" algn="tl" rotWithShape="0">
                    <a:prstClr val="black">
                      <a:alpha val="40000"/>
                    </a:prstClr>
                  </a:outerShdw>
                </a:effectLst>
                <a:latin typeface="+mn-lt"/>
              </a:rPr>
              <a:t>GANAR</a:t>
            </a:r>
            <a:r>
              <a:rPr lang="en-US" sz="2800" b="1" dirty="0">
                <a:solidFill>
                  <a:schemeClr val="bg1"/>
                </a:solidFill>
                <a:effectLst>
                  <a:outerShdw blurRad="50800" dist="38100" dir="2700000" algn="tl" rotWithShape="0">
                    <a:prstClr val="black">
                      <a:alpha val="40000"/>
                    </a:prstClr>
                  </a:outerShdw>
                </a:effectLst>
                <a:latin typeface="+mn-lt"/>
              </a:rPr>
              <a:t> </a:t>
            </a:r>
            <a:r>
              <a:rPr lang="en-US" sz="2800" b="1" dirty="0" err="1">
                <a:solidFill>
                  <a:schemeClr val="bg1"/>
                </a:solidFill>
                <a:effectLst>
                  <a:outerShdw blurRad="50800" dist="38100" dir="2700000" algn="tl" rotWithShape="0">
                    <a:prstClr val="black">
                      <a:alpha val="40000"/>
                    </a:prstClr>
                  </a:outerShdw>
                </a:effectLst>
                <a:latin typeface="+mn-lt"/>
              </a:rPr>
              <a:t>DINERO</a:t>
            </a:r>
            <a:endParaRPr lang="en-US" sz="1050" b="1" dirty="0">
              <a:solidFill>
                <a:schemeClr val="bg1"/>
              </a:solidFill>
              <a:effectLst>
                <a:outerShdw blurRad="50800" dist="38100" dir="2700000" algn="tl" rotWithShape="0">
                  <a:prstClr val="black">
                    <a:alpha val="40000"/>
                  </a:prstClr>
                </a:outerShdw>
              </a:effectLst>
              <a:latin typeface="+mn-lt"/>
            </a:endParaRPr>
          </a:p>
        </p:txBody>
      </p:sp>
      <p:sp>
        <p:nvSpPr>
          <p:cNvPr id="16" name="Título 1">
            <a:extLst>
              <a:ext uri="{FF2B5EF4-FFF2-40B4-BE49-F238E27FC236}">
                <a16:creationId xmlns:a16="http://schemas.microsoft.com/office/drawing/2014/main" id="{105CD8E3-9362-394C-AB0D-324CBFEBDD4E}"/>
              </a:ext>
            </a:extLst>
          </p:cNvPr>
          <p:cNvSpPr txBox="1">
            <a:spLocks/>
          </p:cNvSpPr>
          <p:nvPr/>
        </p:nvSpPr>
        <p:spPr>
          <a:xfrm>
            <a:off x="8240993" y="4162913"/>
            <a:ext cx="3904507" cy="1032196"/>
          </a:xfrm>
          <a:prstGeom prst="rect">
            <a:avLst/>
          </a:prstGeom>
        </p:spPr>
        <p:txBody>
          <a:bodyPr anchor="ctr"/>
          <a:lstStyle>
            <a:lvl1pPr algn="l" defTabSz="914377" rtl="0" eaLnBrk="1" latinLnBrk="0" hangingPunct="1">
              <a:lnSpc>
                <a:spcPct val="90000"/>
              </a:lnSpc>
              <a:spcBef>
                <a:spcPct val="0"/>
              </a:spcBef>
              <a:buNone/>
              <a:defRPr sz="3733" kern="1200">
                <a:solidFill>
                  <a:schemeClr val="tx1"/>
                </a:solidFill>
                <a:latin typeface="+mj-lt"/>
                <a:ea typeface="+mj-ea"/>
                <a:cs typeface="+mj-cs"/>
              </a:defRPr>
            </a:lvl1pPr>
          </a:lstStyle>
          <a:p>
            <a:pPr algn="ctr"/>
            <a:r>
              <a:rPr lang="en-US" sz="2800" b="1" dirty="0" err="1">
                <a:solidFill>
                  <a:schemeClr val="bg1"/>
                </a:solidFill>
                <a:effectLst>
                  <a:outerShdw blurRad="50800" dist="38100" dir="2700000" algn="tl" rotWithShape="0">
                    <a:prstClr val="black">
                      <a:alpha val="40000"/>
                    </a:prstClr>
                  </a:outerShdw>
                </a:effectLst>
                <a:latin typeface="+mn-lt"/>
              </a:rPr>
              <a:t>PASARLA</a:t>
            </a:r>
            <a:r>
              <a:rPr lang="en-US" sz="2800" b="1" dirty="0">
                <a:solidFill>
                  <a:schemeClr val="bg1"/>
                </a:solidFill>
                <a:effectLst>
                  <a:outerShdw blurRad="50800" dist="38100" dir="2700000" algn="tl" rotWithShape="0">
                    <a:prstClr val="black">
                      <a:alpha val="40000"/>
                    </a:prstClr>
                  </a:outerShdw>
                </a:effectLst>
                <a:latin typeface="+mn-lt"/>
              </a:rPr>
              <a:t> BIEN</a:t>
            </a:r>
            <a:endParaRPr lang="en-US" sz="1050" b="1" dirty="0">
              <a:solidFill>
                <a:schemeClr val="bg1"/>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160089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BBEC17-5F2C-DB40-8A12-BC4D2A4C5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pic>
        <p:nvPicPr>
          <p:cNvPr id="13" name="Imagen 12">
            <a:extLst>
              <a:ext uri="{FF2B5EF4-FFF2-40B4-BE49-F238E27FC236}">
                <a16:creationId xmlns:a16="http://schemas.microsoft.com/office/drawing/2014/main" id="{394ECDB9-FB5B-BD4E-8070-8446FFB94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Tree>
    <p:extLst>
      <p:ext uri="{BB962C8B-B14F-4D97-AF65-F5344CB8AC3E}">
        <p14:creationId xmlns:p14="http://schemas.microsoft.com/office/powerpoint/2010/main" val="309012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03E8DD3-D2B8-F144-AA40-F667E43D54C0}"/>
              </a:ext>
            </a:extLst>
          </p:cNvPr>
          <p:cNvPicPr>
            <a:picLocks noChangeAspect="1"/>
          </p:cNvPicPr>
          <p:nvPr/>
        </p:nvPicPr>
        <p:blipFill rotWithShape="1">
          <a:blip r:embed="rId3">
            <a:extLst>
              <a:ext uri="{28A0092B-C50C-407E-A947-70E740481C1C}">
                <a14:useLocalDpi xmlns:a14="http://schemas.microsoft.com/office/drawing/2010/main" val="0"/>
              </a:ext>
            </a:extLst>
          </a:blip>
          <a:srcRect t="32626" b="18327"/>
          <a:stretch/>
        </p:blipFill>
        <p:spPr>
          <a:xfrm>
            <a:off x="0" y="2743874"/>
            <a:ext cx="12192000" cy="3363013"/>
          </a:xfrm>
          <a:prstGeom prst="rect">
            <a:avLst/>
          </a:prstGeom>
        </p:spPr>
      </p:pic>
      <p:pic>
        <p:nvPicPr>
          <p:cNvPr id="11" name="Imagen 10">
            <a:extLst>
              <a:ext uri="{FF2B5EF4-FFF2-40B4-BE49-F238E27FC236}">
                <a16:creationId xmlns:a16="http://schemas.microsoft.com/office/drawing/2014/main" id="{56931E54-2546-F04B-88B9-503B57AD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7582" cy="6868800"/>
          </a:xfrm>
          <a:prstGeom prst="rect">
            <a:avLst/>
          </a:prstGeom>
        </p:spPr>
      </p:pic>
      <p:sp>
        <p:nvSpPr>
          <p:cNvPr id="9" name="Rectángulo 8">
            <a:extLst>
              <a:ext uri="{FF2B5EF4-FFF2-40B4-BE49-F238E27FC236}">
                <a16:creationId xmlns:a16="http://schemas.microsoft.com/office/drawing/2014/main" id="{60827C26-A7DA-8B42-A150-ABF30A796858}"/>
              </a:ext>
            </a:extLst>
          </p:cNvPr>
          <p:cNvSpPr/>
          <p:nvPr/>
        </p:nvSpPr>
        <p:spPr>
          <a:xfrm>
            <a:off x="1807" y="541044"/>
            <a:ext cx="12190193" cy="1414621"/>
          </a:xfrm>
          <a:prstGeom prst="rect">
            <a:avLst/>
          </a:prstGeom>
          <a:gradFill flip="none" rotWithShape="1">
            <a:gsLst>
              <a:gs pos="0">
                <a:srgbClr val="E28F71"/>
              </a:gs>
              <a:gs pos="100000">
                <a:srgbClr val="E28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sp>
        <p:nvSpPr>
          <p:cNvPr id="10" name="Título 1">
            <a:extLst>
              <a:ext uri="{FF2B5EF4-FFF2-40B4-BE49-F238E27FC236}">
                <a16:creationId xmlns:a16="http://schemas.microsoft.com/office/drawing/2014/main" id="{A17B05CC-ECD3-E548-9FC3-DC7FC83A33A7}"/>
              </a:ext>
            </a:extLst>
          </p:cNvPr>
          <p:cNvSpPr>
            <a:spLocks noGrp="1"/>
          </p:cNvSpPr>
          <p:nvPr>
            <p:ph type="title"/>
          </p:nvPr>
        </p:nvSpPr>
        <p:spPr>
          <a:xfrm>
            <a:off x="269110" y="711196"/>
            <a:ext cx="7535946" cy="1101945"/>
          </a:xfrm>
        </p:spPr>
        <p:txBody>
          <a:bodyPr anchor="ctr"/>
          <a:lstStyle/>
          <a:p>
            <a:pPr algn="ctr"/>
            <a:r>
              <a:rPr lang="en-US" sz="5867" b="1" dirty="0">
                <a:solidFill>
                  <a:schemeClr val="bg1"/>
                </a:solidFill>
                <a:effectLst>
                  <a:outerShdw blurRad="50800" dist="38100" dir="2700000" algn="tl" rotWithShape="0">
                    <a:prstClr val="black">
                      <a:alpha val="40000"/>
                    </a:prstClr>
                  </a:outerShdw>
                </a:effectLst>
                <a:latin typeface="+mn-lt"/>
              </a:rPr>
              <a:t>1. SET DE </a:t>
            </a:r>
            <a:r>
              <a:rPr lang="en-US" sz="5867" b="1" dirty="0" err="1">
                <a:solidFill>
                  <a:schemeClr val="bg1"/>
                </a:solidFill>
                <a:effectLst>
                  <a:outerShdw blurRad="50800" dist="38100" dir="2700000" algn="tl" rotWithShape="0">
                    <a:prstClr val="black">
                      <a:alpha val="40000"/>
                    </a:prstClr>
                  </a:outerShdw>
                </a:effectLst>
                <a:latin typeface="+mn-lt"/>
              </a:rPr>
              <a:t>INICIO</a:t>
            </a:r>
            <a:endParaRPr lang="en-US" sz="2133" b="1" dirty="0">
              <a:solidFill>
                <a:schemeClr val="bg1"/>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18174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F23401-850D-F74E-AC28-1986035F0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pic>
        <p:nvPicPr>
          <p:cNvPr id="10" name="Imagen 9">
            <a:extLst>
              <a:ext uri="{FF2B5EF4-FFF2-40B4-BE49-F238E27FC236}">
                <a16:creationId xmlns:a16="http://schemas.microsoft.com/office/drawing/2014/main" id="{2840FE3F-715F-404B-A6FE-5ADCB7A9E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Tree>
    <p:extLst>
      <p:ext uri="{BB962C8B-B14F-4D97-AF65-F5344CB8AC3E}">
        <p14:creationId xmlns:p14="http://schemas.microsoft.com/office/powerpoint/2010/main" val="147788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BC01040-1FF0-5446-8BFF-BEAC176B62B4}"/>
              </a:ext>
            </a:extLst>
          </p:cNvPr>
          <p:cNvPicPr>
            <a:picLocks noChangeAspect="1"/>
          </p:cNvPicPr>
          <p:nvPr/>
        </p:nvPicPr>
        <p:blipFill rotWithShape="1">
          <a:blip r:embed="rId3">
            <a:extLst>
              <a:ext uri="{28A0092B-C50C-407E-A947-70E740481C1C}">
                <a14:useLocalDpi xmlns:a14="http://schemas.microsoft.com/office/drawing/2010/main" val="0"/>
              </a:ext>
            </a:extLst>
          </a:blip>
          <a:srcRect t="30994" b="21185"/>
          <a:stretch/>
        </p:blipFill>
        <p:spPr>
          <a:xfrm>
            <a:off x="0" y="2468721"/>
            <a:ext cx="12192000" cy="3278940"/>
          </a:xfrm>
          <a:prstGeom prst="rect">
            <a:avLst/>
          </a:prstGeom>
        </p:spPr>
      </p:pic>
      <p:pic>
        <p:nvPicPr>
          <p:cNvPr id="12" name="Imagen 11">
            <a:extLst>
              <a:ext uri="{FF2B5EF4-FFF2-40B4-BE49-F238E27FC236}">
                <a16:creationId xmlns:a16="http://schemas.microsoft.com/office/drawing/2014/main" id="{A02B84E3-0949-B24D-8CEE-9D4A48F83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
        <p:nvSpPr>
          <p:cNvPr id="8" name="Rectángulo 7">
            <a:extLst>
              <a:ext uri="{FF2B5EF4-FFF2-40B4-BE49-F238E27FC236}">
                <a16:creationId xmlns:a16="http://schemas.microsoft.com/office/drawing/2014/main" id="{5B4667B3-5069-BD42-B4F6-3ED9C359F8F6}"/>
              </a:ext>
            </a:extLst>
          </p:cNvPr>
          <p:cNvSpPr/>
          <p:nvPr/>
        </p:nvSpPr>
        <p:spPr>
          <a:xfrm>
            <a:off x="1807" y="541044"/>
            <a:ext cx="12190193" cy="1414621"/>
          </a:xfrm>
          <a:prstGeom prst="rect">
            <a:avLst/>
          </a:prstGeom>
          <a:gradFill flip="none" rotWithShape="1">
            <a:gsLst>
              <a:gs pos="0">
                <a:srgbClr val="C3B2A9"/>
              </a:gs>
              <a:gs pos="100000">
                <a:srgbClr val="C3B2A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sp>
        <p:nvSpPr>
          <p:cNvPr id="9" name="Título 1">
            <a:extLst>
              <a:ext uri="{FF2B5EF4-FFF2-40B4-BE49-F238E27FC236}">
                <a16:creationId xmlns:a16="http://schemas.microsoft.com/office/drawing/2014/main" id="{B989B846-EB2E-D245-9327-3022A313C30E}"/>
              </a:ext>
            </a:extLst>
          </p:cNvPr>
          <p:cNvSpPr>
            <a:spLocks noGrp="1"/>
          </p:cNvSpPr>
          <p:nvPr>
            <p:ph type="title"/>
          </p:nvPr>
        </p:nvSpPr>
        <p:spPr>
          <a:xfrm>
            <a:off x="269110" y="711196"/>
            <a:ext cx="7535946" cy="1101945"/>
          </a:xfrm>
        </p:spPr>
        <p:txBody>
          <a:bodyPr anchor="ctr"/>
          <a:lstStyle/>
          <a:p>
            <a:pPr algn="ctr"/>
            <a:r>
              <a:rPr lang="en-US" sz="5867" b="1" dirty="0">
                <a:solidFill>
                  <a:schemeClr val="bg1"/>
                </a:solidFill>
                <a:effectLst>
                  <a:outerShdw blurRad="50800" dist="38100" dir="2700000" algn="tl" rotWithShape="0">
                    <a:prstClr val="black">
                      <a:alpha val="40000"/>
                    </a:prstClr>
                  </a:outerShdw>
                </a:effectLst>
                <a:latin typeface="+mn-lt"/>
              </a:rPr>
              <a:t>2. SET LUXURY</a:t>
            </a:r>
            <a:endParaRPr lang="en-US" sz="2133" b="1" dirty="0">
              <a:solidFill>
                <a:schemeClr val="bg1"/>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2598380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3556798-95F3-224D-AE31-18CFCE54B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pic>
        <p:nvPicPr>
          <p:cNvPr id="13" name="Imagen 12">
            <a:extLst>
              <a:ext uri="{FF2B5EF4-FFF2-40B4-BE49-F238E27FC236}">
                <a16:creationId xmlns:a16="http://schemas.microsoft.com/office/drawing/2014/main" id="{38CFBC62-6920-464C-9F15-112D3D704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Tree>
    <p:extLst>
      <p:ext uri="{BB962C8B-B14F-4D97-AF65-F5344CB8AC3E}">
        <p14:creationId xmlns:p14="http://schemas.microsoft.com/office/powerpoint/2010/main" val="1532294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215AC64-7059-804D-9C4D-07157DC29CB0}"/>
              </a:ext>
            </a:extLst>
          </p:cNvPr>
          <p:cNvPicPr>
            <a:picLocks noChangeAspect="1"/>
          </p:cNvPicPr>
          <p:nvPr/>
        </p:nvPicPr>
        <p:blipFill rotWithShape="1">
          <a:blip r:embed="rId3">
            <a:extLst>
              <a:ext uri="{28A0092B-C50C-407E-A947-70E740481C1C}">
                <a14:useLocalDpi xmlns:a14="http://schemas.microsoft.com/office/drawing/2010/main" val="0"/>
              </a:ext>
            </a:extLst>
          </a:blip>
          <a:srcRect t="33331" b="26662"/>
          <a:stretch/>
        </p:blipFill>
        <p:spPr>
          <a:xfrm>
            <a:off x="0" y="2792187"/>
            <a:ext cx="12192000" cy="2743200"/>
          </a:xfrm>
          <a:prstGeom prst="rect">
            <a:avLst/>
          </a:prstGeom>
        </p:spPr>
      </p:pic>
      <p:pic>
        <p:nvPicPr>
          <p:cNvPr id="10" name="Imagen 9">
            <a:extLst>
              <a:ext uri="{FF2B5EF4-FFF2-40B4-BE49-F238E27FC236}">
                <a16:creationId xmlns:a16="http://schemas.microsoft.com/office/drawing/2014/main" id="{952A35A2-A5B9-7D49-9BEE-D0A87DEF2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
        <p:nvSpPr>
          <p:cNvPr id="6" name="Rectángulo 5">
            <a:extLst>
              <a:ext uri="{FF2B5EF4-FFF2-40B4-BE49-F238E27FC236}">
                <a16:creationId xmlns:a16="http://schemas.microsoft.com/office/drawing/2014/main" id="{F9FC1CC2-BB8E-D948-929F-81D7934CB6AF}"/>
              </a:ext>
            </a:extLst>
          </p:cNvPr>
          <p:cNvSpPr/>
          <p:nvPr/>
        </p:nvSpPr>
        <p:spPr>
          <a:xfrm>
            <a:off x="1807" y="541044"/>
            <a:ext cx="12190193" cy="1414621"/>
          </a:xfrm>
          <a:prstGeom prst="rect">
            <a:avLst/>
          </a:prstGeom>
          <a:gradFill flip="none" rotWithShape="1">
            <a:gsLst>
              <a:gs pos="0">
                <a:srgbClr val="9FCCC2"/>
              </a:gs>
              <a:gs pos="100000">
                <a:srgbClr val="9FCCC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sp>
        <p:nvSpPr>
          <p:cNvPr id="7" name="Título 1">
            <a:extLst>
              <a:ext uri="{FF2B5EF4-FFF2-40B4-BE49-F238E27FC236}">
                <a16:creationId xmlns:a16="http://schemas.microsoft.com/office/drawing/2014/main" id="{FAC329CC-ED38-5049-B1ED-C720003646C0}"/>
              </a:ext>
            </a:extLst>
          </p:cNvPr>
          <p:cNvSpPr>
            <a:spLocks noGrp="1"/>
          </p:cNvSpPr>
          <p:nvPr>
            <p:ph type="title"/>
          </p:nvPr>
        </p:nvSpPr>
        <p:spPr>
          <a:xfrm>
            <a:off x="269110" y="711196"/>
            <a:ext cx="8923876" cy="1101945"/>
          </a:xfrm>
        </p:spPr>
        <p:txBody>
          <a:bodyPr anchor="ctr"/>
          <a:lstStyle/>
          <a:p>
            <a:pPr algn="ctr"/>
            <a:r>
              <a:rPr lang="en-US" sz="5867" b="1" dirty="0">
                <a:solidFill>
                  <a:schemeClr val="bg1"/>
                </a:solidFill>
                <a:effectLst>
                  <a:outerShdw blurRad="50800" dist="38100" dir="2700000" algn="tl" rotWithShape="0">
                    <a:prstClr val="black">
                      <a:alpha val="40000"/>
                    </a:prstClr>
                  </a:outerShdw>
                </a:effectLst>
                <a:latin typeface="+mn-lt"/>
              </a:rPr>
              <a:t>3. SET </a:t>
            </a:r>
            <a:r>
              <a:rPr lang="en-US" sz="5867" b="1" dirty="0" err="1">
                <a:solidFill>
                  <a:schemeClr val="bg1"/>
                </a:solidFill>
                <a:effectLst>
                  <a:outerShdw blurRad="50800" dist="38100" dir="2700000" algn="tl" rotWithShape="0">
                    <a:prstClr val="black">
                      <a:alpha val="40000"/>
                    </a:prstClr>
                  </a:outerShdw>
                </a:effectLst>
                <a:latin typeface="+mn-lt"/>
              </a:rPr>
              <a:t>SUSTENTABLE</a:t>
            </a:r>
            <a:endParaRPr lang="en-US" sz="2133" b="1" dirty="0">
              <a:solidFill>
                <a:schemeClr val="bg1"/>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76534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71F457C-4A28-9741-BD32-39297330C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pic>
        <p:nvPicPr>
          <p:cNvPr id="10" name="Imagen 9">
            <a:extLst>
              <a:ext uri="{FF2B5EF4-FFF2-40B4-BE49-F238E27FC236}">
                <a16:creationId xmlns:a16="http://schemas.microsoft.com/office/drawing/2014/main" id="{675EA98E-EC6D-7143-8233-985E3622A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Tree>
    <p:extLst>
      <p:ext uri="{BB962C8B-B14F-4D97-AF65-F5344CB8AC3E}">
        <p14:creationId xmlns:p14="http://schemas.microsoft.com/office/powerpoint/2010/main" val="1897668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953404A-B0E6-0D41-883D-48F4BA89B456}"/>
              </a:ext>
            </a:extLst>
          </p:cNvPr>
          <p:cNvPicPr>
            <a:picLocks noChangeAspect="1"/>
          </p:cNvPicPr>
          <p:nvPr/>
        </p:nvPicPr>
        <p:blipFill rotWithShape="1">
          <a:blip r:embed="rId3">
            <a:extLst>
              <a:ext uri="{28A0092B-C50C-407E-A947-70E740481C1C}">
                <a14:useLocalDpi xmlns:a14="http://schemas.microsoft.com/office/drawing/2010/main" val="0"/>
              </a:ext>
            </a:extLst>
          </a:blip>
          <a:srcRect t="30994" b="23567"/>
          <a:stretch/>
        </p:blipFill>
        <p:spPr>
          <a:xfrm>
            <a:off x="0" y="2501379"/>
            <a:ext cx="12192000" cy="3115654"/>
          </a:xfrm>
          <a:prstGeom prst="rect">
            <a:avLst/>
          </a:prstGeom>
        </p:spPr>
      </p:pic>
      <p:pic>
        <p:nvPicPr>
          <p:cNvPr id="10" name="Imagen 9">
            <a:extLst>
              <a:ext uri="{FF2B5EF4-FFF2-40B4-BE49-F238E27FC236}">
                <a16:creationId xmlns:a16="http://schemas.microsoft.com/office/drawing/2014/main" id="{C0AE527F-41CE-EA49-B097-19CC9A3BF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
        <p:nvSpPr>
          <p:cNvPr id="6" name="Rectángulo 5">
            <a:extLst>
              <a:ext uri="{FF2B5EF4-FFF2-40B4-BE49-F238E27FC236}">
                <a16:creationId xmlns:a16="http://schemas.microsoft.com/office/drawing/2014/main" id="{B51C6E08-5CE1-1644-83EC-6B27D1EB1294}"/>
              </a:ext>
            </a:extLst>
          </p:cNvPr>
          <p:cNvSpPr/>
          <p:nvPr/>
        </p:nvSpPr>
        <p:spPr>
          <a:xfrm>
            <a:off x="1807" y="541044"/>
            <a:ext cx="12190193" cy="1414621"/>
          </a:xfrm>
          <a:prstGeom prst="rect">
            <a:avLst/>
          </a:prstGeom>
          <a:gradFill flip="none" rotWithShape="1">
            <a:gsLst>
              <a:gs pos="0">
                <a:srgbClr val="BAAFBC"/>
              </a:gs>
              <a:gs pos="100000">
                <a:srgbClr val="BAAFB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sp>
        <p:nvSpPr>
          <p:cNvPr id="7" name="Título 1">
            <a:extLst>
              <a:ext uri="{FF2B5EF4-FFF2-40B4-BE49-F238E27FC236}">
                <a16:creationId xmlns:a16="http://schemas.microsoft.com/office/drawing/2014/main" id="{B12697FD-07DA-8D44-936C-F67D8FABEA0A}"/>
              </a:ext>
            </a:extLst>
          </p:cNvPr>
          <p:cNvSpPr>
            <a:spLocks noGrp="1"/>
          </p:cNvSpPr>
          <p:nvPr>
            <p:ph type="title"/>
          </p:nvPr>
        </p:nvSpPr>
        <p:spPr>
          <a:xfrm>
            <a:off x="269110" y="711196"/>
            <a:ext cx="8923876" cy="1101945"/>
          </a:xfrm>
        </p:spPr>
        <p:txBody>
          <a:bodyPr anchor="ctr"/>
          <a:lstStyle/>
          <a:p>
            <a:pPr algn="ctr"/>
            <a:r>
              <a:rPr lang="en-US" sz="5867" b="1" dirty="0">
                <a:solidFill>
                  <a:schemeClr val="bg1"/>
                </a:solidFill>
                <a:effectLst>
                  <a:outerShdw blurRad="50800" dist="38100" dir="2700000" algn="tl" rotWithShape="0">
                    <a:prstClr val="black">
                      <a:alpha val="40000"/>
                    </a:prstClr>
                  </a:outerShdw>
                </a:effectLst>
                <a:latin typeface="+mn-lt"/>
              </a:rPr>
              <a:t>4. SET WELLNESS</a:t>
            </a:r>
            <a:endParaRPr lang="en-US" sz="2133" b="1" dirty="0">
              <a:solidFill>
                <a:schemeClr val="bg1"/>
              </a:solidFill>
              <a:effectLst>
                <a:outerShdw blurRad="50800" dist="38100" dir="2700000" algn="tl" rotWithShape="0">
                  <a:prstClr val="black">
                    <a:alpha val="40000"/>
                  </a:prstClr>
                </a:outerShdw>
              </a:effectLst>
              <a:latin typeface="+mn-lt"/>
            </a:endParaRPr>
          </a:p>
        </p:txBody>
      </p:sp>
    </p:spTree>
    <p:extLst>
      <p:ext uri="{BB962C8B-B14F-4D97-AF65-F5344CB8AC3E}">
        <p14:creationId xmlns:p14="http://schemas.microsoft.com/office/powerpoint/2010/main" val="279105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BAAEEA5-31F9-1848-8FD6-333A1CC63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pic>
        <p:nvPicPr>
          <p:cNvPr id="9" name="Imagen 8">
            <a:extLst>
              <a:ext uri="{FF2B5EF4-FFF2-40B4-BE49-F238E27FC236}">
                <a16:creationId xmlns:a16="http://schemas.microsoft.com/office/drawing/2014/main" id="{6835E325-5189-754B-80B5-069684FCC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Tree>
    <p:extLst>
      <p:ext uri="{BB962C8B-B14F-4D97-AF65-F5344CB8AC3E}">
        <p14:creationId xmlns:p14="http://schemas.microsoft.com/office/powerpoint/2010/main" val="289792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C0682A-1544-A842-B09B-3EC892A57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pic>
        <p:nvPicPr>
          <p:cNvPr id="10" name="Imagen 9">
            <a:extLst>
              <a:ext uri="{FF2B5EF4-FFF2-40B4-BE49-F238E27FC236}">
                <a16:creationId xmlns:a16="http://schemas.microsoft.com/office/drawing/2014/main" id="{6153544D-C730-D84F-8B22-FFAEC0D47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0" y="-13051"/>
            <a:ext cx="12213769" cy="6872281"/>
          </a:xfrm>
          <a:prstGeom prst="rect">
            <a:avLst/>
          </a:prstGeom>
        </p:spPr>
      </p:pic>
      <p:pic>
        <p:nvPicPr>
          <p:cNvPr id="11" name="Imagen 10">
            <a:extLst>
              <a:ext uri="{FF2B5EF4-FFF2-40B4-BE49-F238E27FC236}">
                <a16:creationId xmlns:a16="http://schemas.microsoft.com/office/drawing/2014/main" id="{274B955E-A8E5-C64F-ACDF-20C8C7C89026}"/>
              </a:ext>
            </a:extLst>
          </p:cNvPr>
          <p:cNvPicPr>
            <a:picLocks noChangeAspect="1"/>
          </p:cNvPicPr>
          <p:nvPr/>
        </p:nvPicPr>
        <p:blipFill rotWithShape="1">
          <a:blip r:embed="rId5">
            <a:extLst>
              <a:ext uri="{28A0092B-C50C-407E-A947-70E740481C1C}">
                <a14:useLocalDpi xmlns:a14="http://schemas.microsoft.com/office/drawing/2010/main" val="0"/>
              </a:ext>
            </a:extLst>
          </a:blip>
          <a:srcRect t="26794" b="32143"/>
          <a:stretch/>
        </p:blipFill>
        <p:spPr>
          <a:xfrm>
            <a:off x="1287005" y="4107050"/>
            <a:ext cx="9994533" cy="2309245"/>
          </a:xfrm>
          <a:prstGeom prst="rect">
            <a:avLst/>
          </a:prstGeom>
          <a:effectLst>
            <a:outerShdw blurRad="114300" dist="114300" dir="2700000" algn="tl" rotWithShape="0">
              <a:prstClr val="black">
                <a:alpha val="51000"/>
              </a:prstClr>
            </a:outerShdw>
          </a:effectLst>
        </p:spPr>
      </p:pic>
    </p:spTree>
    <p:extLst>
      <p:ext uri="{BB962C8B-B14F-4D97-AF65-F5344CB8AC3E}">
        <p14:creationId xmlns:p14="http://schemas.microsoft.com/office/powerpoint/2010/main" val="350289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FD68DDE-57AA-9446-BD37-95687D6AF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217713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E054206-5F4C-4A4E-B6BC-07374175F29A}"/>
              </a:ext>
            </a:extLst>
          </p:cNvPr>
          <p:cNvPicPr>
            <a:picLocks noChangeAspect="1"/>
          </p:cNvPicPr>
          <p:nvPr/>
        </p:nvPicPr>
        <p:blipFill>
          <a:blip r:embed="rId3"/>
          <a:stretch>
            <a:fillRect/>
          </a:stretch>
        </p:blipFill>
        <p:spPr>
          <a:xfrm>
            <a:off x="0" y="0"/>
            <a:ext cx="12188388" cy="6858000"/>
          </a:xfrm>
          <a:prstGeom prst="rect">
            <a:avLst/>
          </a:prstGeom>
        </p:spPr>
      </p:pic>
      <p:pic>
        <p:nvPicPr>
          <p:cNvPr id="6" name="Imagen 5">
            <a:extLst>
              <a:ext uri="{FF2B5EF4-FFF2-40B4-BE49-F238E27FC236}">
                <a16:creationId xmlns:a16="http://schemas.microsoft.com/office/drawing/2014/main" id="{81F7CB4D-465D-194E-8B07-CA787793E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0" y="-13051"/>
            <a:ext cx="12213769" cy="6872281"/>
          </a:xfrm>
          <a:prstGeom prst="rect">
            <a:avLst/>
          </a:prstGeom>
        </p:spPr>
      </p:pic>
      <p:sp>
        <p:nvSpPr>
          <p:cNvPr id="5" name="Título 1">
            <a:extLst>
              <a:ext uri="{FF2B5EF4-FFF2-40B4-BE49-F238E27FC236}">
                <a16:creationId xmlns:a16="http://schemas.microsoft.com/office/drawing/2014/main" id="{727413C4-FFC8-104E-B2A0-4741DA115434}"/>
              </a:ext>
            </a:extLst>
          </p:cNvPr>
          <p:cNvSpPr txBox="1">
            <a:spLocks/>
          </p:cNvSpPr>
          <p:nvPr/>
        </p:nvSpPr>
        <p:spPr>
          <a:xfrm>
            <a:off x="291021" y="2265554"/>
            <a:ext cx="5487343" cy="32286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es-ES_tradnl" sz="6600" b="1" dirty="0">
                <a:solidFill>
                  <a:prstClr val="white"/>
                </a:solidFill>
                <a:effectLst>
                  <a:outerShdw blurRad="38100" dist="38100" dir="2700000" algn="tl">
                    <a:srgbClr val="000000">
                      <a:alpha val="43137"/>
                    </a:srgbClr>
                  </a:outerShdw>
                </a:effectLst>
                <a:latin typeface="Arial" panose="020B0604020202020204"/>
              </a:rPr>
              <a:t>La estrategia en 2 pasos… </a:t>
            </a:r>
            <a:endParaRPr lang="es-ES_tradnl" sz="2800" b="1" dirty="0">
              <a:solidFill>
                <a:prstClr val="white"/>
              </a:solidFill>
              <a:effectLst>
                <a:outerShdw blurRad="38100" dist="38100" dir="2700000" algn="tl">
                  <a:srgbClr val="000000">
                    <a:alpha val="43137"/>
                  </a:srgbClr>
                </a:outerShdw>
              </a:effectLst>
              <a:latin typeface="Arial" panose="020B0604020202020204"/>
            </a:endParaRPr>
          </a:p>
        </p:txBody>
      </p:sp>
    </p:spTree>
    <p:extLst>
      <p:ext uri="{BB962C8B-B14F-4D97-AF65-F5344CB8AC3E}">
        <p14:creationId xmlns:p14="http://schemas.microsoft.com/office/powerpoint/2010/main" val="311049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0206D22-5DB3-5A47-B3D9-DACBD3EA5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9" name="Rectángulo 8">
            <a:extLst>
              <a:ext uri="{FF2B5EF4-FFF2-40B4-BE49-F238E27FC236}">
                <a16:creationId xmlns:a16="http://schemas.microsoft.com/office/drawing/2014/main" id="{5D273079-B45A-8143-9C6F-4FD78186403E}"/>
              </a:ext>
            </a:extLst>
          </p:cNvPr>
          <p:cNvSpPr/>
          <p:nvPr/>
        </p:nvSpPr>
        <p:spPr>
          <a:xfrm>
            <a:off x="5971434" y="340963"/>
            <a:ext cx="6220566" cy="1608339"/>
          </a:xfrm>
          <a:prstGeom prst="rect">
            <a:avLst/>
          </a:prstGeom>
          <a:gradFill flip="none" rotWithShape="1">
            <a:gsLst>
              <a:gs pos="0">
                <a:srgbClr val="E28F71"/>
              </a:gs>
              <a:gs pos="100000">
                <a:srgbClr val="E28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pic>
        <p:nvPicPr>
          <p:cNvPr id="10" name="Imagen 9">
            <a:extLst>
              <a:ext uri="{FF2B5EF4-FFF2-40B4-BE49-F238E27FC236}">
                <a16:creationId xmlns:a16="http://schemas.microsoft.com/office/drawing/2014/main" id="{6D404257-47D9-3343-B953-01B0E5280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
        <p:nvSpPr>
          <p:cNvPr id="2" name="Título 1">
            <a:extLst>
              <a:ext uri="{FF2B5EF4-FFF2-40B4-BE49-F238E27FC236}">
                <a16:creationId xmlns:a16="http://schemas.microsoft.com/office/drawing/2014/main" id="{07CFBA98-7759-4CFA-976A-95E537B8E8C2}"/>
              </a:ext>
            </a:extLst>
          </p:cNvPr>
          <p:cNvSpPr>
            <a:spLocks noGrp="1"/>
          </p:cNvSpPr>
          <p:nvPr>
            <p:ph type="title"/>
          </p:nvPr>
        </p:nvSpPr>
        <p:spPr>
          <a:xfrm>
            <a:off x="185215" y="720996"/>
            <a:ext cx="5608092" cy="823193"/>
          </a:xfrm>
          <a:noFill/>
        </p:spPr>
        <p:txBody>
          <a:bodyPr/>
          <a:lstStyle/>
          <a:p>
            <a:r>
              <a:rPr lang="es-MX" sz="3600" b="1" dirty="0"/>
              <a:t>1er. PASO </a:t>
            </a:r>
            <a:br>
              <a:rPr lang="es-MX" sz="2000" dirty="0"/>
            </a:br>
            <a:r>
              <a:rPr lang="es-MX" sz="2000" dirty="0"/>
              <a:t>EMOCIONA Y HAZ QUE GANEN 5 MIL PESOS </a:t>
            </a:r>
          </a:p>
        </p:txBody>
      </p:sp>
      <p:sp>
        <p:nvSpPr>
          <p:cNvPr id="5" name="Rectángulo 4">
            <a:extLst>
              <a:ext uri="{FF2B5EF4-FFF2-40B4-BE49-F238E27FC236}">
                <a16:creationId xmlns:a16="http://schemas.microsoft.com/office/drawing/2014/main" id="{035D80A7-FFDF-4DF7-9680-7C6A3C1BA67B}"/>
              </a:ext>
            </a:extLst>
          </p:cNvPr>
          <p:cNvSpPr/>
          <p:nvPr/>
        </p:nvSpPr>
        <p:spPr>
          <a:xfrm>
            <a:off x="583597" y="4960394"/>
            <a:ext cx="4811328" cy="923330"/>
          </a:xfrm>
          <a:prstGeom prst="rect">
            <a:avLst/>
          </a:prstGeom>
        </p:spPr>
        <p:txBody>
          <a:bodyPr wrap="square">
            <a:spAutoFit/>
          </a:bodyPr>
          <a:lstStyle/>
          <a:p>
            <a:r>
              <a:rPr lang="es-MX" dirty="0"/>
              <a:t>90 DÍAS PARA QUE TU SOCIO NUEVO SE CONVENZA DE QUE TOMÓ LA MEJOR DECISIÓN </a:t>
            </a:r>
          </a:p>
        </p:txBody>
      </p:sp>
      <p:sp>
        <p:nvSpPr>
          <p:cNvPr id="6" name="CuadroTexto 5">
            <a:extLst>
              <a:ext uri="{FF2B5EF4-FFF2-40B4-BE49-F238E27FC236}">
                <a16:creationId xmlns:a16="http://schemas.microsoft.com/office/drawing/2014/main" id="{59064F8F-F5C4-4DE5-99F4-27AC90C3C973}"/>
              </a:ext>
            </a:extLst>
          </p:cNvPr>
          <p:cNvSpPr txBox="1"/>
          <p:nvPr/>
        </p:nvSpPr>
        <p:spPr>
          <a:xfrm>
            <a:off x="6984909" y="590082"/>
            <a:ext cx="4572000" cy="954107"/>
          </a:xfrm>
          <a:prstGeom prst="rect">
            <a:avLst/>
          </a:prstGeom>
          <a:noFill/>
        </p:spPr>
        <p:txBody>
          <a:bodyPr wrap="square" rtlCol="0">
            <a:spAutoFit/>
          </a:bodyPr>
          <a:lstStyle/>
          <a:p>
            <a:r>
              <a:rPr lang="es-MX" sz="3600" b="1" dirty="0">
                <a:solidFill>
                  <a:schemeClr val="bg1"/>
                </a:solidFill>
                <a:effectLst>
                  <a:outerShdw blurRad="38100" dist="38100" dir="2700000" algn="tl">
                    <a:srgbClr val="000000">
                      <a:alpha val="43137"/>
                    </a:srgbClr>
                  </a:outerShdw>
                </a:effectLst>
              </a:rPr>
              <a:t>2do. PASO</a:t>
            </a:r>
          </a:p>
          <a:p>
            <a:r>
              <a:rPr lang="es-MX" sz="2000" dirty="0">
                <a:solidFill>
                  <a:schemeClr val="bg1"/>
                </a:solidFill>
              </a:rPr>
              <a:t>DA SEGUIMIENTO Y CONTINUIDAD   </a:t>
            </a:r>
          </a:p>
        </p:txBody>
      </p:sp>
      <p:sp>
        <p:nvSpPr>
          <p:cNvPr id="7" name="CuadroTexto 6">
            <a:extLst>
              <a:ext uri="{FF2B5EF4-FFF2-40B4-BE49-F238E27FC236}">
                <a16:creationId xmlns:a16="http://schemas.microsoft.com/office/drawing/2014/main" id="{8B7F37B9-E14F-4364-89C0-0F5A9FDBB7EB}"/>
              </a:ext>
            </a:extLst>
          </p:cNvPr>
          <p:cNvSpPr txBox="1"/>
          <p:nvPr/>
        </p:nvSpPr>
        <p:spPr>
          <a:xfrm>
            <a:off x="6816988" y="4960394"/>
            <a:ext cx="4907842" cy="923330"/>
          </a:xfrm>
          <a:prstGeom prst="rect">
            <a:avLst/>
          </a:prstGeom>
          <a:noFill/>
        </p:spPr>
        <p:txBody>
          <a:bodyPr wrap="square" rtlCol="0">
            <a:spAutoFit/>
          </a:bodyPr>
          <a:lstStyle/>
          <a:p>
            <a:r>
              <a:rPr lang="es-MX" dirty="0"/>
              <a:t>UN PROGRAMA MÁS PARA QUE PUEDAS SEGUIR OFRECIENDO PREMIOS EXTRAS, </a:t>
            </a:r>
            <a:r>
              <a:rPr lang="es-MX" b="1" dirty="0">
                <a:solidFill>
                  <a:srgbClr val="FF0000"/>
                </a:solidFill>
                <a:effectLst>
                  <a:outerShdw blurRad="38100" dist="38100" dir="2700000" algn="tl">
                    <a:srgbClr val="000000">
                      <a:alpha val="43137"/>
                    </a:srgbClr>
                  </a:outerShdw>
                </a:effectLst>
              </a:rPr>
              <a:t>DESPUÉS</a:t>
            </a:r>
            <a:r>
              <a:rPr lang="es-MX" dirty="0"/>
              <a:t> DE LOS PRIMEROS 90 DÍAS </a:t>
            </a:r>
          </a:p>
        </p:txBody>
      </p:sp>
    </p:spTree>
    <p:extLst>
      <p:ext uri="{BB962C8B-B14F-4D97-AF65-F5344CB8AC3E}">
        <p14:creationId xmlns:p14="http://schemas.microsoft.com/office/powerpoint/2010/main" val="2113488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69D9E45-EBC5-A441-9B9F-47FC43FCD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334087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58C64DA4-F9AD-DB4B-972F-69704B660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pic>
        <p:nvPicPr>
          <p:cNvPr id="21" name="Imagen 20">
            <a:extLst>
              <a:ext uri="{FF2B5EF4-FFF2-40B4-BE49-F238E27FC236}">
                <a16:creationId xmlns:a16="http://schemas.microsoft.com/office/drawing/2014/main" id="{11379ABC-0DC9-504C-B0FF-CBC289CBB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
        <p:nvSpPr>
          <p:cNvPr id="7" name="Elipse 6">
            <a:extLst>
              <a:ext uri="{FF2B5EF4-FFF2-40B4-BE49-F238E27FC236}">
                <a16:creationId xmlns:a16="http://schemas.microsoft.com/office/drawing/2014/main" id="{1D690CB1-F733-B546-8C8C-9E4C3BA4AF04}"/>
              </a:ext>
            </a:extLst>
          </p:cNvPr>
          <p:cNvSpPr/>
          <p:nvPr/>
        </p:nvSpPr>
        <p:spPr>
          <a:xfrm>
            <a:off x="1849758" y="1041241"/>
            <a:ext cx="788559" cy="788559"/>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s-ES_tradnl" sz="2133" b="1" dirty="0">
                <a:solidFill>
                  <a:prstClr val="white"/>
                </a:solidFill>
                <a:latin typeface="Arial" panose="020B0604020202020204"/>
              </a:rPr>
              <a:t>01</a:t>
            </a:r>
          </a:p>
        </p:txBody>
      </p:sp>
      <p:sp>
        <p:nvSpPr>
          <p:cNvPr id="8" name="Elipse 7">
            <a:extLst>
              <a:ext uri="{FF2B5EF4-FFF2-40B4-BE49-F238E27FC236}">
                <a16:creationId xmlns:a16="http://schemas.microsoft.com/office/drawing/2014/main" id="{67F17778-A3CB-D449-8014-E6393AC3363F}"/>
              </a:ext>
            </a:extLst>
          </p:cNvPr>
          <p:cNvSpPr/>
          <p:nvPr/>
        </p:nvSpPr>
        <p:spPr>
          <a:xfrm>
            <a:off x="1849758" y="1933557"/>
            <a:ext cx="788559" cy="788559"/>
          </a:xfrm>
          <a:prstGeom prst="ellipse">
            <a:avLst/>
          </a:prstGeom>
          <a:solidFill>
            <a:srgbClr val="4A1A97">
              <a:alpha val="85882"/>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s-ES_tradnl" sz="2133" b="1" dirty="0">
                <a:solidFill>
                  <a:prstClr val="white"/>
                </a:solidFill>
                <a:latin typeface="Arial" panose="020B0604020202020204"/>
              </a:rPr>
              <a:t>02</a:t>
            </a:r>
          </a:p>
        </p:txBody>
      </p:sp>
      <p:sp>
        <p:nvSpPr>
          <p:cNvPr id="9" name="Elipse 8">
            <a:extLst>
              <a:ext uri="{FF2B5EF4-FFF2-40B4-BE49-F238E27FC236}">
                <a16:creationId xmlns:a16="http://schemas.microsoft.com/office/drawing/2014/main" id="{59C8CF96-F737-2949-A471-DEFA80563BC2}"/>
              </a:ext>
            </a:extLst>
          </p:cNvPr>
          <p:cNvSpPr/>
          <p:nvPr/>
        </p:nvSpPr>
        <p:spPr>
          <a:xfrm>
            <a:off x="1849758" y="2772861"/>
            <a:ext cx="788559" cy="788559"/>
          </a:xfrm>
          <a:prstGeom prst="ellipse">
            <a:avLst/>
          </a:prstGeom>
          <a:solidFill>
            <a:schemeClr val="accent2">
              <a:lumMod val="60000"/>
              <a:lumOff val="40000"/>
              <a:alpha val="8588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s-ES_tradnl" sz="2133" b="1" dirty="0">
                <a:solidFill>
                  <a:prstClr val="white"/>
                </a:solidFill>
                <a:latin typeface="Arial" panose="020B0604020202020204"/>
              </a:rPr>
              <a:t>03</a:t>
            </a:r>
          </a:p>
        </p:txBody>
      </p:sp>
      <p:sp>
        <p:nvSpPr>
          <p:cNvPr id="10" name="Elipse 9">
            <a:extLst>
              <a:ext uri="{FF2B5EF4-FFF2-40B4-BE49-F238E27FC236}">
                <a16:creationId xmlns:a16="http://schemas.microsoft.com/office/drawing/2014/main" id="{257CA93E-CDE0-1744-8716-08B74B6E563C}"/>
              </a:ext>
            </a:extLst>
          </p:cNvPr>
          <p:cNvSpPr/>
          <p:nvPr/>
        </p:nvSpPr>
        <p:spPr>
          <a:xfrm>
            <a:off x="1849758" y="3627985"/>
            <a:ext cx="788559" cy="788559"/>
          </a:xfrm>
          <a:prstGeom prst="ellipse">
            <a:avLst/>
          </a:prstGeom>
          <a:solidFill>
            <a:schemeClr val="accent2">
              <a:lumMod val="75000"/>
              <a:alpha val="8588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s-ES_tradnl" sz="2133" b="1" dirty="0">
                <a:solidFill>
                  <a:prstClr val="white"/>
                </a:solidFill>
                <a:latin typeface="Arial" panose="020B0604020202020204"/>
              </a:rPr>
              <a:t>04</a:t>
            </a:r>
          </a:p>
        </p:txBody>
      </p:sp>
      <p:sp>
        <p:nvSpPr>
          <p:cNvPr id="11" name="Elipse 10">
            <a:extLst>
              <a:ext uri="{FF2B5EF4-FFF2-40B4-BE49-F238E27FC236}">
                <a16:creationId xmlns:a16="http://schemas.microsoft.com/office/drawing/2014/main" id="{8BDF00A6-B6EC-2D43-9A0C-A43EF3AD7C51}"/>
              </a:ext>
            </a:extLst>
          </p:cNvPr>
          <p:cNvSpPr/>
          <p:nvPr/>
        </p:nvSpPr>
        <p:spPr>
          <a:xfrm>
            <a:off x="1876265" y="4460306"/>
            <a:ext cx="788559" cy="788559"/>
          </a:xfrm>
          <a:prstGeom prst="ellipse">
            <a:avLst/>
          </a:prstGeom>
          <a:solidFill>
            <a:schemeClr val="accent4">
              <a:lumMod val="75000"/>
              <a:alpha val="8588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s-ES_tradnl" sz="2133" b="1" dirty="0">
                <a:solidFill>
                  <a:prstClr val="white"/>
                </a:solidFill>
                <a:latin typeface="Arial" panose="020B0604020202020204"/>
              </a:rPr>
              <a:t>05</a:t>
            </a:r>
          </a:p>
        </p:txBody>
      </p:sp>
      <p:sp>
        <p:nvSpPr>
          <p:cNvPr id="12" name="Elipse 11">
            <a:extLst>
              <a:ext uri="{FF2B5EF4-FFF2-40B4-BE49-F238E27FC236}">
                <a16:creationId xmlns:a16="http://schemas.microsoft.com/office/drawing/2014/main" id="{4E542D5E-D566-9A4F-B564-8AE0DA1A805A}"/>
              </a:ext>
            </a:extLst>
          </p:cNvPr>
          <p:cNvSpPr/>
          <p:nvPr/>
        </p:nvSpPr>
        <p:spPr>
          <a:xfrm>
            <a:off x="1876265" y="5315430"/>
            <a:ext cx="788559" cy="788559"/>
          </a:xfrm>
          <a:prstGeom prst="ellipse">
            <a:avLst/>
          </a:prstGeom>
          <a:solidFill>
            <a:schemeClr val="accent6">
              <a:lumMod val="60000"/>
              <a:lumOff val="40000"/>
              <a:alpha val="85882"/>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s-ES_tradnl" sz="2133" b="1" dirty="0">
                <a:solidFill>
                  <a:prstClr val="white"/>
                </a:solidFill>
                <a:latin typeface="Arial" panose="020B0604020202020204"/>
              </a:rPr>
              <a:t>06</a:t>
            </a:r>
          </a:p>
        </p:txBody>
      </p:sp>
      <p:sp>
        <p:nvSpPr>
          <p:cNvPr id="13" name="CuadroTexto 12">
            <a:extLst>
              <a:ext uri="{FF2B5EF4-FFF2-40B4-BE49-F238E27FC236}">
                <a16:creationId xmlns:a16="http://schemas.microsoft.com/office/drawing/2014/main" id="{5A215BCC-0A24-0446-8DAD-F0DEE0761E3A}"/>
              </a:ext>
            </a:extLst>
          </p:cNvPr>
          <p:cNvSpPr txBox="1"/>
          <p:nvPr/>
        </p:nvSpPr>
        <p:spPr>
          <a:xfrm>
            <a:off x="2791790" y="300385"/>
            <a:ext cx="7120836" cy="666786"/>
          </a:xfrm>
          <a:prstGeom prst="rect">
            <a:avLst/>
          </a:prstGeom>
          <a:noFill/>
        </p:spPr>
        <p:txBody>
          <a:bodyPr wrap="square" rtlCol="0">
            <a:spAutoFit/>
          </a:bodyPr>
          <a:lstStyle/>
          <a:p>
            <a:pPr defTabSz="914377"/>
            <a:r>
              <a:rPr lang="en-US" sz="3733" b="1" dirty="0">
                <a:solidFill>
                  <a:prstClr val="black">
                    <a:lumMod val="65000"/>
                    <a:lumOff val="35000"/>
                  </a:prstClr>
                </a:solidFill>
                <a:latin typeface="Arial" panose="020B0604020202020204"/>
              </a:rPr>
              <a:t>LA </a:t>
            </a:r>
            <a:r>
              <a:rPr lang="en-US" sz="3733" b="1" dirty="0" err="1">
                <a:solidFill>
                  <a:prstClr val="black">
                    <a:lumMod val="65000"/>
                    <a:lumOff val="35000"/>
                  </a:prstClr>
                </a:solidFill>
                <a:latin typeface="Arial" panose="020B0604020202020204"/>
              </a:rPr>
              <a:t>MEMBRESÍA</a:t>
            </a:r>
            <a:r>
              <a:rPr lang="en-US" sz="3733" b="1" dirty="0">
                <a:solidFill>
                  <a:prstClr val="black">
                    <a:lumMod val="65000"/>
                    <a:lumOff val="35000"/>
                  </a:prstClr>
                </a:solidFill>
                <a:latin typeface="Arial" panose="020B0604020202020204"/>
              </a:rPr>
              <a:t> </a:t>
            </a:r>
            <a:r>
              <a:rPr lang="en-US" sz="3733" b="1" dirty="0" err="1">
                <a:solidFill>
                  <a:prstClr val="black">
                    <a:lumMod val="65000"/>
                    <a:lumOff val="35000"/>
                  </a:prstClr>
                </a:solidFill>
                <a:latin typeface="Arial" panose="020B0604020202020204"/>
              </a:rPr>
              <a:t>TE</a:t>
            </a:r>
            <a:r>
              <a:rPr lang="en-US" sz="3733" b="1" dirty="0">
                <a:solidFill>
                  <a:prstClr val="black">
                    <a:lumMod val="65000"/>
                    <a:lumOff val="35000"/>
                  </a:prstClr>
                </a:solidFill>
                <a:latin typeface="Arial" panose="020B0604020202020204"/>
              </a:rPr>
              <a:t> BRINDA:</a:t>
            </a:r>
          </a:p>
        </p:txBody>
      </p:sp>
      <p:sp>
        <p:nvSpPr>
          <p:cNvPr id="14" name="CuadroTexto 13">
            <a:extLst>
              <a:ext uri="{FF2B5EF4-FFF2-40B4-BE49-F238E27FC236}">
                <a16:creationId xmlns:a16="http://schemas.microsoft.com/office/drawing/2014/main" id="{67BDC248-4C51-E149-84F9-1004DCF2442D}"/>
              </a:ext>
            </a:extLst>
          </p:cNvPr>
          <p:cNvSpPr txBox="1"/>
          <p:nvPr/>
        </p:nvSpPr>
        <p:spPr>
          <a:xfrm>
            <a:off x="2933150" y="1135974"/>
            <a:ext cx="4134677" cy="584775"/>
          </a:xfrm>
          <a:prstGeom prst="rect">
            <a:avLst/>
          </a:prstGeom>
          <a:noFill/>
        </p:spPr>
        <p:txBody>
          <a:bodyPr wrap="square" rtlCol="0">
            <a:spAutoFit/>
          </a:bodyPr>
          <a:lstStyle/>
          <a:p>
            <a:pPr defTabSz="914377"/>
            <a:r>
              <a:rPr lang="es-MX" sz="2400" dirty="0">
                <a:solidFill>
                  <a:prstClr val="black">
                    <a:lumMod val="65000"/>
                    <a:lumOff val="35000"/>
                  </a:prstClr>
                </a:solidFill>
                <a:latin typeface="Arial" panose="020B0604020202020204"/>
              </a:rPr>
              <a:t>Set de Inicio </a:t>
            </a:r>
            <a:r>
              <a:rPr lang="es-MX" sz="3200" b="1" dirty="0">
                <a:solidFill>
                  <a:prstClr val="black">
                    <a:lumMod val="65000"/>
                    <a:lumOff val="35000"/>
                  </a:prstClr>
                </a:solidFill>
                <a:latin typeface="Arial" panose="020B0604020202020204"/>
              </a:rPr>
              <a:t>¡GRATIS!</a:t>
            </a:r>
            <a:endParaRPr lang="es-MX" sz="2400" dirty="0">
              <a:solidFill>
                <a:prstClr val="black">
                  <a:lumMod val="65000"/>
                  <a:lumOff val="35000"/>
                </a:prstClr>
              </a:solidFill>
              <a:latin typeface="Arial" panose="020B0604020202020204"/>
            </a:endParaRPr>
          </a:p>
        </p:txBody>
      </p:sp>
      <p:sp>
        <p:nvSpPr>
          <p:cNvPr id="15" name="CuadroTexto 14">
            <a:extLst>
              <a:ext uri="{FF2B5EF4-FFF2-40B4-BE49-F238E27FC236}">
                <a16:creationId xmlns:a16="http://schemas.microsoft.com/office/drawing/2014/main" id="{D2387C74-D3ED-3042-A7AD-A43152A40AEB}"/>
              </a:ext>
            </a:extLst>
          </p:cNvPr>
          <p:cNvSpPr txBox="1"/>
          <p:nvPr/>
        </p:nvSpPr>
        <p:spPr>
          <a:xfrm>
            <a:off x="2941985" y="2028289"/>
            <a:ext cx="5044659" cy="584775"/>
          </a:xfrm>
          <a:prstGeom prst="rect">
            <a:avLst/>
          </a:prstGeom>
          <a:noFill/>
        </p:spPr>
        <p:txBody>
          <a:bodyPr wrap="square" rtlCol="0">
            <a:spAutoFit/>
          </a:bodyPr>
          <a:lstStyle/>
          <a:p>
            <a:pPr defTabSz="914377"/>
            <a:r>
              <a:rPr lang="es-MX" sz="3200" b="1" dirty="0">
                <a:solidFill>
                  <a:prstClr val="black">
                    <a:lumMod val="65000"/>
                    <a:lumOff val="35000"/>
                  </a:prstClr>
                </a:solidFill>
                <a:latin typeface="Arial" panose="020B0604020202020204"/>
              </a:rPr>
              <a:t>30% </a:t>
            </a:r>
            <a:r>
              <a:rPr lang="es-MX" sz="2400" b="1" dirty="0">
                <a:solidFill>
                  <a:prstClr val="black">
                    <a:lumMod val="65000"/>
                    <a:lumOff val="35000"/>
                  </a:prstClr>
                </a:solidFill>
                <a:latin typeface="Arial" panose="020B0604020202020204"/>
              </a:rPr>
              <a:t>de ganancia inmediata</a:t>
            </a:r>
            <a:endParaRPr lang="es-MX" sz="2400" dirty="0">
              <a:solidFill>
                <a:prstClr val="black">
                  <a:lumMod val="65000"/>
                  <a:lumOff val="35000"/>
                </a:prstClr>
              </a:solidFill>
              <a:latin typeface="Arial" panose="020B0604020202020204"/>
            </a:endParaRPr>
          </a:p>
        </p:txBody>
      </p:sp>
      <p:sp>
        <p:nvSpPr>
          <p:cNvPr id="16" name="CuadroTexto 15">
            <a:extLst>
              <a:ext uri="{FF2B5EF4-FFF2-40B4-BE49-F238E27FC236}">
                <a16:creationId xmlns:a16="http://schemas.microsoft.com/office/drawing/2014/main" id="{589C3947-E9C9-CD49-8837-656FC560B586}"/>
              </a:ext>
            </a:extLst>
          </p:cNvPr>
          <p:cNvSpPr txBox="1"/>
          <p:nvPr/>
        </p:nvSpPr>
        <p:spPr>
          <a:xfrm>
            <a:off x="3039170" y="2867594"/>
            <a:ext cx="5141839" cy="584775"/>
          </a:xfrm>
          <a:prstGeom prst="rect">
            <a:avLst/>
          </a:prstGeom>
          <a:noFill/>
        </p:spPr>
        <p:txBody>
          <a:bodyPr wrap="square" rtlCol="0">
            <a:spAutoFit/>
          </a:bodyPr>
          <a:lstStyle/>
          <a:p>
            <a:pPr defTabSz="914377"/>
            <a:r>
              <a:rPr lang="es-MX" sz="2400" dirty="0">
                <a:solidFill>
                  <a:prstClr val="black">
                    <a:lumMod val="65000"/>
                    <a:lumOff val="35000"/>
                  </a:prstClr>
                </a:solidFill>
                <a:latin typeface="Arial" panose="020B0604020202020204"/>
              </a:rPr>
              <a:t>L</a:t>
            </a:r>
            <a:r>
              <a:rPr lang="es-ES" sz="2400" dirty="0">
                <a:solidFill>
                  <a:prstClr val="black">
                    <a:lumMod val="65000"/>
                    <a:lumOff val="35000"/>
                  </a:prstClr>
                </a:solidFill>
                <a:latin typeface="Arial" panose="020B0604020202020204"/>
              </a:rPr>
              <a:t>í</a:t>
            </a:r>
            <a:r>
              <a:rPr lang="es-MX" sz="2400" dirty="0">
                <a:solidFill>
                  <a:prstClr val="black">
                    <a:lumMod val="65000"/>
                    <a:lumOff val="35000"/>
                  </a:prstClr>
                </a:solidFill>
                <a:latin typeface="Arial" panose="020B0604020202020204"/>
              </a:rPr>
              <a:t>nea de </a:t>
            </a:r>
            <a:r>
              <a:rPr lang="es-MX" sz="3200" b="1" dirty="0">
                <a:solidFill>
                  <a:prstClr val="black">
                    <a:lumMod val="65000"/>
                    <a:lumOff val="35000"/>
                  </a:prstClr>
                </a:solidFill>
                <a:latin typeface="Arial" panose="020B0604020202020204"/>
              </a:rPr>
              <a:t>cr</a:t>
            </a:r>
            <a:r>
              <a:rPr lang="es-ES" sz="3200" b="1" dirty="0">
                <a:solidFill>
                  <a:prstClr val="black">
                    <a:lumMod val="65000"/>
                    <a:lumOff val="35000"/>
                  </a:prstClr>
                </a:solidFill>
                <a:latin typeface="Arial" panose="020B0604020202020204"/>
              </a:rPr>
              <a:t>é</a:t>
            </a:r>
            <a:r>
              <a:rPr lang="es-MX" sz="3200" b="1" dirty="0">
                <a:solidFill>
                  <a:prstClr val="black">
                    <a:lumMod val="65000"/>
                    <a:lumOff val="35000"/>
                  </a:prstClr>
                </a:solidFill>
                <a:latin typeface="Arial" panose="020B0604020202020204"/>
              </a:rPr>
              <a:t>dito disponible</a:t>
            </a:r>
            <a:endParaRPr lang="es-MX" sz="2400" dirty="0">
              <a:solidFill>
                <a:prstClr val="black">
                  <a:lumMod val="65000"/>
                  <a:lumOff val="35000"/>
                </a:prstClr>
              </a:solidFill>
              <a:latin typeface="Arial" panose="020B0604020202020204"/>
            </a:endParaRPr>
          </a:p>
        </p:txBody>
      </p:sp>
      <p:sp>
        <p:nvSpPr>
          <p:cNvPr id="17" name="CuadroTexto 16">
            <a:extLst>
              <a:ext uri="{FF2B5EF4-FFF2-40B4-BE49-F238E27FC236}">
                <a16:creationId xmlns:a16="http://schemas.microsoft.com/office/drawing/2014/main" id="{E5435EBC-8DE7-3D45-900F-9F42B2526C7D}"/>
              </a:ext>
            </a:extLst>
          </p:cNvPr>
          <p:cNvSpPr txBox="1"/>
          <p:nvPr/>
        </p:nvSpPr>
        <p:spPr>
          <a:xfrm>
            <a:off x="3048007" y="3689228"/>
            <a:ext cx="5141839" cy="584775"/>
          </a:xfrm>
          <a:prstGeom prst="rect">
            <a:avLst/>
          </a:prstGeom>
          <a:noFill/>
        </p:spPr>
        <p:txBody>
          <a:bodyPr wrap="square" rtlCol="0">
            <a:spAutoFit/>
          </a:bodyPr>
          <a:lstStyle/>
          <a:p>
            <a:pPr defTabSz="914377"/>
            <a:r>
              <a:rPr lang="es-MX" sz="2400" dirty="0">
                <a:solidFill>
                  <a:prstClr val="black">
                    <a:lumMod val="65000"/>
                    <a:lumOff val="35000"/>
                  </a:prstClr>
                </a:solidFill>
                <a:latin typeface="Arial" panose="020B0604020202020204"/>
              </a:rPr>
              <a:t>Posibilidad de </a:t>
            </a:r>
            <a:r>
              <a:rPr lang="es-MX" sz="3200" b="1" dirty="0">
                <a:solidFill>
                  <a:prstClr val="black">
                    <a:lumMod val="65000"/>
                    <a:lumOff val="35000"/>
                  </a:prstClr>
                </a:solidFill>
                <a:latin typeface="Arial" panose="020B0604020202020204"/>
              </a:rPr>
              <a:t>ganar viajes</a:t>
            </a:r>
            <a:endParaRPr lang="es-MX" sz="2400" dirty="0">
              <a:solidFill>
                <a:prstClr val="black">
                  <a:lumMod val="65000"/>
                  <a:lumOff val="35000"/>
                </a:prstClr>
              </a:solidFill>
              <a:latin typeface="Arial" panose="020B0604020202020204"/>
            </a:endParaRPr>
          </a:p>
        </p:txBody>
      </p:sp>
      <p:sp>
        <p:nvSpPr>
          <p:cNvPr id="18" name="CuadroTexto 17">
            <a:extLst>
              <a:ext uri="{FF2B5EF4-FFF2-40B4-BE49-F238E27FC236}">
                <a16:creationId xmlns:a16="http://schemas.microsoft.com/office/drawing/2014/main" id="{A83B228A-CA10-DF40-90BC-A28B248DA17E}"/>
              </a:ext>
            </a:extLst>
          </p:cNvPr>
          <p:cNvSpPr txBox="1"/>
          <p:nvPr/>
        </p:nvSpPr>
        <p:spPr>
          <a:xfrm>
            <a:off x="3021506" y="4475526"/>
            <a:ext cx="5141839" cy="584775"/>
          </a:xfrm>
          <a:prstGeom prst="rect">
            <a:avLst/>
          </a:prstGeom>
          <a:noFill/>
        </p:spPr>
        <p:txBody>
          <a:bodyPr wrap="square" rtlCol="0">
            <a:spAutoFit/>
          </a:bodyPr>
          <a:lstStyle/>
          <a:p>
            <a:pPr defTabSz="914377"/>
            <a:r>
              <a:rPr lang="es-MX" sz="2400" dirty="0">
                <a:solidFill>
                  <a:prstClr val="black">
                    <a:lumMod val="65000"/>
                    <a:lumOff val="35000"/>
                  </a:prstClr>
                </a:solidFill>
                <a:latin typeface="Arial" panose="020B0604020202020204"/>
              </a:rPr>
              <a:t>Compras </a:t>
            </a:r>
            <a:r>
              <a:rPr lang="es-MX" sz="3200" b="1" dirty="0">
                <a:solidFill>
                  <a:prstClr val="black">
                    <a:lumMod val="65000"/>
                    <a:lumOff val="35000"/>
                  </a:prstClr>
                </a:solidFill>
                <a:latin typeface="Arial" panose="020B0604020202020204"/>
              </a:rPr>
              <a:t>sin m</a:t>
            </a:r>
            <a:r>
              <a:rPr lang="es-ES" sz="3200" b="1" dirty="0">
                <a:solidFill>
                  <a:prstClr val="black">
                    <a:lumMod val="65000"/>
                    <a:lumOff val="35000"/>
                  </a:prstClr>
                </a:solidFill>
                <a:latin typeface="Arial" panose="020B0604020202020204"/>
              </a:rPr>
              <a:t>í</a:t>
            </a:r>
            <a:r>
              <a:rPr lang="es-MX" sz="3200" b="1" dirty="0">
                <a:solidFill>
                  <a:prstClr val="black">
                    <a:lumMod val="65000"/>
                    <a:lumOff val="35000"/>
                  </a:prstClr>
                </a:solidFill>
                <a:latin typeface="Arial" panose="020B0604020202020204"/>
              </a:rPr>
              <a:t>nimo</a:t>
            </a:r>
            <a:r>
              <a:rPr lang="es-MX" sz="3200" dirty="0">
                <a:solidFill>
                  <a:prstClr val="black">
                    <a:lumMod val="65000"/>
                    <a:lumOff val="35000"/>
                  </a:prstClr>
                </a:solidFill>
                <a:latin typeface="Arial" panose="020B0604020202020204"/>
              </a:rPr>
              <a:t> </a:t>
            </a:r>
            <a:r>
              <a:rPr lang="es-MX" sz="2400" dirty="0">
                <a:solidFill>
                  <a:prstClr val="black">
                    <a:lumMod val="65000"/>
                    <a:lumOff val="35000"/>
                  </a:prstClr>
                </a:solidFill>
                <a:latin typeface="Arial" panose="020B0604020202020204"/>
              </a:rPr>
              <a:t>exigido</a:t>
            </a:r>
          </a:p>
        </p:txBody>
      </p:sp>
      <p:sp>
        <p:nvSpPr>
          <p:cNvPr id="19" name="CuadroTexto 18">
            <a:extLst>
              <a:ext uri="{FF2B5EF4-FFF2-40B4-BE49-F238E27FC236}">
                <a16:creationId xmlns:a16="http://schemas.microsoft.com/office/drawing/2014/main" id="{9E37816C-01D9-ED40-9A22-59D93E0BDE3A}"/>
              </a:ext>
            </a:extLst>
          </p:cNvPr>
          <p:cNvSpPr txBox="1"/>
          <p:nvPr/>
        </p:nvSpPr>
        <p:spPr>
          <a:xfrm>
            <a:off x="3012674" y="5244155"/>
            <a:ext cx="5141839" cy="954107"/>
          </a:xfrm>
          <a:prstGeom prst="rect">
            <a:avLst/>
          </a:prstGeom>
          <a:noFill/>
        </p:spPr>
        <p:txBody>
          <a:bodyPr wrap="square" rtlCol="0">
            <a:spAutoFit/>
          </a:bodyPr>
          <a:lstStyle/>
          <a:p>
            <a:pPr defTabSz="914377"/>
            <a:r>
              <a:rPr lang="es-MX" sz="2400" dirty="0">
                <a:solidFill>
                  <a:prstClr val="black">
                    <a:lumMod val="65000"/>
                    <a:lumOff val="35000"/>
                  </a:prstClr>
                </a:solidFill>
                <a:latin typeface="Arial" panose="020B0604020202020204"/>
              </a:rPr>
              <a:t>Participaci</a:t>
            </a:r>
            <a:r>
              <a:rPr lang="es-ES" sz="2400" dirty="0" err="1">
                <a:solidFill>
                  <a:prstClr val="black">
                    <a:lumMod val="65000"/>
                    <a:lumOff val="35000"/>
                  </a:prstClr>
                </a:solidFill>
                <a:latin typeface="Arial" panose="020B0604020202020204"/>
              </a:rPr>
              <a:t>ó</a:t>
            </a:r>
            <a:r>
              <a:rPr lang="es-MX" sz="2400" dirty="0">
                <a:solidFill>
                  <a:prstClr val="black">
                    <a:lumMod val="65000"/>
                    <a:lumOff val="35000"/>
                  </a:prstClr>
                </a:solidFill>
                <a:latin typeface="Arial" panose="020B0604020202020204"/>
              </a:rPr>
              <a:t>n en el plan de </a:t>
            </a:r>
            <a:r>
              <a:rPr lang="es-MX" sz="3200" b="1" dirty="0">
                <a:solidFill>
                  <a:prstClr val="black">
                    <a:lumMod val="65000"/>
                    <a:lumOff val="35000"/>
                  </a:prstClr>
                </a:solidFill>
                <a:latin typeface="Arial" panose="020B0604020202020204"/>
              </a:rPr>
              <a:t>compensaci</a:t>
            </a:r>
            <a:r>
              <a:rPr lang="es-ES" sz="3200" b="1" dirty="0" err="1">
                <a:solidFill>
                  <a:prstClr val="black">
                    <a:lumMod val="65000"/>
                    <a:lumOff val="35000"/>
                  </a:prstClr>
                </a:solidFill>
                <a:latin typeface="Arial" panose="020B0604020202020204"/>
              </a:rPr>
              <a:t>ó</a:t>
            </a:r>
            <a:r>
              <a:rPr lang="es-MX" sz="3200" b="1" dirty="0">
                <a:solidFill>
                  <a:prstClr val="black">
                    <a:lumMod val="65000"/>
                    <a:lumOff val="35000"/>
                  </a:prstClr>
                </a:solidFill>
                <a:latin typeface="Arial" panose="020B0604020202020204"/>
              </a:rPr>
              <a:t>n Oriflame</a:t>
            </a:r>
            <a:endParaRPr lang="es-MX" sz="2400" dirty="0">
              <a:solidFill>
                <a:prstClr val="black">
                  <a:lumMod val="65000"/>
                  <a:lumOff val="35000"/>
                </a:prstClr>
              </a:solidFill>
              <a:latin typeface="Arial" panose="020B0604020202020204"/>
            </a:endParaRPr>
          </a:p>
        </p:txBody>
      </p:sp>
    </p:spTree>
    <p:extLst>
      <p:ext uri="{BB962C8B-B14F-4D97-AF65-F5344CB8AC3E}">
        <p14:creationId xmlns:p14="http://schemas.microsoft.com/office/powerpoint/2010/main" val="141773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AFE69C-59A5-FE40-8D69-9D3039114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pic>
        <p:nvPicPr>
          <p:cNvPr id="13" name="Imagen 12">
            <a:extLst>
              <a:ext uri="{FF2B5EF4-FFF2-40B4-BE49-F238E27FC236}">
                <a16:creationId xmlns:a16="http://schemas.microsoft.com/office/drawing/2014/main" id="{A9656128-47A8-0644-8FFF-A921A41C0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pic>
        <p:nvPicPr>
          <p:cNvPr id="15" name="Imagen 14">
            <a:extLst>
              <a:ext uri="{FF2B5EF4-FFF2-40B4-BE49-F238E27FC236}">
                <a16:creationId xmlns:a16="http://schemas.microsoft.com/office/drawing/2014/main" id="{6BAB9BD7-7CD0-E942-9E0E-14A8C6A67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0" y="-13051"/>
            <a:ext cx="12213769" cy="6872281"/>
          </a:xfrm>
          <a:prstGeom prst="rect">
            <a:avLst/>
          </a:prstGeom>
        </p:spPr>
      </p:pic>
      <p:sp>
        <p:nvSpPr>
          <p:cNvPr id="16" name="CuadroTexto 15">
            <a:extLst>
              <a:ext uri="{FF2B5EF4-FFF2-40B4-BE49-F238E27FC236}">
                <a16:creationId xmlns:a16="http://schemas.microsoft.com/office/drawing/2014/main" id="{A16C0E12-501D-7943-852C-F8AFE2E0D610}"/>
              </a:ext>
            </a:extLst>
          </p:cNvPr>
          <p:cNvSpPr txBox="1"/>
          <p:nvPr/>
        </p:nvSpPr>
        <p:spPr>
          <a:xfrm>
            <a:off x="5804449" y="1404730"/>
            <a:ext cx="4991649" cy="4401077"/>
          </a:xfrm>
          <a:prstGeom prst="rect">
            <a:avLst/>
          </a:prstGeom>
          <a:noFill/>
        </p:spPr>
        <p:txBody>
          <a:bodyPr wrap="square" rtlCol="0">
            <a:spAutoFit/>
          </a:bodyPr>
          <a:lstStyle/>
          <a:p>
            <a:pPr defTabSz="914377"/>
            <a:r>
              <a:rPr lang="es-ES" sz="27999" b="1" dirty="0">
                <a:solidFill>
                  <a:schemeClr val="accent2">
                    <a:lumMod val="75000"/>
                  </a:schemeClr>
                </a:solidFill>
                <a:latin typeface="Arial" panose="020B0604020202020204"/>
              </a:rPr>
              <a:t>99</a:t>
            </a:r>
            <a:endParaRPr lang="es-ES_tradnl" sz="27999" b="1" dirty="0">
              <a:solidFill>
                <a:schemeClr val="accent2">
                  <a:lumMod val="75000"/>
                </a:schemeClr>
              </a:solidFill>
              <a:latin typeface="Arial" panose="020B0604020202020204"/>
            </a:endParaRPr>
          </a:p>
        </p:txBody>
      </p:sp>
      <p:sp>
        <p:nvSpPr>
          <p:cNvPr id="17" name="Rectángulo 16">
            <a:extLst>
              <a:ext uri="{FF2B5EF4-FFF2-40B4-BE49-F238E27FC236}">
                <a16:creationId xmlns:a16="http://schemas.microsoft.com/office/drawing/2014/main" id="{E01E85D3-13FD-AE4E-BBE8-94049E48F258}"/>
              </a:ext>
            </a:extLst>
          </p:cNvPr>
          <p:cNvSpPr/>
          <p:nvPr/>
        </p:nvSpPr>
        <p:spPr>
          <a:xfrm>
            <a:off x="5005482" y="2708822"/>
            <a:ext cx="1599060" cy="2062103"/>
          </a:xfrm>
          <a:prstGeom prst="rect">
            <a:avLst/>
          </a:prstGeom>
        </p:spPr>
        <p:txBody>
          <a:bodyPr wrap="square">
            <a:spAutoFit/>
          </a:bodyPr>
          <a:lstStyle/>
          <a:p>
            <a:pPr defTabSz="914377"/>
            <a:r>
              <a:rPr lang="es-ES" sz="12800" b="1" dirty="0">
                <a:solidFill>
                  <a:schemeClr val="accent2">
                    <a:lumMod val="75000"/>
                  </a:schemeClr>
                </a:solidFill>
                <a:latin typeface="Arial" panose="020B0604020202020204"/>
              </a:rPr>
              <a:t>$</a:t>
            </a:r>
            <a:endParaRPr lang="es-ES_tradnl" sz="11733" b="1" dirty="0">
              <a:solidFill>
                <a:schemeClr val="accent2">
                  <a:lumMod val="75000"/>
                </a:schemeClr>
              </a:solidFill>
              <a:latin typeface="Arial" panose="020B0604020202020204"/>
            </a:endParaRPr>
          </a:p>
        </p:txBody>
      </p:sp>
      <p:cxnSp>
        <p:nvCxnSpPr>
          <p:cNvPr id="8" name="Conector recto 7">
            <a:extLst>
              <a:ext uri="{FF2B5EF4-FFF2-40B4-BE49-F238E27FC236}">
                <a16:creationId xmlns:a16="http://schemas.microsoft.com/office/drawing/2014/main" id="{FE20F87D-6BAC-184B-A566-2A7ADAF2C186}"/>
              </a:ext>
            </a:extLst>
          </p:cNvPr>
          <p:cNvCxnSpPr/>
          <p:nvPr/>
        </p:nvCxnSpPr>
        <p:spPr>
          <a:xfrm>
            <a:off x="4242968" y="1499640"/>
            <a:ext cx="0" cy="3928533"/>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16F5AD93-C2E6-A242-868E-D845C6702BB5}"/>
              </a:ext>
            </a:extLst>
          </p:cNvPr>
          <p:cNvCxnSpPr/>
          <p:nvPr/>
        </p:nvCxnSpPr>
        <p:spPr>
          <a:xfrm>
            <a:off x="10639297" y="1464368"/>
            <a:ext cx="0" cy="3928533"/>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E1CEEDB9-2FAD-264B-A068-AA2D1E6A196C}"/>
              </a:ext>
            </a:extLst>
          </p:cNvPr>
          <p:cNvCxnSpPr>
            <a:cxnSpLocks/>
          </p:cNvCxnSpPr>
          <p:nvPr/>
        </p:nvCxnSpPr>
        <p:spPr>
          <a:xfrm flipH="1">
            <a:off x="4222201" y="1464368"/>
            <a:ext cx="6417096" cy="53008"/>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CC1417F7-D20B-0541-A14B-BFEEC2C8E2C1}"/>
              </a:ext>
            </a:extLst>
          </p:cNvPr>
          <p:cNvCxnSpPr>
            <a:cxnSpLocks/>
          </p:cNvCxnSpPr>
          <p:nvPr/>
        </p:nvCxnSpPr>
        <p:spPr>
          <a:xfrm flipH="1">
            <a:off x="4214895" y="5351469"/>
            <a:ext cx="6417096" cy="53008"/>
          </a:xfrm>
          <a:prstGeom prst="line">
            <a:avLst/>
          </a:prstGeom>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1DC5C9B8-C76F-46D5-BA76-FB436829CA86}"/>
              </a:ext>
            </a:extLst>
          </p:cNvPr>
          <p:cNvSpPr txBox="1"/>
          <p:nvPr/>
        </p:nvSpPr>
        <p:spPr>
          <a:xfrm>
            <a:off x="4565356" y="1589879"/>
            <a:ext cx="4828701" cy="523220"/>
          </a:xfrm>
          <a:prstGeom prst="rect">
            <a:avLst/>
          </a:prstGeom>
          <a:noFill/>
        </p:spPr>
        <p:txBody>
          <a:bodyPr wrap="square" rtlCol="0">
            <a:spAutoFit/>
          </a:bodyPr>
          <a:lstStyle/>
          <a:p>
            <a:r>
              <a:rPr lang="es-MX" sz="2800" b="1" dirty="0">
                <a:solidFill>
                  <a:schemeClr val="tx1">
                    <a:lumMod val="85000"/>
                    <a:lumOff val="15000"/>
                  </a:schemeClr>
                </a:solidFill>
              </a:rPr>
              <a:t>MEMBRESÍA A TAN SÓLO </a:t>
            </a:r>
          </a:p>
        </p:txBody>
      </p:sp>
    </p:spTree>
    <p:extLst>
      <p:ext uri="{BB962C8B-B14F-4D97-AF65-F5344CB8AC3E}">
        <p14:creationId xmlns:p14="http://schemas.microsoft.com/office/powerpoint/2010/main" val="237053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706831-4857-FE4F-AFAB-B52D2C42170C}"/>
              </a:ext>
            </a:extLst>
          </p:cNvPr>
          <p:cNvPicPr>
            <a:picLocks noChangeAspect="1"/>
          </p:cNvPicPr>
          <p:nvPr/>
        </p:nvPicPr>
        <p:blipFill rotWithShape="1">
          <a:blip r:embed="rId3">
            <a:extLst>
              <a:ext uri="{28A0092B-C50C-407E-A947-70E740481C1C}">
                <a14:useLocalDpi xmlns:a14="http://schemas.microsoft.com/office/drawing/2010/main" val="0"/>
              </a:ext>
            </a:extLst>
          </a:blip>
          <a:srcRect t="17621" b="15700"/>
          <a:stretch/>
        </p:blipFill>
        <p:spPr>
          <a:xfrm>
            <a:off x="554182" y="1649162"/>
            <a:ext cx="11083636" cy="4156364"/>
          </a:xfrm>
          <a:prstGeom prst="rect">
            <a:avLst/>
          </a:prstGeom>
        </p:spPr>
      </p:pic>
      <p:pic>
        <p:nvPicPr>
          <p:cNvPr id="12" name="Imagen 11">
            <a:extLst>
              <a:ext uri="{FF2B5EF4-FFF2-40B4-BE49-F238E27FC236}">
                <a16:creationId xmlns:a16="http://schemas.microsoft.com/office/drawing/2014/main" id="{EA939378-B2E8-E341-B2BA-5C267B01E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
        <p:nvSpPr>
          <p:cNvPr id="11" name="CuadroTexto 10">
            <a:extLst>
              <a:ext uri="{FF2B5EF4-FFF2-40B4-BE49-F238E27FC236}">
                <a16:creationId xmlns:a16="http://schemas.microsoft.com/office/drawing/2014/main" id="{60806E55-4123-4640-BDBA-DA13304405C6}"/>
              </a:ext>
            </a:extLst>
          </p:cNvPr>
          <p:cNvSpPr txBox="1"/>
          <p:nvPr/>
        </p:nvSpPr>
        <p:spPr>
          <a:xfrm>
            <a:off x="846363" y="5560041"/>
            <a:ext cx="10335482" cy="646331"/>
          </a:xfrm>
          <a:prstGeom prst="rect">
            <a:avLst/>
          </a:prstGeom>
          <a:noFill/>
          <a:ln>
            <a:noFill/>
          </a:ln>
        </p:spPr>
        <p:txBody>
          <a:bodyPr wrap="square" rtlCol="0">
            <a:spAutoFit/>
          </a:bodyPr>
          <a:lstStyle/>
          <a:p>
            <a:pPr algn="ctr"/>
            <a:r>
              <a:rPr lang="es-MX" b="1" i="1" dirty="0"/>
              <a:t>HAZ QUE TU SOCIO ESTÉ EN EL PROGRAMA DE BIENVENIDA, APÓYALE PARA QUE HAGA 100 PUNTOS EN SU PRIMER PEDIDO.</a:t>
            </a:r>
          </a:p>
        </p:txBody>
      </p:sp>
      <p:sp>
        <p:nvSpPr>
          <p:cNvPr id="8" name="Rectángulo 7">
            <a:extLst>
              <a:ext uri="{FF2B5EF4-FFF2-40B4-BE49-F238E27FC236}">
                <a16:creationId xmlns:a16="http://schemas.microsoft.com/office/drawing/2014/main" id="{91A9C698-3B5C-7C46-8A90-711298AA3EC9}"/>
              </a:ext>
            </a:extLst>
          </p:cNvPr>
          <p:cNvSpPr/>
          <p:nvPr/>
        </p:nvSpPr>
        <p:spPr>
          <a:xfrm>
            <a:off x="0" y="293154"/>
            <a:ext cx="12208329" cy="1414621"/>
          </a:xfrm>
          <a:prstGeom prst="rect">
            <a:avLst/>
          </a:prstGeom>
          <a:gradFill flip="none" rotWithShape="1">
            <a:gsLst>
              <a:gs pos="0">
                <a:srgbClr val="E28F71"/>
              </a:gs>
              <a:gs pos="100000">
                <a:srgbClr val="E28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sp>
        <p:nvSpPr>
          <p:cNvPr id="7" name="CuadroTexto 6">
            <a:extLst>
              <a:ext uri="{FF2B5EF4-FFF2-40B4-BE49-F238E27FC236}">
                <a16:creationId xmlns:a16="http://schemas.microsoft.com/office/drawing/2014/main" id="{FC47DCA2-0B41-47BB-BECA-285A1C3F87D7}"/>
              </a:ext>
            </a:extLst>
          </p:cNvPr>
          <p:cNvSpPr txBox="1"/>
          <p:nvPr/>
        </p:nvSpPr>
        <p:spPr>
          <a:xfrm>
            <a:off x="614537" y="489098"/>
            <a:ext cx="10799134" cy="1077218"/>
          </a:xfrm>
          <a:prstGeom prst="rect">
            <a:avLst/>
          </a:prstGeom>
          <a:noFill/>
        </p:spPr>
        <p:txBody>
          <a:bodyPr wrap="square" rtlCol="0">
            <a:spAutoFit/>
          </a:bodyPr>
          <a:lstStyle/>
          <a:p>
            <a:pPr algn="ctr"/>
            <a:r>
              <a:rPr lang="es-MX" sz="3200" b="1" dirty="0">
                <a:solidFill>
                  <a:schemeClr val="bg1"/>
                </a:solidFill>
                <a:effectLst>
                  <a:outerShdw blurRad="50800" dist="38100" dir="2700000" algn="tl" rotWithShape="0">
                    <a:prstClr val="black">
                      <a:alpha val="40000"/>
                    </a:prstClr>
                  </a:outerShdw>
                </a:effectLst>
              </a:rPr>
              <a:t>CON TU MEMBRESÍA RECIBIRÁS TOTALMENTE GRATIS , EL SET DE INICIO QUE INCLUYE: </a:t>
            </a:r>
          </a:p>
        </p:txBody>
      </p:sp>
      <p:sp>
        <p:nvSpPr>
          <p:cNvPr id="9" name="CuadroTexto 8">
            <a:extLst>
              <a:ext uri="{FF2B5EF4-FFF2-40B4-BE49-F238E27FC236}">
                <a16:creationId xmlns:a16="http://schemas.microsoft.com/office/drawing/2014/main" id="{BFE4D839-53A4-3646-93E3-7745439F65C9}"/>
              </a:ext>
            </a:extLst>
          </p:cNvPr>
          <p:cNvSpPr txBox="1"/>
          <p:nvPr/>
        </p:nvSpPr>
        <p:spPr>
          <a:xfrm>
            <a:off x="2028615" y="2018085"/>
            <a:ext cx="3597269" cy="523220"/>
          </a:xfrm>
          <a:prstGeom prst="rect">
            <a:avLst/>
          </a:prstGeom>
          <a:noFill/>
          <a:ln>
            <a:noFill/>
          </a:ln>
        </p:spPr>
        <p:txBody>
          <a:bodyPr wrap="square" rtlCol="0">
            <a:spAutoFit/>
          </a:bodyPr>
          <a:lstStyle/>
          <a:p>
            <a:pPr algn="ctr"/>
            <a:r>
              <a:rPr lang="es-MX" sz="2800" b="1" dirty="0"/>
              <a:t>ACCESIBLE</a:t>
            </a:r>
          </a:p>
        </p:txBody>
      </p:sp>
    </p:spTree>
    <p:extLst>
      <p:ext uri="{BB962C8B-B14F-4D97-AF65-F5344CB8AC3E}">
        <p14:creationId xmlns:p14="http://schemas.microsoft.com/office/powerpoint/2010/main" val="3876537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9E8A2E0-EE59-4A41-9302-862D444D2C51}"/>
              </a:ext>
            </a:extLst>
          </p:cNvPr>
          <p:cNvPicPr>
            <a:picLocks noChangeAspect="1"/>
          </p:cNvPicPr>
          <p:nvPr/>
        </p:nvPicPr>
        <p:blipFill>
          <a:blip r:embed="rId3"/>
          <a:stretch>
            <a:fillRect/>
          </a:stretch>
        </p:blipFill>
        <p:spPr>
          <a:xfrm>
            <a:off x="1806" y="0"/>
            <a:ext cx="12188388" cy="6858000"/>
          </a:xfrm>
          <a:prstGeom prst="rect">
            <a:avLst/>
          </a:prstGeom>
        </p:spPr>
      </p:pic>
      <p:pic>
        <p:nvPicPr>
          <p:cNvPr id="6" name="Imagen 5">
            <a:extLst>
              <a:ext uri="{FF2B5EF4-FFF2-40B4-BE49-F238E27FC236}">
                <a16:creationId xmlns:a16="http://schemas.microsoft.com/office/drawing/2014/main" id="{195E7629-2489-F243-9F64-1D61D826C21D}"/>
              </a:ext>
            </a:extLst>
          </p:cNvPr>
          <p:cNvPicPr>
            <a:picLocks noChangeAspect="1"/>
          </p:cNvPicPr>
          <p:nvPr/>
        </p:nvPicPr>
        <p:blipFill>
          <a:blip r:embed="rId4"/>
          <a:stretch>
            <a:fillRect/>
          </a:stretch>
        </p:blipFill>
        <p:spPr>
          <a:xfrm>
            <a:off x="11004977" y="0"/>
            <a:ext cx="1105933" cy="410775"/>
          </a:xfrm>
          <a:prstGeom prst="rect">
            <a:avLst/>
          </a:prstGeom>
        </p:spPr>
      </p:pic>
      <p:sp>
        <p:nvSpPr>
          <p:cNvPr id="13" name="Rectángulo 12">
            <a:extLst>
              <a:ext uri="{FF2B5EF4-FFF2-40B4-BE49-F238E27FC236}">
                <a16:creationId xmlns:a16="http://schemas.microsoft.com/office/drawing/2014/main" id="{5D753F36-326B-414B-B986-FFE49A867458}"/>
              </a:ext>
            </a:extLst>
          </p:cNvPr>
          <p:cNvSpPr/>
          <p:nvPr/>
        </p:nvSpPr>
        <p:spPr>
          <a:xfrm>
            <a:off x="720544" y="1322387"/>
            <a:ext cx="4786888" cy="1897892"/>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733" b="1" i="0" u="none" strike="noStrike" kern="1200" cap="none" spc="0" normalizeH="0" baseline="0" noProof="0" dirty="0">
                <a:ln>
                  <a:noFill/>
                </a:ln>
                <a:solidFill>
                  <a:prstClr val="black"/>
                </a:solidFill>
                <a:effectLst/>
                <a:uLnTx/>
                <a:uFillTx/>
                <a:latin typeface="Arial" panose="020B0604020202020204"/>
                <a:ea typeface="+mn-ea"/>
                <a:cs typeface="+mn-cs"/>
              </a:rPr>
              <a:t>$5,000</a:t>
            </a:r>
          </a:p>
        </p:txBody>
      </p:sp>
      <p:sp>
        <p:nvSpPr>
          <p:cNvPr id="14" name="Rectángulo 13">
            <a:extLst>
              <a:ext uri="{FF2B5EF4-FFF2-40B4-BE49-F238E27FC236}">
                <a16:creationId xmlns:a16="http://schemas.microsoft.com/office/drawing/2014/main" id="{0850CE13-DCA1-984B-B5FF-A2043B8F748D}"/>
              </a:ext>
            </a:extLst>
          </p:cNvPr>
          <p:cNvSpPr/>
          <p:nvPr/>
        </p:nvSpPr>
        <p:spPr>
          <a:xfrm>
            <a:off x="504721" y="978518"/>
            <a:ext cx="5539915" cy="461665"/>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a:ea typeface="+mn-ea"/>
                <a:cs typeface="+mn-cs"/>
              </a:rPr>
              <a:t>AYUDA</a:t>
            </a: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A LAS PERSONAS A </a:t>
            </a:r>
            <a:r>
              <a:rPr kumimoji="0" lang="en-US" sz="2400" b="1" i="0" u="none" strike="noStrike" kern="1200" cap="none" spc="0" normalizeH="0" baseline="0" noProof="0" dirty="0" err="1">
                <a:ln>
                  <a:noFill/>
                </a:ln>
                <a:solidFill>
                  <a:prstClr val="black"/>
                </a:solidFill>
                <a:effectLst/>
                <a:uLnTx/>
                <a:uFillTx/>
                <a:latin typeface="Arial" panose="020B0604020202020204"/>
                <a:ea typeface="+mn-ea"/>
                <a:cs typeface="+mn-cs"/>
              </a:rPr>
              <a:t>GANAR</a:t>
            </a: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Rectángulo 14">
            <a:extLst>
              <a:ext uri="{FF2B5EF4-FFF2-40B4-BE49-F238E27FC236}">
                <a16:creationId xmlns:a16="http://schemas.microsoft.com/office/drawing/2014/main" id="{BE5CE4A5-35FC-2843-B6CE-7CA19D101F95}"/>
              </a:ext>
            </a:extLst>
          </p:cNvPr>
          <p:cNvSpPr/>
          <p:nvPr/>
        </p:nvSpPr>
        <p:spPr>
          <a:xfrm>
            <a:off x="517295" y="3269893"/>
            <a:ext cx="5317481" cy="1815690"/>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 panose="020B0604020202020204"/>
                <a:ea typeface="+mn-ea"/>
                <a:cs typeface="+mn-cs"/>
              </a:rPr>
              <a:t>MIENTRAS</a:t>
            </a:r>
            <a:r>
              <a:rPr kumimoji="0" lang="en-US" sz="3733"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733" b="1" i="0" u="none" strike="noStrike" kern="1200" cap="none" spc="0" normalizeH="0" baseline="0" noProof="0" dirty="0" err="1">
                <a:ln>
                  <a:noFill/>
                </a:ln>
                <a:solidFill>
                  <a:prstClr val="black"/>
                </a:solidFill>
                <a:effectLst/>
                <a:uLnTx/>
                <a:uFillTx/>
                <a:latin typeface="Arial" panose="020B0604020202020204"/>
                <a:ea typeface="+mn-ea"/>
                <a:cs typeface="+mn-cs"/>
              </a:rPr>
              <a:t>TU</a:t>
            </a:r>
            <a:r>
              <a:rPr kumimoji="0" lang="en-US" sz="3733"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733" b="1" i="0" u="none" strike="noStrike" kern="1200" cap="none" spc="0" normalizeH="0" baseline="0" noProof="0" dirty="0" err="1">
                <a:ln>
                  <a:noFill/>
                </a:ln>
                <a:solidFill>
                  <a:prstClr val="black"/>
                </a:solidFill>
                <a:effectLst/>
                <a:uLnTx/>
                <a:uFillTx/>
                <a:latin typeface="Arial" panose="020B0604020202020204"/>
                <a:ea typeface="+mn-ea"/>
                <a:cs typeface="+mn-cs"/>
              </a:rPr>
              <a:t>ESTÁS</a:t>
            </a:r>
            <a:r>
              <a:rPr kumimoji="0" lang="en-US" sz="3733"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 panose="020B0604020202020204"/>
                <a:ea typeface="+mn-ea"/>
                <a:cs typeface="+mn-cs"/>
              </a:rPr>
              <a:t>CONSTRUYENDO</a:t>
            </a:r>
            <a:r>
              <a:rPr kumimoji="0" lang="en-US" sz="3733" b="1"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 panose="020B0604020202020204"/>
                <a:ea typeface="+mn-ea"/>
                <a:cs typeface="+mn-cs"/>
              </a:rPr>
              <a:t>TU</a:t>
            </a:r>
            <a:r>
              <a:rPr kumimoji="0" lang="en-US" sz="3733"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733" b="1" i="0" u="none" strike="noStrike" kern="1200" cap="none" spc="0" normalizeH="0" baseline="0" noProof="0" dirty="0" err="1">
                <a:ln>
                  <a:noFill/>
                </a:ln>
                <a:solidFill>
                  <a:prstClr val="black"/>
                </a:solidFill>
                <a:effectLst/>
                <a:uLnTx/>
                <a:uFillTx/>
                <a:latin typeface="Arial" panose="020B0604020202020204"/>
                <a:ea typeface="+mn-ea"/>
                <a:cs typeface="+mn-cs"/>
              </a:rPr>
              <a:t>NEGOCIO</a:t>
            </a:r>
            <a:endParaRPr kumimoji="0" lang="en-US" sz="3733"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Imagen 8">
            <a:extLst>
              <a:ext uri="{FF2B5EF4-FFF2-40B4-BE49-F238E27FC236}">
                <a16:creationId xmlns:a16="http://schemas.microsoft.com/office/drawing/2014/main" id="{7392D920-5F5D-8940-A9D1-5CD9C8F87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pic>
        <p:nvPicPr>
          <p:cNvPr id="10" name="Imagen 9">
            <a:extLst>
              <a:ext uri="{FF2B5EF4-FFF2-40B4-BE49-F238E27FC236}">
                <a16:creationId xmlns:a16="http://schemas.microsoft.com/office/drawing/2014/main" id="{A6B5EAC4-6C47-8245-BB0F-990E0BCB0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0" y="-13051"/>
            <a:ext cx="12213769" cy="6872281"/>
          </a:xfrm>
          <a:prstGeom prst="rect">
            <a:avLst/>
          </a:prstGeom>
        </p:spPr>
      </p:pic>
    </p:spTree>
    <p:extLst>
      <p:ext uri="{BB962C8B-B14F-4D97-AF65-F5344CB8AC3E}">
        <p14:creationId xmlns:p14="http://schemas.microsoft.com/office/powerpoint/2010/main" val="128608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F3DA44C-6E89-3F40-BC0E-430418F02333}"/>
              </a:ext>
            </a:extLst>
          </p:cNvPr>
          <p:cNvPicPr>
            <a:picLocks noChangeAspect="1"/>
          </p:cNvPicPr>
          <p:nvPr/>
        </p:nvPicPr>
        <p:blipFill>
          <a:blip r:embed="rId3"/>
          <a:stretch>
            <a:fillRect/>
          </a:stretch>
        </p:blipFill>
        <p:spPr>
          <a:xfrm>
            <a:off x="3613" y="0"/>
            <a:ext cx="12188388" cy="6858000"/>
          </a:xfrm>
          <a:prstGeom prst="rect">
            <a:avLst/>
          </a:prstGeom>
        </p:spPr>
      </p:pic>
      <p:pic>
        <p:nvPicPr>
          <p:cNvPr id="10" name="Imagen 9">
            <a:extLst>
              <a:ext uri="{FF2B5EF4-FFF2-40B4-BE49-F238E27FC236}">
                <a16:creationId xmlns:a16="http://schemas.microsoft.com/office/drawing/2014/main" id="{A09C99BB-7728-9B42-9416-005F3F561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pic>
        <p:nvPicPr>
          <p:cNvPr id="11" name="Imagen 10">
            <a:extLst>
              <a:ext uri="{FF2B5EF4-FFF2-40B4-BE49-F238E27FC236}">
                <a16:creationId xmlns:a16="http://schemas.microsoft.com/office/drawing/2014/main" id="{C309B95F-09F6-E246-826D-F57E21B72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0" y="-13051"/>
            <a:ext cx="12213769" cy="6872281"/>
          </a:xfrm>
          <a:prstGeom prst="rect">
            <a:avLst/>
          </a:prstGeom>
        </p:spPr>
      </p:pic>
      <p:sp>
        <p:nvSpPr>
          <p:cNvPr id="7" name="Rectángulo 6">
            <a:extLst>
              <a:ext uri="{FF2B5EF4-FFF2-40B4-BE49-F238E27FC236}">
                <a16:creationId xmlns:a16="http://schemas.microsoft.com/office/drawing/2014/main" id="{693B9165-68F8-7A46-8A1E-13CFC6DCD80E}"/>
              </a:ext>
            </a:extLst>
          </p:cNvPr>
          <p:cNvSpPr/>
          <p:nvPr/>
        </p:nvSpPr>
        <p:spPr>
          <a:xfrm>
            <a:off x="1" y="1218971"/>
            <a:ext cx="12190193" cy="1169108"/>
          </a:xfrm>
          <a:prstGeom prst="rect">
            <a:avLst/>
          </a:prstGeom>
          <a:gradFill flip="none" rotWithShape="1">
            <a:gsLst>
              <a:gs pos="0">
                <a:srgbClr val="E28F71"/>
              </a:gs>
              <a:gs pos="100000">
                <a:srgbClr val="E28F7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ES_tradnl" dirty="0">
              <a:solidFill>
                <a:prstClr val="white"/>
              </a:solidFill>
              <a:latin typeface="Arial" panose="020B0604020202020204"/>
            </a:endParaRPr>
          </a:p>
        </p:txBody>
      </p:sp>
      <p:sp>
        <p:nvSpPr>
          <p:cNvPr id="6" name="Marcador de texto 2">
            <a:extLst>
              <a:ext uri="{FF2B5EF4-FFF2-40B4-BE49-F238E27FC236}">
                <a16:creationId xmlns:a16="http://schemas.microsoft.com/office/drawing/2014/main" id="{D77650A4-7541-AC42-9A86-67330AF09E63}"/>
              </a:ext>
            </a:extLst>
          </p:cNvPr>
          <p:cNvSpPr txBox="1">
            <a:spLocks/>
          </p:cNvSpPr>
          <p:nvPr/>
        </p:nvSpPr>
        <p:spPr>
          <a:xfrm>
            <a:off x="558219" y="513846"/>
            <a:ext cx="11075559" cy="17840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1000"/>
              </a:spcBef>
              <a:buNone/>
            </a:pPr>
            <a:endParaRPr lang="es-MX" sz="5333" b="1" dirty="0">
              <a:solidFill>
                <a:srgbClr val="4472C4">
                  <a:lumMod val="75000"/>
                </a:srgbClr>
              </a:solidFill>
              <a:latin typeface="Arial" panose="020B0604020202020204"/>
            </a:endParaRPr>
          </a:p>
        </p:txBody>
      </p:sp>
      <p:sp>
        <p:nvSpPr>
          <p:cNvPr id="2" name="CuadroTexto 1">
            <a:extLst>
              <a:ext uri="{FF2B5EF4-FFF2-40B4-BE49-F238E27FC236}">
                <a16:creationId xmlns:a16="http://schemas.microsoft.com/office/drawing/2014/main" id="{57EDD3E4-80E3-4FC2-85E7-C6C518D1BC9C}"/>
              </a:ext>
            </a:extLst>
          </p:cNvPr>
          <p:cNvSpPr txBox="1"/>
          <p:nvPr/>
        </p:nvSpPr>
        <p:spPr>
          <a:xfrm>
            <a:off x="894144" y="1536630"/>
            <a:ext cx="10611292" cy="523220"/>
          </a:xfrm>
          <a:prstGeom prst="rect">
            <a:avLst/>
          </a:prstGeom>
          <a:noFill/>
        </p:spPr>
        <p:txBody>
          <a:bodyPr wrap="square" rtlCol="0">
            <a:spAutoFit/>
          </a:bodyPr>
          <a:lstStyle/>
          <a:p>
            <a:pPr algn="ctr"/>
            <a:r>
              <a:rPr lang="es-MX" sz="2800" b="1" i="1" dirty="0">
                <a:solidFill>
                  <a:schemeClr val="bg1"/>
                </a:solidFill>
                <a:effectLst>
                  <a:outerShdw blurRad="50800" dist="38100" dir="2700000" algn="tl" rotWithShape="0">
                    <a:prstClr val="black">
                      <a:alpha val="40000"/>
                    </a:prstClr>
                  </a:outerShdw>
                </a:effectLst>
              </a:rPr>
              <a:t>¡GANA HASTA $5000 PESOS EN TUS PRIMEROS 90 DÍAS !</a:t>
            </a:r>
          </a:p>
        </p:txBody>
      </p:sp>
      <p:sp>
        <p:nvSpPr>
          <p:cNvPr id="3" name="CuadroTexto 2">
            <a:extLst>
              <a:ext uri="{FF2B5EF4-FFF2-40B4-BE49-F238E27FC236}">
                <a16:creationId xmlns:a16="http://schemas.microsoft.com/office/drawing/2014/main" id="{60298A0D-7FE0-40B0-BF99-DA14EE49F1E4}"/>
              </a:ext>
            </a:extLst>
          </p:cNvPr>
          <p:cNvSpPr txBox="1"/>
          <p:nvPr/>
        </p:nvSpPr>
        <p:spPr>
          <a:xfrm>
            <a:off x="558219" y="408304"/>
            <a:ext cx="6666613" cy="646331"/>
          </a:xfrm>
          <a:prstGeom prst="rect">
            <a:avLst/>
          </a:prstGeom>
          <a:noFill/>
        </p:spPr>
        <p:txBody>
          <a:bodyPr wrap="square" rtlCol="0">
            <a:spAutoFit/>
          </a:bodyPr>
          <a:lstStyle/>
          <a:p>
            <a:r>
              <a:rPr lang="es-MX" sz="3600" b="1" dirty="0"/>
              <a:t>UN PODEROSO MENSAJE:</a:t>
            </a:r>
          </a:p>
        </p:txBody>
      </p:sp>
    </p:spTree>
    <p:extLst>
      <p:ext uri="{BB962C8B-B14F-4D97-AF65-F5344CB8AC3E}">
        <p14:creationId xmlns:p14="http://schemas.microsoft.com/office/powerpoint/2010/main" val="1600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nodePh="1">
                                  <p:stCondLst>
                                    <p:cond delay="0"/>
                                  </p:stCondLst>
                                  <p:endCondLst>
                                    <p:cond evt="begin" delay="0">
                                      <p:tn val="10"/>
                                    </p:cond>
                                  </p:end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43C2C63-7245-3244-83A3-3270D8739A22}"/>
              </a:ext>
            </a:extLst>
          </p:cNvPr>
          <p:cNvPicPr>
            <a:picLocks noChangeAspect="1"/>
          </p:cNvPicPr>
          <p:nvPr/>
        </p:nvPicPr>
        <p:blipFill>
          <a:blip r:embed="rId3"/>
          <a:stretch>
            <a:fillRect/>
          </a:stretch>
        </p:blipFill>
        <p:spPr>
          <a:xfrm>
            <a:off x="1806" y="0"/>
            <a:ext cx="12188388" cy="6858000"/>
          </a:xfrm>
          <a:prstGeom prst="rect">
            <a:avLst/>
          </a:prstGeom>
        </p:spPr>
      </p:pic>
      <p:pic>
        <p:nvPicPr>
          <p:cNvPr id="7" name="Imagen 6">
            <a:extLst>
              <a:ext uri="{FF2B5EF4-FFF2-40B4-BE49-F238E27FC236}">
                <a16:creationId xmlns:a16="http://schemas.microsoft.com/office/drawing/2014/main" id="{D5CA5D61-0B19-4F91-BED3-C4B9F31AE361}"/>
              </a:ext>
            </a:extLst>
          </p:cNvPr>
          <p:cNvPicPr>
            <a:picLocks noChangeAspect="1"/>
          </p:cNvPicPr>
          <p:nvPr/>
        </p:nvPicPr>
        <p:blipFill>
          <a:blip r:embed="rId3"/>
          <a:stretch>
            <a:fillRect/>
          </a:stretch>
        </p:blipFill>
        <p:spPr>
          <a:xfrm>
            <a:off x="3612" y="0"/>
            <a:ext cx="12188388" cy="6858000"/>
          </a:xfrm>
          <a:prstGeom prst="rect">
            <a:avLst/>
          </a:prstGeom>
        </p:spPr>
      </p:pic>
      <p:pic>
        <p:nvPicPr>
          <p:cNvPr id="4" name="Imagen 3">
            <a:extLst>
              <a:ext uri="{FF2B5EF4-FFF2-40B4-BE49-F238E27FC236}">
                <a16:creationId xmlns:a16="http://schemas.microsoft.com/office/drawing/2014/main" id="{C1F963E4-0D1C-604D-8FAA-F9E919A9C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pic>
        <p:nvPicPr>
          <p:cNvPr id="5" name="Imagen 4">
            <a:extLst>
              <a:ext uri="{FF2B5EF4-FFF2-40B4-BE49-F238E27FC236}">
                <a16:creationId xmlns:a16="http://schemas.microsoft.com/office/drawing/2014/main" id="{798A79AB-28C0-DA4B-A5F5-2DBA107AF8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0" y="-13051"/>
            <a:ext cx="12213769" cy="6872281"/>
          </a:xfrm>
          <a:prstGeom prst="rect">
            <a:avLst/>
          </a:prstGeom>
        </p:spPr>
      </p:pic>
    </p:spTree>
    <p:extLst>
      <p:ext uri="{BB962C8B-B14F-4D97-AF65-F5344CB8AC3E}">
        <p14:creationId xmlns:p14="http://schemas.microsoft.com/office/powerpoint/2010/main" val="135491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9C1ECD-D0A3-8D45-84AC-C155451B8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7" name="CuadroTexto 6">
            <a:extLst>
              <a:ext uri="{FF2B5EF4-FFF2-40B4-BE49-F238E27FC236}">
                <a16:creationId xmlns:a16="http://schemas.microsoft.com/office/drawing/2014/main" id="{CC726E7C-3700-4144-A4A0-1D06CCAAE777}"/>
              </a:ext>
            </a:extLst>
          </p:cNvPr>
          <p:cNvSpPr txBox="1"/>
          <p:nvPr/>
        </p:nvSpPr>
        <p:spPr>
          <a:xfrm>
            <a:off x="1183860" y="530090"/>
            <a:ext cx="7014819" cy="1077218"/>
          </a:xfrm>
          <a:prstGeom prst="rect">
            <a:avLst/>
          </a:prstGeom>
          <a:noFill/>
        </p:spPr>
        <p:txBody>
          <a:bodyPr wrap="square" rtlCol="0">
            <a:spAutoFit/>
          </a:bodyPr>
          <a:lstStyle/>
          <a:p>
            <a:pPr defTabSz="914377"/>
            <a:r>
              <a:rPr lang="en-US" sz="4267" dirty="0">
                <a:solidFill>
                  <a:prstClr val="black">
                    <a:lumMod val="65000"/>
                    <a:lumOff val="35000"/>
                  </a:prstClr>
                </a:solidFill>
                <a:latin typeface="Arial" panose="020B0604020202020204"/>
              </a:rPr>
              <a:t>LOS</a:t>
            </a:r>
            <a:r>
              <a:rPr lang="en-US" sz="4267" dirty="0">
                <a:solidFill>
                  <a:prstClr val="black"/>
                </a:solidFill>
                <a:latin typeface="Arial" panose="020B0604020202020204"/>
              </a:rPr>
              <a:t> </a:t>
            </a:r>
            <a:r>
              <a:rPr lang="en-US" sz="4267" b="1" dirty="0">
                <a:solidFill>
                  <a:srgbClr val="DAA58B"/>
                </a:solidFill>
                <a:latin typeface="Arial" panose="020B0604020202020204"/>
              </a:rPr>
              <a:t>$</a:t>
            </a:r>
            <a:r>
              <a:rPr lang="en-US" sz="6400" b="1" dirty="0">
                <a:solidFill>
                  <a:srgbClr val="DAA58B"/>
                </a:solidFill>
                <a:latin typeface="Arial" panose="020B0604020202020204"/>
              </a:rPr>
              <a:t>5,000 </a:t>
            </a:r>
            <a:r>
              <a:rPr lang="en-US" sz="4267" dirty="0" err="1">
                <a:solidFill>
                  <a:prstClr val="black">
                    <a:lumMod val="65000"/>
                    <a:lumOff val="35000"/>
                  </a:prstClr>
                </a:solidFill>
                <a:latin typeface="Arial" panose="020B0604020202020204"/>
              </a:rPr>
              <a:t>VIENEN</a:t>
            </a:r>
            <a:r>
              <a:rPr lang="en-US" sz="4267" dirty="0">
                <a:solidFill>
                  <a:prstClr val="black">
                    <a:lumMod val="65000"/>
                    <a:lumOff val="35000"/>
                  </a:prstClr>
                </a:solidFill>
                <a:latin typeface="Arial" panose="020B0604020202020204"/>
              </a:rPr>
              <a:t> DE</a:t>
            </a:r>
            <a:endParaRPr lang="es-ES_tradnl" sz="4267" dirty="0">
              <a:solidFill>
                <a:prstClr val="black">
                  <a:lumMod val="65000"/>
                  <a:lumOff val="35000"/>
                </a:prstClr>
              </a:solidFill>
              <a:latin typeface="Arial" panose="020B0604020202020204"/>
            </a:endParaRPr>
          </a:p>
        </p:txBody>
      </p:sp>
      <p:pic>
        <p:nvPicPr>
          <p:cNvPr id="9" name="Imagen 8">
            <a:extLst>
              <a:ext uri="{FF2B5EF4-FFF2-40B4-BE49-F238E27FC236}">
                <a16:creationId xmlns:a16="http://schemas.microsoft.com/office/drawing/2014/main" id="{D7318852-1212-824A-9AFD-29B42C74F717}"/>
              </a:ext>
            </a:extLst>
          </p:cNvPr>
          <p:cNvPicPr>
            <a:picLocks noChangeAspect="1"/>
          </p:cNvPicPr>
          <p:nvPr/>
        </p:nvPicPr>
        <p:blipFill>
          <a:blip r:embed="rId4"/>
          <a:stretch>
            <a:fillRect/>
          </a:stretch>
        </p:blipFill>
        <p:spPr>
          <a:xfrm>
            <a:off x="345954" y="1723140"/>
            <a:ext cx="8511444" cy="4787685"/>
          </a:xfrm>
          <a:prstGeom prst="rect">
            <a:avLst/>
          </a:prstGeom>
        </p:spPr>
      </p:pic>
      <p:pic>
        <p:nvPicPr>
          <p:cNvPr id="8" name="Imagen 7">
            <a:extLst>
              <a:ext uri="{FF2B5EF4-FFF2-40B4-BE49-F238E27FC236}">
                <a16:creationId xmlns:a16="http://schemas.microsoft.com/office/drawing/2014/main" id="{ECEAFF40-3DF5-114B-8286-505F83F4D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30" y="-2658"/>
            <a:ext cx="12208330" cy="6869221"/>
          </a:xfrm>
          <a:prstGeom prst="rect">
            <a:avLst/>
          </a:prstGeom>
        </p:spPr>
      </p:pic>
    </p:spTree>
    <p:extLst>
      <p:ext uri="{BB962C8B-B14F-4D97-AF65-F5344CB8AC3E}">
        <p14:creationId xmlns:p14="http://schemas.microsoft.com/office/powerpoint/2010/main" val="38459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3436</Words>
  <Application>Microsoft Macintosh PowerPoint</Application>
  <PresentationFormat>Panorámica</PresentationFormat>
  <Paragraphs>264</Paragraphs>
  <Slides>22</Slides>
  <Notes>21</Notes>
  <HiddenSlides>0</HiddenSlides>
  <MMClips>0</MMClips>
  <ScaleCrop>false</ScaleCrop>
  <HeadingPairs>
    <vt:vector size="6" baseType="variant">
      <vt:variant>
        <vt:lpstr>Fuentes usadas</vt:lpstr>
      </vt:variant>
      <vt:variant>
        <vt:i4>2</vt:i4>
      </vt:variant>
      <vt:variant>
        <vt:lpstr>Tema</vt:lpstr>
      </vt:variant>
      <vt:variant>
        <vt:i4>2</vt:i4>
      </vt:variant>
      <vt:variant>
        <vt:lpstr>Títulos de diapositiva</vt:lpstr>
      </vt:variant>
      <vt:variant>
        <vt:i4>22</vt:i4>
      </vt:variant>
    </vt:vector>
  </HeadingPairs>
  <TitlesOfParts>
    <vt:vector size="26" baseType="lpstr">
      <vt:lpstr>Arial</vt:lpstr>
      <vt:lpstr>Calibri</vt:lpstr>
      <vt:lpstr>1_Tema de Office</vt:lpstr>
      <vt:lpstr>Tema de Office</vt:lpstr>
      <vt:lpstr>VERTE Y  SENTIRTE BIEN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SET DE INICIO</vt:lpstr>
      <vt:lpstr>Presentación de PowerPoint</vt:lpstr>
      <vt:lpstr>2. SET LUXURY</vt:lpstr>
      <vt:lpstr>Presentación de PowerPoint</vt:lpstr>
      <vt:lpstr>3. SET SUSTENTABLE</vt:lpstr>
      <vt:lpstr>Presentación de PowerPoint</vt:lpstr>
      <vt:lpstr>4. SET WELLNESS</vt:lpstr>
      <vt:lpstr>Presentación de PowerPoint</vt:lpstr>
      <vt:lpstr>Presentación de PowerPoint</vt:lpstr>
      <vt:lpstr>Presentación de PowerPoint</vt:lpstr>
      <vt:lpstr>1er. PASO  EMOCIONA Y HAZ QUE GANEN 5 MIL PESOS </vt:lpstr>
      <vt:lpstr>Presentación de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Castellanos, Irene</dc:creator>
  <cp:lastModifiedBy>Munoz, Paulina</cp:lastModifiedBy>
  <cp:revision>48</cp:revision>
  <dcterms:created xsi:type="dcterms:W3CDTF">2019-01-14T21:32:11Z</dcterms:created>
  <dcterms:modified xsi:type="dcterms:W3CDTF">2019-01-16T15:04:03Z</dcterms:modified>
</cp:coreProperties>
</file>