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39" r:id="rId2"/>
    <p:sldId id="575" r:id="rId3"/>
    <p:sldId id="581" r:id="rId4"/>
    <p:sldId id="598" r:id="rId5"/>
    <p:sldId id="611" r:id="rId6"/>
    <p:sldId id="632" r:id="rId7"/>
    <p:sldId id="540" r:id="rId8"/>
    <p:sldId id="641" r:id="rId9"/>
    <p:sldId id="568" r:id="rId10"/>
    <p:sldId id="541" r:id="rId11"/>
    <p:sldId id="633" r:id="rId12"/>
    <p:sldId id="640" r:id="rId13"/>
    <p:sldId id="635" r:id="rId14"/>
    <p:sldId id="636" r:id="rId15"/>
    <p:sldId id="637" r:id="rId16"/>
    <p:sldId id="638" r:id="rId17"/>
    <p:sldId id="562" r:id="rId18"/>
    <p:sldId id="639" r:id="rId19"/>
    <p:sldId id="612" r:id="rId20"/>
    <p:sldId id="599" r:id="rId21"/>
    <p:sldId id="549" r:id="rId22"/>
    <p:sldId id="550" r:id="rId23"/>
    <p:sldId id="552" r:id="rId24"/>
    <p:sldId id="553" r:id="rId25"/>
    <p:sldId id="600" r:id="rId26"/>
    <p:sldId id="578" r:id="rId27"/>
    <p:sldId id="619" r:id="rId28"/>
    <p:sldId id="616" r:id="rId29"/>
    <p:sldId id="622" r:id="rId30"/>
    <p:sldId id="631" r:id="rId31"/>
    <p:sldId id="643" r:id="rId32"/>
    <p:sldId id="601" r:id="rId33"/>
    <p:sldId id="592" r:id="rId34"/>
    <p:sldId id="554" r:id="rId35"/>
    <p:sldId id="593" r:id="rId36"/>
    <p:sldId id="594" r:id="rId37"/>
    <p:sldId id="595" r:id="rId38"/>
    <p:sldId id="602" r:id="rId39"/>
    <p:sldId id="623" r:id="rId40"/>
    <p:sldId id="587" r:id="rId41"/>
    <p:sldId id="603" r:id="rId42"/>
    <p:sldId id="588" r:id="rId43"/>
    <p:sldId id="624" r:id="rId44"/>
    <p:sldId id="586" r:id="rId45"/>
    <p:sldId id="625" r:id="rId46"/>
    <p:sldId id="626" r:id="rId47"/>
    <p:sldId id="583" r:id="rId48"/>
    <p:sldId id="561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mudez, John" initials="BJ" lastIdx="12" clrIdx="0"/>
  <p:cmAuthor id="1" name="Valdes, Mario" initials="V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A51149"/>
    <a:srgbClr val="FFFFFF"/>
    <a:srgbClr val="840E3B"/>
    <a:srgbClr val="8CC0BC"/>
    <a:srgbClr val="DCECEB"/>
    <a:srgbClr val="7FB787"/>
    <a:srgbClr val="97E7E5"/>
    <a:srgbClr val="69AB72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3640" autoAdjust="0"/>
  </p:normalViewPr>
  <p:slideViewPr>
    <p:cSldViewPr>
      <p:cViewPr varScale="1">
        <p:scale>
          <a:sx n="87" d="100"/>
          <a:sy n="87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60" d="100"/>
          <a:sy n="60" d="100"/>
        </p:scale>
        <p:origin x="-3462" y="-24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C308-B263-4D87-8AFB-D665D32DF2A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44E9-4321-4653-8339-D8C9FED1F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8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0ABB-0B6C-FE4D-8797-7931A8E3ACF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377825"/>
            <a:ext cx="3622675" cy="2716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547" y="3326563"/>
            <a:ext cx="6478103" cy="58961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7855-9C4D-C24F-B5FE-5F6D3D446E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3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381000"/>
            <a:ext cx="3616325" cy="2713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659D-27FA-43DE-9E54-3622BB208016}" type="datetime1">
              <a:rPr lang="es-CL" noProof="0" smtClean="0"/>
              <a:t>10-04-2018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  <p:sp>
        <p:nvSpPr>
          <p:cNvPr id="8" name="Freeform 3"/>
          <p:cNvSpPr/>
          <p:nvPr userDrawn="1"/>
        </p:nvSpPr>
        <p:spPr>
          <a:xfrm>
            <a:off x="447249" y="64579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rial" panose="020B0604020202020204" pitchFamily="34" charset="0"/>
              </a:defRPr>
            </a:lvl1pPr>
            <a:lvl2pPr marL="457200" indent="0">
              <a:buNone/>
              <a:defRPr sz="2600">
                <a:latin typeface="Arial" panose="020B0604020202020204" pitchFamily="34" charset="0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endParaRPr lang="es-CL" noProof="0" dirty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7169615" y="6550968"/>
            <a:ext cx="159338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Operativa</a:t>
            </a:r>
            <a:endParaRPr lang="es-CL" altLang="zh-CN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AEF5-DCC2-43F1-84AC-C869D441FEB3}" type="datetime1">
              <a:rPr lang="es-CL" smtClean="0"/>
              <a:t>10-04-2018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456D-3C3C-495B-B82C-FE1BF46270CC}" type="datetime1">
              <a:rPr lang="es-CL" smtClean="0"/>
              <a:t>10-04-2018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B05D-6AF0-4E0A-97D7-8BE36325C287}" type="datetime1">
              <a:rPr lang="es-CL" smtClean="0"/>
              <a:t>10-04-2018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4D72-6F86-4884-9829-E7D64F0AEA8F}" type="datetime1">
              <a:rPr lang="es-CL" smtClean="0"/>
              <a:t>10-04-2018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33400" y="6221731"/>
            <a:ext cx="8080299" cy="45719"/>
          </a:xfrm>
          <a:custGeom>
            <a:avLst/>
            <a:gdLst>
              <a:gd name="connsiteX0" fmla="*/ 6350 w 8232699"/>
              <a:gd name="connsiteY0" fmla="*/ 6350 h 19050"/>
              <a:gd name="connsiteX1" fmla="*/ 8226348 w 8232699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32699" h="19050">
                <a:moveTo>
                  <a:pt x="6350" y="6350"/>
                </a:moveTo>
                <a:lnTo>
                  <a:pt x="8226348" y="6350"/>
                </a:lnTo>
              </a:path>
            </a:pathLst>
          </a:custGeom>
          <a:ln w="9525">
            <a:solidFill>
              <a:srgbClr val="411D6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114800" y="6248400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000"/>
              </a:lnSpc>
              <a:tabLst/>
            </a:pPr>
            <a:r>
              <a:rPr lang="es-CL" altLang="zh-CN" sz="1400" b="0" noProof="0" dirty="0">
                <a:solidFill>
                  <a:srgbClr val="5B4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empezar a construir tu negocio hoy?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895086" y="6432987"/>
            <a:ext cx="710451" cy="316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zh-CN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CL" altLang="zh-CN" sz="1100" b="1" baseline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s-CL" altLang="zh-CN" sz="1100" b="1" noProof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9900"/>
            <a:ext cx="1257300" cy="2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20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097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‹Nº›</a:t>
            </a:fld>
            <a:endParaRPr lang="sv-S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BCA70545-76A2-41B5-B728-5E26F1940A54}" type="datetime1">
              <a:rPr lang="es-CL" smtClean="0"/>
              <a:t>10-04-2018</a:t>
            </a:fld>
            <a:endParaRPr lang="sv-S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6856" y="348314"/>
            <a:ext cx="6463970" cy="56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Gill Alt One MT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Picture 8" descr="ORI_LOGO_SML_RGB_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40" y="83750"/>
            <a:ext cx="1428456" cy="5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8840"/>
            <a:ext cx="690697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52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5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A80-A4F3-4260-BA8A-31800C6CB2D1}" type="datetime1">
              <a:rPr lang="es-CL" noProof="0" smtClean="0"/>
              <a:t>10-04-2018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sp>
        <p:nvSpPr>
          <p:cNvPr id="8" name="Freeform 3"/>
          <p:cNvSpPr/>
          <p:nvPr userDrawn="1"/>
        </p:nvSpPr>
        <p:spPr>
          <a:xfrm>
            <a:off x="447249" y="63055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rial" panose="020B0604020202020204" pitchFamily="34" charset="0"/>
              </a:defRPr>
            </a:lvl1pPr>
            <a:lvl2pPr marL="457200" indent="0">
              <a:buNone/>
              <a:defRPr sz="2600">
                <a:latin typeface="Arial" panose="020B0604020202020204" pitchFamily="34" charset="0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endParaRPr lang="es-CL" noProof="0" dirty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6136308" y="6458635"/>
            <a:ext cx="239809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Operativa</a:t>
            </a:r>
            <a:endParaRPr lang="es-CL" altLang="zh-CN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8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3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7CD-C62D-42C8-AB2C-8F4DD5427392}" type="datetime1">
              <a:rPr lang="es-CL" smtClean="0"/>
              <a:t>10-04-2018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60F3-C8CE-4F96-B86F-748598309620}" type="datetime1">
              <a:rPr lang="es-CL" smtClean="0"/>
              <a:t>10-04-2018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C415-CE60-4C2A-8C80-91BE77960A63}" type="datetime1">
              <a:rPr lang="es-CL" smtClean="0"/>
              <a:t>10-04-2018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5DD-D141-4D3D-BC3E-3435E46878C0}" type="datetime1">
              <a:rPr lang="es-CL" smtClean="0"/>
              <a:t>10-04-2018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0B54-8261-465D-8AE9-70E1447F356A}" type="datetime1">
              <a:rPr lang="es-CL" smtClean="0"/>
              <a:t>10-04-2018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04DE-7BD7-443A-813C-49E0DEF2618D}" type="datetime1">
              <a:rPr lang="es-CL" smtClean="0"/>
              <a:t>10-04-2018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9" r:id="rId14"/>
    <p:sldLayoutId id="2147483671" r:id="rId15"/>
    <p:sldLayoutId id="2147483722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53197" y="1034568"/>
            <a:ext cx="46211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9" y="990600"/>
            <a:ext cx="4305691" cy="7020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42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de Oriflame</a:t>
            </a:r>
            <a:endParaRPr lang="es-CL" altLang="zh-CN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761608" y="1598180"/>
            <a:ext cx="1412776" cy="1412776"/>
            <a:chOff x="7399372" y="203272"/>
            <a:chExt cx="1412776" cy="1412776"/>
          </a:xfrm>
        </p:grpSpPr>
        <p:sp>
          <p:nvSpPr>
            <p:cNvPr id="10" name="9 Rectángulo"/>
            <p:cNvSpPr/>
            <p:nvPr/>
          </p:nvSpPr>
          <p:spPr>
            <a:xfrm>
              <a:off x="7764641" y="635233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996808" y="908720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372" y="203272"/>
              <a:ext cx="1412776" cy="1412776"/>
            </a:xfrm>
            <a:prstGeom prst="rect">
              <a:avLst/>
            </a:prstGeom>
          </p:spPr>
        </p:pic>
      </p:grpSp>
      <p:sp>
        <p:nvSpPr>
          <p:cNvPr id="14" name="TextBox 1"/>
          <p:cNvSpPr txBox="1"/>
          <p:nvPr/>
        </p:nvSpPr>
        <p:spPr>
          <a:xfrm>
            <a:off x="4553197" y="1600200"/>
            <a:ext cx="4305691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Operativa</a:t>
            </a:r>
            <a:endParaRPr lang="es-CL" altLang="zh-CN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44686" y="4572000"/>
            <a:ext cx="39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ABC de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Oriflame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62137" y="50408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Capacitación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Operativa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3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 un pedido rápido online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2" y="1282700"/>
            <a:ext cx="7073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19800" y="1689100"/>
            <a:ext cx="6096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6477000" y="1955800"/>
            <a:ext cx="918270" cy="304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705600" y="2314823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66294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Da clic en la opción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PEDIDO RÁPIDO</a:t>
            </a:r>
          </a:p>
        </p:txBody>
      </p:sp>
    </p:spTree>
    <p:extLst>
      <p:ext uri="{BB962C8B-B14F-4D97-AF65-F5344CB8AC3E}">
        <p14:creationId xmlns:p14="http://schemas.microsoft.com/office/powerpoint/2010/main" val="11945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 rápido online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600200" y="3505200"/>
            <a:ext cx="300930" cy="558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914400" y="3034258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38200" y="30054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Digita los códigos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de productos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218544" y="3860810"/>
            <a:ext cx="667657" cy="2401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3975100" y="3733800"/>
            <a:ext cx="1379338" cy="44896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886200" y="3721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Digita la cantidad deseada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62000" y="6248400"/>
            <a:ext cx="791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>
                <a:latin typeface="Arial" panose="020B0604020202020204" pitchFamily="34" charset="0"/>
              </a:rPr>
              <a:t>** En caso de que estén agotados, consulta los reemplazos en la ruta: Pedidos &gt; Reporte de productos agotados.</a:t>
            </a:r>
          </a:p>
        </p:txBody>
      </p:sp>
    </p:spTree>
    <p:extLst>
      <p:ext uri="{BB962C8B-B14F-4D97-AF65-F5344CB8AC3E}">
        <p14:creationId xmlns:p14="http://schemas.microsoft.com/office/powerpoint/2010/main" val="9235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1130300" y="1652620"/>
            <a:ext cx="7010400" cy="3452780"/>
            <a:chOff x="251520" y="1099810"/>
            <a:chExt cx="8557962" cy="452948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9"/>
            <a:stretch/>
          </p:blipFill>
          <p:spPr bwMode="auto">
            <a:xfrm>
              <a:off x="251520" y="1099810"/>
              <a:ext cx="8557962" cy="452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3051448" y="4607496"/>
              <a:ext cx="281595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1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*SET PROGRAMA DE BIENVENIDA</a:t>
              </a:r>
            </a:p>
          </p:txBody>
        </p:sp>
      </p:grpSp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 el Programa de Bienvenida a tu pedido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725196"/>
            <a:ext cx="300930" cy="6013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8"/>
            <a:ext cx="1905000" cy="727857"/>
          </a:xfrm>
          <a:prstGeom prst="roundRect">
            <a:avLst>
              <a:gd name="adj" fmla="val 8278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952174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Digita el código del set elegido del Programa de Bienvenida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657600" y="3968750"/>
            <a:ext cx="883556" cy="35774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2469245" cy="69534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59552" y="3725196"/>
            <a:ext cx="245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no eliges un set, se agregará el más elegido por los Socios</a:t>
            </a:r>
            <a:b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 set más elegido por los socios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62000" y="6182380"/>
            <a:ext cx="723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>
                <a:latin typeface="Arial" panose="020B0604020202020204" pitchFamily="34" charset="0"/>
              </a:rPr>
              <a:t>** En caso de que estén agotados, consulta los reemplazos en la ruta: Pedidos &gt; Reporte de productos agotados.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95400" y="4714966"/>
            <a:ext cx="6705601" cy="390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3313" y="4794859"/>
            <a:ext cx="1517687" cy="2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 de flecha"/>
          <p:cNvCxnSpPr/>
          <p:nvPr/>
        </p:nvCxnSpPr>
        <p:spPr>
          <a:xfrm>
            <a:off x="7683934" y="2960318"/>
            <a:ext cx="0" cy="179122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6470612" y="2171700"/>
            <a:ext cx="2469245" cy="70673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6502052" y="2175622"/>
            <a:ext cx="245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Una vez elegido el set, da clic en el botón de agregar al carro de compras.</a:t>
            </a:r>
          </a:p>
        </p:txBody>
      </p:sp>
    </p:spTree>
    <p:extLst>
      <p:ext uri="{BB962C8B-B14F-4D97-AF65-F5344CB8AC3E}">
        <p14:creationId xmlns:p14="http://schemas.microsoft.com/office/powerpoint/2010/main" val="1540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carro de compras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752600" y="4775200"/>
            <a:ext cx="504130" cy="8107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73380" y="5562600"/>
            <a:ext cx="1844040" cy="104013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69900" y="5585936"/>
            <a:ext cx="162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necesitas agregar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más productos, haz clic aquí. Volverás al formulario de Pedido Rápido.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5041900" y="4495800"/>
            <a:ext cx="596900" cy="109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3746500" y="5611336"/>
            <a:ext cx="1676400" cy="6927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3759200" y="5585936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necesitas eliminar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un producto, da clic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en la X.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7239000" y="4876800"/>
            <a:ext cx="838200" cy="709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6235700" y="5611336"/>
            <a:ext cx="2222500" cy="6927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324600" y="558593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Tu descuento y puntos definitivos se aplican en el siguiente paso.</a:t>
            </a:r>
          </a:p>
        </p:txBody>
      </p:sp>
    </p:spTree>
    <p:extLst>
      <p:ext uri="{BB962C8B-B14F-4D97-AF65-F5344CB8AC3E}">
        <p14:creationId xmlns:p14="http://schemas.microsoft.com/office/powerpoint/2010/main" val="14436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las ofertas especiales para ti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685800" cy="9906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7"/>
            <a:ext cx="1676400" cy="558353"/>
          </a:xfrm>
          <a:prstGeom prst="roundRect">
            <a:avLst>
              <a:gd name="adj" fmla="val 6102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89448" y="2907930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Revisa más ofertas que tenemos para ti.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5181600" y="2971800"/>
            <a:ext cx="304800" cy="723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3155044" cy="1131451"/>
          </a:xfrm>
          <a:prstGeom prst="roundRect">
            <a:avLst>
              <a:gd name="adj" fmla="val 884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30056" y="3778421"/>
            <a:ext cx="314234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te interesa una oferta especial, agrega el código de la misma. </a:t>
            </a:r>
          </a:p>
          <a:p>
            <a:pPr algn="ctr"/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Para agregarlo, ve al formulario </a:t>
            </a:r>
            <a:b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de Pedido Rápido.</a:t>
            </a:r>
          </a:p>
        </p:txBody>
      </p:sp>
    </p:spTree>
    <p:extLst>
      <p:ext uri="{BB962C8B-B14F-4D97-AF65-F5344CB8AC3E}">
        <p14:creationId xmlns:p14="http://schemas.microsoft.com/office/powerpoint/2010/main" val="3699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las ofertas especiales para ti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328557" y="3048000"/>
            <a:ext cx="1077686" cy="952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810000" y="4051747"/>
            <a:ext cx="1905000" cy="76109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3822700" y="4110025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Ingresa la cantidad de los productos que quieres agregar.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705600" y="4235450"/>
            <a:ext cx="529770" cy="5397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7273471" y="4000500"/>
            <a:ext cx="1260929" cy="50482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7203826" y="4006644"/>
            <a:ext cx="13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Agrega al carro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de compras.</a:t>
            </a:r>
          </a:p>
        </p:txBody>
      </p:sp>
    </p:spTree>
    <p:extLst>
      <p:ext uri="{BB962C8B-B14F-4D97-AF65-F5344CB8AC3E}">
        <p14:creationId xmlns:p14="http://schemas.microsoft.com/office/powerpoint/2010/main" val="28003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3181"/>
            <a:ext cx="7086600" cy="38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tu lista de productos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3200400" y="2087890"/>
            <a:ext cx="762000" cy="2743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038600" y="1803847"/>
            <a:ext cx="12192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051300" y="182628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Productos que solicitaste.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886200" y="4418796"/>
            <a:ext cx="2286000" cy="381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6342225" y="3886200"/>
            <a:ext cx="2251167" cy="757031"/>
          </a:xfrm>
          <a:prstGeom prst="roundRect">
            <a:avLst>
              <a:gd name="adj" fmla="val 572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6284861" y="3922693"/>
            <a:ext cx="239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Productos promocionales o regalos sin costo que han sido agregados a pedido.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44326" y="3583224"/>
            <a:ext cx="2349873" cy="276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40 Grupo"/>
          <p:cNvGrpSpPr/>
          <p:nvPr/>
        </p:nvGrpSpPr>
        <p:grpSpPr>
          <a:xfrm>
            <a:off x="1905000" y="3580696"/>
            <a:ext cx="444127" cy="243828"/>
            <a:chOff x="7509071" y="4317599"/>
            <a:chExt cx="1563491" cy="1103735"/>
          </a:xfrm>
        </p:grpSpPr>
        <p:pic>
          <p:nvPicPr>
            <p:cNvPr id="22" name="Picture 45" descr="Crema Antienvejecimiento North For M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414" y="4675369"/>
              <a:ext cx="741533" cy="74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7" descr="Bálsamo Aftershave para Piel Sensible North For Me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9071" y="4602827"/>
              <a:ext cx="360686" cy="8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9" descr="Espuma de Afeitar para Piel Sensible North For Me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94247" y="4317599"/>
              <a:ext cx="378315" cy="110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Jabón Limpiador en Barra North For M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612" y="4816665"/>
              <a:ext cx="604669" cy="60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Rectángulo"/>
          <p:cNvSpPr/>
          <p:nvPr/>
        </p:nvSpPr>
        <p:spPr>
          <a:xfrm>
            <a:off x="2350171" y="3593926"/>
            <a:ext cx="2297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*SET PROGRAMA DE BIENVENIDA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3886200" y="2971800"/>
            <a:ext cx="1600200" cy="62212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5549900" y="2681748"/>
            <a:ext cx="2745015" cy="646331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5562600" y="2667000"/>
            <a:ext cx="273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quieres cambiar el set del Programa de Bienvenida, vuelve al paso 1 y cambia el código del set.</a:t>
            </a:r>
          </a:p>
        </p:txBody>
      </p:sp>
    </p:spTree>
    <p:extLst>
      <p:ext uri="{BB962C8B-B14F-4D97-AF65-F5344CB8AC3E}">
        <p14:creationId xmlns:p14="http://schemas.microsoft.com/office/powerpoint/2010/main" val="2635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2700"/>
            <a:ext cx="7073900" cy="38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 las cifras totales de tu pedido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2257"/>
            <a:ext cx="7073900" cy="33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V="1">
            <a:off x="1595437" y="4953000"/>
            <a:ext cx="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8286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790574" y="5737880"/>
            <a:ext cx="22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necesitas modificar tu pedido, haz clic aquí.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4610100" y="4800600"/>
            <a:ext cx="2324100" cy="8382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4448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3421522" y="5767376"/>
            <a:ext cx="22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Antes de grabar revisa el monto total de tu pedido.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7213600" y="5029200"/>
            <a:ext cx="71120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60483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6010274" y="5737880"/>
            <a:ext cx="22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Verifica el puntaje acumulado de tu pedido.</a:t>
            </a:r>
          </a:p>
        </p:txBody>
      </p:sp>
    </p:spTree>
    <p:extLst>
      <p:ext uri="{BB962C8B-B14F-4D97-AF65-F5344CB8AC3E}">
        <p14:creationId xmlns:p14="http://schemas.microsoft.com/office/powerpoint/2010/main" val="9302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0652"/>
            <a:ext cx="7048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920" y="3634630"/>
            <a:ext cx="5433279" cy="15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 el método de entrega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3429000" y="1981200"/>
            <a:ext cx="676503" cy="2805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4154714" y="1219200"/>
            <a:ext cx="4521200" cy="1054458"/>
          </a:xfrm>
          <a:prstGeom prst="roundRect">
            <a:avLst>
              <a:gd name="adj" fmla="val 687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4190745" y="131664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- Elige cómo quieres recibir el pedido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  (difieren los costos del flete):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- Para retirar en algún centro de servicio o puntos de entrega.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- Domicilio.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3340766" y="3364469"/>
            <a:ext cx="1430338" cy="342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4852987" y="3153143"/>
            <a:ext cx="3224214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4874243" y="3203465"/>
            <a:ext cx="3255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si quieres pagar con tu crédito directo.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 flipV="1">
            <a:off x="5241926" y="5017760"/>
            <a:ext cx="1082674" cy="52196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4076699" y="5581922"/>
            <a:ext cx="2817813" cy="641758"/>
          </a:xfrm>
          <a:prstGeom prst="roundRect">
            <a:avLst>
              <a:gd name="adj" fmla="val 8901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4065586" y="5562600"/>
            <a:ext cx="285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Al apretar el botón comprar, </a:t>
            </a:r>
            <a:b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tu pedido queda grabado en el sistema y recibirás un correo de confirmación.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4852987" y="3875554"/>
            <a:ext cx="3224214" cy="5440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>
            <a:off x="4848843" y="3911128"/>
            <a:ext cx="325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si quieres pagar con tu cuenta bancaria o comercial.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4284408" y="4023852"/>
            <a:ext cx="490696" cy="164069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1017"/>
            <a:ext cx="7086600" cy="39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Confirmación de tu pedido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4114800" y="3390900"/>
            <a:ext cx="723899" cy="571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864587" y="3579338"/>
            <a:ext cx="4000501" cy="659423"/>
          </a:xfrm>
          <a:prstGeom prst="roundRect">
            <a:avLst>
              <a:gd name="adj" fmla="val 2390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982734" y="3602187"/>
            <a:ext cx="39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En la confirmación puedes ver el detalle del pedido y el número de factura, éste mismo llegará a tu correo.</a:t>
            </a:r>
          </a:p>
          <a:p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57400" y="2383810"/>
            <a:ext cx="662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curso te ayudará a conocer los primeros pasos para operar con nosotros vía online.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 herramientas tecnológicas de clase mundial están a tu disposición para ayudarte y facilitarte el proceso.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tendrás a tu patrocinador, a tu líder y a la compañía, a través de Servicio al cliente, para ayudarte en tus consultas.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2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COMPRAR USANDO EL CATÁLOGO ONLINE</a:t>
            </a:r>
          </a:p>
        </p:txBody>
      </p:sp>
    </p:spTree>
    <p:extLst>
      <p:ext uri="{BB962C8B-B14F-4D97-AF65-F5344CB8AC3E}">
        <p14:creationId xmlns:p14="http://schemas.microsoft.com/office/powerpoint/2010/main" val="35454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5" y="1280391"/>
            <a:ext cx="7101395" cy="39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el catálogo actual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2590800" y="2524263"/>
            <a:ext cx="1295401" cy="295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930491" y="252426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962400" y="255778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Busca el catálogo actual en la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parte superior izquierda del sitio.</a:t>
            </a:r>
          </a:p>
        </p:txBody>
      </p:sp>
    </p:spTree>
    <p:extLst>
      <p:ext uri="{BB962C8B-B14F-4D97-AF65-F5344CB8AC3E}">
        <p14:creationId xmlns:p14="http://schemas.microsoft.com/office/powerpoint/2010/main" val="1430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939"/>
            <a:ext cx="7099300" cy="38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el detalle de los productos del catálogo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191000" y="3680947"/>
            <a:ext cx="1578054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823997" y="3053488"/>
            <a:ext cx="1978603" cy="72963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4603909" y="3092543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Navega por el catálogo y selecciona los productos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que quieres comprar.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95600" y="4012173"/>
            <a:ext cx="1143000" cy="940827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1283822"/>
            <a:ext cx="7083675" cy="38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Agrégalos a tu carro de compra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6788600" y="2558673"/>
            <a:ext cx="126720" cy="125132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5718266" y="193674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750175" y="1970269"/>
            <a:ext cx="238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</a:rPr>
              <a:t>Da clic aquí para agregarlos</a:t>
            </a:r>
          </a:p>
          <a:p>
            <a:pPr algn="ct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</a:rPr>
              <a:t>a tu carro de compra.</a:t>
            </a:r>
          </a:p>
        </p:txBody>
      </p:sp>
    </p:spTree>
    <p:extLst>
      <p:ext uri="{BB962C8B-B14F-4D97-AF65-F5344CB8AC3E}">
        <p14:creationId xmlns:p14="http://schemas.microsoft.com/office/powerpoint/2010/main" val="1987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tu carro de compra y pedido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6840566" y="1815737"/>
            <a:ext cx="122418" cy="9705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951200" y="2799320"/>
            <a:ext cx="2394109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4983109" y="2803582"/>
            <a:ext cx="23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Revisa tu carro de compra.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518594" y="3770004"/>
            <a:ext cx="1077136" cy="85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474616" y="3599353"/>
            <a:ext cx="2011784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3416300" y="3603615"/>
            <a:ext cx="2102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Continúa con el proceso.</a:t>
            </a:r>
          </a:p>
        </p:txBody>
      </p:sp>
    </p:spTree>
    <p:extLst>
      <p:ext uri="{BB962C8B-B14F-4D97-AF65-F5344CB8AC3E}">
        <p14:creationId xmlns:p14="http://schemas.microsoft.com/office/powerpoint/2010/main" val="16316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TUS FACTURAS</a:t>
            </a:r>
          </a:p>
        </p:txBody>
      </p:sp>
    </p:spTree>
    <p:extLst>
      <p:ext uri="{BB962C8B-B14F-4D97-AF65-F5344CB8AC3E}">
        <p14:creationId xmlns:p14="http://schemas.microsoft.com/office/powerpoint/2010/main" val="1868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715" y="4099031"/>
            <a:ext cx="3091485" cy="177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430" y="1295400"/>
            <a:ext cx="2858165" cy="246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1 Marcador de contenido"/>
          <p:cNvSpPr txBox="1">
            <a:spLocks/>
          </p:cNvSpPr>
          <p:nvPr/>
        </p:nvSpPr>
        <p:spPr>
          <a:xfrm>
            <a:off x="1981200" y="209550"/>
            <a:ext cx="6694714" cy="98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</a:t>
            </a:r>
          </a:p>
        </p:txBody>
      </p:sp>
      <p:cxnSp>
        <p:nvCxnSpPr>
          <p:cNvPr id="36" name="35 Conector recto de flecha"/>
          <p:cNvCxnSpPr/>
          <p:nvPr/>
        </p:nvCxnSpPr>
        <p:spPr>
          <a:xfrm flipH="1">
            <a:off x="4357587" y="1195929"/>
            <a:ext cx="661008" cy="126505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4672803" y="3279899"/>
            <a:ext cx="685800" cy="9848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3124200" y="313642"/>
            <a:ext cx="2027868" cy="36933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3197940" y="328389"/>
            <a:ext cx="202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Precio catálogo sin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I.V.A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5090652" y="1017886"/>
            <a:ext cx="3962400" cy="555028"/>
          </a:xfrm>
          <a:prstGeom prst="round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CuadroTexto"/>
          <p:cNvSpPr txBox="1"/>
          <p:nvPr/>
        </p:nvSpPr>
        <p:spPr>
          <a:xfrm>
            <a:off x="7908518" y="2908109"/>
            <a:ext cx="1235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Desgloce</a:t>
            </a: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con detalles de descuentos  e impuestos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04989" y="4974210"/>
            <a:ext cx="3028335" cy="457200"/>
          </a:xfrm>
          <a:prstGeom prst="round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5581189" y="4974210"/>
            <a:ext cx="297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Resumen de puntos personales, volumen de negocio y puntos de la red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5410200" y="2819400"/>
            <a:ext cx="2514258" cy="1271216"/>
          </a:xfrm>
          <a:prstGeom prst="round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5454415" y="4071119"/>
            <a:ext cx="273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El Monto Total corresponde  a la suma de productos a  Precio Empresario después de restados los descuentos y sumados los impuestos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852" y="1094086"/>
            <a:ext cx="3800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895600"/>
            <a:ext cx="2362200" cy="103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CuadroTexto"/>
          <p:cNvSpPr txBox="1"/>
          <p:nvPr/>
        </p:nvSpPr>
        <p:spPr>
          <a:xfrm>
            <a:off x="5885990" y="5812410"/>
            <a:ext cx="2124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Información fecha de vencimiento y contactos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5809790" y="5812410"/>
            <a:ext cx="1734012" cy="440906"/>
          </a:xfrm>
          <a:prstGeom prst="round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5" name="44 Conector recto de flecha"/>
          <p:cNvCxnSpPr/>
          <p:nvPr/>
        </p:nvCxnSpPr>
        <p:spPr>
          <a:xfrm flipH="1" flipV="1">
            <a:off x="3483457" y="4986501"/>
            <a:ext cx="1845100" cy="15943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 flipV="1">
            <a:off x="4800600" y="5545144"/>
            <a:ext cx="915629" cy="423309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7053263" y="1923974"/>
            <a:ext cx="1785937" cy="5804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CuadroTexto"/>
          <p:cNvSpPr txBox="1"/>
          <p:nvPr/>
        </p:nvSpPr>
        <p:spPr>
          <a:xfrm>
            <a:off x="7127003" y="1970229"/>
            <a:ext cx="1766272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Dcto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. Aplicado sobre precio sin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I.V.A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50" name="49 Conector recto de flecha"/>
          <p:cNvCxnSpPr/>
          <p:nvPr/>
        </p:nvCxnSpPr>
        <p:spPr>
          <a:xfrm flipH="1" flipV="1">
            <a:off x="7543801" y="1447800"/>
            <a:ext cx="402431" cy="39173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5247506" y="457200"/>
            <a:ext cx="365760" cy="697418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CÓMO PAGAR TU PEDIDO</a:t>
            </a:r>
          </a:p>
        </p:txBody>
      </p:sp>
    </p:spTree>
    <p:extLst>
      <p:ext uri="{BB962C8B-B14F-4D97-AF65-F5344CB8AC3E}">
        <p14:creationId xmlns:p14="http://schemas.microsoft.com/office/powerpoint/2010/main" val="3463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de las opciones de pago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409929" y="91440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Crédito directo Oriflame: 21 días</a:t>
            </a:r>
          </a:p>
          <a:p>
            <a:pPr>
              <a:buFont typeface="Arial" charset="0"/>
              <a:buChar char="•"/>
            </a:pPr>
            <a:endParaRPr lang="es-EC" sz="1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Depósito bancario al código del socio: </a:t>
            </a:r>
          </a:p>
          <a:p>
            <a:r>
              <a:rPr lang="es-EC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C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s-EC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endParaRPr lang="es-EC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Lunes a  Domingo – Aplicación de pago, cada 2 horas.</a:t>
            </a:r>
            <a:b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s-EC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Guayaquil – Banco Del Barrio</a:t>
            </a:r>
          </a:p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De Lunes a Sábado – Aplicación de Pago De Forma Automática.</a:t>
            </a:r>
            <a:b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s-EC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Pichincha – Banco El Vecino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De  Lunes a Sábado – Aplicación de pago, cada 2 horas. 	* </a:t>
            </a:r>
            <a:r>
              <a:rPr lang="es-EC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Produbanco – </a:t>
            </a:r>
            <a:r>
              <a:rPr lang="es-EC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Servipagos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De Lunes a Sábado – Aplicación de pago, cada 2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 Cuenta Corriente: se aplica en horarios laborables</a:t>
            </a:r>
          </a:p>
          <a:p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 veces por día.</a:t>
            </a:r>
          </a:p>
          <a:p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90800" y="5523637"/>
            <a:ext cx="6324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C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  Botón de pagos Bco. del Pichincha: se aplica cada 2 horas</a:t>
            </a:r>
          </a:p>
          <a:p>
            <a:pPr>
              <a:buFont typeface="Arial" charset="0"/>
              <a:buChar char="•"/>
            </a:pPr>
            <a:r>
              <a:rPr lang="es-EC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  Botón de pagos Produbanco: se aplica cada 2 horas</a:t>
            </a:r>
          </a:p>
          <a:p>
            <a:endParaRPr lang="es-EC" sz="1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59709"/>
              </p:ext>
            </p:extLst>
          </p:nvPr>
        </p:nvGraphicFramePr>
        <p:xfrm>
          <a:off x="3048000" y="4082415"/>
          <a:ext cx="4724400" cy="11753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6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</a:rPr>
                        <a:t>BANCO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</a:rPr>
                        <a:t>CTA. CTE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6BA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GUAYAQUIL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6198309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PRODUBANCO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1005022884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SERVIPAGOS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2005108876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PICHINCHA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3186817904</a:t>
                      </a:r>
                      <a:endParaRPr lang="es-EC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RECIBE TU PEDIDO</a:t>
            </a:r>
          </a:p>
        </p:txBody>
      </p:sp>
    </p:spTree>
    <p:extLst>
      <p:ext uri="{BB962C8B-B14F-4D97-AF65-F5344CB8AC3E}">
        <p14:creationId xmlns:p14="http://schemas.microsoft.com/office/powerpoint/2010/main" val="30592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43000" y="1371600"/>
            <a:ext cx="3657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hacer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 usando el catálogo online.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 facturas y boletas.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pagar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Recibe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tu negocio.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el catálogo.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Ingresar a un nuevo Socio.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Invitar a incorporarse.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Capacítate.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6800" y="1371600"/>
            <a:ext cx="4191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Otros procedimientos importantes.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crédito.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 pagar tu crédito directo </a:t>
            </a:r>
            <a:r>
              <a:rPr lang="es-CL" sz="16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Oriflame</a:t>
            </a: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de servicios para solución de problemas.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hacer cuando hay un producto faltante.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el producto.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</a:p>
        </p:txBody>
      </p:sp>
    </p:spTree>
    <p:extLst>
      <p:ext uri="{BB962C8B-B14F-4D97-AF65-F5344CB8AC3E}">
        <p14:creationId xmlns:p14="http://schemas.microsoft.com/office/powerpoint/2010/main" val="19629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085A34-4C98-44CE-BE49-61413B75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57" y="1354617"/>
            <a:ext cx="6474957" cy="3962400"/>
          </a:xfrm>
          <a:prstGeom prst="rect">
            <a:avLst/>
          </a:prstGeom>
        </p:spPr>
      </p:pic>
      <p:sp>
        <p:nvSpPr>
          <p:cNvPr id="4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por canales</a:t>
            </a: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2286000" y="830785"/>
            <a:ext cx="3558988" cy="45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hasta las 23:59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057400" y="5410200"/>
            <a:ext cx="68924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  Cumplimos con nuestra promesa de entrega dentro de 48 hrs.</a:t>
            </a:r>
          </a:p>
          <a:p>
            <a:pPr>
              <a:buFont typeface="Arial" charset="0"/>
              <a:buChar char="•"/>
            </a:pP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  ISC Guayaquil todos los días.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El día viernes cierre de catálogo se envía toda la distribución sin restricciones. </a:t>
            </a:r>
          </a:p>
          <a:p>
            <a:endParaRPr lang="es-EC" sz="1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1534886" y="76200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 flete por canal de distribución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A6BD6E4-37E3-4D69-B432-05315A302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73906"/>
              </p:ext>
            </p:extLst>
          </p:nvPr>
        </p:nvGraphicFramePr>
        <p:xfrm>
          <a:off x="2496707" y="2133600"/>
          <a:ext cx="5739719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2657568" imgH="1552500" progId="Excel.Sheet.12">
                  <p:embed/>
                </p:oleObj>
              </mc:Choice>
              <mc:Fallback>
                <p:oleObj name="Worksheet" r:id="rId3" imgW="2657568" imgH="155250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C42070F-315F-403D-B1E5-E8808ED89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6707" y="2133600"/>
                        <a:ext cx="5739719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POTENCIA TU NEGOCIO</a:t>
            </a:r>
          </a:p>
        </p:txBody>
      </p:sp>
    </p:spTree>
    <p:extLst>
      <p:ext uri="{BB962C8B-B14F-4D97-AF65-F5344CB8AC3E}">
        <p14:creationId xmlns:p14="http://schemas.microsoft.com/office/powerpoint/2010/main" val="14949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1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el catálogo con tus amigos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4" y="1285240"/>
            <a:ext cx="7102076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975124" y="2044700"/>
            <a:ext cx="2758676" cy="61750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990600" y="2035300"/>
            <a:ext cx="275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Ingresa a tu página con tu código de Socio o Correo electrónico y contraseña.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4414"/>
            <a:ext cx="7086600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el catálogo con tus amigos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147482" y="2414022"/>
            <a:ext cx="3195918" cy="61750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203724" y="2385199"/>
            <a:ext cx="313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Aumenta la cantidad de clientes, evita tener que comprar catálogos y repartirlos.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Es mas rápido, fácil ¡y es gratis!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4343400" y="1955940"/>
            <a:ext cx="2514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311900" y="2146301"/>
            <a:ext cx="914400" cy="139769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6794"/>
            <a:ext cx="7098827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 a un nuevo Socio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358" y="1727900"/>
            <a:ext cx="7078041" cy="34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1614948" y="5707403"/>
            <a:ext cx="2999430" cy="732909"/>
          </a:xfrm>
          <a:prstGeom prst="roundRect">
            <a:avLst>
              <a:gd name="adj" fmla="val 9350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1573305" y="5715000"/>
            <a:ext cx="303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Haz clic en </a:t>
            </a:r>
            <a:b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“Registra e Invita a un Nuevo Empresario”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la opción “Registro Online”.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6858000" y="4670300"/>
            <a:ext cx="2061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34000" y="5513294"/>
            <a:ext cx="3054723" cy="100790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402176" y="5604341"/>
            <a:ext cx="2971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Completa todos los datos de la cuenta. Tu nuevo Empresario recibirá un correo con su código, contraseña y una liga para  activar su cuenta.</a:t>
            </a: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2003612" y="4885452"/>
            <a:ext cx="7395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1344"/>
            <a:ext cx="7086600" cy="3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Z:\2014\Imagenes Shutter2014\toqu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6120045"/>
            <a:ext cx="397236" cy="62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2014\Imagenes Shutter2014\toqu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700445"/>
            <a:ext cx="38587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 por correo a personas a incorporarse a tu red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788459" y="5715001"/>
            <a:ext cx="1981200" cy="52321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1788459" y="5715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la opción de Invitar nuevas personas.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6019800" y="2758249"/>
            <a:ext cx="1325654" cy="1813751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5818093" y="1683138"/>
            <a:ext cx="3054723" cy="1075111"/>
          </a:xfrm>
          <a:prstGeom prst="roundRect">
            <a:avLst>
              <a:gd name="adj" fmla="val 843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867400" y="1700445"/>
            <a:ext cx="2971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Completa los datos, envía un mensaje y tu invitado recibirá un correo. 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tu invitado se registra siguiendo la liga que recibió vía e-mail, quedará registrado en tu red de inmediato.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2743200" y="4504795"/>
            <a:ext cx="685800" cy="1210205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3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¡Capacítate! – Aprende con Oriflame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281489"/>
            <a:ext cx="7099300" cy="386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 flipV="1">
            <a:off x="2552699" y="3352800"/>
            <a:ext cx="571501" cy="12501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1078483" y="4620894"/>
            <a:ext cx="3341117" cy="1042969"/>
          </a:xfrm>
          <a:prstGeom prst="roundRect">
            <a:avLst>
              <a:gd name="adj" fmla="val 825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1066800" y="46482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Es recomendable que un nuevo Empresario se informe y aprenda sobre Oriflame, sus productos y sus oportunidades. </a:t>
            </a:r>
          </a:p>
          <a:p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Realiza Cursos Online disponibles en el sitio.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248400" y="2082579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828800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OTROS PROCEDIMIENTOS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32954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4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solicitar crédito directo Oriflame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346398" y="1249025"/>
            <a:ext cx="649280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 la forma de solicitar tu crédito: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documentación a  Oriflame Guayaquil:  </a:t>
            </a: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 Circunvalación junto al Puente Teodoro Maldonado </a:t>
            </a:r>
            <a:r>
              <a:rPr lang="es-CL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</a:t>
            </a: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frente a la puerta No. 4 del C.C.      Albán Borja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personal en Centro de Negocios Guayaquil: </a:t>
            </a: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(misma dirección)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personal en Centro de Servicios Quito:</a:t>
            </a: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Bartolomé de Segovia      N44-13 y Río Coca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requeridos: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 de afiliación  </a:t>
            </a:r>
            <a:r>
              <a:rPr lang="es-CL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(descargado en la página </a:t>
            </a:r>
            <a:r>
              <a:rPr lang="es-CL" sz="14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L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Line). </a:t>
            </a: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venir lleno y con cuatro firmas, con un solo color de tinta, sin manchas.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Pagaré: 2 firmas en enunciado Deudor, no deben llenarse valores ni fechas.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 cédula de ciudadanía (no escaneada ni fotografía)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Comprobante de servicio básico no mayor a tres meses.</a:t>
            </a:r>
            <a:endParaRPr lang="es-CL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1981200" y="3308350"/>
            <a:ext cx="5003800" cy="501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CÓMO HACER TU PEDIDO</a:t>
            </a:r>
          </a:p>
        </p:txBody>
      </p:sp>
    </p:spTree>
    <p:extLst>
      <p:ext uri="{BB962C8B-B14F-4D97-AF65-F5344CB8AC3E}">
        <p14:creationId xmlns:p14="http://schemas.microsoft.com/office/powerpoint/2010/main" val="12218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 flipV="1">
            <a:off x="5029200" y="2514600"/>
            <a:ext cx="1447800" cy="86971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708276" y="3400461"/>
            <a:ext cx="2521324" cy="75785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715000" y="343511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Ingresa a la sección de pedidos 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y selecciona la opción “Solicitudes de servicio Online”.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152400" y="209550"/>
            <a:ext cx="8523514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servicio Online para solución de problemas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2895600" y="3384315"/>
            <a:ext cx="2747682" cy="43030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215813" y="2057400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3447"/>
            <a:ext cx="7103484" cy="38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638800" y="2905188"/>
            <a:ext cx="2521324" cy="72907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5645524" y="2939726"/>
            <a:ext cx="251460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en el menú desplegable, la opción relacionada con tu solicitud.</a:t>
            </a: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76200" y="209550"/>
            <a:ext cx="85997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servicio Online para solución de problemas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638800" y="4034741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5704516" y="40399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Puedes escribir un comentario o agregar documentos.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4724400" y="4331898"/>
            <a:ext cx="8382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1" y="1283802"/>
            <a:ext cx="7086600" cy="38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solicitudes de servicio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089276" y="2447988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6110748" y="24678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Digita el número de tu solicitud o encuéntrala en el listado.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6553200" y="3021524"/>
            <a:ext cx="1066800" cy="86467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64602"/>
            <a:ext cx="7113644" cy="3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2089356"/>
            <a:ext cx="7113644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653548" y="2875692"/>
            <a:ext cx="2521324" cy="928011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715000" y="288215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la opción “Crear una solicitud de servicio”.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Selecciona el Subtipo y sigue los pasos para reportarlo.</a:t>
            </a: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</a:p>
        </p:txBody>
      </p:sp>
    </p:spTree>
    <p:extLst>
      <p:ext uri="{BB962C8B-B14F-4D97-AF65-F5344CB8AC3E}">
        <p14:creationId xmlns:p14="http://schemas.microsoft.com/office/powerpoint/2010/main" val="20714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038600" y="3162004"/>
            <a:ext cx="1524000" cy="14099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5638800" y="2905188"/>
            <a:ext cx="2209800" cy="529929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5638800" y="289983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Elige la factura que tiene el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o los productos.</a:t>
            </a:r>
          </a:p>
        </p:txBody>
      </p:sp>
    </p:spTree>
    <p:extLst>
      <p:ext uri="{BB962C8B-B14F-4D97-AF65-F5344CB8AC3E}">
        <p14:creationId xmlns:p14="http://schemas.microsoft.com/office/powerpoint/2010/main" val="40040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0160"/>
            <a:ext cx="710184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62866"/>
            <a:ext cx="7101839" cy="33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867400" y="1887694"/>
            <a:ext cx="2133600" cy="37141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943600" y="190719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Sigue el proceso indicado.</a:t>
            </a: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</a:p>
        </p:txBody>
      </p:sp>
    </p:spTree>
    <p:extLst>
      <p:ext uri="{BB962C8B-B14F-4D97-AF65-F5344CB8AC3E}">
        <p14:creationId xmlns:p14="http://schemas.microsoft.com/office/powerpoint/2010/main" val="40534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9622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737360"/>
            <a:ext cx="708779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741346" y="2219960"/>
            <a:ext cx="2057400" cy="542717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766784" y="2250440"/>
            <a:ext cx="220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Confirma y obtén las instrucciones para el envío.</a:t>
            </a:r>
          </a:p>
        </p:txBody>
      </p:sp>
    </p:spTree>
    <p:extLst>
      <p:ext uri="{BB962C8B-B14F-4D97-AF65-F5344CB8AC3E}">
        <p14:creationId xmlns:p14="http://schemas.microsoft.com/office/powerpoint/2010/main" val="4853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228600" y="209550"/>
            <a:ext cx="8447314" cy="619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 más información comercial y ayudas de venta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54680" y="1984931"/>
            <a:ext cx="9144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 a: www.oriflame.com.ec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" y="1271336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975124" y="2044700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975124" y="2015877"/>
            <a:ext cx="275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Ingresa a la página con tu código de Socio o Correo electrónico y contraseña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791200" y="3810000"/>
            <a:ext cx="439110" cy="57177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4850971" y="4419275"/>
            <a:ext cx="2997630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4850970" y="4385639"/>
            <a:ext cx="299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olvidaste tu contraseña, da clic aquí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y te será enviada al correo registrado</a:t>
            </a:r>
          </a:p>
        </p:txBody>
      </p:sp>
    </p:spTree>
    <p:extLst>
      <p:ext uri="{BB962C8B-B14F-4D97-AF65-F5344CB8AC3E}">
        <p14:creationId xmlns:p14="http://schemas.microsoft.com/office/powerpoint/2010/main" val="17099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2" y="1271336"/>
            <a:ext cx="7086600" cy="39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cambiar tu contraseña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166852" y="3439299"/>
            <a:ext cx="2957051" cy="1294626"/>
          </a:xfrm>
          <a:prstGeom prst="roundRect">
            <a:avLst>
              <a:gd name="adj" fmla="val 612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5181600" y="3458737"/>
            <a:ext cx="295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Después de ingresar, puedes cambiar tu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Contraseña poniendo el puntero del ratón sobre el ícono en la barra superior  y dando clic en: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“Configuración de tu perfil“.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Luego en la opción: Contraseña. 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114800" y="3962400"/>
            <a:ext cx="9906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5105400" y="1828800"/>
            <a:ext cx="1600200" cy="1534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4572000" y="2453640"/>
            <a:ext cx="7620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hacer tu pedido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71600" y="125783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Realízalo en los primeros días de catálogo en curso, así tendrás mayor disponibilidad de productos.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71600" y="5561858"/>
            <a:ext cx="724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Alt One MT Light"/>
              </a:rPr>
              <a:t>Obtén el 25% de Ganancia inmediata sobre tus compras, gana premios  y capitalízate con las ofertas especiales para empresarios.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791201" y="2667000"/>
            <a:ext cx="2721308" cy="1693803"/>
            <a:chOff x="5105401" y="4400835"/>
            <a:chExt cx="2721308" cy="1693803"/>
          </a:xfrm>
        </p:grpSpPr>
        <p:grpSp>
          <p:nvGrpSpPr>
            <p:cNvPr id="17" name="Group 10"/>
            <p:cNvGrpSpPr/>
            <p:nvPr/>
          </p:nvGrpSpPr>
          <p:grpSpPr>
            <a:xfrm>
              <a:off x="5105401" y="4400835"/>
              <a:ext cx="2721308" cy="1693803"/>
              <a:chOff x="4554821" y="4240509"/>
              <a:chExt cx="3028086" cy="1853311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4927859" y="4670985"/>
                <a:ext cx="2594618" cy="1412976"/>
              </a:xfrm>
              <a:custGeom>
                <a:avLst/>
                <a:gdLst>
                  <a:gd name="connsiteX0" fmla="*/ 3775328 w 3775328"/>
                  <a:gd name="connsiteY0" fmla="*/ 1304963 h 1412976"/>
                  <a:gd name="connsiteX1" fmla="*/ 3775328 w 3775328"/>
                  <a:gd name="connsiteY1" fmla="*/ 573328 h 1412976"/>
                  <a:gd name="connsiteX2" fmla="*/ 3667315 w 3775328"/>
                  <a:gd name="connsiteY2" fmla="*/ 465315 h 1412976"/>
                  <a:gd name="connsiteX3" fmla="*/ 603046 w 3775328"/>
                  <a:gd name="connsiteY3" fmla="*/ 465315 h 1412976"/>
                  <a:gd name="connsiteX4" fmla="*/ 648880 w 3775328"/>
                  <a:gd name="connsiteY4" fmla="*/ 305066 h 1412976"/>
                  <a:gd name="connsiteX5" fmla="*/ 343814 w 3775328"/>
                  <a:gd name="connsiteY5" fmla="*/ 0 h 1412976"/>
                  <a:gd name="connsiteX6" fmla="*/ 38633 w 3775328"/>
                  <a:gd name="connsiteY6" fmla="*/ 305066 h 1412976"/>
                  <a:gd name="connsiteX7" fmla="*/ 86067 w 3775328"/>
                  <a:gd name="connsiteY7" fmla="*/ 468058 h 1412976"/>
                  <a:gd name="connsiteX8" fmla="*/ 0 w 3775328"/>
                  <a:gd name="connsiteY8" fmla="*/ 573328 h 1412976"/>
                  <a:gd name="connsiteX9" fmla="*/ 0 w 3775328"/>
                  <a:gd name="connsiteY9" fmla="*/ 1304963 h 1412976"/>
                  <a:gd name="connsiteX10" fmla="*/ 108013 w 3775328"/>
                  <a:gd name="connsiteY10" fmla="*/ 1412976 h 1412976"/>
                  <a:gd name="connsiteX11" fmla="*/ 3667315 w 3775328"/>
                  <a:gd name="connsiteY11" fmla="*/ 1412976 h 1412976"/>
                  <a:gd name="connsiteX12" fmla="*/ 3775328 w 3775328"/>
                  <a:gd name="connsiteY12" fmla="*/ 1304963 h 141297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75328" h="1412976">
                    <a:moveTo>
                      <a:pt x="3775328" y="1304963"/>
                    </a:moveTo>
                    <a:lnTo>
                      <a:pt x="3775328" y="573328"/>
                    </a:lnTo>
                    <a:cubicBezTo>
                      <a:pt x="3775328" y="573328"/>
                      <a:pt x="3775328" y="465315"/>
                      <a:pt x="3667315" y="465315"/>
                    </a:cubicBezTo>
                    <a:lnTo>
                      <a:pt x="603046" y="465315"/>
                    </a:lnTo>
                    <a:cubicBezTo>
                      <a:pt x="631964" y="418680"/>
                      <a:pt x="648880" y="363931"/>
                      <a:pt x="648880" y="305066"/>
                    </a:cubicBezTo>
                    <a:cubicBezTo>
                      <a:pt x="648880" y="136588"/>
                      <a:pt x="512292" y="0"/>
                      <a:pt x="343814" y="0"/>
                    </a:cubicBezTo>
                    <a:cubicBezTo>
                      <a:pt x="175221" y="0"/>
                      <a:pt x="38633" y="136588"/>
                      <a:pt x="38633" y="305066"/>
                    </a:cubicBezTo>
                    <a:cubicBezTo>
                      <a:pt x="38633" y="365074"/>
                      <a:pt x="56235" y="420852"/>
                      <a:pt x="86067" y="468058"/>
                    </a:cubicBezTo>
                    <a:cubicBezTo>
                      <a:pt x="54521" y="474345"/>
                      <a:pt x="0" y="496519"/>
                      <a:pt x="0" y="573328"/>
                    </a:cubicBezTo>
                    <a:lnTo>
                      <a:pt x="0" y="1304963"/>
                    </a:lnTo>
                    <a:cubicBezTo>
                      <a:pt x="0" y="1304963"/>
                      <a:pt x="0" y="1412976"/>
                      <a:pt x="108013" y="1412976"/>
                    </a:cubicBezTo>
                    <a:lnTo>
                      <a:pt x="3667315" y="1412976"/>
                    </a:lnTo>
                    <a:cubicBezTo>
                      <a:pt x="3667315" y="1412976"/>
                      <a:pt x="3775328" y="1412976"/>
                      <a:pt x="3775328" y="1304963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2" name="Picture 12" descr="Tips_image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4821" y="4240509"/>
                <a:ext cx="1154238" cy="1231313"/>
              </a:xfrm>
              <a:prstGeom prst="rect">
                <a:avLst/>
              </a:prstGeom>
            </p:spPr>
          </p:pic>
          <p:sp>
            <p:nvSpPr>
              <p:cNvPr id="23" name="Freeform 3"/>
              <p:cNvSpPr/>
              <p:nvPr/>
            </p:nvSpPr>
            <p:spPr>
              <a:xfrm>
                <a:off x="4869621" y="4577481"/>
                <a:ext cx="2713286" cy="1516339"/>
              </a:xfrm>
              <a:custGeom>
                <a:avLst/>
                <a:gdLst>
                  <a:gd name="connsiteX0" fmla="*/ 3781666 w 3788016"/>
                  <a:gd name="connsiteY0" fmla="*/ 1311364 h 1425714"/>
                  <a:gd name="connsiteX1" fmla="*/ 3781666 w 3788016"/>
                  <a:gd name="connsiteY1" fmla="*/ 579678 h 1425714"/>
                  <a:gd name="connsiteX2" fmla="*/ 3673665 w 3788016"/>
                  <a:gd name="connsiteY2" fmla="*/ 471678 h 1425714"/>
                  <a:gd name="connsiteX3" fmla="*/ 609396 w 3788016"/>
                  <a:gd name="connsiteY3" fmla="*/ 471678 h 1425714"/>
                  <a:gd name="connsiteX4" fmla="*/ 655218 w 3788016"/>
                  <a:gd name="connsiteY4" fmla="*/ 311442 h 1425714"/>
                  <a:gd name="connsiteX5" fmla="*/ 350113 w 3788016"/>
                  <a:gd name="connsiteY5" fmla="*/ 6350 h 1425714"/>
                  <a:gd name="connsiteX6" fmla="*/ 45021 w 3788016"/>
                  <a:gd name="connsiteY6" fmla="*/ 311442 h 1425714"/>
                  <a:gd name="connsiteX7" fmla="*/ 92455 w 3788016"/>
                  <a:gd name="connsiteY7" fmla="*/ 474357 h 1425714"/>
                  <a:gd name="connsiteX8" fmla="*/ 6350 w 3788016"/>
                  <a:gd name="connsiteY8" fmla="*/ 579678 h 1425714"/>
                  <a:gd name="connsiteX9" fmla="*/ 6350 w 3788016"/>
                  <a:gd name="connsiteY9" fmla="*/ 1311364 h 1425714"/>
                  <a:gd name="connsiteX10" fmla="*/ 114350 w 3788016"/>
                  <a:gd name="connsiteY10" fmla="*/ 1419364 h 1425714"/>
                  <a:gd name="connsiteX11" fmla="*/ 3673665 w 3788016"/>
                  <a:gd name="connsiteY11" fmla="*/ 1419364 h 1425714"/>
                  <a:gd name="connsiteX12" fmla="*/ 3781666 w 3788016"/>
                  <a:gd name="connsiteY12" fmla="*/ 1311364 h 142571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88016" h="1425714">
                    <a:moveTo>
                      <a:pt x="3781666" y="1311364"/>
                    </a:moveTo>
                    <a:lnTo>
                      <a:pt x="3781666" y="579678"/>
                    </a:lnTo>
                    <a:cubicBezTo>
                      <a:pt x="3781666" y="579678"/>
                      <a:pt x="3781666" y="471678"/>
                      <a:pt x="3673665" y="471678"/>
                    </a:cubicBezTo>
                    <a:lnTo>
                      <a:pt x="609396" y="471678"/>
                    </a:lnTo>
                    <a:cubicBezTo>
                      <a:pt x="638264" y="425069"/>
                      <a:pt x="655218" y="370294"/>
                      <a:pt x="655218" y="311442"/>
                    </a:cubicBezTo>
                    <a:cubicBezTo>
                      <a:pt x="655218" y="142938"/>
                      <a:pt x="518617" y="6350"/>
                      <a:pt x="350113" y="6350"/>
                    </a:cubicBezTo>
                    <a:cubicBezTo>
                      <a:pt x="181610" y="6350"/>
                      <a:pt x="45021" y="142938"/>
                      <a:pt x="45021" y="311442"/>
                    </a:cubicBezTo>
                    <a:cubicBezTo>
                      <a:pt x="45021" y="371424"/>
                      <a:pt x="62572" y="427177"/>
                      <a:pt x="92455" y="474357"/>
                    </a:cubicBezTo>
                    <a:cubicBezTo>
                      <a:pt x="60909" y="480745"/>
                      <a:pt x="6350" y="502818"/>
                      <a:pt x="6350" y="579678"/>
                    </a:cubicBezTo>
                    <a:lnTo>
                      <a:pt x="6350" y="1311364"/>
                    </a:lnTo>
                    <a:cubicBezTo>
                      <a:pt x="6350" y="1311364"/>
                      <a:pt x="6350" y="1419364"/>
                      <a:pt x="114350" y="1419364"/>
                    </a:cubicBezTo>
                    <a:lnTo>
                      <a:pt x="3673665" y="1419364"/>
                    </a:lnTo>
                    <a:cubicBezTo>
                      <a:pt x="3673665" y="1419364"/>
                      <a:pt x="3781666" y="1419364"/>
                      <a:pt x="3781666" y="1311364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7FBBC7">
                    <a:alpha val="10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TextBox 14"/>
              <p:cNvSpPr txBox="1"/>
              <p:nvPr/>
            </p:nvSpPr>
            <p:spPr>
              <a:xfrm rot="21192930">
                <a:off x="4991331" y="4933246"/>
                <a:ext cx="457200" cy="23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/>
                  </a:rPr>
                  <a:t>Tip!</a:t>
                </a:r>
              </a:p>
            </p:txBody>
          </p:sp>
        </p:grpSp>
        <p:sp>
          <p:nvSpPr>
            <p:cNvPr id="20" name="19 CuadroTexto"/>
            <p:cNvSpPr txBox="1"/>
            <p:nvPr/>
          </p:nvSpPr>
          <p:spPr>
            <a:xfrm>
              <a:off x="5451652" y="5376093"/>
              <a:ext cx="23040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100" dirty="0">
                  <a:solidFill>
                    <a:prstClr val="black"/>
                  </a:solidFill>
                  <a:latin typeface="Arial" panose="020B0604020202020204" pitchFamily="34" charset="0"/>
                </a:rPr>
                <a:t>Si quieres usar catálogos impresos, pídelos junto a tu pedido de manera anticipada. </a:t>
              </a:r>
            </a:p>
          </p:txBody>
        </p:sp>
      </p:grpSp>
      <p:pic>
        <p:nvPicPr>
          <p:cNvPr id="1026" name="Picture 2" descr="https://media-la-cdn.oriflame.com/-/media/LATAM/Files/MaterialCatalogos/2018/C01/Calendario2018_EC__Imagen.ashx?h=567&amp;w=734&amp;u=1801031626&amp;la=es-EC">
            <a:extLst>
              <a:ext uri="{FF2B5EF4-FFF2-40B4-BE49-F238E27FC236}">
                <a16:creationId xmlns:a16="http://schemas.microsoft.com/office/drawing/2014/main" id="{CA0B731C-D29B-492C-ADE4-3D216C6C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8" y="2282006"/>
            <a:ext cx="4032158" cy="31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4" descr="https://orilatam.com/wp_2018/ec/images/banner-sets.jpg">
            <a:extLst>
              <a:ext uri="{FF2B5EF4-FFF2-40B4-BE49-F238E27FC236}">
                <a16:creationId xmlns:a16="http://schemas.microsoft.com/office/drawing/2014/main" id="{4D436FF8-C84A-4A81-B38F-C65FFC6F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98" y="2972451"/>
            <a:ext cx="3879767" cy="337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19464" y="10668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Adquiere el Programa de Bienvenida</a:t>
            </a: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tus 4 primeros pedidos </a:t>
            </a: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 100 Puntos </a:t>
            </a:r>
            <a:b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uno de tus primeros 4 catálogos para poder adquirirlo.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Cuántos puntos acumular en tu pedido</a:t>
            </a:r>
          </a:p>
        </p:txBody>
      </p:sp>
      <p:pic>
        <p:nvPicPr>
          <p:cNvPr id="8" name="Picture 2" descr="https://orilatam.com/wp_2018/ec/images/banner_header2.jpg">
            <a:extLst>
              <a:ext uri="{FF2B5EF4-FFF2-40B4-BE49-F238E27FC236}">
                <a16:creationId xmlns:a16="http://schemas.microsoft.com/office/drawing/2014/main" id="{4EB3C9A9-A328-449E-A1BC-374891E3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245">
            <a:off x="909254" y="2699865"/>
            <a:ext cx="3879767" cy="3152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383004" y="1066800"/>
            <a:ext cx="7151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 un Incentivo Monetario </a:t>
            </a:r>
            <a:br>
              <a:rPr lang="es-CL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consumo de tu red.</a:t>
            </a:r>
          </a:p>
          <a:p>
            <a:pPr algn="ctr"/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 100 Puntos personales  en cada catálogo.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Cuántos puntos acumular en tu pedido</a:t>
            </a:r>
          </a:p>
        </p:txBody>
      </p:sp>
      <p:pic>
        <p:nvPicPr>
          <p:cNvPr id="1027" name="Picture 3" descr="D:\Users\MValdes\Documents\Mis archivos recibidos\co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09800"/>
            <a:ext cx="452973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35555</TotalTime>
  <Words>1445</Words>
  <Application>Microsoft Office PowerPoint</Application>
  <PresentationFormat>Presentación en pantalla (4:3)</PresentationFormat>
  <Paragraphs>194</Paragraphs>
  <Slides>48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SimSun</vt:lpstr>
      <vt:lpstr>Arial</vt:lpstr>
      <vt:lpstr>Calibri</vt:lpstr>
      <vt:lpstr>Gill Alt One MT Light</vt:lpstr>
      <vt:lpstr>Gill Sans for Oriflame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Kravchenko, Elena</dc:creator>
  <cp:lastModifiedBy>Perez, Rodrigo</cp:lastModifiedBy>
  <cp:revision>1401</cp:revision>
  <cp:lastPrinted>2015-05-06T20:43:49Z</cp:lastPrinted>
  <dcterms:created xsi:type="dcterms:W3CDTF">2006-08-16T00:00:00Z</dcterms:created>
  <dcterms:modified xsi:type="dcterms:W3CDTF">2018-04-10T19:45:02Z</dcterms:modified>
</cp:coreProperties>
</file>