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58175"/>
  </p:normalViewPr>
  <p:slideViewPr>
    <p:cSldViewPr snapToGrid="0" snapToObjects="1">
      <p:cViewPr varScale="1">
        <p:scale>
          <a:sx n="105" d="100"/>
          <a:sy n="105" d="100"/>
        </p:scale>
        <p:origin x="1088" y="200"/>
      </p:cViewPr>
      <p:guideLst/>
    </p:cSldViewPr>
  </p:slideViewPr>
  <p:notesTextViewPr>
    <p:cViewPr>
      <p:scale>
        <a:sx n="1" d="1"/>
        <a:sy n="1" d="1"/>
      </p:scale>
      <p:origin x="0" y="-2672"/>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97473-4B49-EE4C-B2FF-F7C5B193946E}" type="datetimeFigureOut">
              <a:rPr lang="es-ES_tradnl" smtClean="0"/>
              <a:t>10/3/17</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C7437-D1DB-134C-A436-5361CDE8DCC9}" type="slidenum">
              <a:rPr lang="es-ES_tradnl" smtClean="0"/>
              <a:t>‹Nr.›</a:t>
            </a:fld>
            <a:endParaRPr lang="es-ES_tradnl"/>
          </a:p>
        </p:txBody>
      </p:sp>
    </p:spTree>
    <p:extLst>
      <p:ext uri="{BB962C8B-B14F-4D97-AF65-F5344CB8AC3E}">
        <p14:creationId xmlns:p14="http://schemas.microsoft.com/office/powerpoint/2010/main" val="104191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SOMOS ORIFLAME ESTAMOS COMPROMETIDOS CON NUESTROS SUEÑOS, TE INVITAMOS A CUMPLIR LOS TUYOS.</a:t>
            </a:r>
          </a:p>
          <a:p>
            <a:r>
              <a:rPr lang="es-ES_tradnl" dirty="0" smtClean="0"/>
              <a:t>Es por eso que soy parte de </a:t>
            </a:r>
            <a:r>
              <a:rPr lang="es-ES_tradnl" dirty="0" err="1" smtClean="0"/>
              <a:t>Oriflame</a:t>
            </a:r>
            <a:r>
              <a:rPr lang="es-ES_tradnl" dirty="0" smtClean="0"/>
              <a:t>. </a:t>
            </a:r>
          </a:p>
          <a:p>
            <a:r>
              <a:rPr lang="es-ES_tradnl" dirty="0" smtClean="0"/>
              <a:t>Voy por mis sueños y te invito a ir por los tuyos.</a:t>
            </a:r>
          </a:p>
          <a:p>
            <a:r>
              <a:rPr lang="es-ES_tradnl" dirty="0" smtClean="0"/>
              <a:t>Si eres el tipo de persona que quiere ir por sus sueños, o quiere cambiar o mejorar algún aspecto de su vida, de su cuerpo, de su salud, esta oportunidad de negocio es para ti.</a:t>
            </a:r>
          </a:p>
          <a:p>
            <a:r>
              <a:rPr lang="es-ES_tradnl" dirty="0" smtClean="0"/>
              <a:t>Creemos que en todo lo que somos y tenemos para ti encontrarás lo que buscas.</a:t>
            </a:r>
          </a:p>
          <a:p>
            <a:r>
              <a:rPr lang="es-ES_tradnl" dirty="0" smtClean="0"/>
              <a:t>BIENVENIDO A ORIFLAME.</a:t>
            </a:r>
          </a:p>
          <a:p>
            <a:r>
              <a:rPr lang="es-ES_tradnl" dirty="0" smtClean="0"/>
              <a:t>Buenos días / tardes / noches.</a:t>
            </a:r>
          </a:p>
          <a:p>
            <a:r>
              <a:rPr lang="es-ES_tradnl" dirty="0" smtClean="0"/>
              <a:t>Estoy encantado(a) de darte la bienvenida el día de hoy.</a:t>
            </a:r>
          </a:p>
          <a:p>
            <a:r>
              <a:rPr lang="es-ES_tradnl" dirty="0" smtClean="0"/>
              <a:t>Y me gustaría agradecerte por darnos tu tiempo para aprender y conocer lo que </a:t>
            </a:r>
            <a:r>
              <a:rPr lang="es-ES_tradnl" dirty="0" err="1" smtClean="0"/>
              <a:t>Oriflame</a:t>
            </a:r>
            <a:r>
              <a:rPr lang="es-ES_tradnl" dirty="0" smtClean="0"/>
              <a:t> tiene para OFRECERTE.</a:t>
            </a:r>
          </a:p>
          <a:p>
            <a:r>
              <a:rPr lang="es-ES_tradnl" dirty="0" smtClean="0"/>
              <a:t>Entrega tu testimonio en 90 segundos: Primero, déjame presentarme (nombre, estoy en </a:t>
            </a:r>
            <a:r>
              <a:rPr lang="es-ES_tradnl" dirty="0" err="1" smtClean="0"/>
              <a:t>Oriflame</a:t>
            </a:r>
            <a:r>
              <a:rPr lang="es-ES_tradnl" dirty="0" smtClean="0"/>
              <a:t> desde, título actual, etc.) </a:t>
            </a:r>
          </a:p>
          <a:p>
            <a:r>
              <a:rPr lang="es-ES_tradnl" dirty="0" smtClean="0"/>
              <a:t>Cuando comencé en </a:t>
            </a:r>
            <a:r>
              <a:rPr lang="es-ES_tradnl" dirty="0" err="1" smtClean="0"/>
              <a:t>Oriflame</a:t>
            </a:r>
            <a:r>
              <a:rPr lang="es-ES_tradnl" dirty="0" smtClean="0"/>
              <a:t>, mis sueños eran….</a:t>
            </a:r>
          </a:p>
          <a:p>
            <a:r>
              <a:rPr lang="es-ES_tradnl" dirty="0" smtClean="0"/>
              <a:t>Hoy, después de estar en </a:t>
            </a:r>
            <a:r>
              <a:rPr lang="es-ES_tradnl" dirty="0" err="1" smtClean="0"/>
              <a:t>Oriflame</a:t>
            </a:r>
            <a:r>
              <a:rPr lang="es-ES_tradnl" dirty="0" smtClean="0"/>
              <a:t> por… años, mis logros son…</a:t>
            </a:r>
          </a:p>
          <a:p>
            <a:r>
              <a:rPr lang="es-ES_tradnl" dirty="0" smtClean="0"/>
              <a:t>SI TE PRESENTAS CON OTROS Empresarios Independientes ORIFLAME:</a:t>
            </a:r>
          </a:p>
          <a:p>
            <a:r>
              <a:rPr lang="es-ES_tradnl" dirty="0" smtClean="0"/>
              <a:t>No estaría aquí sin la ayuda de mi equipo. Algunos de ellos están aquí hoy para ayudar a presentarte la Oportunidad </a:t>
            </a:r>
            <a:r>
              <a:rPr lang="es-ES_tradnl" dirty="0" err="1" smtClean="0"/>
              <a:t>Oriflame</a:t>
            </a:r>
            <a:r>
              <a:rPr lang="es-ES_tradnl" dirty="0" smtClean="0"/>
              <a:t> (tu Core </a:t>
            </a:r>
            <a:r>
              <a:rPr lang="es-ES_tradnl" dirty="0" err="1" smtClean="0"/>
              <a:t>Team</a:t>
            </a:r>
            <a:r>
              <a:rPr lang="es-ES_tradnl" dirty="0" smtClean="0"/>
              <a:t> debe presentarse).</a:t>
            </a:r>
          </a:p>
          <a:p>
            <a:r>
              <a:rPr lang="es-ES_tradnl" dirty="0" smtClean="0"/>
              <a:t>Antes de hablarte de </a:t>
            </a:r>
            <a:r>
              <a:rPr lang="es-ES_tradnl" dirty="0" err="1" smtClean="0"/>
              <a:t>Oriflame</a:t>
            </a:r>
            <a:r>
              <a:rPr lang="es-ES_tradnl" dirty="0" smtClean="0"/>
              <a:t>, ¡vamos a comenzar por ti! Por favor, dinos tu nombre, qué haces y qué esperas conocer hoy sobre </a:t>
            </a:r>
            <a:r>
              <a:rPr lang="es-ES_tradnl" dirty="0" err="1" smtClean="0"/>
              <a:t>Oriflame</a:t>
            </a:r>
            <a:r>
              <a:rPr lang="es-ES_tradnl" dirty="0" smtClean="0"/>
              <a:t>.</a:t>
            </a:r>
          </a:p>
          <a:p>
            <a:r>
              <a:rPr lang="es-ES_tradnl" dirty="0" smtClean="0"/>
              <a:t>Teniendo en cuenta que el Empresario </a:t>
            </a:r>
            <a:r>
              <a:rPr lang="es-ES_tradnl" dirty="0" err="1" smtClean="0"/>
              <a:t>Oriflame</a:t>
            </a:r>
            <a:r>
              <a:rPr lang="es-ES_tradnl" dirty="0" smtClean="0"/>
              <a:t> es un vendedor independiente en los términos de la ley 1700 de 2013 y con ocasión de la suscripción del DAF, el presente documento es una herramienta para facilitar la prestación de los servicios de los Empresarios a la compañía y, en consecuencia, el Empresario reconoce y acepta que este manual no es un elemento constitutivo de una relación de subordinación entre la relación comercial entre </a:t>
            </a:r>
            <a:r>
              <a:rPr lang="es-ES_tradnl" dirty="0" err="1" smtClean="0"/>
              <a:t>Oriflame</a:t>
            </a:r>
            <a:r>
              <a:rPr lang="es-ES_tradnl" dirty="0" smtClean="0"/>
              <a:t> Colombia S.A. y el Empresario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a:t>
            </a:fld>
            <a:endParaRPr lang="es-ES_tradnl"/>
          </a:p>
        </p:txBody>
      </p:sp>
    </p:spTree>
    <p:extLst>
      <p:ext uri="{BB962C8B-B14F-4D97-AF65-F5344CB8AC3E}">
        <p14:creationId xmlns:p14="http://schemas.microsoft.com/office/powerpoint/2010/main" val="818216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LO QUE NOS HACE ÚNICOS.</a:t>
            </a:r>
          </a:p>
          <a:p>
            <a:r>
              <a:rPr lang="es-ES_tradnl" dirty="0" smtClean="0"/>
              <a:t>Experiencia</a:t>
            </a:r>
          </a:p>
          <a:p>
            <a:r>
              <a:rPr lang="es-ES_tradnl" dirty="0" smtClean="0"/>
              <a:t>Nuestra experiencia en el Cuidado de la Piel proviene de casi 50 años de desarrollo de productos científicos, con diversa experiencia técnica, trabajando juntos para entregar productos de alto rendimiento y probados.</a:t>
            </a:r>
          </a:p>
          <a:p>
            <a:r>
              <a:rPr lang="es-ES_tradnl" dirty="0" smtClean="0"/>
              <a:t>Tenemos instalaciones propias y contamos con nuestro propio Instituto de Investigación y Desarrollo para el Cuidado de la Piel.</a:t>
            </a:r>
          </a:p>
          <a:p>
            <a:r>
              <a:rPr lang="es-ES_tradnl" dirty="0" smtClean="0"/>
              <a:t>Pruebas Clínicas</a:t>
            </a:r>
          </a:p>
          <a:p>
            <a:r>
              <a:rPr lang="es-ES_tradnl" dirty="0" smtClean="0"/>
              <a:t>Todos nuestros productos para la piel están dermatológicamente probados bajo estrictos protocolos para garantizar una total seguridad. Nuestras declaraciones están sustentadas por pruebas clínicas con panelistas expertos que participan en pruebas clínicas y de consumo que realizamos anualmente de los productos para la piel con el fin de asegurar su efectividad.</a:t>
            </a:r>
          </a:p>
          <a:p>
            <a:r>
              <a:rPr lang="es-ES_tradnl" dirty="0" smtClean="0"/>
              <a:t>Tenemos 5 fábricas propias en 4 países.</a:t>
            </a:r>
          </a:p>
          <a:p>
            <a:r>
              <a:rPr lang="es-ES_tradnl" dirty="0" smtClean="0"/>
              <a:t>Ingredientes</a:t>
            </a:r>
          </a:p>
          <a:p>
            <a:r>
              <a:rPr lang="es-ES_tradnl" dirty="0" smtClean="0"/>
              <a:t>El corazón de cada uno de nuestros productos es un ingrediente natural. Cada año, evaluamos hasta 1.600 ingredientes de todo el mundo.</a:t>
            </a:r>
          </a:p>
          <a:p>
            <a:r>
              <a:rPr lang="es-ES_tradnl" dirty="0" smtClean="0"/>
              <a:t>La naturaleza siempre ha sido nuestro punto de partida y sigue siendo nuestra fuente de inspiración. En la naturaleza, buscamos poderosos ingredientes con grandes resultados además de la inspiración para nuestros futuros proyectos. </a:t>
            </a:r>
          </a:p>
          <a:p>
            <a:r>
              <a:rPr lang="es-ES_tradnl" dirty="0" smtClean="0"/>
              <a:t>Estar a la vanguardia de la innovación significa tener un conocimiento en profundidad de los ingredientes. Por ejemplo, las tecnologías tales como el uso de extracto de células madre vegetales en nuestras formulaciones son el futuro de la ciencia en el Cuidado de la Piel, y una revolución en la lucha contra el envejecimiento. Con el lanzamiento de </a:t>
            </a:r>
            <a:r>
              <a:rPr lang="es-ES_tradnl" dirty="0" err="1" smtClean="0"/>
              <a:t>Ecollagen</a:t>
            </a:r>
            <a:r>
              <a:rPr lang="es-ES_tradnl" dirty="0" smtClean="0"/>
              <a:t> fuimos los primeros en el mercado en ofrecer esta innovación a un público más amplio, a un precio accesible.</a:t>
            </a:r>
          </a:p>
          <a:p>
            <a:r>
              <a:rPr lang="es-ES_tradnl" dirty="0" smtClean="0"/>
              <a:t>Patentes</a:t>
            </a:r>
          </a:p>
          <a:p>
            <a:r>
              <a:rPr lang="es-ES_tradnl" dirty="0" smtClean="0"/>
              <a:t>Somos dueños de patentes innovadoras y tenemos patentes pendientes en diferentes áreas tales como mejorar el tono de la piel, obesidad, anti-celulitis, hidratación, anti-envejecimiento y peeling de la piel.</a:t>
            </a:r>
          </a:p>
          <a:p>
            <a:r>
              <a:rPr lang="es-ES_tradnl" dirty="0" smtClean="0"/>
              <a:t>Calidad sueca</a:t>
            </a:r>
          </a:p>
          <a:p>
            <a:r>
              <a:rPr lang="es-ES_tradnl" dirty="0" smtClean="0"/>
              <a:t>Ofrecemos lo mejor de la ciencia y naturaleza sueca, productos de excelente calidad al alcance de todos.</a:t>
            </a:r>
          </a:p>
          <a:p>
            <a:r>
              <a:rPr lang="es-ES_tradnl" dirty="0" smtClean="0"/>
              <a:t> Recomendación personalizada</a:t>
            </a:r>
          </a:p>
          <a:p>
            <a:r>
              <a:rPr lang="es-ES_tradnl" dirty="0" smtClean="0"/>
              <a:t>En promedio 9 de cada 10 personas confían en una recomendación personal más que en la publicidad. Nuestro modelo de negocio se basa en el desarrollo de  relaciones – y la belleza integral para mujeres y hombres que buscan verse y sentirse bien.</a:t>
            </a:r>
          </a:p>
          <a:p>
            <a:r>
              <a:rPr lang="es-ES_tradnl" dirty="0" smtClean="0"/>
              <a:t>Nuestras categorías del Cuidado de la Piel y </a:t>
            </a:r>
            <a:r>
              <a:rPr lang="es-ES_tradnl" dirty="0" err="1" smtClean="0"/>
              <a:t>Wellness</a:t>
            </a:r>
            <a:r>
              <a:rPr lang="es-ES_tradnl" dirty="0" smtClean="0"/>
              <a:t> construyen la confianza y credibilidad necesaria para hacerlo.</a:t>
            </a:r>
          </a:p>
          <a:p>
            <a:r>
              <a:rPr lang="es-ES_tradnl" dirty="0" smtClean="0"/>
              <a:t>Nuestros productos son utilizados por millones de personas en todo el mundo. Entendemos sus necesidades y ofrecemos una gran variedad de productos para ello. </a:t>
            </a:r>
          </a:p>
          <a:p>
            <a:r>
              <a:rPr lang="es-ES_tradnl" dirty="0" smtClean="0"/>
              <a:t>Cada vez que nuestros clientes tienen un producto de </a:t>
            </a:r>
            <a:r>
              <a:rPr lang="es-ES_tradnl" dirty="0" err="1" smtClean="0"/>
              <a:t>Oriflame</a:t>
            </a:r>
            <a:r>
              <a:rPr lang="es-ES_tradnl" dirty="0" smtClean="0"/>
              <a:t> en sus manos, pueden estar seguros que este </a:t>
            </a:r>
            <a:r>
              <a:rPr lang="es-ES_tradnl" dirty="0" err="1" smtClean="0"/>
              <a:t>fué</a:t>
            </a:r>
            <a:r>
              <a:rPr lang="es-ES_tradnl" dirty="0" smtClean="0"/>
              <a:t> desarrollado de una manera segura y ética.</a:t>
            </a:r>
          </a:p>
          <a:p>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11</a:t>
            </a:fld>
            <a:endParaRPr lang="es-ES_tradnl"/>
          </a:p>
        </p:txBody>
      </p:sp>
    </p:spTree>
    <p:extLst>
      <p:ext uri="{BB962C8B-B14F-4D97-AF65-F5344CB8AC3E}">
        <p14:creationId xmlns:p14="http://schemas.microsoft.com/office/powerpoint/2010/main" val="42183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PARA VERSE Y SENTIRSE BIEN ORIFLAME TE OFRECE LOS SISTEMAS DE BELLEZA INTEGRAL. </a:t>
            </a:r>
          </a:p>
          <a:p>
            <a:r>
              <a:rPr lang="es-ES_tradnl" dirty="0" smtClean="0"/>
              <a:t>Cada día más hombres y mujeres buscan verse y sentirse bien,  esto se ha convertido en una prioridad.</a:t>
            </a:r>
          </a:p>
          <a:p>
            <a:r>
              <a:rPr lang="es-ES_tradnl" dirty="0" smtClean="0"/>
              <a:t>La tendencia en belleza es la búsqueda de tratamientos de alto rendimiento, seguros y confiables sobre todo con estudios clínicos y científicamente comprobados.</a:t>
            </a:r>
          </a:p>
          <a:p>
            <a:r>
              <a:rPr lang="es-ES_tradnl" dirty="0" smtClean="0"/>
              <a:t>La oferta de productos es tal, que la diferencia está marcada por aquellos que investigan nuevas fórmulas y pueden demostrar y comprobar resultados. </a:t>
            </a:r>
            <a:r>
              <a:rPr lang="es-ES_tradnl" dirty="0" err="1" smtClean="0"/>
              <a:t>Oriflame</a:t>
            </a:r>
            <a:r>
              <a:rPr lang="es-ES_tradnl" dirty="0" smtClean="0"/>
              <a:t> está a la vanguardia de estas investigaciones y estudios clínicos.</a:t>
            </a:r>
          </a:p>
          <a:p>
            <a:r>
              <a:rPr lang="es-ES_tradnl" dirty="0" smtClean="0"/>
              <a:t>Además, para quienes solo buscan consumir productos o para aquellos que quieren desarrollar un negocio propio, ofrecemos productos de alta calidad de origen europeo y sistemas que ofrecen soluciones para mejorar la apariencia de la piel y el bienestar interno con los sistemas anti edad de 4 pasos y el sistema Saludable </a:t>
            </a:r>
            <a:r>
              <a:rPr lang="es-ES_tradnl" dirty="0" err="1" smtClean="0"/>
              <a:t>Wellness</a:t>
            </a:r>
            <a:r>
              <a:rPr lang="es-ES_tradnl" dirty="0" smtClean="0"/>
              <a:t>.</a:t>
            </a:r>
          </a:p>
          <a:p>
            <a:r>
              <a:rPr lang="es-ES_tradnl" dirty="0" smtClean="0"/>
              <a:t>Estos sistemas tienen una oferta especial para consumidores y Empresarios Independientes, para entregarles una excelente herramienta para aprovechar sus beneficios y construir su negocio.</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12</a:t>
            </a:fld>
            <a:endParaRPr lang="es-ES_tradnl"/>
          </a:p>
        </p:txBody>
      </p:sp>
    </p:spTree>
    <p:extLst>
      <p:ext uri="{BB962C8B-B14F-4D97-AF65-F5344CB8AC3E}">
        <p14:creationId xmlns:p14="http://schemas.microsoft.com/office/powerpoint/2010/main" val="35241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GANA UN INGRESO ADICIONAL O CONSTRUYE TU NEGOCIO CON INGRESOS EXPONENCIALES.</a:t>
            </a:r>
          </a:p>
          <a:p>
            <a:r>
              <a:rPr lang="es-ES_tradnl" dirty="0" smtClean="0"/>
              <a:t>Ya hablamos sobre cómo, siendo un Empresario Independiente independiente de </a:t>
            </a:r>
            <a:r>
              <a:rPr lang="es-ES_tradnl" dirty="0" err="1" smtClean="0"/>
              <a:t>Oriflame</a:t>
            </a:r>
            <a:r>
              <a:rPr lang="es-ES_tradnl" dirty="0" smtClean="0"/>
              <a:t>, puedes ahorrar dinero en los productos que usas. </a:t>
            </a:r>
          </a:p>
          <a:p>
            <a:r>
              <a:rPr lang="es-ES_tradnl" dirty="0" smtClean="0"/>
              <a:t>Puedes ganar dinero al mostrar el Catálogo </a:t>
            </a:r>
            <a:r>
              <a:rPr lang="es-ES_tradnl" dirty="0" err="1" smtClean="0"/>
              <a:t>Oriflame</a:t>
            </a:r>
            <a:r>
              <a:rPr lang="es-ES_tradnl" dirty="0" smtClean="0"/>
              <a:t> y obtener una ganancia de los pedidos de tus clientes; también al invitar a otros a unirse y convertirse en Empresarios Independientes y ganar un porcentaje del consumo que genera tu equipo.</a:t>
            </a:r>
          </a:p>
          <a:p>
            <a:r>
              <a:rPr lang="es-ES_tradnl" dirty="0" err="1" smtClean="0"/>
              <a:t>Oriflame</a:t>
            </a:r>
            <a:r>
              <a:rPr lang="es-ES_tradnl" dirty="0" smtClean="0"/>
              <a:t> es una compañía de belleza de origen europeo No1 de venta directa. El enfoque personal de venta permite a los clientes comprarle productos a alguien que conocen, les agrada y en quien confían.</a:t>
            </a:r>
          </a:p>
          <a:p>
            <a:r>
              <a:rPr lang="es-ES_tradnl" dirty="0" smtClean="0"/>
              <a:t>Muchos Empresarios Independientes de </a:t>
            </a:r>
            <a:r>
              <a:rPr lang="es-ES_tradnl" dirty="0" err="1" smtClean="0"/>
              <a:t>Oriflame</a:t>
            </a:r>
            <a:r>
              <a:rPr lang="es-ES_tradnl" dirty="0" smtClean="0"/>
              <a:t> dicen que no sienten que estén vendiendo realmente porque ¡El Catálogo y la tienda online de </a:t>
            </a:r>
            <a:r>
              <a:rPr lang="es-ES_tradnl" dirty="0" err="1" smtClean="0"/>
              <a:t>Oriflame</a:t>
            </a:r>
            <a:r>
              <a:rPr lang="es-ES_tradnl" dirty="0" smtClean="0"/>
              <a:t> venden por si solos!</a:t>
            </a:r>
          </a:p>
          <a:p>
            <a:r>
              <a:rPr lang="es-ES_tradnl" dirty="0" smtClean="0"/>
              <a:t>No necesitas experiencia previa en ventas. De hecho, algunos de los Empresarios Independientes nunca han trabajado en ventas antes. Simplemente muestra el Catálogo, comparte tu experiencia positiva sobre los productos, toma y haz los pedidos. La gente realmente lo aprecia, ya que es una manera fácil, personal y conveniente de comprar. </a:t>
            </a:r>
          </a:p>
          <a:p>
            <a:r>
              <a:rPr lang="es-ES_tradnl" dirty="0" smtClean="0"/>
              <a:t>Como Empresario Independiente de </a:t>
            </a:r>
            <a:r>
              <a:rPr lang="es-ES_tradnl" dirty="0" err="1" smtClean="0"/>
              <a:t>Oriflame</a:t>
            </a:r>
            <a:r>
              <a:rPr lang="es-ES_tradnl" dirty="0" smtClean="0"/>
              <a:t>, ganas un porcentaje sobre cada producto pedido por el cliente.</a:t>
            </a:r>
          </a:p>
          <a:p>
            <a:r>
              <a:rPr lang="es-ES_tradnl" dirty="0" smtClean="0"/>
              <a:t>Un nuevo Catálogo cada tres semanas mantiene las ofertas frescas   y emocionantes.</a:t>
            </a:r>
          </a:p>
          <a:p>
            <a:r>
              <a:rPr lang="es-ES_tradnl" dirty="0" smtClean="0"/>
              <a:t>También puedes invitar a otras personas a unirse como Empresarios Independientes de </a:t>
            </a:r>
            <a:r>
              <a:rPr lang="es-ES_tradnl" dirty="0" err="1" smtClean="0"/>
              <a:t>Oriflame</a:t>
            </a:r>
            <a:r>
              <a:rPr lang="es-ES_tradnl" dirty="0" smtClean="0"/>
              <a:t>. A medida que crece tu equipo obtienes ganancias sobre todo lo que ellos venden. Mientras más grande y más exitoso sea tu equipo, más ganas.</a:t>
            </a:r>
          </a:p>
          <a:p>
            <a:r>
              <a:rPr lang="es-ES_tradnl" dirty="0" smtClean="0"/>
              <a:t>Construir tu negocio </a:t>
            </a:r>
            <a:r>
              <a:rPr lang="es-ES_tradnl" dirty="0" err="1" smtClean="0"/>
              <a:t>Oriflame</a:t>
            </a:r>
            <a:r>
              <a:rPr lang="es-ES_tradnl" dirty="0" smtClean="0"/>
              <a:t> es tan simple como alentar a tus amigos para que comiencen a ganar dinero por ellos mismos.</a:t>
            </a:r>
          </a:p>
          <a:p>
            <a:r>
              <a:rPr lang="es-ES_tradnl" dirty="0" smtClean="0"/>
              <a:t>También puedes invitar a aquellas personas que solo quieren ahorrar comprando sus propios productos con descuento y no están interesados en vender, </a:t>
            </a:r>
            <a:r>
              <a:rPr lang="es-ES_tradnl" dirty="0" err="1" smtClean="0"/>
              <a:t>Oriflame</a:t>
            </a:r>
            <a:r>
              <a:rPr lang="es-ES_tradnl" dirty="0" smtClean="0"/>
              <a:t> no exige compras mínimas a sus Empresarios Independientes.</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13</a:t>
            </a:fld>
            <a:endParaRPr lang="es-ES_tradnl"/>
          </a:p>
        </p:txBody>
      </p:sp>
    </p:spTree>
    <p:extLst>
      <p:ext uri="{BB962C8B-B14F-4D97-AF65-F5344CB8AC3E}">
        <p14:creationId xmlns:p14="http://schemas.microsoft.com/office/powerpoint/2010/main" val="32702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MOSTRANDO EL CATÁLOGO Y RECOMENDANDO LOS PRODUCTOS ORIFLAME.</a:t>
            </a:r>
          </a:p>
          <a:p>
            <a:r>
              <a:rPr lang="es-ES_tradnl" dirty="0" smtClean="0"/>
              <a:t>Siendo Empresario Independiente de </a:t>
            </a:r>
            <a:r>
              <a:rPr lang="es-ES_tradnl" dirty="0" err="1" smtClean="0"/>
              <a:t>Oriflame</a:t>
            </a:r>
            <a:r>
              <a:rPr lang="es-ES_tradnl" dirty="0" smtClean="0"/>
              <a:t>, tienes derecho a un descuento sobre el precio de Catálogo, el descuento se aplica según la cantidad de punto que acumules en el pedido que realices, ya que cada producto tienen un puntaje asignado, la suma de estos puntajes te darán el descuento.</a:t>
            </a:r>
          </a:p>
          <a:p>
            <a:r>
              <a:rPr lang="es-ES_tradnl" dirty="0" smtClean="0"/>
              <a:t>Veamos el ejemplo con un producto: Sistema </a:t>
            </a:r>
            <a:r>
              <a:rPr lang="es-ES_tradnl" dirty="0" err="1" smtClean="0"/>
              <a:t>Ultimate</a:t>
            </a:r>
            <a:r>
              <a:rPr lang="es-ES_tradnl" dirty="0" smtClean="0"/>
              <a:t> </a:t>
            </a:r>
            <a:r>
              <a:rPr lang="es-ES_tradnl" dirty="0" err="1" smtClean="0"/>
              <a:t>Lift</a:t>
            </a:r>
            <a:r>
              <a:rPr lang="es-ES_tradnl" dirty="0" smtClean="0"/>
              <a:t>. </a:t>
            </a:r>
          </a:p>
          <a:p>
            <a:r>
              <a:rPr lang="es-ES_tradnl" dirty="0" smtClean="0"/>
              <a:t>El precio de Catálogo es de $339.000.</a:t>
            </a:r>
          </a:p>
          <a:p>
            <a:r>
              <a:rPr lang="es-ES_tradnl" dirty="0" smtClean="0"/>
              <a:t>Al ser Empresario Independiente de </a:t>
            </a:r>
            <a:r>
              <a:rPr lang="es-ES_tradnl" dirty="0" err="1" smtClean="0"/>
              <a:t>Oriflame</a:t>
            </a:r>
            <a:r>
              <a:rPr lang="es-ES_tradnl" dirty="0" smtClean="0"/>
              <a:t> tendrás un descuento del 35%, entonces tu precio de Empresario Independiente es de $219.999.</a:t>
            </a:r>
          </a:p>
          <a:p>
            <a:r>
              <a:rPr lang="es-ES_tradnl" dirty="0" smtClean="0"/>
              <a:t>La Ganancia Inmediata es la diferencia entre el precio que pagas como Empresario Independiente y el precio de Catálogo pagado por el cliente.</a:t>
            </a:r>
          </a:p>
          <a:p>
            <a:r>
              <a:rPr lang="es-ES_tradnl" dirty="0" smtClean="0"/>
              <a:t>Por lo tanto, el dinero que ganas, es decir la Ganancia Inmediata, será de $120.000. Vendiendo solo un producto ganarás dinero inmediatamente.</a:t>
            </a:r>
          </a:p>
          <a:p>
            <a:r>
              <a:rPr lang="es-ES_tradnl" dirty="0" smtClean="0"/>
              <a:t>En nuestros Catálogos encontrarás productos nuevos cada tres semanas.</a:t>
            </a:r>
          </a:p>
          <a:p>
            <a:r>
              <a:rPr lang="es-ES_tradnl" dirty="0" smtClean="0"/>
              <a:t>Si vendes productos a 6 amigos, inmediatamente estarás ganando $720.000.</a:t>
            </a:r>
          </a:p>
          <a:p>
            <a:r>
              <a:rPr lang="es-ES_tradnl" dirty="0" smtClean="0"/>
              <a:t>Al vender más productos tendrás ganancias y beneficios adicionales.</a:t>
            </a:r>
          </a:p>
          <a:p>
            <a:r>
              <a:rPr lang="es-ES_tradnl" dirty="0" smtClean="0"/>
              <a:t>Beneficios adicionales: por favor, explica los programas locales que tengas (por ejemplo, el Programa de Bienvenida, Programa  de Actividad, etc.).</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14</a:t>
            </a:fld>
            <a:endParaRPr lang="es-ES_tradnl"/>
          </a:p>
        </p:txBody>
      </p:sp>
    </p:spTree>
    <p:extLst>
      <p:ext uri="{BB962C8B-B14F-4D97-AF65-F5344CB8AC3E}">
        <p14:creationId xmlns:p14="http://schemas.microsoft.com/office/powerpoint/2010/main" val="152824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OPORTUNIDAD DE GANANCIAS PERMANENTES Y EXPONENCIALES POR INVITAR A OTRAS PERSONAS.</a:t>
            </a:r>
          </a:p>
          <a:p>
            <a:r>
              <a:rPr lang="es-ES_tradnl" dirty="0" smtClean="0"/>
              <a:t>La venta es una parte importante de ganar dinero, pero hay límites de cuánto puedes vender en 24 horas.</a:t>
            </a:r>
          </a:p>
          <a:p>
            <a:r>
              <a:rPr lang="es-ES_tradnl" dirty="0" smtClean="0"/>
              <a:t>En </a:t>
            </a:r>
            <a:r>
              <a:rPr lang="es-ES_tradnl" dirty="0" err="1" smtClean="0"/>
              <a:t>Oriflame</a:t>
            </a:r>
            <a:r>
              <a:rPr lang="es-ES_tradnl" dirty="0" smtClean="0"/>
              <a:t>, puedes ganar un ingreso exponencial invitando a otros a unirse es decir patrocinando. </a:t>
            </a:r>
          </a:p>
          <a:p>
            <a:r>
              <a:rPr lang="es-ES_tradnl" dirty="0" smtClean="0"/>
              <a:t>Esta es tu recompensa por invitar y entrenar a otras personas cómo ser exitosos, recuerda que en </a:t>
            </a:r>
            <a:r>
              <a:rPr lang="es-ES_tradnl" dirty="0" err="1" smtClean="0"/>
              <a:t>Oriflame</a:t>
            </a:r>
            <a:r>
              <a:rPr lang="es-ES_tradnl" dirty="0" smtClean="0"/>
              <a:t> ganas un porcentaje de las ventas de tu equipo.</a:t>
            </a:r>
          </a:p>
          <a:p>
            <a:r>
              <a:rPr lang="es-ES_tradnl" dirty="0" smtClean="0"/>
              <a:t>Al principio, el ingreso principal será producto de mostrar el Catálogo y tomar pedidos, pero Catálogo a Catálogo, los ingresos que generarás por patrocinar crecerán paulatinamente al inicio y luego aumentarán rápidamente, ¡sin límites!   </a:t>
            </a:r>
          </a:p>
          <a:p>
            <a:endParaRPr lang="es-ES_tradnl" dirty="0" smtClean="0"/>
          </a:p>
          <a:p>
            <a:r>
              <a:rPr lang="es-ES_tradnl" dirty="0" smtClean="0"/>
              <a:t>Las personas que tienen Éxito en </a:t>
            </a:r>
            <a:r>
              <a:rPr lang="es-ES_tradnl" dirty="0" err="1" smtClean="0"/>
              <a:t>Oriflame</a:t>
            </a:r>
            <a:r>
              <a:rPr lang="es-ES_tradnl" dirty="0" smtClean="0"/>
              <a:t> son persistentes en el reclutamiento y entrenan para lograr el éxito.</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15</a:t>
            </a:fld>
            <a:endParaRPr lang="es-ES_tradnl"/>
          </a:p>
        </p:txBody>
      </p:sp>
    </p:spTree>
    <p:extLst>
      <p:ext uri="{BB962C8B-B14F-4D97-AF65-F5344CB8AC3E}">
        <p14:creationId xmlns:p14="http://schemas.microsoft.com/office/powerpoint/2010/main" val="212099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GANA INVITANDO A OTRAS PERSONAS A UNIRSE.</a:t>
            </a:r>
          </a:p>
          <a:p>
            <a:r>
              <a:rPr lang="es-ES_tradnl" dirty="0" smtClean="0"/>
              <a:t>Ahora, esperamos que todos estén aquí porque quieren ganar dinero extra. </a:t>
            </a:r>
          </a:p>
          <a:p>
            <a:r>
              <a:rPr lang="es-ES_tradnl" dirty="0" smtClean="0"/>
              <a:t>Algunos de ustedes pueden ver esto como una oportunidad de venta. Esto tiene mucho sentido, porque recomendar productos </a:t>
            </a:r>
            <a:r>
              <a:rPr lang="es-ES_tradnl" dirty="0" err="1" smtClean="0"/>
              <a:t>Oriflame</a:t>
            </a:r>
            <a:r>
              <a:rPr lang="es-ES_tradnl" dirty="0" smtClean="0"/>
              <a:t> es muy fácil. Además, con los beneficios adicionales de los programas de incentivos y ofertas de </a:t>
            </a:r>
            <a:r>
              <a:rPr lang="es-ES_tradnl" dirty="0" err="1" smtClean="0"/>
              <a:t>Oriflame</a:t>
            </a:r>
            <a:r>
              <a:rPr lang="es-ES_tradnl" dirty="0" smtClean="0"/>
              <a:t>, puedes tener premios extras y ganar más.</a:t>
            </a:r>
          </a:p>
          <a:p>
            <a:r>
              <a:rPr lang="es-ES_tradnl" dirty="0" smtClean="0"/>
              <a:t>Pero donde realmente tus ganancias te darán la independencia financiera que buscas, es invitando a otras personas a unirse a </a:t>
            </a:r>
            <a:r>
              <a:rPr lang="es-ES_tradnl" dirty="0" err="1" smtClean="0"/>
              <a:t>Oriflame</a:t>
            </a:r>
            <a:r>
              <a:rPr lang="es-ES_tradnl" dirty="0" smtClean="0"/>
              <a:t> y formar así un equipo.</a:t>
            </a:r>
          </a:p>
          <a:p>
            <a:r>
              <a:rPr lang="es-ES_tradnl" dirty="0" smtClean="0"/>
              <a:t>Gana hasta el 21% por las ventas de tu red personal, esto sin incluir los bonos de profundidad. Ayúdalos a desarrollarse y tus ingresos crecerán cada vez más a medida que tu red también crece.</a:t>
            </a:r>
          </a:p>
          <a:p>
            <a:r>
              <a:rPr lang="es-ES_tradnl" dirty="0" smtClean="0"/>
              <a:t>Esta es una forma de obtener ganancias crecientes, porque obtienes un porcentaje sobre el total de las ventas de tu equipo.</a:t>
            </a:r>
          </a:p>
          <a:p>
            <a:r>
              <a:rPr lang="es-ES_tradnl" dirty="0" smtClean="0"/>
              <a:t>Veamos un ejemplo: Invitas a 6 personas, las que a su vez invitan a otras 6 personas. NÚMERO DE PERSONAS E INGRESOS. </a:t>
            </a:r>
          </a:p>
          <a:p>
            <a:r>
              <a:rPr lang="es-ES_tradnl" dirty="0" smtClean="0"/>
              <a:t>TÚ + 6 + 36 = 43 Empresarios Independientes.</a:t>
            </a:r>
          </a:p>
          <a:p>
            <a:r>
              <a:rPr lang="es-ES_tradnl" dirty="0" smtClean="0"/>
              <a:t>Cada producto tienen un valor en puntos asignado de acuerdo  al precio, tomaremos como ejemplo que cada una de las personas acumula 100 puntos, tu equipo habrá acumulado un total de 4.300 puntos.</a:t>
            </a:r>
          </a:p>
          <a:p>
            <a:r>
              <a:rPr lang="es-ES_tradnl" dirty="0" smtClean="0"/>
              <a:t>Según la tabla de Incentivos Monetarios ese puntaje te permite alcanzar el 15% y a cada uno de tus amigos alcanzar el 6%. </a:t>
            </a:r>
            <a:r>
              <a:rPr lang="es-ES_tradnl" dirty="0" err="1" smtClean="0"/>
              <a:t>Oriflame</a:t>
            </a:r>
            <a:r>
              <a:rPr lang="es-ES_tradnl" dirty="0" smtClean="0"/>
              <a:t> paga a tus amigos el porcentaje alcanzado en su propia red y a ti el diferencial 15% - 6% = 9%. Ganas el 9% sobre las ventas de la red de cada uno de tus amigos. Tu ganancia por Catálogo es de aproximadamente $ 600.000 o más de $10.000.000 por año.</a:t>
            </a:r>
          </a:p>
          <a:p>
            <a:endParaRPr lang="es-ES_tradnl" dirty="0" smtClean="0"/>
          </a:p>
          <a:p>
            <a:r>
              <a:rPr lang="es-ES_tradnl" dirty="0" smtClean="0"/>
              <a:t>Tus ingresos crecerán a medida que más y más personas ingresen a tu red, todos pueden invitar y todos pueden ganar.</a:t>
            </a:r>
          </a:p>
          <a:p>
            <a:r>
              <a:rPr lang="es-ES_tradnl" dirty="0" smtClean="0"/>
              <a:t>¡Esto es lo que hace único al modelo de negocio de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16</a:t>
            </a:fld>
            <a:endParaRPr lang="es-ES_tradnl"/>
          </a:p>
        </p:txBody>
      </p:sp>
    </p:spTree>
    <p:extLst>
      <p:ext uri="{BB962C8B-B14F-4D97-AF65-F5344CB8AC3E}">
        <p14:creationId xmlns:p14="http://schemas.microsoft.com/office/powerpoint/2010/main" val="1173752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¡FORMA EQUIPOS CON AQUELLOS QUE QUIEREN GANAR MÁS!</a:t>
            </a:r>
          </a:p>
          <a:p>
            <a:r>
              <a:rPr lang="es-ES_tradnl" dirty="0" smtClean="0"/>
              <a:t>Haz crecer a tu equipo como lo hiciste tú y alcanza el 21% de Incentivo Monetario.</a:t>
            </a:r>
          </a:p>
          <a:p>
            <a:r>
              <a:rPr lang="es-ES_tradnl" dirty="0" smtClean="0"/>
              <a:t>Ayuda a crecer a aquellas personas que quieran ganar más dinero. En el ejemplo 2, tus amigos invitan a 6 amigos los cuales también invitan a 6 amigos (están hablando del segundo ejemplo que se encuentra en la página 30).</a:t>
            </a:r>
          </a:p>
          <a:p>
            <a:r>
              <a:rPr lang="es-ES_tradnl" dirty="0" smtClean="0"/>
              <a:t>De esta forma ellos también alcanzan el 15% con 4.300 puntos como lo hiciste tú en el ejemplo pasado, y tu alcanzas el 21%</a:t>
            </a:r>
            <a:r>
              <a:rPr lang="es-ES_tradnl" baseline="0" dirty="0" smtClean="0"/>
              <a:t> </a:t>
            </a:r>
            <a:r>
              <a:rPr lang="es-ES_tradnl" dirty="0" smtClean="0"/>
              <a:t>con 11.500 puntos.</a:t>
            </a:r>
          </a:p>
          <a:p>
            <a:r>
              <a:rPr lang="es-ES_tradnl" dirty="0" smtClean="0"/>
              <a:t>Tus amigos que ayudaste a crecer ganan $600.000 igual que lo hiciste tú en el ejemplo anterior.</a:t>
            </a:r>
          </a:p>
          <a:p>
            <a:r>
              <a:rPr lang="es-ES_tradnl" dirty="0" smtClean="0"/>
              <a:t>Obtienes el Incentivo Monetario diferencial entre el 21% que lograste y el 15% que lograron tus amigos: </a:t>
            </a:r>
          </a:p>
          <a:p>
            <a:r>
              <a:rPr lang="es-ES_tradnl" dirty="0" smtClean="0"/>
              <a:t>21% -15% = 6% de la venta total de la red de cada uno de tus amigos que están al 15%.</a:t>
            </a:r>
          </a:p>
          <a:p>
            <a:r>
              <a:rPr lang="es-ES_tradnl" dirty="0" smtClean="0"/>
              <a:t>21% - 6% = 15% de la venta total de la red de cada uno de tus amigos que están al 6%.</a:t>
            </a:r>
          </a:p>
          <a:p>
            <a:r>
              <a:rPr lang="es-ES_tradnl" dirty="0" smtClean="0"/>
              <a:t>Además, ganas el Incentivo Monetario sobre tus compras personales que al estar al 21% sube a $32.000.</a:t>
            </a:r>
          </a:p>
          <a:p>
            <a:r>
              <a:rPr lang="es-ES_tradnl" dirty="0" smtClean="0"/>
              <a:t>Por lo tanto tu ganancias en este Catálogo ascienden aproximadamente a $1.500.000 por Catálogo o más de $25.000.000 por año.</a:t>
            </a:r>
          </a:p>
          <a:p>
            <a:r>
              <a:rPr lang="es-ES_tradnl" dirty="0" smtClean="0"/>
              <a:t>¡Todos crecen y se benefician del Plan del Éxito </a:t>
            </a:r>
            <a:r>
              <a:rPr lang="es-ES_tradnl" dirty="0" err="1" smtClean="0"/>
              <a:t>Oriflame</a:t>
            </a:r>
            <a:r>
              <a:rPr lang="es-ES_tradnl" dirty="0" smtClean="0"/>
              <a:t>!</a:t>
            </a:r>
          </a:p>
          <a:p>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17</a:t>
            </a:fld>
            <a:endParaRPr lang="es-ES_tradnl"/>
          </a:p>
        </p:txBody>
      </p:sp>
    </p:spTree>
    <p:extLst>
      <p:ext uri="{BB962C8B-B14F-4D97-AF65-F5344CB8AC3E}">
        <p14:creationId xmlns:p14="http://schemas.microsoft.com/office/powerpoint/2010/main" val="154622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GANANCIAS SIN LIMITES.</a:t>
            </a:r>
          </a:p>
          <a:p>
            <a:r>
              <a:rPr lang="es-ES_tradnl" dirty="0" smtClean="0"/>
              <a:t>Duplica tu éxito apoyando a tus amigos a alcanzar también el 21% de Incentivo Monetario y a su vez estos generando profundidad de grupos al 21%.</a:t>
            </a:r>
          </a:p>
          <a:p>
            <a:r>
              <a:rPr lang="es-ES_tradnl" dirty="0" smtClean="0"/>
              <a:t>Y tú alcanza el título Diamante.</a:t>
            </a:r>
          </a:p>
          <a:p>
            <a:r>
              <a:rPr lang="es-ES_tradnl" dirty="0" smtClean="0"/>
              <a:t>Gana un ingreso promedio de $10 Millones de pesos cada 3 semanas o $170 Millones al año.</a:t>
            </a:r>
          </a:p>
          <a:p>
            <a:r>
              <a:rPr lang="es-ES_tradnl" dirty="0" smtClean="0"/>
              <a:t>Además obtén un cheque por $6.000 dólares por alcanzar el título Diamante.</a:t>
            </a:r>
          </a:p>
          <a:p>
            <a:r>
              <a:rPr lang="es-ES_tradnl" dirty="0" smtClean="0"/>
              <a:t>Gana viajes internacionales: podrás viajar gratis con </a:t>
            </a:r>
            <a:r>
              <a:rPr lang="es-ES_tradnl" dirty="0" err="1" smtClean="0"/>
              <a:t>Oriflame</a:t>
            </a:r>
            <a:r>
              <a:rPr lang="es-ES_tradnl" dirty="0" smtClean="0"/>
              <a:t> 2 veces al año a increíbles destinos alrededor del mundo.</a:t>
            </a:r>
          </a:p>
          <a:p>
            <a:endParaRPr lang="es-ES_tradnl" dirty="0" smtClean="0"/>
          </a:p>
          <a:p>
            <a:r>
              <a:rPr lang="es-ES_tradnl" dirty="0" smtClean="0"/>
              <a:t>¡Sigue creciendo con tu equipo y alcanza nuevos Títulos en el Plan del Éxito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18</a:t>
            </a:fld>
            <a:endParaRPr lang="es-ES_tradnl"/>
          </a:p>
        </p:txBody>
      </p:sp>
    </p:spTree>
    <p:extLst>
      <p:ext uri="{BB962C8B-B14F-4D97-AF65-F5344CB8AC3E}">
        <p14:creationId xmlns:p14="http://schemas.microsoft.com/office/powerpoint/2010/main" val="1622539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CONSTRUYE UN NEGOCIO SOSTENIBLE.</a:t>
            </a:r>
          </a:p>
          <a:p>
            <a:r>
              <a:rPr lang="es-ES_tradnl" dirty="0" smtClean="0"/>
              <a:t>Algunos de ustedes están aquí porque quieren tener un ingreso profesional. Con </a:t>
            </a:r>
            <a:r>
              <a:rPr lang="es-ES_tradnl" dirty="0" err="1" smtClean="0"/>
              <a:t>Oriflame</a:t>
            </a:r>
            <a:r>
              <a:rPr lang="es-ES_tradnl" dirty="0" smtClean="0"/>
              <a:t>, ¡lo pueden tener!</a:t>
            </a:r>
          </a:p>
          <a:p>
            <a:r>
              <a:rPr lang="es-ES_tradnl" dirty="0" smtClean="0"/>
              <a:t>¿Cómo lograrlo? Simplemente comienzas invitando a otras personas a una Reunión de Oportunidad </a:t>
            </a:r>
            <a:r>
              <a:rPr lang="es-ES_tradnl" dirty="0" err="1" smtClean="0"/>
              <a:t>Oriflame</a:t>
            </a:r>
            <a:r>
              <a:rPr lang="es-ES_tradnl" dirty="0" smtClean="0"/>
              <a:t> como la de hoy.</a:t>
            </a:r>
          </a:p>
          <a:p>
            <a:r>
              <a:rPr lang="es-ES_tradnl" dirty="0" smtClean="0"/>
              <a:t>Al invitar a otros a unirse, construyes un equipo de Empresarios Independientes que usan y venden los productos, y construyen sus propios equipos.</a:t>
            </a:r>
          </a:p>
          <a:p>
            <a:r>
              <a:rPr lang="es-ES_tradnl" dirty="0" smtClean="0"/>
              <a:t>Al desarrollar tu equipo ganas un porcentaje sobre el total de ventas del mismo. El Plan del Éxito de </a:t>
            </a:r>
            <a:r>
              <a:rPr lang="es-ES_tradnl" dirty="0" err="1" smtClean="0"/>
              <a:t>Oriflame</a:t>
            </a:r>
            <a:r>
              <a:rPr lang="es-ES_tradnl" dirty="0" smtClean="0"/>
              <a:t> resume todos los beneficios financieros de tu futuro profesional.</a:t>
            </a:r>
          </a:p>
          <a:p>
            <a:r>
              <a:rPr lang="es-ES_tradnl" dirty="0" smtClean="0"/>
              <a:t>A medida que alcanzas los niveles más altos en el Plan del Éxito de </a:t>
            </a:r>
            <a:r>
              <a:rPr lang="es-ES_tradnl" dirty="0" err="1" smtClean="0"/>
              <a:t>Oriflame</a:t>
            </a:r>
            <a:r>
              <a:rPr lang="es-ES_tradnl" dirty="0" smtClean="0"/>
              <a:t>, ganarás premios adicionales en efectivo por tus logros profesionales. Y eso no es todo, al ascender en el Plan   del Éxito, podrás construir el estilo de vida de tus sueños, tener la oportunidad de viajar por el mundo con los viajes que ofrecemos, asistir a conferencias de belleza y eventos de capacitación, conocer gente nueva y ganar premios.</a:t>
            </a:r>
          </a:p>
          <a:p>
            <a:r>
              <a:rPr lang="es-ES_tradnl" dirty="0" err="1" smtClean="0"/>
              <a:t>Oriflame</a:t>
            </a:r>
            <a:r>
              <a:rPr lang="es-ES_tradnl" dirty="0" smtClean="0"/>
              <a:t> tiene un concepto único de negocio: Gana dinero hoy y cumple tus sueños </a:t>
            </a:r>
            <a:r>
              <a:rPr lang="es-ES_tradnl" dirty="0" err="1" smtClean="0"/>
              <a:t>mañanaTM</a:t>
            </a:r>
            <a:r>
              <a:rPr lang="es-ES_tradnl" dirty="0" smtClean="0"/>
              <a:t>. Puedes comenzar ganando dinero  el mismo día en que te unes a </a:t>
            </a:r>
            <a:r>
              <a:rPr lang="es-ES_tradnl" dirty="0" err="1" smtClean="0"/>
              <a:t>Oriflame</a:t>
            </a:r>
            <a:r>
              <a:rPr lang="es-ES_tradnl" dirty="0" smtClean="0"/>
              <a:t> y empezar a construir tu propio negocio para el futuro.</a:t>
            </a:r>
          </a:p>
          <a:p>
            <a:r>
              <a:rPr lang="es-ES_tradnl" dirty="0" smtClean="0"/>
              <a:t>Menciona uno o dos ejemplos de títulos en el Plan del Éxito y cuánto se puede llegar a ganar en promedio anualmente.</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19</a:t>
            </a:fld>
            <a:endParaRPr lang="es-ES_tradnl"/>
          </a:p>
        </p:txBody>
      </p:sp>
    </p:spTree>
    <p:extLst>
      <p:ext uri="{BB962C8B-B14F-4D97-AF65-F5344CB8AC3E}">
        <p14:creationId xmlns:p14="http://schemas.microsoft.com/office/powerpoint/2010/main" val="1267791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MUCHOS ESTÁN CUMPLIENDO SUS SUEÑOS CON ORIFLAME.</a:t>
            </a:r>
          </a:p>
          <a:p>
            <a:r>
              <a:rPr lang="es-ES_tradnl" dirty="0" smtClean="0"/>
              <a:t>Consideraciones importantes para realizar tu testimonio</a:t>
            </a:r>
          </a:p>
          <a:p>
            <a:r>
              <a:rPr lang="es-ES_tradnl" dirty="0" smtClean="0"/>
              <a:t>30 a 45 segundos de duración.</a:t>
            </a:r>
          </a:p>
          <a:p>
            <a:r>
              <a:rPr lang="es-ES_tradnl" dirty="0" smtClean="0"/>
              <a:t>Personal y real.</a:t>
            </a:r>
          </a:p>
          <a:p>
            <a:r>
              <a:rPr lang="es-ES_tradnl" dirty="0" smtClean="0"/>
              <a:t>Debes prepararlo antes.</a:t>
            </a:r>
          </a:p>
          <a:p>
            <a:r>
              <a:rPr lang="es-ES_tradnl" dirty="0" smtClean="0"/>
              <a:t>Concéntrate en lo que quieres comunicar, las cosas más importantes.</a:t>
            </a:r>
          </a:p>
          <a:p>
            <a:r>
              <a:rPr lang="es-ES_tradnl" dirty="0" smtClean="0"/>
              <a:t>Ensaya y hazlo divertido.</a:t>
            </a:r>
          </a:p>
          <a:p>
            <a:r>
              <a:rPr lang="es-ES_tradnl" dirty="0" smtClean="0"/>
              <a:t>Hazlo como si le hablaras a un amigo:</a:t>
            </a:r>
          </a:p>
          <a:p>
            <a:r>
              <a:rPr lang="es-ES_tradnl" dirty="0" smtClean="0"/>
              <a:t>Cómo </a:t>
            </a:r>
            <a:r>
              <a:rPr lang="es-ES_tradnl" dirty="0" err="1" smtClean="0"/>
              <a:t>Oriflame</a:t>
            </a:r>
            <a:r>
              <a:rPr lang="es-ES_tradnl" dirty="0" smtClean="0"/>
              <a:t> cambió tu vida.</a:t>
            </a:r>
          </a:p>
          <a:p>
            <a:r>
              <a:rPr lang="es-ES_tradnl" dirty="0" smtClean="0"/>
              <a:t>Cómo eras antes de conocer </a:t>
            </a:r>
            <a:r>
              <a:rPr lang="es-ES_tradnl" dirty="0" err="1" smtClean="0"/>
              <a:t>Oriflame</a:t>
            </a:r>
            <a:r>
              <a:rPr lang="es-ES_tradnl" dirty="0" smtClean="0"/>
              <a:t>.</a:t>
            </a:r>
          </a:p>
          <a:p>
            <a:r>
              <a:rPr lang="es-ES_tradnl" dirty="0" smtClean="0"/>
              <a:t>Cuáles eran tus deseos y sueños.</a:t>
            </a:r>
          </a:p>
          <a:p>
            <a:r>
              <a:rPr lang="es-ES_tradnl" dirty="0" smtClean="0"/>
              <a:t>Qué has logrado y cómo lo has hecho.</a:t>
            </a:r>
          </a:p>
          <a:p>
            <a:r>
              <a:rPr lang="es-ES_tradnl" dirty="0" smtClean="0"/>
              <a:t>Cuál es tu próximo sueño.</a:t>
            </a:r>
          </a:p>
          <a:p>
            <a:endParaRPr lang="es-ES_tradnl" dirty="0" smtClean="0"/>
          </a:p>
          <a:p>
            <a:r>
              <a:rPr lang="es-ES_tradnl" dirty="0" smtClean="0"/>
              <a:t>Tenemos muchas historias de gente real que ha cumplido sus sueños con </a:t>
            </a:r>
            <a:r>
              <a:rPr lang="es-ES_tradnl" dirty="0" err="1" smtClean="0"/>
              <a:t>Oriflame</a:t>
            </a:r>
            <a:r>
              <a:rPr lang="es-ES_tradnl" dirty="0" smtClean="0"/>
              <a:t>. Y quisiera compartir algunas con ustedes…</a:t>
            </a:r>
          </a:p>
          <a:p>
            <a:r>
              <a:rPr lang="es-ES_tradnl" dirty="0" smtClean="0"/>
              <a:t>A pesar de que ya he alcanzado algunos de mis objetivos, sé que el futuro con </a:t>
            </a:r>
            <a:r>
              <a:rPr lang="es-ES_tradnl" dirty="0" err="1" smtClean="0"/>
              <a:t>Oriflame</a:t>
            </a:r>
            <a:r>
              <a:rPr lang="es-ES_tradnl" dirty="0" smtClean="0"/>
              <a:t> será excelente para mí…</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20</a:t>
            </a:fld>
            <a:endParaRPr lang="es-ES_tradnl"/>
          </a:p>
        </p:txBody>
      </p:sp>
    </p:spTree>
    <p:extLst>
      <p:ext uri="{BB962C8B-B14F-4D97-AF65-F5344CB8AC3E}">
        <p14:creationId xmlns:p14="http://schemas.microsoft.com/office/powerpoint/2010/main" val="43894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¿ESTÁS VIVIENDO LA VIDA QUE SUEÑAS?</a:t>
            </a:r>
          </a:p>
          <a:p>
            <a:r>
              <a:rPr lang="es-ES_tradnl" dirty="0" smtClean="0"/>
              <a:t>La gente comienza su negocio en </a:t>
            </a:r>
            <a:r>
              <a:rPr lang="es-ES_tradnl" dirty="0" err="1" smtClean="0"/>
              <a:t>Oriflame</a:t>
            </a:r>
            <a:r>
              <a:rPr lang="es-ES_tradnl" dirty="0" smtClean="0"/>
              <a:t> por diversas razones.</a:t>
            </a:r>
          </a:p>
          <a:p>
            <a:r>
              <a:rPr lang="es-ES_tradnl" dirty="0" smtClean="0"/>
              <a:t>Algunos simplemente quieren verse y sentirse bien.</a:t>
            </a:r>
          </a:p>
          <a:p>
            <a:r>
              <a:rPr lang="es-ES_tradnl" dirty="0" smtClean="0"/>
              <a:t>Algunos quieren ganar más dinero.</a:t>
            </a:r>
          </a:p>
          <a:p>
            <a:r>
              <a:rPr lang="es-ES_tradnl" dirty="0" smtClean="0"/>
              <a:t>Otros quieren un horario flexible que les permita pasar más tiempo con su familia y amigos.</a:t>
            </a:r>
          </a:p>
          <a:p>
            <a:r>
              <a:rPr lang="es-ES_tradnl" dirty="0" smtClean="0"/>
              <a:t>Algunos quieren viajar por el mundo o llevar a su familia de vacaciones.</a:t>
            </a:r>
          </a:p>
          <a:p>
            <a:r>
              <a:rPr lang="es-ES_tradnl" dirty="0" smtClean="0"/>
              <a:t>Muchas personas quieren ser financieramente independientes o ser su propio jefe.</a:t>
            </a:r>
          </a:p>
          <a:p>
            <a:r>
              <a:rPr lang="es-ES_tradnl" dirty="0" smtClean="0"/>
              <a:t>Y otros, tal vez incluso tú, sueñas con una vida de libertad, lujo y realización personal.</a:t>
            </a:r>
          </a:p>
          <a:p>
            <a:r>
              <a:rPr lang="es-ES_tradnl" dirty="0" smtClean="0"/>
              <a:t>¿Y tú? ¿Qué clase de vida quieres vivir? ¿Cuál es tu sueño? ¿Quieres compartirlos? </a:t>
            </a:r>
          </a:p>
          <a:p>
            <a:r>
              <a:rPr lang="es-ES_tradnl" dirty="0" smtClean="0"/>
              <a:t>Nosotros creemos en los sueños, creemos en la belleza, creemos que puedes cumplir tus sueños y que nosotros podemos ser la oportunidad que estas buscando.</a:t>
            </a:r>
          </a:p>
          <a:p>
            <a:r>
              <a:rPr lang="es-ES_tradnl" dirty="0" smtClean="0"/>
              <a:t>Te invitamos, ven y ¡Convierte la Belleza en tu Negocio!</a:t>
            </a:r>
          </a:p>
          <a:p>
            <a:r>
              <a:rPr lang="es-ES_tradnl" dirty="0" smtClean="0"/>
              <a:t>Hoy te contaremos cómo.</a:t>
            </a:r>
          </a:p>
          <a:p>
            <a:endParaRPr lang="es-ES_tradnl" dirty="0" smtClean="0"/>
          </a:p>
          <a:p>
            <a:endParaRPr lang="es-ES_tradnl" dirty="0" smtClean="0"/>
          </a:p>
          <a:p>
            <a:r>
              <a:rPr lang="es-ES_tradnl" dirty="0" smtClean="0"/>
              <a:t>Nota: Si ningún invitado quiere participar, involucra a los miembros de tu equipo. Pídeles compartir los sueños que han podido realizar con sus negocios en </a:t>
            </a:r>
            <a:r>
              <a:rPr lang="es-ES_tradnl" dirty="0" err="1" smtClean="0"/>
              <a:t>Oriflame</a:t>
            </a:r>
            <a:r>
              <a:rPr lang="es-ES_tradnl" dirty="0" smtClean="0"/>
              <a:t>.</a:t>
            </a:r>
          </a:p>
          <a:p>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3</a:t>
            </a:fld>
            <a:endParaRPr lang="es-ES_tradnl"/>
          </a:p>
        </p:txBody>
      </p:sp>
    </p:spTree>
    <p:extLst>
      <p:ext uri="{BB962C8B-B14F-4D97-AF65-F5344CB8AC3E}">
        <p14:creationId xmlns:p14="http://schemas.microsoft.com/office/powerpoint/2010/main" val="1433125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EN ORIFLAME TU DECIDES.</a:t>
            </a:r>
          </a:p>
          <a:p>
            <a:r>
              <a:rPr lang="es-ES_tradnl" dirty="0" smtClean="0"/>
              <a:t>En </a:t>
            </a:r>
            <a:r>
              <a:rPr lang="es-ES_tradnl" dirty="0" err="1" smtClean="0"/>
              <a:t>Oriflame</a:t>
            </a:r>
            <a:r>
              <a:rPr lang="es-ES_tradnl" dirty="0" smtClean="0"/>
              <a:t> tienes la oportunidad de elegir, la libertad de determinar cómo y cuándo construir tu negocio, sólo tú decides qué tan lejos deseas llegar y cuánto ganar.</a:t>
            </a:r>
          </a:p>
          <a:p>
            <a:r>
              <a:rPr lang="es-ES_tradnl" dirty="0" smtClean="0"/>
              <a:t>El tiempo invertido para lograr tus metas dependerá de cómo establezcas tus objetivos y cuántas horas quieres dedicarle a tu negocio.</a:t>
            </a:r>
          </a:p>
          <a:p>
            <a:r>
              <a:rPr lang="es-ES_tradnl" dirty="0" smtClean="0"/>
              <a:t>Como tu propio jefe, tú decides también con quiénes trabajar y a quién quieres tener en tu equipo.</a:t>
            </a:r>
          </a:p>
          <a:p>
            <a:r>
              <a:rPr lang="es-ES_tradnl" dirty="0" smtClean="0"/>
              <a:t>Podrás determinar cuándo comprar y por cuánto hacerlo, de acuerdo a tus propios planes.</a:t>
            </a:r>
          </a:p>
          <a:p>
            <a:r>
              <a:rPr lang="es-ES_tradnl" dirty="0" smtClean="0"/>
              <a:t>El Plan del Éxito de </a:t>
            </a:r>
            <a:r>
              <a:rPr lang="es-ES_tradnl" dirty="0" err="1" smtClean="0"/>
              <a:t>Oriflame</a:t>
            </a:r>
            <a:r>
              <a:rPr lang="es-ES_tradnl" dirty="0" smtClean="0"/>
              <a:t> ofrece grandes oportunidades, donde alcanzar el éxito y las ganancias deseadas dependen de la voluntad que tengas en trabajar duro por tu propio negocio.</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21</a:t>
            </a:fld>
            <a:endParaRPr lang="es-ES_tradnl"/>
          </a:p>
        </p:txBody>
      </p:sp>
    </p:spTree>
    <p:extLst>
      <p:ext uri="{BB962C8B-B14F-4D97-AF65-F5344CB8AC3E}">
        <p14:creationId xmlns:p14="http://schemas.microsoft.com/office/powerpoint/2010/main" val="734640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¡PÁSALA BIEN!</a:t>
            </a:r>
          </a:p>
          <a:p>
            <a:r>
              <a:rPr lang="es-ES_tradnl" dirty="0" smtClean="0"/>
              <a:t>Estoy feliz de haber tenido la suerte de conocerlos a todos hoy. </a:t>
            </a:r>
          </a:p>
          <a:p>
            <a:r>
              <a:rPr lang="es-ES_tradnl" dirty="0" smtClean="0"/>
              <a:t>He hecho muchos nuevos amigos compartiendo la Oportunidad </a:t>
            </a:r>
            <a:r>
              <a:rPr lang="es-ES_tradnl" dirty="0" err="1" smtClean="0"/>
              <a:t>Oriflame</a:t>
            </a:r>
            <a:r>
              <a:rPr lang="es-ES_tradnl" dirty="0" smtClean="0"/>
              <a:t> y nuestros emocionantes productos. </a:t>
            </a:r>
          </a:p>
          <a:p>
            <a:r>
              <a:rPr lang="es-ES_tradnl" dirty="0" smtClean="0"/>
              <a:t>Muchas de las personas que conozco - ¡personas como tú! - disfrutan la misma pasión y sueños por ayudar a otros y hacer que sus sueños se hagan realidad. Es divertido estar cerca de personas que están entusiasmadas por aprender y crecer.</a:t>
            </a:r>
          </a:p>
          <a:p>
            <a:r>
              <a:rPr lang="es-ES_tradnl" dirty="0" smtClean="0"/>
              <a:t>Tomar la oportunidad </a:t>
            </a:r>
            <a:r>
              <a:rPr lang="es-ES_tradnl" dirty="0" err="1" smtClean="0"/>
              <a:t>Oriflame</a:t>
            </a:r>
            <a:r>
              <a:rPr lang="es-ES_tradnl" dirty="0" smtClean="0"/>
              <a:t> también te brinda realización personal. </a:t>
            </a:r>
            <a:r>
              <a:rPr lang="es-ES_tradnl" dirty="0" err="1" smtClean="0"/>
              <a:t>Oriflame</a:t>
            </a:r>
            <a:r>
              <a:rPr lang="es-ES_tradnl" dirty="0" smtClean="0"/>
              <a:t> es una empresa que reconoce tus logros profesionales y personales a través de emocionantes eventos motivacionales.</a:t>
            </a:r>
          </a:p>
          <a:p>
            <a:r>
              <a:rPr lang="es-ES_tradnl" dirty="0" smtClean="0"/>
              <a:t>(Pon algunas de tus propias fotografías de reconocimientos si tienes alguna).</a:t>
            </a:r>
          </a:p>
          <a:p>
            <a:r>
              <a:rPr lang="es-ES_tradnl" dirty="0" smtClean="0"/>
              <a:t>Viajar por el mundo es uno de los sueños más comunes que la gente tiene. Al alcanzar el éxito con </a:t>
            </a:r>
            <a:r>
              <a:rPr lang="es-ES_tradnl" dirty="0" err="1" smtClean="0"/>
              <a:t>Oriflame</a:t>
            </a:r>
            <a:r>
              <a:rPr lang="es-ES_tradnl" dirty="0" smtClean="0"/>
              <a:t>, tendrás la oportunidad de viajar hasta cuatro veces al año a lugares exóticos para asistir a conferencias nacionales e internacionales. </a:t>
            </a:r>
          </a:p>
          <a:p>
            <a:r>
              <a:rPr lang="es-ES_tradnl" dirty="0" smtClean="0"/>
              <a:t>Tu nivel en el Plan del Éxito define el número de conferencias a las que asistirás y la posibilidad de llevar a los miembros de tu familia contigo de forma gratuita. </a:t>
            </a:r>
          </a:p>
          <a:p>
            <a:r>
              <a:rPr lang="es-ES_tradnl" dirty="0" smtClean="0"/>
              <a:t>Durante todo el año hay una serie de oportunidades para participar en divertidos y emocionantes seminarios, eventos y fiestas. (Menciona tus eventos de red, fiestas, etc.).</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22</a:t>
            </a:fld>
            <a:endParaRPr lang="es-ES_tradnl"/>
          </a:p>
        </p:txBody>
      </p:sp>
    </p:spTree>
    <p:extLst>
      <p:ext uri="{BB962C8B-B14F-4D97-AF65-F5344CB8AC3E}">
        <p14:creationId xmlns:p14="http://schemas.microsoft.com/office/powerpoint/2010/main" val="1217211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TE APOYAMOS A LO LARGO DEL CAMINO.</a:t>
            </a:r>
          </a:p>
          <a:p>
            <a:r>
              <a:rPr lang="es-ES_tradnl" dirty="0" smtClean="0"/>
              <a:t>La mayoría de los Empresarios Independientes de </a:t>
            </a:r>
            <a:r>
              <a:rPr lang="es-ES_tradnl" dirty="0" err="1" smtClean="0"/>
              <a:t>Oriflame</a:t>
            </a:r>
            <a:r>
              <a:rPr lang="es-ES_tradnl" dirty="0" smtClean="0"/>
              <a:t> no tienen experiencia previa en ventas o administración. Si estás pensando ¡nunca he hecho nada como esto antes!, no te preocupes. Aprenderás cómo hacerlo junto a </a:t>
            </a:r>
            <a:r>
              <a:rPr lang="es-ES_tradnl" dirty="0" err="1" smtClean="0"/>
              <a:t>Oriflame</a:t>
            </a:r>
            <a:r>
              <a:rPr lang="es-ES_tradnl" dirty="0" smtClean="0"/>
              <a:t>, estando en un negocio de forma independiente, no significa que estés solo. ¡</a:t>
            </a:r>
            <a:r>
              <a:rPr lang="es-ES_tradnl" dirty="0" err="1" smtClean="0"/>
              <a:t>Oriflame</a:t>
            </a:r>
            <a:r>
              <a:rPr lang="es-ES_tradnl" dirty="0" smtClean="0"/>
              <a:t> te ofrece las herramientas y capacitaciones necesarias para lograr el éxito!</a:t>
            </a:r>
          </a:p>
          <a:p>
            <a:r>
              <a:rPr lang="es-ES_tradnl" dirty="0" smtClean="0"/>
              <a:t>Con la última tecnología online tendrás las aplicaciones, las herramientas y los cursos online para prepararte para el éxito.</a:t>
            </a:r>
          </a:p>
          <a:p>
            <a:r>
              <a:rPr lang="es-ES_tradnl" dirty="0" smtClean="0"/>
              <a:t>Te permitirá invitar y registrar a otras personas online fácilmente, manejar tu negocio con reportes en línea, así como hacer pedidos online en cualquier momento y lugar.</a:t>
            </a:r>
          </a:p>
          <a:p>
            <a:r>
              <a:rPr lang="es-ES_tradnl" dirty="0" smtClean="0"/>
              <a:t>Al asistir a eventos y capacitaciones de la Academia </a:t>
            </a:r>
            <a:r>
              <a:rPr lang="es-ES_tradnl" dirty="0" err="1" smtClean="0"/>
              <a:t>Oriflame</a:t>
            </a:r>
            <a:r>
              <a:rPr lang="es-ES_tradnl" dirty="0" smtClean="0"/>
              <a:t>, aprenderás más sobre nuestros productos únicos de belleza y sobre cómo ganar más dinero.</a:t>
            </a:r>
          </a:p>
          <a:p>
            <a:r>
              <a:rPr lang="es-ES_tradnl" dirty="0" smtClean="0"/>
              <a:t>Hoy asistes a la presentación de la Oportunidad </a:t>
            </a:r>
            <a:r>
              <a:rPr lang="es-ES_tradnl" dirty="0" err="1" smtClean="0"/>
              <a:t>Oriflame</a:t>
            </a:r>
            <a:r>
              <a:rPr lang="es-ES_tradnl" dirty="0" smtClean="0"/>
              <a:t>. </a:t>
            </a:r>
          </a:p>
          <a:p>
            <a:r>
              <a:rPr lang="es-ES_tradnl" dirty="0" smtClean="0"/>
              <a:t>Cuando decidas unirte, la persona que te invitó te mostrará cómo ser Empresario Independiente </a:t>
            </a:r>
            <a:r>
              <a:rPr lang="es-ES_tradnl" dirty="0" err="1" smtClean="0"/>
              <a:t>Oriflame</a:t>
            </a:r>
            <a:r>
              <a:rPr lang="es-ES_tradnl" dirty="0" smtClean="0"/>
              <a:t> completando un sencillo formulario.</a:t>
            </a:r>
          </a:p>
          <a:p>
            <a:r>
              <a:rPr lang="es-ES_tradnl" dirty="0" smtClean="0"/>
              <a:t>Para ayudarte a comenzar con éxito, </a:t>
            </a:r>
            <a:r>
              <a:rPr lang="es-ES_tradnl" dirty="0" err="1" smtClean="0"/>
              <a:t>Oriflame</a:t>
            </a:r>
            <a:r>
              <a:rPr lang="es-ES_tradnl" dirty="0" smtClean="0"/>
              <a:t> te ofrece un Programa de Bienvenida que premia tus primeros pasos (muestra otros programas vigentes).</a:t>
            </a:r>
          </a:p>
          <a:p>
            <a:r>
              <a:rPr lang="es-ES_tradnl" dirty="0" smtClean="0"/>
              <a:t>Nota: Para presentaciones ofrecidas durante un programa de reclutamiento:</a:t>
            </a:r>
          </a:p>
          <a:p>
            <a:endParaRPr lang="es-ES_tradnl" dirty="0" smtClean="0"/>
          </a:p>
          <a:p>
            <a:r>
              <a:rPr lang="es-ES_tradnl" dirty="0" smtClean="0"/>
              <a:t>¡Tenemos una oferta especial del Catálogo actual para aquellas personas que decidan unirse hoy! (muestra folletos del programa de reclutamiento con regalos especiales).</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23</a:t>
            </a:fld>
            <a:endParaRPr lang="es-ES_tradnl"/>
          </a:p>
        </p:txBody>
      </p:sp>
    </p:spTree>
    <p:extLst>
      <p:ext uri="{BB962C8B-B14F-4D97-AF65-F5344CB8AC3E}">
        <p14:creationId xmlns:p14="http://schemas.microsoft.com/office/powerpoint/2010/main" val="75264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CONSTRUYE TU NEGOCIO GANANDO TODOS LOS PREMIOS QUE ORIFLAME TIENE PARA TI.</a:t>
            </a:r>
          </a:p>
          <a:p>
            <a:r>
              <a:rPr lang="es-ES_tradnl" dirty="0" smtClean="0"/>
              <a:t>Si ya estás decidido a unirte a nosotros aprovecha las oportunidades que </a:t>
            </a:r>
            <a:r>
              <a:rPr lang="es-ES_tradnl" dirty="0" err="1" smtClean="0"/>
              <a:t>Oriflame</a:t>
            </a:r>
            <a:r>
              <a:rPr lang="es-ES_tradnl" dirty="0" smtClean="0"/>
              <a:t> entrega a sus Empresarios Independientes para ganar atractivos premios a través de los Programas de Incentivos vigentes.</a:t>
            </a:r>
          </a:p>
          <a:p>
            <a:r>
              <a:rPr lang="es-ES_tradnl" dirty="0" smtClean="0"/>
              <a:t>Estos programas están diseñados para apoyar el crecimiento y desarrollo de tu negocio.</a:t>
            </a:r>
          </a:p>
          <a:p>
            <a:r>
              <a:rPr lang="es-ES_tradnl" dirty="0" smtClean="0"/>
              <a:t>Durante todo el año podrás tener la posibilidad de utilizar estos programas, para ti y para motivar a tu equipo, es una manera fácil y entretenida de comenzar a construir y luego potenciar tu negocio.</a:t>
            </a:r>
          </a:p>
          <a:p>
            <a:r>
              <a:rPr lang="es-ES_tradnl" dirty="0" smtClean="0"/>
              <a:t>Lo mejor de ganar todos los premios de los programas de incentivos de </a:t>
            </a:r>
            <a:r>
              <a:rPr lang="es-ES_tradnl" dirty="0" err="1" smtClean="0"/>
              <a:t>Oriflame</a:t>
            </a:r>
            <a:r>
              <a:rPr lang="es-ES_tradnl" dirty="0" smtClean="0"/>
              <a:t>, es que los ingresos monetarios Catálogo a Catálogo, podrán crecer más y más.</a:t>
            </a:r>
          </a:p>
          <a:p>
            <a:r>
              <a:rPr lang="es-ES_tradnl" dirty="0" smtClean="0"/>
              <a:t>¡TE SORPRENDERÁS!</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24</a:t>
            </a:fld>
            <a:endParaRPr lang="es-ES_tradnl"/>
          </a:p>
        </p:txBody>
      </p:sp>
    </p:spTree>
    <p:extLst>
      <p:ext uri="{BB962C8B-B14F-4D97-AF65-F5344CB8AC3E}">
        <p14:creationId xmlns:p14="http://schemas.microsoft.com/office/powerpoint/2010/main" val="1324549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PARA AYUDARTE A TENER EN TU VIDA LO QUE SUEÑAS. </a:t>
            </a:r>
          </a:p>
          <a:p>
            <a:r>
              <a:rPr lang="es-ES_tradnl" dirty="0" smtClean="0"/>
              <a:t>Hemos diseñado un plan para que integres al mundo </a:t>
            </a:r>
            <a:r>
              <a:rPr lang="es-ES_tradnl" dirty="0" err="1" smtClean="0"/>
              <a:t>Oriflame</a:t>
            </a:r>
            <a:r>
              <a:rPr lang="es-ES_tradnl" dirty="0" smtClean="0"/>
              <a:t>. este es el “Plan 90”.</a:t>
            </a:r>
          </a:p>
          <a:p>
            <a:r>
              <a:rPr lang="es-ES_tradnl" dirty="0" smtClean="0"/>
              <a:t>90 días para comprobar resultados de los productos.</a:t>
            </a:r>
          </a:p>
          <a:p>
            <a:r>
              <a:rPr lang="es-ES_tradnl" dirty="0" smtClean="0"/>
              <a:t>90 días para aprender y demostrar el Plan del Éxito.</a:t>
            </a:r>
          </a:p>
          <a:p>
            <a:r>
              <a:rPr lang="es-ES_tradnl" dirty="0" smtClean="0"/>
              <a:t>90 días para comenzar el negocio </a:t>
            </a:r>
            <a:r>
              <a:rPr lang="es-ES_tradnl" dirty="0" err="1" smtClean="0"/>
              <a:t>Oriflame</a:t>
            </a:r>
            <a:r>
              <a:rPr lang="es-ES_tradnl" dirty="0" smtClean="0"/>
              <a:t>.</a:t>
            </a:r>
          </a:p>
          <a:p>
            <a:r>
              <a:rPr lang="es-ES_tradnl" dirty="0" smtClean="0"/>
              <a:t>Te invitamos a vivir estas experiencias y aprovechar el Programa de Bienvenida durante tus primeros 4 Catálogos con </a:t>
            </a:r>
            <a:r>
              <a:rPr lang="es-ES_tradnl" dirty="0" err="1" smtClean="0"/>
              <a:t>Oriflame</a:t>
            </a:r>
            <a:r>
              <a:rPr lang="es-ES_tradnl" dirty="0" smtClean="0"/>
              <a:t>.</a:t>
            </a:r>
          </a:p>
          <a:p>
            <a:r>
              <a:rPr lang="es-ES_tradnl" dirty="0" smtClean="0"/>
              <a:t>Revisa el material en nuestra página Online o comunícate con tu patrocinador.</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25</a:t>
            </a:fld>
            <a:endParaRPr lang="es-ES_tradnl"/>
          </a:p>
        </p:txBody>
      </p:sp>
    </p:spTree>
    <p:extLst>
      <p:ext uri="{BB962C8B-B14F-4D97-AF65-F5344CB8AC3E}">
        <p14:creationId xmlns:p14="http://schemas.microsoft.com/office/powerpoint/2010/main" val="894113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NOSOTROS CREEMOS QUE CADA PERSONA PUEDE TENER EN SU VIDA LO QUE SUEÑA.</a:t>
            </a:r>
          </a:p>
          <a:p>
            <a:r>
              <a:rPr lang="es-ES_tradnl" dirty="0" smtClean="0"/>
              <a:t>¡SOMOS TU OPORTUNIDAD PARA LOGRARLO!</a:t>
            </a:r>
          </a:p>
          <a:p>
            <a:r>
              <a:rPr lang="es-ES_tradnl" dirty="0" smtClean="0"/>
              <a:t>Algunos datos para recordar como resumen:</a:t>
            </a:r>
          </a:p>
          <a:p>
            <a:r>
              <a:rPr lang="es-ES_tradnl" dirty="0" smtClean="0"/>
              <a:t>Empresa estable y comprobada: Empresa pública y presente en más de 60 países.</a:t>
            </a:r>
          </a:p>
          <a:p>
            <a:r>
              <a:rPr lang="es-ES_tradnl" dirty="0" smtClean="0"/>
              <a:t>Historia de expansión de la compañía: Una larga y exitosa trayectoria con casi 50 años en el mercado. </a:t>
            </a:r>
          </a:p>
          <a:p>
            <a:r>
              <a:rPr lang="es-ES_tradnl" dirty="0" smtClean="0"/>
              <a:t>Empresa pública: Cotiza en la bolsa nórdica OMX NASDAQ.</a:t>
            </a:r>
          </a:p>
          <a:p>
            <a:r>
              <a:rPr lang="es-ES_tradnl" dirty="0" smtClean="0"/>
              <a:t>Inversión en estudios científicos y tecnología de vanguardia: Patentes y 2 centros de investigación.</a:t>
            </a:r>
          </a:p>
          <a:p>
            <a:r>
              <a:rPr lang="es-ES_tradnl" dirty="0" smtClean="0"/>
              <a:t>Amplia gama de productos para verse y sentirse bien usando productos seguros y de calidad Sueca. </a:t>
            </a:r>
          </a:p>
          <a:p>
            <a:r>
              <a:rPr lang="es-ES_tradnl" dirty="0" smtClean="0"/>
              <a:t>Productos de alta calidad a precios accesibles.</a:t>
            </a:r>
          </a:p>
          <a:p>
            <a:r>
              <a:rPr lang="es-ES_tradnl" dirty="0" smtClean="0"/>
              <a:t>Catálogos atractivos y frecuentes: Tenemos un nuevo y atractivo Catálogo cada 21 días con nuevos productos y ofertas.</a:t>
            </a:r>
          </a:p>
          <a:p>
            <a:r>
              <a:rPr lang="es-ES_tradnl" dirty="0" smtClean="0"/>
              <a:t>Altas ganancias: Con </a:t>
            </a:r>
            <a:r>
              <a:rPr lang="es-ES_tradnl" dirty="0" err="1" smtClean="0"/>
              <a:t>Oriflame</a:t>
            </a:r>
            <a:r>
              <a:rPr lang="es-ES_tradnl" dirty="0" smtClean="0"/>
              <a:t> tienes la posibilidad de obtener ingresos crecientes de acuerdo a como desarrolles tu negocio.</a:t>
            </a:r>
          </a:p>
          <a:p>
            <a:r>
              <a:rPr lang="es-ES_tradnl" dirty="0" smtClean="0"/>
              <a:t>Modelo de compensación estable.</a:t>
            </a:r>
          </a:p>
          <a:p>
            <a:r>
              <a:rPr lang="es-ES_tradnl" dirty="0" smtClean="0"/>
              <a:t>Fácil de comenzar: Nuestro sistema es absolutamente libre, no exigimos mínimo de pedidos. Ponemos a disposición todas las herramientas tecnológicas, de capacitación y apoyo que requieras.</a:t>
            </a:r>
          </a:p>
          <a:p>
            <a:r>
              <a:rPr lang="es-ES_tradnl" dirty="0" smtClean="0"/>
              <a:t>Programas de apoyo: Permanentemente tenemos programas comerciales que facilitan la construcción de tu negocio.</a:t>
            </a:r>
          </a:p>
          <a:p>
            <a:r>
              <a:rPr lang="es-ES_tradnl" dirty="0" smtClean="0"/>
              <a:t>Capacitación: Nuestra Academia </a:t>
            </a:r>
            <a:r>
              <a:rPr lang="es-ES_tradnl" dirty="0" err="1" smtClean="0"/>
              <a:t>Oriflame</a:t>
            </a:r>
            <a:r>
              <a:rPr lang="es-ES_tradnl" dirty="0" smtClean="0"/>
              <a:t> le permite a cualquier persona sin experiencia previa desarrollar su negocio.</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26</a:t>
            </a:fld>
            <a:endParaRPr lang="es-ES_tradnl"/>
          </a:p>
        </p:txBody>
      </p:sp>
    </p:spTree>
    <p:extLst>
      <p:ext uri="{BB962C8B-B14F-4D97-AF65-F5344CB8AC3E}">
        <p14:creationId xmlns:p14="http://schemas.microsoft.com/office/powerpoint/2010/main" val="1415121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¡PUEDES TENER EN TU VIDA LO QUE SUEÑAS!</a:t>
            </a:r>
          </a:p>
          <a:p>
            <a:r>
              <a:rPr lang="es-ES_tradnl" dirty="0" smtClean="0"/>
              <a:t>CON ORIFLAME PUEDES VERTE BIEN, GANAR DINERO Y PASARLA BIEN.</a:t>
            </a:r>
          </a:p>
          <a:p>
            <a:r>
              <a:rPr lang="es-ES_tradnl" dirty="0" smtClean="0"/>
              <a:t>¿Qué queremos decir con esto?</a:t>
            </a:r>
          </a:p>
          <a:p>
            <a:r>
              <a:rPr lang="es-ES_tradnl" dirty="0" smtClean="0"/>
              <a:t>Queremos decir que puedes ¡verte y sentirte bien! usando nuestros productos de alta calidad, que tendrás la oportunidad de ser el primero en probar los nuevos productos y aprender sobre las últimas tendencias de la moda.</a:t>
            </a:r>
          </a:p>
          <a:p>
            <a:r>
              <a:rPr lang="es-ES_tradnl" dirty="0" smtClean="0"/>
              <a:t>Simplemente muestra el Catálogo o comparte un link del sitio web. Al recomendar tus productos favoritos y venderlos puedes obtener un ingreso adicional y comenzar a construir el estilo de vida de tus sueños desde el primer día en </a:t>
            </a:r>
            <a:r>
              <a:rPr lang="es-ES_tradnl" dirty="0" err="1" smtClean="0"/>
              <a:t>Oriflame</a:t>
            </a:r>
            <a:r>
              <a:rPr lang="es-ES_tradnl" dirty="0" smtClean="0"/>
              <a:t>.</a:t>
            </a:r>
          </a:p>
          <a:p>
            <a:r>
              <a:rPr lang="es-ES_tradnl" dirty="0" smtClean="0"/>
              <a:t>Puedes ganar aún más dinero cuando tus amigos comienzan su propio negocio en </a:t>
            </a:r>
            <a:r>
              <a:rPr lang="es-ES_tradnl" dirty="0" err="1" smtClean="0"/>
              <a:t>Oriflame</a:t>
            </a:r>
            <a:r>
              <a:rPr lang="es-ES_tradnl" dirty="0" smtClean="0"/>
              <a:t>.</a:t>
            </a:r>
          </a:p>
          <a:p>
            <a:r>
              <a:rPr lang="es-ES_tradnl" dirty="0" smtClean="0"/>
              <a:t>Y por supuesto, tendrás la oportunidad de hacer nuevos amigos, pasarla bien y de viajar por el mundo, asistir a divertidos eventos de capacitación y crecer personal y profesionalmente.</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27</a:t>
            </a:fld>
            <a:endParaRPr lang="es-ES_tradnl"/>
          </a:p>
        </p:txBody>
      </p:sp>
    </p:spTree>
    <p:extLst>
      <p:ext uri="{BB962C8B-B14F-4D97-AF65-F5344CB8AC3E}">
        <p14:creationId xmlns:p14="http://schemas.microsoft.com/office/powerpoint/2010/main" val="1675224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¡BIENVENIDO A ORIFLAME!</a:t>
            </a:r>
          </a:p>
          <a:p>
            <a:r>
              <a:rPr lang="es-ES_tradnl" dirty="0" smtClean="0"/>
              <a:t>Para aquellas personas que se unan hoy, tenemos una breve capacitación especial de 20-30 minutos para ayudarles a ganar dinero con la Oportunidad </a:t>
            </a:r>
            <a:r>
              <a:rPr lang="es-ES_tradnl" dirty="0" err="1" smtClean="0"/>
              <a:t>Oriflame</a:t>
            </a:r>
            <a:r>
              <a:rPr lang="es-ES_tradnl" dirty="0" smtClean="0"/>
              <a:t> por la compra de productos.</a:t>
            </a:r>
          </a:p>
          <a:p>
            <a:r>
              <a:rPr lang="es-ES_tradnl" dirty="0" smtClean="0"/>
              <a:t>Aprenderás los primeros pasos hacia el estilo de vida exitoso con </a:t>
            </a:r>
            <a:r>
              <a:rPr lang="es-ES_tradnl" dirty="0" err="1" smtClean="0"/>
              <a:t>Oriflame</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28</a:t>
            </a:fld>
            <a:endParaRPr lang="es-ES_tradnl"/>
          </a:p>
        </p:txBody>
      </p:sp>
    </p:spTree>
    <p:extLst>
      <p:ext uri="{BB962C8B-B14F-4D97-AF65-F5344CB8AC3E}">
        <p14:creationId xmlns:p14="http://schemas.microsoft.com/office/powerpoint/2010/main" val="1983155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LISTA DE VERIFICACIÓN DEL PATROCINADOR: “INICIO PERFECTO”** </a:t>
            </a:r>
          </a:p>
          <a:p>
            <a:r>
              <a:rPr lang="es-ES_tradnl" dirty="0" smtClean="0"/>
              <a:t>(20-30 minutos) Inmediatamente después de la Presentación de la Oportunidad.</a:t>
            </a:r>
          </a:p>
          <a:p>
            <a:r>
              <a:rPr lang="es-ES_tradnl" dirty="0" smtClean="0"/>
              <a:t>Propósito de la sesión: Desarrollar la confianza en Mostrar, Invitar y Asistir.</a:t>
            </a:r>
          </a:p>
          <a:p>
            <a:endParaRPr lang="es-ES_tradnl" dirty="0" smtClean="0"/>
          </a:p>
          <a:p>
            <a:r>
              <a:rPr lang="es-ES_tradnl" dirty="0" smtClean="0"/>
              <a:t>Material necesario:  	1 Convenio de Incorporación </a:t>
            </a:r>
          </a:p>
          <a:p>
            <a:r>
              <a:rPr lang="es-ES_tradnl" dirty="0" smtClean="0"/>
              <a:t>		1 Catálogo (el último). </a:t>
            </a:r>
          </a:p>
          <a:p>
            <a:r>
              <a:rPr lang="es-ES_tradnl" dirty="0" smtClean="0"/>
              <a:t>                		1 Hoja del Inicio Perfecto.</a:t>
            </a:r>
          </a:p>
          <a:p>
            <a:r>
              <a:rPr lang="es-ES_tradnl" dirty="0" smtClean="0"/>
              <a:t>                 		1 </a:t>
            </a:r>
            <a:r>
              <a:rPr lang="es-ES_tradnl" dirty="0" err="1" smtClean="0"/>
              <a:t>Beauty</a:t>
            </a:r>
            <a:r>
              <a:rPr lang="es-ES_tradnl" dirty="0" smtClean="0"/>
              <a:t> </a:t>
            </a:r>
            <a:r>
              <a:rPr lang="es-ES_tradnl" dirty="0" err="1" smtClean="0"/>
              <a:t>Xpert</a:t>
            </a:r>
            <a:r>
              <a:rPr lang="es-ES_tradnl" dirty="0" smtClean="0"/>
              <a:t> (Catálogo Premium).</a:t>
            </a:r>
          </a:p>
          <a:p>
            <a:endParaRPr lang="es-ES_tradnl" dirty="0" smtClean="0"/>
          </a:p>
          <a:p>
            <a:r>
              <a:rPr lang="es-ES_tradnl" dirty="0" smtClean="0"/>
              <a:t>1. Convierte a tu invitado en Empresario Independiente</a:t>
            </a:r>
          </a:p>
          <a:p>
            <a:r>
              <a:rPr lang="es-ES_tradnl" dirty="0" smtClean="0"/>
              <a:t>Si es posible haz el registro a través de la página online.</a:t>
            </a:r>
          </a:p>
          <a:p>
            <a:r>
              <a:rPr lang="es-ES_tradnl" dirty="0" smtClean="0"/>
              <a:t>De lo contrario con el convenio de incorporación, haz que él mismo lo complete y firme. Enséñale a hacerlo.</a:t>
            </a:r>
          </a:p>
          <a:p>
            <a:endParaRPr lang="es-ES_tradnl" dirty="0" smtClean="0"/>
          </a:p>
          <a:p>
            <a:r>
              <a:rPr lang="es-ES_tradnl" dirty="0" smtClean="0"/>
              <a:t>2. Enséñale cómo mostrar el Catálogo y hacer un pedido personal (offline y online)</a:t>
            </a:r>
          </a:p>
          <a:p>
            <a:r>
              <a:rPr lang="es-ES_tradnl" dirty="0" smtClean="0"/>
              <a:t>Muéstrale en la práctica lo fácil que es recomendar los Sistemas    de Belleza Integral. </a:t>
            </a:r>
          </a:p>
          <a:p>
            <a:r>
              <a:rPr lang="es-ES_tradnl" dirty="0" smtClean="0"/>
              <a:t>Usa la Guía del Cuidado de la Piel para diagnosticar necesidades y encontrar los productos adecuados.</a:t>
            </a:r>
          </a:p>
          <a:p>
            <a:r>
              <a:rPr lang="es-ES_tradnl" dirty="0" smtClean="0"/>
              <a:t>   - Haz preguntas para rellenar el Formato Perfil de Evaluación y descubrir las necesidades de la piel y recomendar el Sistema </a:t>
            </a:r>
            <a:r>
              <a:rPr lang="es-ES_tradnl" dirty="0" err="1" smtClean="0"/>
              <a:t>Antiedad</a:t>
            </a:r>
            <a:r>
              <a:rPr lang="es-ES_tradnl" dirty="0" smtClean="0"/>
              <a:t> adecuado.</a:t>
            </a:r>
          </a:p>
          <a:p>
            <a:r>
              <a:rPr lang="es-ES_tradnl" dirty="0" smtClean="0"/>
              <a:t>   - Usa el cuestionario de preguntas </a:t>
            </a:r>
            <a:r>
              <a:rPr lang="es-ES_tradnl" dirty="0" err="1" smtClean="0"/>
              <a:t>Wellness</a:t>
            </a:r>
            <a:r>
              <a:rPr lang="es-ES_tradnl" dirty="0" smtClean="0"/>
              <a:t> para recomendar sistemas saludables.</a:t>
            </a:r>
          </a:p>
          <a:p>
            <a:r>
              <a:rPr lang="es-ES_tradnl" dirty="0" smtClean="0"/>
              <a:t>Entrégale el Catálogo y pídele que ubique los productos seleccionados.</a:t>
            </a:r>
          </a:p>
          <a:p>
            <a:r>
              <a:rPr lang="es-ES_tradnl" dirty="0" smtClean="0"/>
              <a:t>Muéstrale como hacer su primer pedido ¡no fomentes gastos excesivos!</a:t>
            </a:r>
          </a:p>
          <a:p>
            <a:r>
              <a:rPr lang="es-ES_tradnl" dirty="0" smtClean="0"/>
              <a:t>Indícale/muéstrale cómo encontrar el Catálogo en online.</a:t>
            </a:r>
          </a:p>
          <a:p>
            <a:endParaRPr lang="es-ES_tradnl" dirty="0" smtClean="0"/>
          </a:p>
          <a:p>
            <a:r>
              <a:rPr lang="es-ES_tradnl" dirty="0" smtClean="0"/>
              <a:t>3. Haz una Lista de Contactos de al menos 30 personas, selecciona 5 para mostrar el Catálogo inmediatamente</a:t>
            </a:r>
          </a:p>
          <a:p>
            <a:r>
              <a:rPr lang="es-ES_tradnl" dirty="0" smtClean="0"/>
              <a:t>Usa la “Hoja del Inicio Perfecto”.</a:t>
            </a:r>
          </a:p>
          <a:p>
            <a:r>
              <a:rPr lang="es-ES_tradnl" dirty="0" smtClean="0"/>
              <a:t>Ayúdalo a llenarla con al menos 30 nombres. </a:t>
            </a:r>
          </a:p>
          <a:p>
            <a:r>
              <a:rPr lang="es-ES_tradnl" dirty="0" smtClean="0"/>
              <a:t>Solicita que seleccione 5 personas de la lista para mostrarles el Catálogo y visitarlos dentro de los próximos 3 días.</a:t>
            </a:r>
          </a:p>
          <a:p>
            <a:r>
              <a:rPr lang="es-ES_tradnl" dirty="0" smtClean="0"/>
              <a:t>Dale 1 Catálogo, para comenzar ¡inmediatamente!</a:t>
            </a:r>
          </a:p>
          <a:p>
            <a:r>
              <a:rPr lang="es-ES_tradnl" dirty="0" smtClean="0"/>
              <a:t>Muestra el folleto del Programa de Bienvenida y explica los beneficios de adquirirlo.</a:t>
            </a:r>
          </a:p>
          <a:p>
            <a:endParaRPr lang="es-ES_tradnl" dirty="0" smtClean="0"/>
          </a:p>
          <a:p>
            <a:r>
              <a:rPr lang="es-ES_tradnl" dirty="0" smtClean="0"/>
              <a:t>4. Selecciona otras 5 personas y enséñales cómo Invitar</a:t>
            </a:r>
          </a:p>
          <a:p>
            <a:r>
              <a:rPr lang="es-ES_tradnl" dirty="0" smtClean="0"/>
              <a:t>Pídele que seleccione otras 5 personas de la Lista de Contactos que estén interesados en el negocio.</a:t>
            </a:r>
          </a:p>
          <a:p>
            <a:r>
              <a:rPr lang="es-ES_tradnl" dirty="0" smtClean="0"/>
              <a:t>Practica las frases de la Lista de Contactos sobre qué decir    cuando invites. </a:t>
            </a:r>
          </a:p>
          <a:p>
            <a:r>
              <a:rPr lang="es-ES_tradnl" dirty="0" smtClean="0"/>
              <a:t>Acuerden cómo invitar a estas 5 personas a asistir a la próxima Reunión de Oportunidad </a:t>
            </a:r>
            <a:r>
              <a:rPr lang="es-ES_tradnl" dirty="0" err="1" smtClean="0"/>
              <a:t>Oriflame</a:t>
            </a:r>
            <a:r>
              <a:rPr lang="es-ES_tradnl" dirty="0" smtClean="0"/>
              <a:t> que se realizará en... a las...</a:t>
            </a:r>
          </a:p>
          <a:p>
            <a:endParaRPr lang="es-ES_tradnl" dirty="0" smtClean="0"/>
          </a:p>
          <a:p>
            <a:r>
              <a:rPr lang="es-ES_tradnl" dirty="0" smtClean="0"/>
              <a:t>5. Acuerden la “1er visita” de seguimiento</a:t>
            </a:r>
          </a:p>
          <a:p>
            <a:r>
              <a:rPr lang="es-ES_tradnl" dirty="0" smtClean="0"/>
              <a:t>Acuerden el próximo encuentro a realizarse en 2-3 días</a:t>
            </a:r>
          </a:p>
          <a:p>
            <a:r>
              <a:rPr lang="es-ES_tradnl" dirty="0" smtClean="0"/>
              <a:t>Adelanta los temas que tocarán:    ¿Cómo te fue mostrando el Catálogo e invitando a las personas a la ROO?.</a:t>
            </a:r>
          </a:p>
          <a:p>
            <a:r>
              <a:rPr lang="es-ES_tradnl" dirty="0" smtClean="0"/>
              <a:t>Asegúrate de que no tenga dudas respecto a los contenidos de la ROO y del Inicio Perfecto.</a:t>
            </a:r>
          </a:p>
          <a:p>
            <a:endParaRPr lang="es-ES_tradnl" dirty="0" smtClean="0"/>
          </a:p>
          <a:p>
            <a:r>
              <a:rPr lang="es-ES_tradnl" dirty="0" smtClean="0"/>
              <a:t>Entrégales o envíales a su correo el folleto resumen de la Reunión de Oportunidad para que puedan recordar y consultarlo.</a:t>
            </a:r>
          </a:p>
          <a:p>
            <a:r>
              <a:rPr lang="es-ES_tradnl" dirty="0" smtClean="0"/>
              <a:t>Muéstrele el folleto y/o sitio online del Plan 90 e indícale que lo guiarás en su proceso de inducción.</a:t>
            </a:r>
          </a:p>
          <a:p>
            <a:endParaRPr lang="es-ES_tradnl" dirty="0" smtClean="0"/>
          </a:p>
          <a:p>
            <a:r>
              <a:rPr lang="es-ES_tradnl" dirty="0" smtClean="0"/>
              <a:t>**También puedes usar la aplicación online “Inicio Perfecto”</a:t>
            </a:r>
          </a:p>
          <a:p>
            <a:endParaRPr lang="es-ES_tradnl" dirty="0" smtClean="0"/>
          </a:p>
          <a:p>
            <a:r>
              <a:rPr lang="es-ES_tradnl" dirty="0" smtClean="0"/>
              <a:t>Teniendo en cuenta que el Empresario </a:t>
            </a:r>
            <a:r>
              <a:rPr lang="es-ES_tradnl" dirty="0" err="1" smtClean="0"/>
              <a:t>Oriflame</a:t>
            </a:r>
            <a:r>
              <a:rPr lang="es-ES_tradnl" dirty="0" smtClean="0"/>
              <a:t> es un vendedor independiente en los términos de la ley 1700 de 2013 y con ocasión de la suscripción del DAF, el presente documento es una herramienta para facilitar la prestación de los servicios de los Empresarios a la compañía y, en consecuencia, el Empresario reconoce y acepta que este manual no es un elemento constitutivo de una relación de subordinación entre la relación comercial entre </a:t>
            </a:r>
            <a:r>
              <a:rPr lang="es-ES_tradnl" dirty="0" err="1" smtClean="0"/>
              <a:t>Oriflame</a:t>
            </a:r>
            <a:r>
              <a:rPr lang="es-ES_tradnl" dirty="0" smtClean="0"/>
              <a:t> Colombia S.A. y el Empresario </a:t>
            </a:r>
            <a:r>
              <a:rPr lang="es-ES_tradnl" dirty="0" err="1" smtClean="0"/>
              <a:t>Oriflame</a:t>
            </a:r>
            <a:r>
              <a:rPr lang="es-ES_tradnl" smtClean="0"/>
              <a:t>.</a:t>
            </a:r>
          </a:p>
          <a:p>
            <a:endParaRPr lang="es-ES_tradnl" dirty="0" smtClean="0"/>
          </a:p>
          <a:p>
            <a:endParaRPr lang="es-ES_tradnl" dirty="0" smtClean="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29</a:t>
            </a:fld>
            <a:endParaRPr lang="es-ES_tradnl"/>
          </a:p>
        </p:txBody>
      </p:sp>
    </p:spTree>
    <p:extLst>
      <p:ext uri="{BB962C8B-B14F-4D97-AF65-F5344CB8AC3E}">
        <p14:creationId xmlns:p14="http://schemas.microsoft.com/office/powerpoint/2010/main" val="195494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ORIFLAME UNA COMPAÑÍA EXPERTA EN BELLEZA.</a:t>
            </a:r>
          </a:p>
          <a:p>
            <a:r>
              <a:rPr lang="es-ES_tradnl" dirty="0" err="1" smtClean="0"/>
              <a:t>Oriflame</a:t>
            </a:r>
            <a:r>
              <a:rPr lang="es-ES_tradnl" dirty="0" smtClean="0"/>
              <a:t> comenzó con el sueño de dar una oportunidad a las personas de transformar su vida y cumplir sus sueños. </a:t>
            </a:r>
          </a:p>
          <a:p>
            <a:r>
              <a:rPr lang="es-ES_tradnl" dirty="0" smtClean="0"/>
              <a:t>Hoy ese sueño permite a millones de personas en todo el mundo tener el estilo de vida que desean. Los hermanos, Robert y </a:t>
            </a:r>
            <a:r>
              <a:rPr lang="es-ES_tradnl" dirty="0" err="1" smtClean="0"/>
              <a:t>Jonas</a:t>
            </a:r>
            <a:r>
              <a:rPr lang="es-ES_tradnl" dirty="0" smtClean="0"/>
              <a:t> </a:t>
            </a:r>
            <a:r>
              <a:rPr lang="es-ES_tradnl" dirty="0" err="1" smtClean="0"/>
              <a:t>af</a:t>
            </a:r>
            <a:r>
              <a:rPr lang="es-ES_tradnl" dirty="0" smtClean="0"/>
              <a:t> </a:t>
            </a:r>
            <a:r>
              <a:rPr lang="es-ES_tradnl" dirty="0" err="1" smtClean="0"/>
              <a:t>Jochnick</a:t>
            </a:r>
            <a:r>
              <a:rPr lang="es-ES_tradnl" dirty="0" smtClean="0"/>
              <a:t>, y su amigo </a:t>
            </a:r>
            <a:r>
              <a:rPr lang="es-ES_tradnl" dirty="0" err="1" smtClean="0"/>
              <a:t>Bengt</a:t>
            </a:r>
            <a:r>
              <a:rPr lang="es-ES_tradnl" dirty="0" smtClean="0"/>
              <a:t> </a:t>
            </a:r>
            <a:r>
              <a:rPr lang="es-ES_tradnl" dirty="0" err="1" smtClean="0"/>
              <a:t>Hellsten</a:t>
            </a:r>
            <a:r>
              <a:rPr lang="es-ES_tradnl" dirty="0" smtClean="0"/>
              <a:t> decidieron empezar su propio negocio y seguir su sueño. </a:t>
            </a:r>
          </a:p>
          <a:p>
            <a:r>
              <a:rPr lang="es-ES_tradnl" dirty="0" smtClean="0"/>
              <a:t>Eran jóvenes y ambiciosos, pero lo más importante, ¡tenían sueños! igual que la mayoría de nosotros hoy. </a:t>
            </a:r>
            <a:r>
              <a:rPr lang="es-ES_tradnl" dirty="0" err="1" smtClean="0"/>
              <a:t>Oriflame</a:t>
            </a:r>
            <a:r>
              <a:rPr lang="es-ES_tradnl" dirty="0" smtClean="0"/>
              <a:t> ha crecido hasta convertirse en la compañía de belleza de origen europeo No1 en venta directa, con más de tres millones de Empresarios Independientes en todo el mundo y con ventas anuales alrededor de 1.500 millones de dólares.</a:t>
            </a:r>
          </a:p>
          <a:p>
            <a:r>
              <a:rPr lang="es-ES_tradnl" dirty="0" smtClean="0"/>
              <a:t>Como exitosa marca global, </a:t>
            </a:r>
            <a:r>
              <a:rPr lang="es-ES_tradnl" dirty="0" err="1" smtClean="0"/>
              <a:t>oriflame</a:t>
            </a:r>
            <a:r>
              <a:rPr lang="es-ES_tradnl" dirty="0" smtClean="0"/>
              <a:t> ha contado para sus campañas con muchas celebridades, como Mónica Bellucci, Demi Moore, David Beckham y </a:t>
            </a:r>
            <a:r>
              <a:rPr lang="es-ES_tradnl" dirty="0" err="1" smtClean="0"/>
              <a:t>Beyoncé</a:t>
            </a:r>
            <a:r>
              <a:rPr lang="es-ES_tradnl" dirty="0" smtClean="0"/>
              <a:t> entre otros. </a:t>
            </a:r>
          </a:p>
          <a:p>
            <a:r>
              <a:rPr lang="es-ES_tradnl" dirty="0" smtClean="0"/>
              <a:t>Desde su lanzamiento en 1967, </a:t>
            </a:r>
            <a:r>
              <a:rPr lang="es-ES_tradnl" dirty="0" err="1" smtClean="0"/>
              <a:t>oriflame</a:t>
            </a:r>
            <a:r>
              <a:rPr lang="es-ES_tradnl" dirty="0" smtClean="0"/>
              <a:t> aplica prácticas benéficas para las personas y el medio ambiente.</a:t>
            </a:r>
          </a:p>
          <a:p>
            <a:r>
              <a:rPr lang="es-ES_tradnl" dirty="0" err="1" smtClean="0"/>
              <a:t>Oriflame</a:t>
            </a:r>
            <a:r>
              <a:rPr lang="es-ES_tradnl" dirty="0" smtClean="0"/>
              <a:t>, comprometida seriamente con el medio ambiente y las comunidades con las que trabaja, ha lanzado diferentes iniciativas para reducir su impacto ambiental. la fundación </a:t>
            </a:r>
            <a:r>
              <a:rPr lang="es-ES_tradnl" dirty="0" err="1" smtClean="0"/>
              <a:t>oriflame</a:t>
            </a:r>
            <a:r>
              <a:rPr lang="es-ES_tradnl" dirty="0" smtClean="0"/>
              <a:t> es la manera en que la compañía agradece a  las comunidades ayudando a mujeres y niños que lo necesitan. </a:t>
            </a:r>
          </a:p>
          <a:p>
            <a:r>
              <a:rPr lang="es-ES_tradnl" dirty="0" smtClean="0"/>
              <a:t>con cerca de 50 años de experiencia y éxito, </a:t>
            </a:r>
            <a:r>
              <a:rPr lang="es-ES_tradnl" dirty="0" err="1" smtClean="0"/>
              <a:t>oriflame</a:t>
            </a:r>
            <a:r>
              <a:rPr lang="es-ES_tradnl" dirty="0" smtClean="0"/>
              <a:t> sigue comprometida con su misión de ayudar a hacer realidad los sueños. </a:t>
            </a:r>
          </a:p>
          <a:p>
            <a:r>
              <a:rPr lang="es-ES_tradnl" dirty="0" err="1" smtClean="0"/>
              <a:t>Oriflame</a:t>
            </a:r>
            <a:r>
              <a:rPr lang="es-ES_tradnl" dirty="0" smtClean="0"/>
              <a:t> cotiza en la bolsa nórdica </a:t>
            </a:r>
            <a:r>
              <a:rPr lang="es-ES_tradnl" dirty="0" err="1" smtClean="0"/>
              <a:t>omx</a:t>
            </a:r>
            <a:r>
              <a:rPr lang="es-ES_tradnl" dirty="0" smtClean="0"/>
              <a:t> </a:t>
            </a:r>
            <a:r>
              <a:rPr lang="es-ES_tradnl" dirty="0" err="1" smtClean="0"/>
              <a:t>nasdaq</a:t>
            </a:r>
            <a:r>
              <a:rPr lang="es-ES_tradnl" dirty="0" smtClean="0"/>
              <a:t>, lo que significa que es una empresa pública donde todos los datos financieros son transparentes. Y es miembro de la federación mundial de asociaciones de venta directa. </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4</a:t>
            </a:fld>
            <a:endParaRPr lang="es-ES_tradnl"/>
          </a:p>
        </p:txBody>
      </p:sp>
    </p:spTree>
    <p:extLst>
      <p:ext uri="{BB962C8B-B14F-4D97-AF65-F5344CB8AC3E}">
        <p14:creationId xmlns:p14="http://schemas.microsoft.com/office/powerpoint/2010/main" val="144087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TE INVITAMOS A SER PARTE DEL EXITOSO NEGOCIO DE LA BELLEZA.</a:t>
            </a:r>
          </a:p>
          <a:p>
            <a:r>
              <a:rPr lang="es-ES_tradnl" dirty="0" smtClean="0"/>
              <a:t>Cada día más personas quieren verse y sentirse bien.</a:t>
            </a:r>
          </a:p>
          <a:p>
            <a:r>
              <a:rPr lang="es-ES_tradnl" dirty="0" smtClean="0"/>
              <a:t>La Belleza ha sido una constante en toda la historia del ser humano. En los 90s empieza el mayor auge, ya que las personas quieren dar más atención a su bienestar, y buscan hacer deporte, dejar de fumar, tomar vitaminas, usar más y mejores productos cosméticos de mayor tecnología y desarrollo científico. Las personas buscan más y mejores productos para verse y sentirse mejor.</a:t>
            </a:r>
          </a:p>
          <a:p>
            <a:r>
              <a:rPr lang="es-ES_tradnl" dirty="0" smtClean="0"/>
              <a:t>Cada día usamos en promedio 10 productos cosméticos por persona, en nuestra limpieza corporal: </a:t>
            </a:r>
            <a:r>
              <a:rPr lang="es-ES_tradnl" dirty="0" err="1" smtClean="0"/>
              <a:t>shampoo</a:t>
            </a:r>
            <a:r>
              <a:rPr lang="es-ES_tradnl" dirty="0" smtClean="0"/>
              <a:t>, acondicionador, jabón, pasta dental, desodorante, perfumes, cremas corporales y faciales.</a:t>
            </a:r>
          </a:p>
          <a:p>
            <a:r>
              <a:rPr lang="es-ES_tradnl" dirty="0" smtClean="0"/>
              <a:t>Los hombres usan espuma de afeitar y </a:t>
            </a:r>
            <a:r>
              <a:rPr lang="es-ES_tradnl" dirty="0" err="1" smtClean="0"/>
              <a:t>after</a:t>
            </a:r>
            <a:r>
              <a:rPr lang="es-ES_tradnl" dirty="0" smtClean="0"/>
              <a:t> </a:t>
            </a:r>
            <a:r>
              <a:rPr lang="es-ES_tradnl" dirty="0" err="1" smtClean="0"/>
              <a:t>shave</a:t>
            </a:r>
            <a:r>
              <a:rPr lang="es-ES_tradnl" dirty="0" smtClean="0"/>
              <a:t>, las mujeres maquillaje, etc.</a:t>
            </a:r>
          </a:p>
          <a:p>
            <a:r>
              <a:rPr lang="es-ES_tradnl" dirty="0" smtClean="0"/>
              <a:t>Todo esto sin considerar los productos nutricionales como vitaminas, antioxidantes, batidos proteínicos, etc.</a:t>
            </a:r>
          </a:p>
          <a:p>
            <a:r>
              <a:rPr lang="es-ES_tradnl" dirty="0" smtClean="0"/>
              <a:t>La conciencia en el uso de productos de buena calidad también crece.</a:t>
            </a:r>
          </a:p>
          <a:p>
            <a:r>
              <a:rPr lang="es-ES_tradnl" dirty="0" smtClean="0"/>
              <a:t>Las personas exigen mayor tecnología y el desarrollo de productos con estudios científicos comprobados.</a:t>
            </a:r>
          </a:p>
          <a:p>
            <a:r>
              <a:rPr lang="es-ES_tradnl" dirty="0" smtClean="0"/>
              <a:t>La industria cosmética europea es una de las de mayor prestigio, ya que sus niveles de exigencia en el desarrollo y producción de cosméticos son de los estándares más altos a nivel mundial.</a:t>
            </a:r>
          </a:p>
          <a:p>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5</a:t>
            </a:fld>
            <a:endParaRPr lang="es-ES_tradnl"/>
          </a:p>
        </p:txBody>
      </p:sp>
    </p:spTree>
    <p:extLst>
      <p:ext uri="{BB962C8B-B14F-4D97-AF65-F5344CB8AC3E}">
        <p14:creationId xmlns:p14="http://schemas.microsoft.com/office/powerpoint/2010/main" val="175806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SE PARTE DE UNA PRÓSPERA INDUSTRIA. </a:t>
            </a:r>
          </a:p>
          <a:p>
            <a:r>
              <a:rPr lang="es-ES_tradnl" dirty="0" err="1" smtClean="0"/>
              <a:t>Oriflame</a:t>
            </a:r>
            <a:r>
              <a:rPr lang="es-ES_tradnl" dirty="0" smtClean="0"/>
              <a:t> es parte de la próspera industria de venta directa. </a:t>
            </a:r>
          </a:p>
          <a:p>
            <a:r>
              <a:rPr lang="es-ES_tradnl" dirty="0" smtClean="0"/>
              <a:t>Venta directa significa que los productos se compran a un Empresario Independiente </a:t>
            </a:r>
            <a:r>
              <a:rPr lang="es-ES_tradnl" dirty="0" err="1" smtClean="0"/>
              <a:t>Oriflame</a:t>
            </a:r>
            <a:r>
              <a:rPr lang="es-ES_tradnl" dirty="0" smtClean="0"/>
              <a:t> en lugar de comprarlos en una tienda. </a:t>
            </a:r>
          </a:p>
          <a:p>
            <a:r>
              <a:rPr lang="es-ES_tradnl" dirty="0" smtClean="0"/>
              <a:t>Para los Empresarios Independientes, la venta directa ofrece los beneficios de ser parte de una gran empresa, beneficios como productos de alta calidad y materiales de marketing, así como capacitación continua y apoyo constante, mientras disfrutan del potencial de ganancias y la flexibilidad de ser sus propios jefes. </a:t>
            </a:r>
          </a:p>
          <a:p>
            <a:r>
              <a:rPr lang="es-ES_tradnl" dirty="0" smtClean="0"/>
              <a:t>*Esta es una industria masiva y creciente, con más de 90 millones    de personas vendiendo alrededor de $183 mil millones de dólares en productos y servicios en todo el mundo.</a:t>
            </a:r>
          </a:p>
          <a:p>
            <a:r>
              <a:rPr lang="es-ES_tradnl" dirty="0" smtClean="0"/>
              <a:t>Como miembro de la Federación Mundial de Asociaciones de Venta Directa*, </a:t>
            </a:r>
            <a:r>
              <a:rPr lang="es-ES_tradnl" dirty="0" err="1" smtClean="0"/>
              <a:t>Oriflame</a:t>
            </a:r>
            <a:r>
              <a:rPr lang="es-ES_tradnl" dirty="0" smtClean="0"/>
              <a:t> se adhiere y promueve principios de conducta ética y responsable. </a:t>
            </a:r>
          </a:p>
          <a:p>
            <a:r>
              <a:rPr lang="es-ES_tradnl" dirty="0" smtClean="0"/>
              <a:t>Todo en conjunto significa que </a:t>
            </a:r>
            <a:r>
              <a:rPr lang="es-ES_tradnl" dirty="0" err="1" smtClean="0"/>
              <a:t>Oriflame</a:t>
            </a:r>
            <a:r>
              <a:rPr lang="es-ES_tradnl" dirty="0" smtClean="0"/>
              <a:t> ofrece un modelo de negocio probado, dedicándose a proporcionar productos de calidad  y una excelente oportunidad de negocio en la industria, mientras mantiene una relación justa y de respeto con sus Empresarios Independientes y clientes.</a:t>
            </a:r>
          </a:p>
          <a:p>
            <a:endParaRPr lang="es-ES_tradnl" dirty="0" smtClean="0"/>
          </a:p>
          <a:p>
            <a:r>
              <a:rPr lang="es-ES_tradnl" dirty="0" smtClean="0"/>
              <a:t>*</a:t>
            </a:r>
            <a:r>
              <a:rPr lang="es-ES_tradnl" dirty="0" err="1" smtClean="0"/>
              <a:t>World</a:t>
            </a:r>
            <a:r>
              <a:rPr lang="es-ES_tradnl" dirty="0" smtClean="0"/>
              <a:t> </a:t>
            </a:r>
            <a:r>
              <a:rPr lang="es-ES_tradnl" dirty="0" err="1" smtClean="0"/>
              <a:t>Direct</a:t>
            </a:r>
            <a:r>
              <a:rPr lang="es-ES_tradnl" dirty="0" smtClean="0"/>
              <a:t> </a:t>
            </a:r>
            <a:r>
              <a:rPr lang="es-ES_tradnl" dirty="0" err="1" smtClean="0"/>
              <a:t>Selling</a:t>
            </a:r>
            <a:r>
              <a:rPr lang="es-ES_tradnl" dirty="0" smtClean="0"/>
              <a:t> </a:t>
            </a:r>
            <a:r>
              <a:rPr lang="es-ES_tradnl" dirty="0" err="1" smtClean="0"/>
              <a:t>Association</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6</a:t>
            </a:fld>
            <a:endParaRPr lang="es-ES_tradnl"/>
          </a:p>
        </p:txBody>
      </p:sp>
    </p:spTree>
    <p:extLst>
      <p:ext uri="{BB962C8B-B14F-4D97-AF65-F5344CB8AC3E}">
        <p14:creationId xmlns:p14="http://schemas.microsoft.com/office/powerpoint/2010/main" val="135816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 VENTA DIRECTA ES UN MODERNO CANAL DE VENTAS. </a:t>
            </a:r>
          </a:p>
          <a:p>
            <a:r>
              <a:rPr lang="es-ES_tradnl" dirty="0" smtClean="0"/>
              <a:t>Con menos intermediarios en la cadena de distribución el % de ganancia es mayor y el precio es más atractivo para el consumidor.</a:t>
            </a:r>
          </a:p>
          <a:p>
            <a:endParaRPr lang="es-ES_tradnl" dirty="0" smtClean="0"/>
          </a:p>
          <a:p>
            <a:r>
              <a:rPr lang="es-ES_tradnl" dirty="0" smtClean="0"/>
              <a:t>La venta directa premia al distribuidor</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7</a:t>
            </a:fld>
            <a:endParaRPr lang="es-ES_tradnl"/>
          </a:p>
        </p:txBody>
      </p:sp>
    </p:spTree>
    <p:extLst>
      <p:ext uri="{BB962C8B-B14F-4D97-AF65-F5344CB8AC3E}">
        <p14:creationId xmlns:p14="http://schemas.microsoft.com/office/powerpoint/2010/main" val="111569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PORQUÉ SER DUEÑO DE TU PROPIO NEGOCIO.</a:t>
            </a:r>
          </a:p>
          <a:p>
            <a:r>
              <a:rPr lang="es-ES_tradnl" dirty="0" smtClean="0"/>
              <a:t>Flujo del Dinero de Robert </a:t>
            </a:r>
            <a:r>
              <a:rPr lang="es-ES_tradnl" dirty="0" err="1" smtClean="0"/>
              <a:t>Kiyosaki</a:t>
            </a:r>
            <a:r>
              <a:rPr lang="es-ES_tradnl" dirty="0" smtClean="0"/>
              <a:t>. </a:t>
            </a:r>
          </a:p>
          <a:p>
            <a:r>
              <a:rPr lang="es-ES_tradnl" dirty="0" smtClean="0"/>
              <a:t>Él dice que todas las personas que trabajamos o generamos ingresos estamos en uno de estos cuadrantes, sin embargo, no necesariamente garantiza el éxito financiero.</a:t>
            </a:r>
          </a:p>
          <a:p>
            <a:r>
              <a:rPr lang="es-ES_tradnl" dirty="0" smtClean="0"/>
              <a:t>El primer cuadrante es el de los empleados que corresponde al 60%  de la población. Obtienes dinero según los días trabajados, si dejas de trabajar te dejan de pagar.</a:t>
            </a:r>
          </a:p>
          <a:p>
            <a:r>
              <a:rPr lang="es-ES_tradnl" dirty="0" smtClean="0"/>
              <a:t>Los profesionales actualmente en Colombia cuando aun no tienen experiencia pueden estar contratados en promedio por $1.500.000 y si tienen experiencia podrían estar ganando $2.500.000; si el profesional es </a:t>
            </a:r>
            <a:r>
              <a:rPr lang="es-ES_tradnl" dirty="0" err="1" smtClean="0"/>
              <a:t>bilingue</a:t>
            </a:r>
            <a:r>
              <a:rPr lang="es-ES_tradnl" dirty="0" smtClean="0"/>
              <a:t> y tiene experiencia podría ganar $3.000.000.</a:t>
            </a:r>
          </a:p>
          <a:p>
            <a:r>
              <a:rPr lang="es-ES_tradnl" dirty="0" smtClean="0"/>
              <a:t>Para poder pensar en recibir una </a:t>
            </a:r>
            <a:r>
              <a:rPr lang="es-ES_tradnl" dirty="0" err="1" smtClean="0"/>
              <a:t>pension</a:t>
            </a:r>
            <a:r>
              <a:rPr lang="es-ES_tradnl" dirty="0" smtClean="0"/>
              <a:t> que equivale al 70% del promedio de su salario recibido en los últimos 10 años deben pasar un promedio de 30 años y no tener menos de 57 años mujeres </a:t>
            </a:r>
            <a:r>
              <a:rPr lang="es-ES_tradnl" dirty="0" err="1" smtClean="0"/>
              <a:t>ó</a:t>
            </a:r>
            <a:r>
              <a:rPr lang="es-ES_tradnl" dirty="0" smtClean="0"/>
              <a:t> 62 años para hombres y hoy esto esta siendo re-evaluado para incrementarse.</a:t>
            </a:r>
          </a:p>
          <a:p>
            <a:r>
              <a:rPr lang="es-ES_tradnl" dirty="0" smtClean="0"/>
              <a:t>El promedio de incremento salarial en Colombia durante los últimos 10 años no sobrepasa el 5% lo que equivale a que en los últimos 13 años el salario se ha incrementado en total $335.335.</a:t>
            </a:r>
          </a:p>
          <a:p>
            <a:r>
              <a:rPr lang="es-ES_tradnl" dirty="0" smtClean="0"/>
              <a:t>Lo positivo de ser empleado es la seguridad de tener tu sueldo a final de mes, que te paguen tus prestaciones y tener 15 días de vacaciones al año.</a:t>
            </a:r>
          </a:p>
          <a:p>
            <a:r>
              <a:rPr lang="es-ES_tradnl" dirty="0" smtClean="0"/>
              <a:t>Lo mismo ocurre con los pequeños y medianos Empresarios (PYME) dependen absolutamente de lo que logren producir con ellas. En estos casos estas PYME dependen absolutamente de lo que trabaje su dueño, dejan de trabajar dejan de recibir. Sus empresas dependen mucho de su presencia. Además de todos los riesgos del negocio e inversión que veremos más adelante.</a:t>
            </a:r>
          </a:p>
          <a:p>
            <a:r>
              <a:rPr lang="es-ES_tradnl" dirty="0" smtClean="0"/>
              <a:t>El 4%, </a:t>
            </a:r>
            <a:r>
              <a:rPr lang="es-ES_tradnl" dirty="0" err="1" smtClean="0"/>
              <a:t>Kiyosaki</a:t>
            </a:r>
            <a:r>
              <a:rPr lang="es-ES_tradnl" dirty="0" smtClean="0"/>
              <a:t> les llama dueños de negocios, son los grandes Empresarios dueños de grandes empresas o consorcios. Los dueños de esas empresas si se van de vacaciones por 1 mes siguen recibiendo sus ingresos millonarios. </a:t>
            </a:r>
          </a:p>
          <a:p>
            <a:r>
              <a:rPr lang="es-ES_tradnl" dirty="0" smtClean="0"/>
              <a:t>En estos casos estas empresas no dependen de que el dueño este dentro de ellas trabajando para seguir produciendo.</a:t>
            </a:r>
          </a:p>
          <a:p>
            <a:r>
              <a:rPr lang="es-ES_tradnl" dirty="0" smtClean="0"/>
              <a:t>Los inversionistas son el 1% de la población que son aquellos que ya tuvieron éxito y siguen invirtiendo su dinero para seguir ganando.</a:t>
            </a:r>
          </a:p>
          <a:p>
            <a:r>
              <a:rPr lang="es-ES_tradnl" dirty="0" smtClean="0"/>
              <a:t>Porque es importante saber esto por las siguientes dos razones: los ingresos lineales y los ingresos residuales.</a:t>
            </a:r>
          </a:p>
          <a:p>
            <a:endParaRPr lang="es-ES_tradnl" dirty="0" smtClean="0"/>
          </a:p>
          <a:p>
            <a:r>
              <a:rPr lang="es-ES_tradnl" dirty="0" smtClean="0"/>
              <a:t>UNA FORMA DIFERENTE DE GENERAR INGRESOS </a:t>
            </a:r>
          </a:p>
          <a:p>
            <a:r>
              <a:rPr lang="es-ES_tradnl" dirty="0" smtClean="0"/>
              <a:t>Muchas personas piensan que la mejor alternativa para su futuro es tener un ingreso por salario fijo, pero aquí pasa lo siguiente.</a:t>
            </a:r>
          </a:p>
          <a:p>
            <a:r>
              <a:rPr lang="es-ES_tradnl" dirty="0" smtClean="0"/>
              <a:t>Tu ganas hasta el día en que trabajes: si te despiden dejas de ganar,  si jubilas dejas de ganar, si dejas tu pequeña o mediana empresa dejas de ganar.</a:t>
            </a:r>
          </a:p>
          <a:p>
            <a:r>
              <a:rPr lang="es-ES_tradnl" dirty="0" smtClean="0"/>
              <a:t>Los jubilados colombianos ganan 30% en promedio de lo que ganaban en su vida productiva.</a:t>
            </a:r>
          </a:p>
          <a:p>
            <a:r>
              <a:rPr lang="es-ES_tradnl" dirty="0" smtClean="0"/>
              <a:t>En países desarrollados con un sistema de jubilación equitativo y consolidado, como muestra el gráfico, al retirarse del empleo en el plan de retiro recibirás lo que ganabas hace 10 o 20 años aproximadamente.</a:t>
            </a:r>
          </a:p>
          <a:p>
            <a:r>
              <a:rPr lang="es-ES_tradnl" dirty="0" smtClean="0"/>
              <a:t>Los empleados y </a:t>
            </a:r>
            <a:r>
              <a:rPr lang="es-ES_tradnl" dirty="0" err="1" smtClean="0"/>
              <a:t>autoempleados</a:t>
            </a:r>
            <a:r>
              <a:rPr lang="es-ES_tradnl" dirty="0" smtClean="0"/>
              <a:t> son los que reciben ingresos lineales. Los ingresos residuales son obtenidos por lo que ya formaste.</a:t>
            </a:r>
          </a:p>
          <a:p>
            <a:r>
              <a:rPr lang="es-ES_tradnl" dirty="0" smtClean="0"/>
              <a:t>Después de la fase de construcción, continúa recibiendo ingresos, no es que te paguen por no trabajar, te pagan por lo que ya formaste y te lo pagan de por vida. </a:t>
            </a:r>
          </a:p>
          <a:p>
            <a:r>
              <a:rPr lang="es-ES_tradnl" dirty="0" smtClean="0"/>
              <a:t>Para entenderlo mejor es el caso de los artistas Michael Jackson; su familia sigue recibiendo los beneficios por lo que él hizo o los integrantes vivos de Los Beatles por los éxitos obtenidos.</a:t>
            </a:r>
          </a:p>
          <a:p>
            <a:r>
              <a:rPr lang="es-ES_tradnl" dirty="0" smtClean="0"/>
              <a:t>A esto lo llamamos INGRESOS RESIDUALES, trabajas para formar tu negocio y tu futuro.</a:t>
            </a:r>
          </a:p>
          <a:p>
            <a:r>
              <a:rPr lang="es-ES_tradnl" dirty="0" smtClean="0"/>
              <a:t>El multinivel es uno de los modelos que permiten obtener ingresos </a:t>
            </a:r>
          </a:p>
          <a:p>
            <a:r>
              <a:rPr lang="es-ES_tradnl" dirty="0" smtClean="0"/>
              <a:t>residuales: trabajas un tiempo arduo para producirlos y luego éstos se generan en piloto automático, independientemente de lo que estés haciendo o dónde te encuentres.</a:t>
            </a:r>
          </a:p>
          <a:p>
            <a:r>
              <a:rPr lang="es-ES_tradnl" dirty="0" smtClean="0"/>
              <a:t>Es muy reconfortante saber que hay alternativas, pero lo mejor de todo es poder ayudar a la gente mostrándoles no sólo que éstas existen, sino también que están a su entera disposición, esperando a ser tomadas por aquellos osados u osadas, no sólo para su beneficio, también para el beneficio de su entorno y de las comunidades donde se desenvuelven. </a:t>
            </a:r>
          </a:p>
          <a:p>
            <a:r>
              <a:rPr lang="es-ES_tradnl" dirty="0" smtClean="0"/>
              <a:t>Así se cambia un mundo, así se rompen paradigmas.</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8</a:t>
            </a:fld>
            <a:endParaRPr lang="es-ES_tradnl"/>
          </a:p>
        </p:txBody>
      </p:sp>
    </p:spTree>
    <p:extLst>
      <p:ext uri="{BB962C8B-B14F-4D97-AF65-F5344CB8AC3E}">
        <p14:creationId xmlns:p14="http://schemas.microsoft.com/office/powerpoint/2010/main" val="172526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ELIGE UN NEGOCIO DE BAJO RIESGO.</a:t>
            </a:r>
          </a:p>
          <a:p>
            <a:r>
              <a:rPr lang="es-ES_tradnl" dirty="0" smtClean="0"/>
              <a:t>La inversión en un negocio tradicional es alta, por tanto si tu negocio fracasa el riesgo también es alto.</a:t>
            </a:r>
          </a:p>
          <a:p>
            <a:r>
              <a:rPr lang="es-ES_tradnl" dirty="0" smtClean="0"/>
              <a:t>Para expandir y mantener tu negocio requieres de seguir invirtiendo, eso hace más difícil el retorno de la inversión y los riesgos aumentan.</a:t>
            </a:r>
          </a:p>
          <a:p>
            <a:r>
              <a:rPr lang="es-ES_tradnl" dirty="0" smtClean="0"/>
              <a:t>Para que tu negocio crezca requiere de tu dependencia, lo que te quita libertad para manejar tu horario.</a:t>
            </a:r>
          </a:p>
          <a:p>
            <a:r>
              <a:rPr lang="es-ES_tradnl" dirty="0" smtClean="0"/>
              <a:t>*En Colombia el 80% de las empresas fracasan antes de los 5 años y el 90% de ellas no llega a los 10 años.</a:t>
            </a:r>
          </a:p>
          <a:p>
            <a:r>
              <a:rPr lang="es-ES_tradnl" dirty="0" smtClean="0"/>
              <a:t>Entre el 50% y el 75% desaparecen en los tres primeros años.</a:t>
            </a:r>
          </a:p>
          <a:p>
            <a:r>
              <a:rPr lang="es-ES_tradnl" dirty="0" smtClean="0"/>
              <a:t>Por el contrario la Oportunidad de Negocio que te ofrece </a:t>
            </a:r>
            <a:r>
              <a:rPr lang="es-ES_tradnl" dirty="0" err="1" smtClean="0"/>
              <a:t>Oriflame</a:t>
            </a:r>
            <a:r>
              <a:rPr lang="es-ES_tradnl" dirty="0" smtClean="0"/>
              <a:t>.</a:t>
            </a:r>
          </a:p>
          <a:p>
            <a:r>
              <a:rPr lang="es-ES_tradnl" dirty="0" smtClean="0"/>
              <a:t>En </a:t>
            </a:r>
            <a:r>
              <a:rPr lang="es-ES_tradnl" dirty="0" err="1" smtClean="0"/>
              <a:t>Oriflame</a:t>
            </a:r>
            <a:r>
              <a:rPr lang="es-ES_tradnl" dirty="0" smtClean="0"/>
              <a:t> los costos de inversión son muy bajos, la membresía por incorporarte cuesta solamente $19.999.</a:t>
            </a:r>
          </a:p>
          <a:p>
            <a:r>
              <a:rPr lang="es-ES_tradnl" dirty="0" err="1" smtClean="0"/>
              <a:t>Oriflame</a:t>
            </a:r>
            <a:r>
              <a:rPr lang="es-ES_tradnl" dirty="0" smtClean="0"/>
              <a:t> te apoya en el negocio, te proporciona herramientas y un plan de compensación para que puedas expandirlo sin altas inversiones.</a:t>
            </a:r>
          </a:p>
          <a:p>
            <a:r>
              <a:rPr lang="es-ES_tradnl" dirty="0" smtClean="0"/>
              <a:t>Uno de los atractivos de este negocio es que creces sin la necesidad de estar presente, porque formando un canal de distribución podrás obtener ingresos a través de las personas que están comprando a </a:t>
            </a:r>
            <a:r>
              <a:rPr lang="es-ES_tradnl" dirty="0" err="1" smtClean="0"/>
              <a:t>Oriflame</a:t>
            </a:r>
            <a:r>
              <a:rPr lang="es-ES_tradnl" dirty="0" smtClean="0"/>
              <a:t>, y la compañía te paga un porcentaje de los ingresos que  tu estás ayudando generar a través de la Red </a:t>
            </a:r>
            <a:r>
              <a:rPr lang="es-ES_tradnl" dirty="0" err="1" smtClean="0"/>
              <a:t>Oriflame</a:t>
            </a:r>
            <a:r>
              <a:rPr lang="es-ES_tradnl" dirty="0" smtClean="0"/>
              <a:t>.  </a:t>
            </a:r>
          </a:p>
          <a:p>
            <a:r>
              <a:rPr lang="es-ES_tradnl" dirty="0" smtClean="0"/>
              <a:t>A diferencia de otros negocios el plan de compensación de </a:t>
            </a:r>
            <a:r>
              <a:rPr lang="es-ES_tradnl" dirty="0" err="1" smtClean="0"/>
              <a:t>Oriflame</a:t>
            </a:r>
            <a:r>
              <a:rPr lang="es-ES_tradnl" dirty="0" smtClean="0"/>
              <a:t> que llamamos Plan del Éxito te permitirá, si tu lo decides, ganar ingresos cada vez mayores.</a:t>
            </a:r>
          </a:p>
          <a:p>
            <a:r>
              <a:rPr lang="es-ES_tradnl" dirty="0" smtClean="0"/>
              <a:t>¡Es un negocio de bajo riesgo!</a:t>
            </a:r>
          </a:p>
          <a:p>
            <a:endParaRPr lang="es-ES_tradnl" dirty="0" smtClean="0"/>
          </a:p>
          <a:p>
            <a:r>
              <a:rPr lang="es-ES_tradnl" dirty="0" smtClean="0"/>
              <a:t>*Diario La República - Colombia,  Nov.2012</a:t>
            </a:r>
          </a:p>
          <a:p>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9</a:t>
            </a:fld>
            <a:endParaRPr lang="es-ES_tradnl"/>
          </a:p>
        </p:txBody>
      </p:sp>
    </p:spTree>
    <p:extLst>
      <p:ext uri="{BB962C8B-B14F-4D97-AF65-F5344CB8AC3E}">
        <p14:creationId xmlns:p14="http://schemas.microsoft.com/office/powerpoint/2010/main" val="199227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CON ORIFLAME PUEDES VERTE BIEN, GANAR DINERO Y PASARLA BIEN.</a:t>
            </a:r>
          </a:p>
          <a:p>
            <a:r>
              <a:rPr lang="es-ES_tradnl" dirty="0" smtClean="0"/>
              <a:t>¿Qué queremos decir con esto?</a:t>
            </a:r>
          </a:p>
          <a:p>
            <a:r>
              <a:rPr lang="es-ES_tradnl" dirty="0" smtClean="0"/>
              <a:t>Queremos decir que puedes ¡verte y sentirte bien! usando nuestros productos de alta calidad, que tendrás la oportunidad de ser el primero en probar los nuevos productos y aprender sobre       las últimas tendencias de la moda. </a:t>
            </a:r>
          </a:p>
          <a:p>
            <a:r>
              <a:rPr lang="es-ES_tradnl" dirty="0" smtClean="0"/>
              <a:t>Nuestro sitio web (</a:t>
            </a:r>
            <a:r>
              <a:rPr lang="es-ES_tradnl" dirty="0" err="1" smtClean="0"/>
              <a:t>www.oriflame.com.co</a:t>
            </a:r>
            <a:r>
              <a:rPr lang="es-ES_tradnl" dirty="0" smtClean="0"/>
              <a:t>) hace las ventas tan fáciles como hacer una recomendación. </a:t>
            </a:r>
          </a:p>
          <a:p>
            <a:r>
              <a:rPr lang="es-ES_tradnl" dirty="0" smtClean="0"/>
              <a:t>Simplemente muestra el Catálogo o comparte un link del sitio web. </a:t>
            </a:r>
          </a:p>
          <a:p>
            <a:r>
              <a:rPr lang="es-ES_tradnl" dirty="0" smtClean="0"/>
              <a:t>Al recomendar tus productos favoritos puedes obtener un ingreso adicional por sus ventas y comenzar a construir el estilo de vida de tus sueños desde el primer día en </a:t>
            </a:r>
            <a:r>
              <a:rPr lang="es-ES_tradnl" dirty="0" err="1" smtClean="0"/>
              <a:t>Oriflame</a:t>
            </a:r>
            <a:r>
              <a:rPr lang="es-ES_tradnl" dirty="0" smtClean="0"/>
              <a:t>.</a:t>
            </a:r>
          </a:p>
          <a:p>
            <a:r>
              <a:rPr lang="es-ES_tradnl" dirty="0" smtClean="0"/>
              <a:t>Puedes ganar aún más dinero cuando invitas a tus amigos a comenzar su propio negocio en </a:t>
            </a:r>
            <a:r>
              <a:rPr lang="es-ES_tradnl" dirty="0" err="1" smtClean="0"/>
              <a:t>Oriflame</a:t>
            </a:r>
            <a:r>
              <a:rPr lang="es-ES_tradnl" dirty="0" smtClean="0"/>
              <a:t>.</a:t>
            </a:r>
          </a:p>
          <a:p>
            <a:r>
              <a:rPr lang="es-ES_tradnl" dirty="0" smtClean="0"/>
              <a:t>Y, por supuesto, ¡pasarla bien! significa que harás nuevos amigos, viajarás por todo el mundo con tu familia, asistirás a divertidos eventos de capacitación y crecerás personal y profesionalmente.</a:t>
            </a:r>
            <a:endParaRPr lang="es-ES_tradnl" dirty="0"/>
          </a:p>
        </p:txBody>
      </p:sp>
      <p:sp>
        <p:nvSpPr>
          <p:cNvPr id="4" name="Marcador de número de diapositiva 3"/>
          <p:cNvSpPr>
            <a:spLocks noGrp="1"/>
          </p:cNvSpPr>
          <p:nvPr>
            <p:ph type="sldNum" sz="quarter" idx="10"/>
          </p:nvPr>
        </p:nvSpPr>
        <p:spPr/>
        <p:txBody>
          <a:bodyPr/>
          <a:lstStyle/>
          <a:p>
            <a:fld id="{344C7437-D1DB-134C-A436-5361CDE8DCC9}" type="slidenum">
              <a:rPr lang="es-ES_tradnl" smtClean="0"/>
              <a:t>10</a:t>
            </a:fld>
            <a:endParaRPr lang="es-ES_tradnl"/>
          </a:p>
        </p:txBody>
      </p:sp>
    </p:spTree>
    <p:extLst>
      <p:ext uri="{BB962C8B-B14F-4D97-AF65-F5344CB8AC3E}">
        <p14:creationId xmlns:p14="http://schemas.microsoft.com/office/powerpoint/2010/main" val="180891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147DD26B-1554-814C-85EC-73E289EC1202}" type="datetimeFigureOut">
              <a:rPr lang="es-ES_tradnl" smtClean="0"/>
              <a:t>10/3/17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5A19FD1-8DCF-E049-B18A-2B820A073518}" type="slidenum">
              <a:rPr lang="es-ES_tradnl" smtClean="0"/>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DD26B-1554-814C-85EC-73E289EC1202}" type="datetimeFigureOut">
              <a:rPr lang="es-ES_tradnl" smtClean="0"/>
              <a:t>10/3/17</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19FD1-8DCF-E049-B18A-2B820A073518}" type="slidenum">
              <a:rPr lang="es-ES_tradnl" smtClean="0"/>
              <a:t>‹Nr.›</a:t>
            </a:fld>
            <a:endParaRPr lang="es-ES_tradnl"/>
          </a:p>
        </p:txBody>
      </p:sp>
    </p:spTree>
    <p:extLst>
      <p:ext uri="{BB962C8B-B14F-4D97-AF65-F5344CB8AC3E}">
        <p14:creationId xmlns:p14="http://schemas.microsoft.com/office/powerpoint/2010/main" val="1998685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56513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207819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49080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448"/>
            <a:ext cx="9144000" cy="5517359"/>
          </a:xfrm>
          <a:prstGeom prst="rect">
            <a:avLst/>
          </a:prstGeom>
        </p:spPr>
      </p:pic>
    </p:spTree>
    <p:extLst>
      <p:ext uri="{BB962C8B-B14F-4D97-AF65-F5344CB8AC3E}">
        <p14:creationId xmlns:p14="http://schemas.microsoft.com/office/powerpoint/2010/main" val="132201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16259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91747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84310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75066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82572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99903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75563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483704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59932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234383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593336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91595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84152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04785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87280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644780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618456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57396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38930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47031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84939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6187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59816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101643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156" cy="6858000"/>
          </a:xfrm>
          <a:prstGeom prst="rect">
            <a:avLst/>
          </a:prstGeom>
        </p:spPr>
      </p:pic>
    </p:spTree>
    <p:extLst>
      <p:ext uri="{BB962C8B-B14F-4D97-AF65-F5344CB8AC3E}">
        <p14:creationId xmlns:p14="http://schemas.microsoft.com/office/powerpoint/2010/main" val="604325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6084</Words>
  <Application>Microsoft Macintosh PowerPoint</Application>
  <PresentationFormat>Presentación en pantalla (4:3)</PresentationFormat>
  <Paragraphs>359</Paragraphs>
  <Slides>29</Slides>
  <Notes>28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Calibri</vt:lpstr>
      <vt:lpstr>Calibri Light</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Mancera, Patricia</dc:creator>
  <cp:lastModifiedBy>Mancera, Patricia</cp:lastModifiedBy>
  <cp:revision>4</cp:revision>
  <dcterms:created xsi:type="dcterms:W3CDTF">2017-03-10T17:51:25Z</dcterms:created>
  <dcterms:modified xsi:type="dcterms:W3CDTF">2017-03-10T18:22:11Z</dcterms:modified>
</cp:coreProperties>
</file>