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0" r:id="rId1"/>
  </p:sldMasterIdLst>
  <p:notesMasterIdLst>
    <p:notesMasterId r:id="rId60"/>
  </p:notesMasterIdLst>
  <p:sldIdLst>
    <p:sldId id="471" r:id="rId2"/>
    <p:sldId id="411" r:id="rId3"/>
    <p:sldId id="472" r:id="rId4"/>
    <p:sldId id="412" r:id="rId5"/>
    <p:sldId id="372" r:id="rId6"/>
    <p:sldId id="473" r:id="rId7"/>
    <p:sldId id="514" r:id="rId8"/>
    <p:sldId id="475" r:id="rId9"/>
    <p:sldId id="373" r:id="rId10"/>
    <p:sldId id="374" r:id="rId11"/>
    <p:sldId id="375" r:id="rId12"/>
    <p:sldId id="376" r:id="rId13"/>
    <p:sldId id="377" r:id="rId14"/>
    <p:sldId id="474" r:id="rId15"/>
    <p:sldId id="418" r:id="rId16"/>
    <p:sldId id="477" r:id="rId17"/>
    <p:sldId id="419" r:id="rId18"/>
    <p:sldId id="481" r:id="rId19"/>
    <p:sldId id="483" r:id="rId20"/>
    <p:sldId id="484" r:id="rId21"/>
    <p:sldId id="485" r:id="rId22"/>
    <p:sldId id="486" r:id="rId23"/>
    <p:sldId id="487" r:id="rId24"/>
    <p:sldId id="488" r:id="rId25"/>
    <p:sldId id="489" r:id="rId26"/>
    <p:sldId id="490" r:id="rId27"/>
    <p:sldId id="491" r:id="rId28"/>
    <p:sldId id="492" r:id="rId29"/>
    <p:sldId id="493" r:id="rId30"/>
    <p:sldId id="494" r:id="rId31"/>
    <p:sldId id="495" r:id="rId32"/>
    <p:sldId id="478" r:id="rId33"/>
    <p:sldId id="498" r:id="rId34"/>
    <p:sldId id="496" r:id="rId35"/>
    <p:sldId id="497" r:id="rId36"/>
    <p:sldId id="511" r:id="rId37"/>
    <p:sldId id="499" r:id="rId38"/>
    <p:sldId id="383" r:id="rId39"/>
    <p:sldId id="501" r:id="rId40"/>
    <p:sldId id="379" r:id="rId41"/>
    <p:sldId id="402" r:id="rId42"/>
    <p:sldId id="500" r:id="rId43"/>
    <p:sldId id="512" r:id="rId44"/>
    <p:sldId id="502" r:id="rId45"/>
    <p:sldId id="385" r:id="rId46"/>
    <p:sldId id="388" r:id="rId47"/>
    <p:sldId id="503" r:id="rId48"/>
    <p:sldId id="513" r:id="rId49"/>
    <p:sldId id="504" r:id="rId50"/>
    <p:sldId id="389" r:id="rId51"/>
    <p:sldId id="505" r:id="rId52"/>
    <p:sldId id="506" r:id="rId53"/>
    <p:sldId id="507" r:id="rId54"/>
    <p:sldId id="508" r:id="rId55"/>
    <p:sldId id="509" r:id="rId56"/>
    <p:sldId id="510" r:id="rId57"/>
    <p:sldId id="398" r:id="rId58"/>
    <p:sldId id="403" r:id="rId5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12E"/>
    <a:srgbClr val="A4D04E"/>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74" autoAdjust="0"/>
    <p:restoredTop sz="61827" autoAdjust="0"/>
  </p:normalViewPr>
  <p:slideViewPr>
    <p:cSldViewPr snapToGrid="0" snapToObjects="1" showGuides="1">
      <p:cViewPr varScale="1">
        <p:scale>
          <a:sx n="45" d="100"/>
          <a:sy n="45" d="100"/>
        </p:scale>
        <p:origin x="2046" y="36"/>
      </p:cViewPr>
      <p:guideLst>
        <p:guide orient="horz" pos="11"/>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ECFFF8-CD92-3445-BC4A-A967B87656B2}" type="datetimeFigureOut">
              <a:rPr lang="es-ES" smtClean="0"/>
              <a:t>15/01/2018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7A795-2B0F-4C42-B75A-ED2665CA7E8A}" type="slidenum">
              <a:rPr lang="es-ES" smtClean="0"/>
              <a:t>‹Nº›</a:t>
            </a:fld>
            <a:endParaRPr lang="es-ES"/>
          </a:p>
        </p:txBody>
      </p:sp>
    </p:spTree>
    <p:extLst>
      <p:ext uri="{BB962C8B-B14F-4D97-AF65-F5344CB8AC3E}">
        <p14:creationId xmlns:p14="http://schemas.microsoft.com/office/powerpoint/2010/main" val="2837299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b="1" dirty="0">
                <a:solidFill>
                  <a:srgbClr val="3F3F3F"/>
                </a:solidFill>
              </a:rPr>
              <a:t>Comunicar el porqué, te da la habilidad de inspirar a otras personas</a:t>
            </a:r>
          </a:p>
          <a:p>
            <a:pPr marL="0" marR="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rPr>
              <a:t>Las personas no se inspiran por lo “que” hacemos, las personas se inspiran cuando entienden</a:t>
            </a:r>
            <a:r>
              <a:rPr lang="es-CL" baseline="0" dirty="0">
                <a:solidFill>
                  <a:srgbClr val="3F3F3F"/>
                </a:solidFill>
              </a:rPr>
              <a:t> </a:t>
            </a:r>
            <a:r>
              <a:rPr lang="es-CL" dirty="0">
                <a:solidFill>
                  <a:srgbClr val="3F3F3F"/>
                </a:solidFill>
              </a:rPr>
              <a:t>“Porqué” lo hacemos.</a:t>
            </a:r>
          </a:p>
          <a:p>
            <a:pPr marL="0" marR="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rPr>
              <a:t>Si hablas solo de qué hacer y cómo hacerlo, no despiertas sentimientos de pertenencia, confianza y lealtad.</a:t>
            </a:r>
          </a:p>
          <a:p>
            <a:endParaRPr lang="es-CL" dirty="0">
              <a:solidFill>
                <a:srgbClr val="3F3F3F"/>
              </a:solidFill>
            </a:endParaRPr>
          </a:p>
          <a:p>
            <a:endParaRPr lang="es-CL" dirty="0">
              <a:solidFill>
                <a:srgbClr val="3F3F3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solidFill>
                  <a:srgbClr val="3F3F3F"/>
                </a:solidFill>
              </a:rPr>
              <a:t>DILES PORQUÉ LES CONVIENE SER PARTE DE ORIFLAME </a:t>
            </a:r>
          </a:p>
          <a:p>
            <a:endParaRPr lang="es-CL" dirty="0"/>
          </a:p>
          <a:p>
            <a:pPr marL="171450" indent="-171450">
              <a:spcBef>
                <a:spcPct val="20000"/>
              </a:spcBef>
              <a:spcAft>
                <a:spcPts val="600"/>
              </a:spcAft>
              <a:buFont typeface="Arial" panose="020B0604020202020204" pitchFamily="34" charset="0"/>
              <a:buChar char="•"/>
            </a:pPr>
            <a:r>
              <a:rPr lang="es-CL" sz="1200" b="0" dirty="0">
                <a:solidFill>
                  <a:schemeClr val="bg1"/>
                </a:solidFill>
              </a:rPr>
              <a:t>Conecta a tus nuevos Socios con lo que ellos creen y buscan.</a:t>
            </a:r>
          </a:p>
          <a:p>
            <a:pPr marL="171450" indent="-171450">
              <a:spcBef>
                <a:spcPct val="20000"/>
              </a:spcBef>
              <a:spcAft>
                <a:spcPts val="600"/>
              </a:spcAft>
              <a:buFont typeface="Arial" panose="020B0604020202020204" pitchFamily="34" charset="0"/>
              <a:buChar char="•"/>
            </a:pPr>
            <a:r>
              <a:rPr lang="es-CL" sz="1200" b="0" dirty="0">
                <a:solidFill>
                  <a:schemeClr val="bg1"/>
                </a:solidFill>
              </a:rPr>
              <a:t>Comparte tus propias creencias, tus sueños y logros.</a:t>
            </a:r>
          </a:p>
          <a:p>
            <a:pPr marL="171450" indent="-171450">
              <a:spcBef>
                <a:spcPct val="20000"/>
              </a:spcBef>
              <a:spcAft>
                <a:spcPts val="600"/>
              </a:spcAft>
              <a:buFont typeface="Arial" panose="020B0604020202020204" pitchFamily="34" charset="0"/>
              <a:buChar char="•"/>
            </a:pPr>
            <a:r>
              <a:rPr lang="es-CL" sz="1200" b="0" dirty="0">
                <a:solidFill>
                  <a:schemeClr val="bg1"/>
                </a:solidFill>
              </a:rPr>
              <a:t>Ofrece apoyarlos, no por ti, sino por ellos.</a:t>
            </a:r>
          </a:p>
          <a:p>
            <a:pPr marL="171450" indent="-171450">
              <a:spcBef>
                <a:spcPct val="20000"/>
              </a:spcBef>
              <a:spcAft>
                <a:spcPts val="600"/>
              </a:spcAft>
              <a:buFont typeface="Arial" panose="020B0604020202020204" pitchFamily="34" charset="0"/>
              <a:buChar char="•"/>
            </a:pPr>
            <a:r>
              <a:rPr lang="es-CL" sz="1200" b="0" dirty="0">
                <a:solidFill>
                  <a:schemeClr val="bg1"/>
                </a:solidFill>
              </a:rPr>
              <a:t>Dale un propósito a tu patrocinio exitoso.</a:t>
            </a:r>
          </a:p>
          <a:p>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t>2</a:t>
            </a:fld>
            <a:endParaRPr lang="es-CL"/>
          </a:p>
        </p:txBody>
      </p:sp>
    </p:spTree>
    <p:extLst>
      <p:ext uri="{BB962C8B-B14F-4D97-AF65-F5344CB8AC3E}">
        <p14:creationId xmlns:p14="http://schemas.microsoft.com/office/powerpoint/2010/main" val="1758008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a:p>
            <a:r>
              <a:rPr lang="es-CL" dirty="0"/>
              <a:t>Si</a:t>
            </a:r>
            <a:r>
              <a:rPr lang="es-CL" baseline="0" dirty="0"/>
              <a:t> </a:t>
            </a:r>
            <a:r>
              <a:rPr lang="es-CL" dirty="0"/>
              <a:t> aprendes a escuchar</a:t>
            </a:r>
            <a:r>
              <a:rPr lang="es-CL" baseline="0" dirty="0"/>
              <a:t> de forma empática, es en donde verdaderamente captarás el mensaje, sin prejuicios, apoyando y aprendiendo , esa es una comunicación efectiva … y </a:t>
            </a:r>
            <a:r>
              <a:rPr lang="es-CL" b="1" baseline="0" dirty="0"/>
              <a:t>los beneficios serán, que a tu socio , le das la oportunidad de ordenar sus ideas, sus pensamientos , sus deseos </a:t>
            </a:r>
          </a:p>
          <a:p>
            <a:endParaRPr lang="es-CL" baseline="0" dirty="0"/>
          </a:p>
          <a:p>
            <a:r>
              <a:rPr lang="es-CL" baseline="0" dirty="0"/>
              <a:t> </a:t>
            </a:r>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12</a:t>
            </a:fld>
            <a:endParaRPr lang="es-CL">
              <a:solidFill>
                <a:prstClr val="black"/>
              </a:solidFill>
            </a:endParaRPr>
          </a:p>
        </p:txBody>
      </p:sp>
    </p:spTree>
    <p:extLst>
      <p:ext uri="{BB962C8B-B14F-4D97-AF65-F5344CB8AC3E}">
        <p14:creationId xmlns:p14="http://schemas.microsoft.com/office/powerpoint/2010/main" val="212205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Cada individuo, en cada situación particular, posee una combinación distinta de factores motivacionales y son dinámicos, varían en el tiempo, debido a que las personas aprenden con sus decisiones, por lo que si adquieres la habilidad de escuchar empáticamente siempre , podrás ayudar a la gente para ver con más claridad y profundidad, y a encontrar  nuevas formas de respuestas y nuevas vías de acción incluso su propio sueño más claro y alcanzable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Todo empieza bien, cuando las metas son bien clarificadas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black"/>
              </a:solidFill>
              <a:effectLst/>
              <a:uLnTx/>
              <a:uFillTx/>
              <a:latin typeface="+mn-lt"/>
              <a:ea typeface="+mn-ea"/>
              <a:cs typeface="+mn-cs"/>
            </a:endParaRPr>
          </a:p>
          <a:p>
            <a:r>
              <a:rPr lang="es-MX" dirty="0"/>
              <a:t>Aprende</a:t>
            </a:r>
            <a:r>
              <a:rPr lang="es-MX" baseline="0" dirty="0"/>
              <a:t> a clarificar metas </a:t>
            </a:r>
            <a:endParaRPr lang="es-MX" dirty="0"/>
          </a:p>
        </p:txBody>
      </p:sp>
      <p:sp>
        <p:nvSpPr>
          <p:cNvPr id="4" name="3 Marcador de número de diapositiva"/>
          <p:cNvSpPr>
            <a:spLocks noGrp="1"/>
          </p:cNvSpPr>
          <p:nvPr>
            <p:ph type="sldNum" sz="quarter" idx="10"/>
          </p:nvPr>
        </p:nvSpPr>
        <p:spPr/>
        <p:txBody>
          <a:bodyPr/>
          <a:lstStyle/>
          <a:p>
            <a:fld id="{0B8CBE09-2FA1-408B-A166-67A8EA1603D3}" type="slidenum">
              <a:rPr lang="es-MX" smtClean="0"/>
              <a:t>13</a:t>
            </a:fld>
            <a:endParaRPr lang="es-MX"/>
          </a:p>
        </p:txBody>
      </p:sp>
    </p:spTree>
    <p:extLst>
      <p:ext uri="{BB962C8B-B14F-4D97-AF65-F5344CB8AC3E}">
        <p14:creationId xmlns:p14="http://schemas.microsoft.com/office/powerpoint/2010/main" val="402038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Haz la ROO conociendo sus intereses. Entrega el folleto resumen de la ROO.</a:t>
            </a:r>
          </a:p>
          <a:p>
            <a:r>
              <a:rPr lang="es-MX" dirty="0"/>
              <a:t>Cuando hagas la Reunión de Oportunidad ROO, procura antes, saber quiénes son las personas que asistirán. Si puedes </a:t>
            </a:r>
            <a:r>
              <a:rPr lang="es-MX" dirty="0" err="1"/>
              <a:t>conversa</a:t>
            </a:r>
            <a:r>
              <a:rPr lang="es-MX" dirty="0"/>
              <a:t> con ellos antes para descubrir cuáles son sus intereses, así podrás darle sentido a tu explicación de la reunión, resaltando los aspectos que son de interés para los invitados.</a:t>
            </a:r>
          </a:p>
          <a:p>
            <a:endParaRPr lang="es-MX" dirty="0"/>
          </a:p>
          <a:p>
            <a:r>
              <a:rPr lang="es-MX" dirty="0"/>
              <a:t>Siempre entrega el resumen de la Reunión de Oportunidad (les hablaste del negocio y no pueden llevarse sólo el Catálogo). Con este resumen podrán recordar lo que les dijiste y aclarar los importantes conceptos si tienen dudas.</a:t>
            </a:r>
          </a:p>
          <a:p>
            <a:r>
              <a:rPr lang="es-MX" dirty="0"/>
              <a:t>Este folleto no reemplaza en ningún caso la Guía de la Reunión de Oportunidad (</a:t>
            </a:r>
            <a:r>
              <a:rPr lang="es-MX" dirty="0" err="1"/>
              <a:t>rotafolio</a:t>
            </a:r>
            <a:r>
              <a:rPr lang="es-MX" dirty="0"/>
              <a:t>/caballete) es un complemento a esta.</a:t>
            </a:r>
          </a:p>
          <a:p>
            <a:endParaRPr lang="es-MX" dirty="0"/>
          </a:p>
          <a:p>
            <a:r>
              <a:rPr lang="es-MX" dirty="0"/>
              <a:t>Descubre qué le motiva de la oferta de </a:t>
            </a:r>
            <a:r>
              <a:rPr lang="es-MX" dirty="0" err="1"/>
              <a:t>Oriflame</a:t>
            </a:r>
            <a:r>
              <a:rPr lang="es-MX" dirty="0"/>
              <a:t> y cuáles son sus sueños.</a:t>
            </a:r>
          </a:p>
          <a:p>
            <a:r>
              <a:rPr lang="es-MX" dirty="0"/>
              <a:t>Los sueños son el punto de partida, son la motivación que hará que la persona se ponga en movimiento para alcanzar lo que busca y te permitirá además, mantenerlo motivado. Es importante que sepas qué le motiva, recuerda que una conversación cercana y abierta te ayudará a diagnosticarlo.</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14</a:t>
            </a:fld>
            <a:endParaRPr lang="es-ES"/>
          </a:p>
        </p:txBody>
      </p:sp>
    </p:spTree>
    <p:extLst>
      <p:ext uri="{BB962C8B-B14F-4D97-AF65-F5344CB8AC3E}">
        <p14:creationId xmlns:p14="http://schemas.microsoft.com/office/powerpoint/2010/main" val="47164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a:p>
            <a:r>
              <a:rPr lang="es-CL" dirty="0"/>
              <a:t>Es la mejor manera de</a:t>
            </a:r>
            <a:r>
              <a:rPr lang="es-CL" baseline="0" dirty="0"/>
              <a:t> asegurar que no olvidarás nada de lo que hay que contar, el </a:t>
            </a:r>
            <a:r>
              <a:rPr lang="es-CL" baseline="0" dirty="0" err="1"/>
              <a:t>rotafolio</a:t>
            </a:r>
            <a:r>
              <a:rPr lang="es-CL" baseline="0" dirty="0"/>
              <a:t> es tu guía, y puedes adaptarla a el tipo de reunión que realices, enfocándote más en el negocio o la oportunidad de viajar  o de los productos. Además e totalmente DUPLICABLE , </a:t>
            </a:r>
            <a:r>
              <a:rPr lang="es-CL" baseline="0" dirty="0" err="1"/>
              <a:t>ls</a:t>
            </a:r>
            <a:r>
              <a:rPr lang="es-CL" baseline="0" dirty="0"/>
              <a:t> personas nuevas y las de tu equipo sabrán que también pueden usarlo para hacer sus propias reuniones.</a:t>
            </a:r>
            <a:endParaRPr lang="es-CL" dirty="0"/>
          </a:p>
          <a:p>
            <a:endParaRPr lang="es-CL" dirty="0"/>
          </a:p>
          <a:p>
            <a:r>
              <a:rPr lang="es-CL" dirty="0"/>
              <a:t>Esta</a:t>
            </a:r>
            <a:r>
              <a:rPr lang="es-CL" baseline="0" dirty="0"/>
              <a:t> versión </a:t>
            </a:r>
            <a:r>
              <a:rPr lang="es-CL" dirty="0"/>
              <a:t>de la Reunión de Oportunidad tiene</a:t>
            </a:r>
            <a:r>
              <a:rPr lang="es-CL" baseline="0" dirty="0"/>
              <a:t> un enfoque de negocio más amplio. Esta versión incluye información sobre el cuadrante del flujo de dinero de Robert Kiyosaki, comparación de los ingresos residuales y lineales; comparación entre un negocio normal y el negocio Oriflame, entre otras explicaciones de negocio que actualmente usan los Líderes exitosos de Oriflame. </a:t>
            </a:r>
          </a:p>
          <a:p>
            <a:endParaRPr lang="es-CL" baseline="0" dirty="0"/>
          </a:p>
          <a:p>
            <a:r>
              <a:rPr lang="es-CL" baseline="0" dirty="0"/>
              <a:t>Aprende a explicar estos conceptos, te ayudará a motivar a aquellas personas que buscan desarrollar su propio negocio. Lo interesante es que también te puede ayudar a motivar a aquellos que aún no se lo han planteado.</a:t>
            </a:r>
          </a:p>
          <a:p>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15</a:t>
            </a:fld>
            <a:endParaRPr lang="es-CL">
              <a:solidFill>
                <a:prstClr val="black"/>
              </a:solidFill>
            </a:endParaRPr>
          </a:p>
        </p:txBody>
      </p:sp>
    </p:spTree>
    <p:extLst>
      <p:ext uri="{BB962C8B-B14F-4D97-AF65-F5344CB8AC3E}">
        <p14:creationId xmlns:p14="http://schemas.microsoft.com/office/powerpoint/2010/main" val="4027085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CL" b="0" baseline="0" dirty="0"/>
              <a:t>Siempre entrega el resumen de la Reunión de Oportunidad, pues ya le hablaste del negocio de Oriflame y no pueden llevarse solo el Catálogo. Con este resumen podrán recordar lo que les dijiste y aclarar los importantes conceptos si tienen dudas.</a:t>
            </a:r>
          </a:p>
          <a:p>
            <a:pPr marL="0" indent="0">
              <a:buFont typeface="Arial" panose="020B0604020202020204" pitchFamily="34" charset="0"/>
              <a:buNone/>
            </a:pPr>
            <a:r>
              <a:rPr lang="es-CL" b="0" baseline="0" dirty="0"/>
              <a:t>Este folleto no reemplazá en ningún caso la Guía de la Reunión de Oportunidad (rotafolio/caballete), es un complemento a ésta.</a:t>
            </a:r>
            <a:endParaRPr lang="es-CL" dirty="0"/>
          </a:p>
        </p:txBody>
      </p:sp>
      <p:sp>
        <p:nvSpPr>
          <p:cNvPr id="4" name="Marcador de número de diapositiva 3"/>
          <p:cNvSpPr>
            <a:spLocks noGrp="1"/>
          </p:cNvSpPr>
          <p:nvPr>
            <p:ph type="sldNum" sz="quarter" idx="10"/>
          </p:nvPr>
        </p:nvSpPr>
        <p:spPr/>
        <p:txBody>
          <a:bodyPr/>
          <a:lstStyle/>
          <a:p>
            <a:fld id="{A65A0D6A-AD68-4903-A802-1229782AB99A}" type="slidenum">
              <a:rPr lang="es-CL" smtClean="0">
                <a:solidFill>
                  <a:prstClr val="black"/>
                </a:solidFill>
              </a:rPr>
              <a:pPr/>
              <a:t>17</a:t>
            </a:fld>
            <a:endParaRPr lang="es-CL">
              <a:solidFill>
                <a:prstClr val="black"/>
              </a:solidFill>
            </a:endParaRPr>
          </a:p>
        </p:txBody>
      </p:sp>
    </p:spTree>
    <p:extLst>
      <p:ext uri="{BB962C8B-B14F-4D97-AF65-F5344CB8AC3E}">
        <p14:creationId xmlns:p14="http://schemas.microsoft.com/office/powerpoint/2010/main" val="331950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Antes que nada debemos empezar por nosotros mismos, si vamos a hablar</a:t>
            </a:r>
            <a:r>
              <a:rPr lang="es-MX" baseline="0" dirty="0"/>
              <a:t> y recomendar sistemas debemos saber cuál es el que yo usaré …</a:t>
            </a:r>
          </a:p>
          <a:p>
            <a:endParaRPr lang="es-MX" baseline="0" dirty="0"/>
          </a:p>
          <a:p>
            <a:r>
              <a:rPr lang="es-MX" baseline="0" dirty="0"/>
              <a:t>Y para esto tenemos </a:t>
            </a:r>
            <a:r>
              <a:rPr lang="es-MX" b="1" baseline="0" dirty="0"/>
              <a:t>dos sencillos pasos </a:t>
            </a:r>
            <a:endParaRPr lang="es-MX" b="1"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19</a:t>
            </a:fld>
            <a:endParaRPr lang="es-ES">
              <a:solidFill>
                <a:prstClr val="black"/>
              </a:solidFill>
            </a:endParaRPr>
          </a:p>
        </p:txBody>
      </p:sp>
    </p:spTree>
    <p:extLst>
      <p:ext uri="{BB962C8B-B14F-4D97-AF65-F5344CB8AC3E}">
        <p14:creationId xmlns:p14="http://schemas.microsoft.com/office/powerpoint/2010/main" val="347710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El primer paso : completa</a:t>
            </a:r>
            <a:r>
              <a:rPr lang="es-MX" baseline="0" dirty="0"/>
              <a:t> el cuestionario o test , en donde podrás saber qué sistema de </a:t>
            </a:r>
            <a:r>
              <a:rPr lang="es-MX" baseline="0" dirty="0" err="1"/>
              <a:t>NovaAge</a:t>
            </a:r>
            <a:r>
              <a:rPr lang="es-MX" baseline="0" dirty="0"/>
              <a:t> y </a:t>
            </a:r>
            <a:r>
              <a:rPr lang="es-MX" baseline="0" dirty="0" err="1"/>
              <a:t>Wellness</a:t>
            </a:r>
            <a:r>
              <a:rPr lang="es-MX" baseline="0" dirty="0"/>
              <a:t> te corresponde ….</a:t>
            </a:r>
          </a:p>
          <a:p>
            <a:endParaRPr lang="es-MX" baseline="0" dirty="0"/>
          </a:p>
          <a:p>
            <a:r>
              <a:rPr lang="es-MX" baseline="0" dirty="0"/>
              <a:t>Cuál es la necesidad de tu piel, y cual de tu organismo?  En el caso de </a:t>
            </a:r>
            <a:r>
              <a:rPr lang="es-MX" baseline="0" dirty="0" err="1"/>
              <a:t>wellness</a:t>
            </a:r>
            <a:r>
              <a:rPr lang="es-MX" baseline="0" dirty="0"/>
              <a:t> si respondiste si a alguna de las preguntas es un hecho que necesitas un sistema de </a:t>
            </a:r>
            <a:r>
              <a:rPr lang="es-MX" baseline="0" dirty="0" err="1"/>
              <a:t>wellness</a:t>
            </a:r>
            <a:r>
              <a:rPr lang="es-MX" baseline="0" dirty="0"/>
              <a:t> todos los días, pero si quisieras saber un poco más </a:t>
            </a:r>
            <a:r>
              <a:rPr lang="es-MX" baseline="0" dirty="0" err="1"/>
              <a:t>sa</a:t>
            </a:r>
            <a:r>
              <a:rPr lang="es-MX" baseline="0" dirty="0"/>
              <a:t> detalle </a:t>
            </a:r>
            <a:r>
              <a:rPr lang="es-MX" baseline="0" dirty="0" err="1"/>
              <a:t>cual</a:t>
            </a:r>
            <a:r>
              <a:rPr lang="es-MX" baseline="0" dirty="0"/>
              <a:t> ? Después de haber escuchado y aprendido sobre la primera parte de este curso, ya sabrás, que si respondiste SI a las dos primeras preguntas es que necesitas WELLNESS DESAYUNO</a:t>
            </a:r>
          </a:p>
          <a:p>
            <a:endParaRPr lang="es-MX" baseline="0" dirty="0"/>
          </a:p>
          <a:p>
            <a:r>
              <a:rPr lang="es-MX" baseline="0" dirty="0"/>
              <a:t>Y si respondiste si a las dos preguntas posteriores es que necesitas el sistema de WELLNESS NUTRION ( el de dos malteadas)</a:t>
            </a:r>
          </a:p>
          <a:p>
            <a:endParaRPr lang="es-MX" baseline="0" dirty="0"/>
          </a:p>
          <a:p>
            <a:r>
              <a:rPr lang="es-MX" baseline="0" dirty="0"/>
              <a:t>Una dinámica que podrías hacer es hacer que los mismos socios respondan esto, y así también te sirve de comprobación de que hayas cumplido con el objetivo de tu curso, y de repasar si es necesario de la diferencia de los dos sistemas .</a:t>
            </a:r>
          </a:p>
          <a:p>
            <a:endParaRPr lang="es-MX" baseline="0" dirty="0"/>
          </a:p>
          <a:p>
            <a:endParaRPr lang="es-MX" baseline="0" dirty="0"/>
          </a:p>
          <a:p>
            <a:r>
              <a:rPr lang="es-MX" b="1" baseline="0" dirty="0"/>
              <a:t>Esto hazlo con TODOS TUS SOCIOS NUEVOS  </a:t>
            </a:r>
            <a:r>
              <a:rPr lang="es-MX" baseline="0" dirty="0"/>
              <a:t>(así das confianza a la gente y empiezas también a duplicar tu experiencia obteniendo todas la ventajas revisadas )</a:t>
            </a:r>
          </a:p>
          <a:p>
            <a:endParaRPr lang="es-MX" baseline="0" dirty="0"/>
          </a:p>
          <a:p>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20</a:t>
            </a:fld>
            <a:endParaRPr lang="es-ES">
              <a:solidFill>
                <a:prstClr val="black"/>
              </a:solidFill>
            </a:endParaRPr>
          </a:p>
        </p:txBody>
      </p:sp>
    </p:spTree>
    <p:extLst>
      <p:ext uri="{BB962C8B-B14F-4D97-AF65-F5344CB8AC3E}">
        <p14:creationId xmlns:p14="http://schemas.microsoft.com/office/powerpoint/2010/main" val="285872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Ya</a:t>
            </a:r>
            <a:r>
              <a:rPr lang="es-MX" baseline="0" dirty="0"/>
              <a:t> que identificaste que sistema es el adecuado para ti, ahora revisa en las páginas centrales del BE 56 y 57 localiza el sistema, </a:t>
            </a:r>
          </a:p>
          <a:p>
            <a:r>
              <a:rPr lang="es-MX" baseline="0" dirty="0"/>
              <a:t>¿Cuál es? </a:t>
            </a:r>
          </a:p>
          <a:p>
            <a:r>
              <a:rPr lang="es-MX" baseline="0" dirty="0"/>
              <a:t>¿Qué color? </a:t>
            </a:r>
          </a:p>
          <a:p>
            <a:r>
              <a:rPr lang="es-MX" baseline="0" dirty="0"/>
              <a:t>¿Cómo se llama ? </a:t>
            </a:r>
          </a:p>
          <a:p>
            <a:r>
              <a:rPr lang="es-MX" baseline="0" dirty="0"/>
              <a:t>( ya si te das el tiempo de leer un poco más sobre todo respecto a TU sistema estarás capacitándote )</a:t>
            </a:r>
          </a:p>
          <a:p>
            <a:endParaRPr lang="es-MX" baseline="0" dirty="0"/>
          </a:p>
          <a:p>
            <a:r>
              <a:rPr lang="es-MX" baseline="0" dirty="0"/>
              <a:t> Estas empezando a tener conocimiento sobre las líneas y sobre todo como socio nuevo podrás rápidamente recomendar a otros el sistema adecuado sin errores y posicionándote como una persona que es experta ( sin serlo) </a:t>
            </a:r>
          </a:p>
          <a:p>
            <a:endParaRPr lang="es-MX" baseline="0" dirty="0"/>
          </a:p>
          <a:p>
            <a:r>
              <a:rPr lang="es-MX" b="1" baseline="0" dirty="0"/>
              <a:t>Hazlo con todos tus socios nuevos </a:t>
            </a:r>
            <a:endParaRPr lang="es-MX" b="1"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21</a:t>
            </a:fld>
            <a:endParaRPr lang="es-ES">
              <a:solidFill>
                <a:prstClr val="black"/>
              </a:solidFill>
            </a:endParaRPr>
          </a:p>
        </p:txBody>
      </p:sp>
    </p:spTree>
    <p:extLst>
      <p:ext uri="{BB962C8B-B14F-4D97-AF65-F5344CB8AC3E}">
        <p14:creationId xmlns:p14="http://schemas.microsoft.com/office/powerpoint/2010/main" val="37018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a:t>
            </a:r>
            <a:r>
              <a:rPr lang="es-MX" baseline="0" dirty="0"/>
              <a:t> la misma ROO o con tu socio nuevo, después de esta experiencia , dale el catálogo normal de la campaña actual, </a:t>
            </a:r>
            <a:r>
              <a:rPr lang="es-MX" b="1" baseline="0" dirty="0"/>
              <a:t>CERRADO  </a:t>
            </a:r>
            <a:r>
              <a:rPr lang="es-MX" b="0" baseline="0" dirty="0"/>
              <a:t>para que pueda revisar, localizar sus sistema </a:t>
            </a:r>
            <a:r>
              <a:rPr lang="es-MX" b="0" baseline="0" dirty="0" err="1"/>
              <a:t>Novage</a:t>
            </a:r>
            <a:r>
              <a:rPr lang="es-MX" b="0" baseline="0" dirty="0"/>
              <a:t> (en catálogo normal el sistema </a:t>
            </a:r>
            <a:r>
              <a:rPr lang="es-MX" b="0" baseline="0" dirty="0" err="1"/>
              <a:t>wellness</a:t>
            </a:r>
            <a:r>
              <a:rPr lang="es-MX" b="0" baseline="0" dirty="0"/>
              <a:t> no está solo en BE)</a:t>
            </a:r>
          </a:p>
          <a:p>
            <a:endParaRPr lang="es-MX" b="0" baseline="0" dirty="0"/>
          </a:p>
          <a:p>
            <a:r>
              <a:rPr lang="es-MX" b="0" baseline="0" dirty="0"/>
              <a:t>¿</a:t>
            </a:r>
            <a:r>
              <a:rPr lang="es-MX" b="0" baseline="0" dirty="0" err="1"/>
              <a:t>Porqué</a:t>
            </a:r>
            <a:r>
              <a:rPr lang="es-MX" b="0" baseline="0" dirty="0"/>
              <a:t> cerrado? Porque </a:t>
            </a:r>
            <a:r>
              <a:rPr lang="es-MX" b="0" baseline="0" dirty="0" err="1"/>
              <a:t>asi</a:t>
            </a:r>
            <a:r>
              <a:rPr lang="es-MX" b="0" baseline="0" dirty="0"/>
              <a:t> le das la oportunidad a que se dé cuenta que tenemos también una gran variedad de productos para toda necesidad, cuidado corporal, maquillaje, fragancias, cabello dentales </a:t>
            </a:r>
            <a:r>
              <a:rPr lang="es-MX" b="0" baseline="0" dirty="0" err="1"/>
              <a:t>etc</a:t>
            </a:r>
            <a:r>
              <a:rPr lang="es-MX" b="0" baseline="0" dirty="0"/>
              <a:t> …</a:t>
            </a:r>
            <a:endParaRPr lang="es-MX" b="0"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22</a:t>
            </a:fld>
            <a:endParaRPr lang="es-ES">
              <a:solidFill>
                <a:prstClr val="black"/>
              </a:solidFill>
            </a:endParaRPr>
          </a:p>
        </p:txBody>
      </p:sp>
    </p:spTree>
    <p:extLst>
      <p:ext uri="{BB962C8B-B14F-4D97-AF65-F5344CB8AC3E}">
        <p14:creationId xmlns:p14="http://schemas.microsoft.com/office/powerpoint/2010/main" val="631204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a:t>
            </a:r>
            <a:r>
              <a:rPr lang="es-MX" baseline="0" dirty="0"/>
              <a:t> dado caso también se puede hacer en catalogo </a:t>
            </a:r>
            <a:r>
              <a:rPr lang="es-MX" baseline="0" dirty="0" err="1"/>
              <a:t>on</a:t>
            </a:r>
            <a:r>
              <a:rPr lang="es-MX" baseline="0" dirty="0"/>
              <a:t> line </a:t>
            </a:r>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23</a:t>
            </a:fld>
            <a:endParaRPr lang="es-ES">
              <a:solidFill>
                <a:prstClr val="black"/>
              </a:solidFill>
            </a:endParaRPr>
          </a:p>
        </p:txBody>
      </p:sp>
    </p:spTree>
    <p:extLst>
      <p:ext uri="{BB962C8B-B14F-4D97-AF65-F5344CB8AC3E}">
        <p14:creationId xmlns:p14="http://schemas.microsoft.com/office/powerpoint/2010/main" val="63120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DILES PORQUÉ LES CONVIENE SER PARTE DE ORIFLAME </a:t>
            </a:r>
          </a:p>
          <a:p>
            <a:endParaRPr lang="es-MX" dirty="0"/>
          </a:p>
          <a:p>
            <a:r>
              <a:rPr lang="es-MX" dirty="0"/>
              <a:t>Conecta a tus nuevos Socios con lo que ellos creen y buscan.</a:t>
            </a:r>
          </a:p>
          <a:p>
            <a:r>
              <a:rPr lang="es-MX" dirty="0"/>
              <a:t>Comparte tus propias creencias, tus sueños y logros.</a:t>
            </a:r>
          </a:p>
          <a:p>
            <a:r>
              <a:rPr lang="es-MX" dirty="0"/>
              <a:t>Ofrece apoyarlos, no por ti, sino por ellos.</a:t>
            </a:r>
          </a:p>
          <a:p>
            <a:r>
              <a:rPr lang="es-MX" dirty="0"/>
              <a:t>Dale un propósito a tu patrocinio exitoso.</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3</a:t>
            </a:fld>
            <a:endParaRPr lang="es-ES"/>
          </a:p>
        </p:txBody>
      </p:sp>
    </p:spTree>
    <p:extLst>
      <p:ext uri="{BB962C8B-B14F-4D97-AF65-F5344CB8AC3E}">
        <p14:creationId xmlns:p14="http://schemas.microsoft.com/office/powerpoint/2010/main" val="4211647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Cuando en inicio perfecto le pides que en la hoja</a:t>
            </a:r>
            <a:r>
              <a:rPr lang="es-MX" baseline="0" dirty="0"/>
              <a:t> de contactos haga su pedido ideal ( es decir pídele que anote los códigos de los sistemas que le corresponden de </a:t>
            </a:r>
            <a:r>
              <a:rPr lang="es-MX" baseline="0" dirty="0" err="1"/>
              <a:t>novage</a:t>
            </a:r>
            <a:r>
              <a:rPr lang="es-MX" baseline="0" dirty="0"/>
              <a:t> y </a:t>
            </a:r>
            <a:r>
              <a:rPr lang="es-MX" baseline="0" dirty="0" err="1"/>
              <a:t>wellness</a:t>
            </a:r>
            <a:r>
              <a:rPr lang="es-MX" baseline="0" dirty="0"/>
              <a:t> ) </a:t>
            </a:r>
          </a:p>
          <a:p>
            <a:r>
              <a:rPr lang="es-MX" baseline="0" dirty="0"/>
              <a:t>Revisen los beneficios de esto : los puntos , la ganancia, la facilidad de haberse ganado el programa de bienvenida, pueden revisar ahí el PB, y si los puntos son más de 200 la posibilidad de ganar </a:t>
            </a:r>
            <a:r>
              <a:rPr lang="es-MX" baseline="0" dirty="0" err="1"/>
              <a:t>oribono</a:t>
            </a:r>
            <a:r>
              <a:rPr lang="es-MX" baseline="0" dirty="0"/>
              <a:t> y la invitación al curso 2 para explicarle mejor </a:t>
            </a:r>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24</a:t>
            </a:fld>
            <a:endParaRPr lang="es-ES">
              <a:solidFill>
                <a:prstClr val="black"/>
              </a:solidFill>
            </a:endParaRPr>
          </a:p>
        </p:txBody>
      </p:sp>
    </p:spTree>
    <p:extLst>
      <p:ext uri="{BB962C8B-B14F-4D97-AF65-F5344CB8AC3E}">
        <p14:creationId xmlns:p14="http://schemas.microsoft.com/office/powerpoint/2010/main" val="288184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Dentro</a:t>
            </a:r>
            <a:r>
              <a:rPr lang="es-MX" baseline="0" dirty="0"/>
              <a:t> del Inicio perfecto les pediremos que hagan una lista de 30 contactos (solo el nombre) hagámoslo como un juego, a quien termine antes ,le damos un premio (un regalito tal vez, una crema, un dulce )</a:t>
            </a:r>
          </a:p>
          <a:p>
            <a:r>
              <a:rPr lang="es-MX" baseline="0" dirty="0"/>
              <a:t>Pregunten si quieren organizar la fiesta de cumpleaños o vida, o cualquier festejo de alguien de su familia, el ejemplo hace que la gente se dé cuenta que todos conocemos a más de esos 30 contactos que pedimos</a:t>
            </a:r>
          </a:p>
          <a:p>
            <a:endParaRPr lang="es-MX" baseline="0" dirty="0"/>
          </a:p>
          <a:p>
            <a:r>
              <a:rPr lang="es-MX" baseline="0" dirty="0"/>
              <a:t>Y que se imaginen que están organizando esa fiesta sin límite de presupuesto , ¿a cuántos invitarías?  ¿a quienes? </a:t>
            </a:r>
          </a:p>
          <a:p>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25</a:t>
            </a:fld>
            <a:endParaRPr lang="es-ES">
              <a:solidFill>
                <a:prstClr val="black"/>
              </a:solidFill>
            </a:endParaRPr>
          </a:p>
        </p:txBody>
      </p:sp>
    </p:spTree>
    <p:extLst>
      <p:ext uri="{BB962C8B-B14F-4D97-AF65-F5344CB8AC3E}">
        <p14:creationId xmlns:p14="http://schemas.microsoft.com/office/powerpoint/2010/main" val="609025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baseline="0" dirty="0"/>
              <a:t>De esas 30 personas que acaba de anotar :</a:t>
            </a:r>
          </a:p>
          <a:p>
            <a:r>
              <a:rPr lang="es-MX" sz="1200" b="1" dirty="0">
                <a:gradFill flip="none" rotWithShape="1">
                  <a:gsLst>
                    <a:gs pos="0">
                      <a:srgbClr val="8DB92C"/>
                    </a:gs>
                    <a:gs pos="100000">
                      <a:srgbClr val="559E32"/>
                    </a:gs>
                  </a:gsLst>
                  <a:lin ang="0" scaled="1"/>
                  <a:tileRect/>
                </a:gradFill>
              </a:rPr>
              <a:t>ELIJE 5 PERSONAS </a:t>
            </a:r>
            <a:r>
              <a:rPr lang="es-MX" sz="1200" dirty="0">
                <a:gradFill flip="none" rotWithShape="1">
                  <a:gsLst>
                    <a:gs pos="0">
                      <a:srgbClr val="8DB92C"/>
                    </a:gs>
                    <a:gs pos="100000">
                      <a:srgbClr val="559E32"/>
                    </a:gs>
                  </a:gsLst>
                  <a:lin ang="0" scaled="1"/>
                  <a:tileRect/>
                </a:gradFill>
              </a:rPr>
              <a:t>DE LA LISTA PARA MOSTRARLES EL CATÁLOGO EN LOS PRÓXIMOS 2 O 3 DÍAS</a:t>
            </a:r>
            <a:r>
              <a:rPr lang="es-MX" baseline="0" dirty="0"/>
              <a:t> </a:t>
            </a:r>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26</a:t>
            </a:fld>
            <a:endParaRPr lang="es-ES">
              <a:solidFill>
                <a:prstClr val="black"/>
              </a:solidFill>
            </a:endParaRPr>
          </a:p>
        </p:txBody>
      </p:sp>
    </p:spTree>
    <p:extLst>
      <p:ext uri="{BB962C8B-B14F-4D97-AF65-F5344CB8AC3E}">
        <p14:creationId xmlns:p14="http://schemas.microsoft.com/office/powerpoint/2010/main" val="60902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¿Qué les  puedes mostrar?  El catalogo si haz decidido a recomendar , el </a:t>
            </a:r>
            <a:r>
              <a:rPr lang="es-MX" dirty="0" err="1"/>
              <a:t>Beuty</a:t>
            </a:r>
            <a:r>
              <a:rPr lang="es-MX" dirty="0"/>
              <a:t> </a:t>
            </a:r>
            <a:r>
              <a:rPr lang="es-MX" dirty="0" err="1"/>
              <a:t>expert</a:t>
            </a:r>
            <a:r>
              <a:rPr lang="es-MX" dirty="0"/>
              <a:t> tal vez, o un programa de bien</a:t>
            </a:r>
            <a:r>
              <a:rPr lang="es-MX" baseline="0" dirty="0"/>
              <a:t>venida, o un </a:t>
            </a:r>
            <a:r>
              <a:rPr lang="es-MX" baseline="0" dirty="0" err="1"/>
              <a:t>flyer</a:t>
            </a:r>
            <a:r>
              <a:rPr lang="es-MX" baseline="0" dirty="0"/>
              <a:t> de contactos </a:t>
            </a:r>
            <a:endParaRPr lang="es-MX" dirty="0"/>
          </a:p>
          <a:p>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27</a:t>
            </a:fld>
            <a:endParaRPr lang="es-ES">
              <a:solidFill>
                <a:prstClr val="black"/>
              </a:solidFill>
            </a:endParaRPr>
          </a:p>
        </p:txBody>
      </p:sp>
    </p:spTree>
    <p:extLst>
      <p:ext uri="{BB962C8B-B14F-4D97-AF65-F5344CB8AC3E}">
        <p14:creationId xmlns:p14="http://schemas.microsoft.com/office/powerpoint/2010/main" val="1556065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dirty="0">
                <a:gradFill flip="none" rotWithShape="1">
                  <a:gsLst>
                    <a:gs pos="0">
                      <a:srgbClr val="8DB92C"/>
                    </a:gs>
                    <a:gs pos="100000">
                      <a:srgbClr val="559E32"/>
                    </a:gs>
                  </a:gsLst>
                  <a:lin ang="0" scaled="1"/>
                  <a:tileRect/>
                </a:gradFill>
              </a:rPr>
              <a:t>De esos 30 contactos </a:t>
            </a:r>
          </a:p>
          <a:p>
            <a:endParaRPr lang="es-MX" sz="1200" b="1" dirty="0">
              <a:gradFill flip="none" rotWithShape="1">
                <a:gsLst>
                  <a:gs pos="0">
                    <a:srgbClr val="8DB92C"/>
                  </a:gs>
                  <a:gs pos="100000">
                    <a:srgbClr val="559E32"/>
                  </a:gs>
                </a:gsLst>
                <a:lin ang="0" scaled="1"/>
                <a:tileRect/>
              </a:gradFill>
            </a:endParaRPr>
          </a:p>
          <a:p>
            <a:r>
              <a:rPr lang="es-MX" sz="1200" b="1" dirty="0">
                <a:gradFill flip="none" rotWithShape="1">
                  <a:gsLst>
                    <a:gs pos="0">
                      <a:srgbClr val="8DB92C"/>
                    </a:gs>
                    <a:gs pos="100000">
                      <a:srgbClr val="559E32"/>
                    </a:gs>
                  </a:gsLst>
                  <a:lin ang="0" scaled="1"/>
                  <a:tileRect/>
                </a:gradFill>
              </a:rPr>
              <a:t>ESCOGE A OTRAS 5 PERSONAS </a:t>
            </a:r>
            <a:r>
              <a:rPr lang="es-MX" sz="1200" dirty="0">
                <a:gradFill flip="none" rotWithShape="1">
                  <a:gsLst>
                    <a:gs pos="0">
                      <a:srgbClr val="8DB92C"/>
                    </a:gs>
                    <a:gs pos="100000">
                      <a:srgbClr val="559E32"/>
                    </a:gs>
                  </a:gsLst>
                  <a:lin ang="0" scaled="1"/>
                  <a:tileRect/>
                </a:gradFill>
              </a:rPr>
              <a:t>QUE CREAS QUE LES INTERESARÍA  CONOCER LA OPORTUNIDAD ORIFLAME </a:t>
            </a:r>
          </a:p>
          <a:p>
            <a:endParaRPr lang="es-MX" sz="1200" dirty="0">
              <a:gradFill flip="none" rotWithShape="1">
                <a:gsLst>
                  <a:gs pos="0">
                    <a:srgbClr val="8DB92C"/>
                  </a:gs>
                  <a:gs pos="100000">
                    <a:srgbClr val="559E32"/>
                  </a:gs>
                </a:gsLst>
                <a:lin ang="0" scaled="1"/>
                <a:tileRect/>
              </a:gradFill>
            </a:endParaRPr>
          </a:p>
          <a:p>
            <a:r>
              <a:rPr lang="es-MX" sz="1200" dirty="0">
                <a:gradFill flip="none" rotWithShape="1">
                  <a:gsLst>
                    <a:gs pos="0">
                      <a:srgbClr val="8DB92C"/>
                    </a:gs>
                    <a:gs pos="100000">
                      <a:srgbClr val="559E32"/>
                    </a:gs>
                  </a:gsLst>
                  <a:lin ang="0" scaled="1"/>
                  <a:tileRect/>
                </a:gradFill>
              </a:rPr>
              <a:t>Y lo más importante ……</a:t>
            </a:r>
            <a:endParaRPr lang="es-ES" dirty="0"/>
          </a:p>
        </p:txBody>
      </p:sp>
      <p:sp>
        <p:nvSpPr>
          <p:cNvPr id="4" name="Marcador de número de diapositiva 3"/>
          <p:cNvSpPr>
            <a:spLocks noGrp="1"/>
          </p:cNvSpPr>
          <p:nvPr>
            <p:ph type="sldNum" sz="quarter" idx="10"/>
          </p:nvPr>
        </p:nvSpPr>
        <p:spPr/>
        <p:txBody>
          <a:bodyPr/>
          <a:lstStyle/>
          <a:p>
            <a:fld id="{6F685006-A4DE-9041-8376-824E46102D3C}" type="slidenum">
              <a:rPr lang="es-ES" smtClean="0">
                <a:solidFill>
                  <a:prstClr val="black"/>
                </a:solidFill>
              </a:rPr>
              <a:pPr/>
              <a:t>28</a:t>
            </a:fld>
            <a:endParaRPr lang="es-ES">
              <a:solidFill>
                <a:prstClr val="black"/>
              </a:solidFill>
            </a:endParaRPr>
          </a:p>
        </p:txBody>
      </p:sp>
    </p:spTree>
    <p:extLst>
      <p:ext uri="{BB962C8B-B14F-4D97-AF65-F5344CB8AC3E}">
        <p14:creationId xmlns:p14="http://schemas.microsoft.com/office/powerpoint/2010/main" val="2515213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Invítalos a la próxima</a:t>
            </a:r>
            <a:r>
              <a:rPr lang="es-MX" baseline="0" dirty="0"/>
              <a:t> reunión, que tu líder organiza… platícales de tu experiencia, o pídeles que te acompañen para que te den su opinión sobre el negocio en esa reunión. </a:t>
            </a:r>
            <a:endParaRPr lang="es-MX" dirty="0"/>
          </a:p>
        </p:txBody>
      </p:sp>
      <p:sp>
        <p:nvSpPr>
          <p:cNvPr id="4" name="3 Marcador de número de diapositiva"/>
          <p:cNvSpPr>
            <a:spLocks noGrp="1"/>
          </p:cNvSpPr>
          <p:nvPr>
            <p:ph type="sldNum" sz="quarter" idx="10"/>
          </p:nvPr>
        </p:nvSpPr>
        <p:spPr/>
        <p:txBody>
          <a:bodyPr/>
          <a:lstStyle/>
          <a:p>
            <a:fld id="{6F685006-A4DE-9041-8376-824E46102D3C}" type="slidenum">
              <a:rPr lang="es-ES" smtClean="0">
                <a:solidFill>
                  <a:prstClr val="black"/>
                </a:solidFill>
              </a:rPr>
              <a:pPr/>
              <a:t>29</a:t>
            </a:fld>
            <a:endParaRPr lang="es-ES">
              <a:solidFill>
                <a:prstClr val="black"/>
              </a:solidFill>
            </a:endParaRPr>
          </a:p>
        </p:txBody>
      </p:sp>
    </p:spTree>
    <p:extLst>
      <p:ext uri="{BB962C8B-B14F-4D97-AF65-F5344CB8AC3E}">
        <p14:creationId xmlns:p14="http://schemas.microsoft.com/office/powerpoint/2010/main" val="2014916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a:t>Es</a:t>
            </a:r>
            <a:r>
              <a:rPr lang="en-GB" dirty="0"/>
              <a:t> </a:t>
            </a:r>
            <a:r>
              <a:rPr lang="en-GB" dirty="0" err="1"/>
              <a:t>importante</a:t>
            </a:r>
            <a:r>
              <a:rPr lang="en-GB" dirty="0"/>
              <a:t> que </a:t>
            </a:r>
            <a:r>
              <a:rPr lang="en-GB" dirty="0" err="1"/>
              <a:t>informes</a:t>
            </a:r>
            <a:r>
              <a:rPr lang="en-GB" dirty="0"/>
              <a:t> </a:t>
            </a:r>
            <a:r>
              <a:rPr lang="en-GB" dirty="0" err="1"/>
              <a:t>todos</a:t>
            </a:r>
            <a:r>
              <a:rPr lang="en-GB" dirty="0"/>
              <a:t> </a:t>
            </a:r>
            <a:r>
              <a:rPr lang="en-GB" dirty="0" err="1"/>
              <a:t>los</a:t>
            </a:r>
            <a:r>
              <a:rPr lang="en-GB" dirty="0"/>
              <a:t> </a:t>
            </a:r>
            <a:r>
              <a:rPr lang="en-GB" dirty="0" err="1"/>
              <a:t>detalles</a:t>
            </a:r>
            <a:r>
              <a:rPr lang="en-GB" dirty="0"/>
              <a:t> </a:t>
            </a:r>
            <a:r>
              <a:rPr lang="en-GB" dirty="0" err="1"/>
              <a:t>sobre</a:t>
            </a:r>
            <a:r>
              <a:rPr lang="en-GB" dirty="0"/>
              <a:t> </a:t>
            </a:r>
            <a:r>
              <a:rPr lang="en-GB" dirty="0" err="1"/>
              <a:t>esa</a:t>
            </a:r>
            <a:r>
              <a:rPr lang="en-GB" dirty="0"/>
              <a:t> </a:t>
            </a:r>
            <a:r>
              <a:rPr lang="en-GB" dirty="0" err="1"/>
              <a:t>reunión+on</a:t>
            </a:r>
            <a:r>
              <a:rPr lang="en-GB" dirty="0"/>
              <a:t> </a:t>
            </a:r>
            <a:r>
              <a:rPr lang="en-GB" dirty="0" err="1"/>
              <a:t>en</a:t>
            </a:r>
            <a:r>
              <a:rPr lang="en-GB" dirty="0"/>
              <a:t> </a:t>
            </a:r>
            <a:r>
              <a:rPr lang="en-GB" dirty="0" err="1"/>
              <a:t>dónde</a:t>
            </a:r>
            <a:r>
              <a:rPr lang="en-GB" dirty="0"/>
              <a:t> </a:t>
            </a:r>
            <a:r>
              <a:rPr lang="en-GB" dirty="0" err="1"/>
              <a:t>estás</a:t>
            </a:r>
            <a:r>
              <a:rPr lang="en-GB" dirty="0"/>
              <a:t> </a:t>
            </a:r>
            <a:r>
              <a:rPr lang="en-GB" dirty="0" err="1"/>
              <a:t>invitando</a:t>
            </a:r>
            <a:r>
              <a:rPr lang="en-GB" baseline="0" dirty="0"/>
              <a:t> </a:t>
            </a:r>
            <a:endParaRPr lang="en-GB" dirty="0"/>
          </a:p>
        </p:txBody>
      </p:sp>
      <p:sp>
        <p:nvSpPr>
          <p:cNvPr id="4" name="Marcador de número de diapositiva 3"/>
          <p:cNvSpPr>
            <a:spLocks noGrp="1"/>
          </p:cNvSpPr>
          <p:nvPr>
            <p:ph type="sldNum" sz="quarter" idx="10"/>
          </p:nvPr>
        </p:nvSpPr>
        <p:spPr/>
        <p:txBody>
          <a:bodyPr/>
          <a:lstStyle/>
          <a:p>
            <a:fld id="{6F685006-A4DE-9041-8376-824E46102D3C}" type="slidenum">
              <a:rPr lang="es-ES" smtClean="0">
                <a:solidFill>
                  <a:prstClr val="black"/>
                </a:solidFill>
              </a:rPr>
              <a:pPr/>
              <a:t>30</a:t>
            </a:fld>
            <a:endParaRPr lang="es-ES">
              <a:solidFill>
                <a:prstClr val="black"/>
              </a:solidFill>
            </a:endParaRPr>
          </a:p>
        </p:txBody>
      </p:sp>
    </p:spTree>
    <p:extLst>
      <p:ext uri="{BB962C8B-B14F-4D97-AF65-F5344CB8AC3E}">
        <p14:creationId xmlns:p14="http://schemas.microsoft.com/office/powerpoint/2010/main" val="194148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Seguimiento</a:t>
            </a:r>
            <a:r>
              <a:rPr lang="es-MX" baseline="0" dirty="0"/>
              <a:t> segmentado.  Identifica que es lo que les llamó la </a:t>
            </a:r>
            <a:r>
              <a:rPr lang="es-MX" baseline="0" dirty="0" err="1"/>
              <a:t>atencion</a:t>
            </a:r>
            <a:r>
              <a:rPr lang="es-MX" baseline="0" dirty="0"/>
              <a:t> a tus nuevos socios, (Vendedoras, consumidoras clientes líderes ) y haz seguimiento según estos intereses </a:t>
            </a:r>
            <a:endParaRPr lang="es-MX" dirty="0"/>
          </a:p>
          <a:p>
            <a:endParaRPr lang="es-MX" dirty="0"/>
          </a:p>
          <a:p>
            <a:r>
              <a:rPr lang="es-MX" dirty="0"/>
              <a:t>Al igual que tiene poco sentido establecer objetivos sin plantear un plan de acción que los persiga, la realidad demuestra que plantear un plan de acción sin establecer un seguimiento sobre el mismo es estar prácticamente abocado al no cumplimiento del mismo.</a:t>
            </a:r>
          </a:p>
          <a:p>
            <a:endParaRPr lang="es-MX" dirty="0"/>
          </a:p>
          <a:p>
            <a:r>
              <a:rPr lang="es-MX" dirty="0"/>
              <a:t>Por este motivo, si queremos que los planes de acción no queden en el formalismo de una presentación y realmente impacten en el hacer del día a día de los equipos, tendremos que realizar de la manera más sistemática y preparada posible un seguimiento de los planes.</a:t>
            </a:r>
          </a:p>
        </p:txBody>
      </p:sp>
      <p:sp>
        <p:nvSpPr>
          <p:cNvPr id="4" name="Marcador de número de diapositiva 3"/>
          <p:cNvSpPr>
            <a:spLocks noGrp="1"/>
          </p:cNvSpPr>
          <p:nvPr>
            <p:ph type="sldNum" sz="quarter" idx="10"/>
          </p:nvPr>
        </p:nvSpPr>
        <p:spPr/>
        <p:txBody>
          <a:bodyPr/>
          <a:lstStyle/>
          <a:p>
            <a:fld id="{80E96E3D-7F89-3343-B698-200654E2600E}" type="slidenum">
              <a:rPr lang="es-ES_tradnl" smtClean="0">
                <a:solidFill>
                  <a:prstClr val="black"/>
                </a:solidFill>
              </a:rPr>
              <a:pPr/>
              <a:t>31</a:t>
            </a:fld>
            <a:endParaRPr lang="es-ES_tradnl">
              <a:solidFill>
                <a:prstClr val="black"/>
              </a:solidFill>
            </a:endParaRPr>
          </a:p>
        </p:txBody>
      </p:sp>
    </p:spTree>
    <p:extLst>
      <p:ext uri="{BB962C8B-B14F-4D97-AF65-F5344CB8AC3E}">
        <p14:creationId xmlns:p14="http://schemas.microsoft.com/office/powerpoint/2010/main" val="126903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 Herramientas- Primeros 90 días de trabajo – Descarga ABC </a:t>
            </a:r>
            <a:r>
              <a:rPr lang="es-MX" dirty="0" err="1"/>
              <a:t>Oriflame</a:t>
            </a:r>
            <a:r>
              <a:rPr lang="es-MX" dirty="0"/>
              <a:t> </a:t>
            </a:r>
          </a:p>
          <a:p>
            <a:endParaRPr lang="es-MX" dirty="0"/>
          </a:p>
          <a:p>
            <a:r>
              <a:rPr lang="es-MX" dirty="0"/>
              <a:t>La mejor INVERSIÓN</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32</a:t>
            </a:fld>
            <a:endParaRPr lang="es-ES"/>
          </a:p>
        </p:txBody>
      </p:sp>
    </p:spTree>
    <p:extLst>
      <p:ext uri="{BB962C8B-B14F-4D97-AF65-F5344CB8AC3E}">
        <p14:creationId xmlns:p14="http://schemas.microsoft.com/office/powerpoint/2010/main" val="1593687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Invítalos a realizar los cursos 1 y 2 en online. </a:t>
            </a:r>
          </a:p>
          <a:p>
            <a:endParaRPr lang="es-MX" dirty="0"/>
          </a:p>
          <a:p>
            <a:r>
              <a:rPr lang="es-MX" dirty="0"/>
              <a:t>Que el nuevo sepa de las oportunidades que tiene dentro de </a:t>
            </a:r>
            <a:r>
              <a:rPr lang="es-MX" dirty="0" err="1"/>
              <a:t>Oriflame</a:t>
            </a:r>
            <a:r>
              <a:rPr lang="es-MX" dirty="0"/>
              <a:t>, hará que lo motives a tomarlas, más allá de lo que el mismo pudo planearse al principio. </a:t>
            </a:r>
          </a:p>
          <a:p>
            <a:endParaRPr lang="es-MX" dirty="0"/>
          </a:p>
          <a:p>
            <a:r>
              <a:rPr lang="es-MX" dirty="0"/>
              <a:t>Este conocimiento básico sobre los productos en el Curso 1 y sobre el negocio en el Curso 2, debe recibirlo durante los primeros días, cuando está entusiasmado comenzando, es aquí cuando el descubrir todo lo que </a:t>
            </a:r>
            <a:r>
              <a:rPr lang="es-MX" dirty="0" err="1"/>
              <a:t>Oriflame</a:t>
            </a:r>
            <a:r>
              <a:rPr lang="es-MX" dirty="0"/>
              <a:t> tiene para ofrecerle puede marcar la diferencia entre mantenerse por más tiempo o no en tu red.</a:t>
            </a:r>
          </a:p>
          <a:p>
            <a:endParaRPr lang="es-MX" dirty="0"/>
          </a:p>
          <a:p>
            <a:r>
              <a:rPr lang="es-MX" dirty="0"/>
              <a:t>El beneficio de los cursos online es que puede tomarlos de manera autónoma y cuando desee; será un avance para ti cuando lo invites al curso presencial que tú dictes… ¡Tu nuevo Socio llevará terreno ganando!</a:t>
            </a:r>
          </a:p>
          <a:p>
            <a:endParaRPr lang="es-MX" dirty="0"/>
          </a:p>
          <a:p>
            <a:r>
              <a:rPr lang="es-MX" dirty="0"/>
              <a:t>Muchos nuevos Socios que entran en las promociones de reclutamiento, por la masividad de estas campañas, nunca se enteran de lo que </a:t>
            </a:r>
            <a:r>
              <a:rPr lang="es-MX" dirty="0" err="1"/>
              <a:t>Oriflame</a:t>
            </a:r>
            <a:r>
              <a:rPr lang="es-MX" dirty="0"/>
              <a:t> realmente les ofrece. Los cursos de capacitación básicos 1 y 2, son la herramienta que te permitirá llegar con esta importante información y motivar mejor.</a:t>
            </a:r>
          </a:p>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34</a:t>
            </a:fld>
            <a:endParaRPr lang="es-ES"/>
          </a:p>
        </p:txBody>
      </p:sp>
    </p:spTree>
    <p:extLst>
      <p:ext uri="{BB962C8B-B14F-4D97-AF65-F5344CB8AC3E}">
        <p14:creationId xmlns:p14="http://schemas.microsoft.com/office/powerpoint/2010/main" val="341751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Con productos de calidad, a precios accesibles y con resultados probados</a:t>
            </a:r>
          </a:p>
          <a:p>
            <a:r>
              <a:rPr lang="es-MX" dirty="0"/>
              <a:t>Tener un negocio propio, manejar su tiempo, obtener ingresos estables e ilimitados</a:t>
            </a:r>
          </a:p>
          <a:p>
            <a:r>
              <a:rPr lang="es-MX" dirty="0"/>
              <a:t>Disfrutar lo que hace, desarrollarse personal y profesionalmente, obtener premios </a:t>
            </a:r>
            <a:br>
              <a:rPr lang="es-MX" dirty="0"/>
            </a:br>
            <a:r>
              <a:rPr lang="es-MX" dirty="0"/>
              <a:t>y viajes</a:t>
            </a:r>
          </a:p>
          <a:p>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4</a:t>
            </a:fld>
            <a:endParaRPr lang="es-CL">
              <a:solidFill>
                <a:prstClr val="black"/>
              </a:solidFill>
            </a:endParaRPr>
          </a:p>
        </p:txBody>
      </p:sp>
    </p:spTree>
    <p:extLst>
      <p:ext uri="{BB962C8B-B14F-4D97-AF65-F5344CB8AC3E}">
        <p14:creationId xmlns:p14="http://schemas.microsoft.com/office/powerpoint/2010/main" val="3286238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36</a:t>
            </a:fld>
            <a:endParaRPr lang="es-ES">
              <a:solidFill>
                <a:prstClr val="black"/>
              </a:solidFill>
            </a:endParaRPr>
          </a:p>
        </p:txBody>
      </p:sp>
    </p:spTree>
    <p:extLst>
      <p:ext uri="{BB962C8B-B14F-4D97-AF65-F5344CB8AC3E}">
        <p14:creationId xmlns:p14="http://schemas.microsoft.com/office/powerpoint/2010/main" val="215964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CUAL</a:t>
            </a:r>
            <a:r>
              <a:rPr lang="es-CL" baseline="0" dirty="0"/>
              <a:t> ES EL OBJETIVO DE ESTE PRIMER CATALOGO?</a:t>
            </a:r>
          </a:p>
          <a:p>
            <a:r>
              <a:rPr lang="es-CL" baseline="0" dirty="0"/>
              <a:t>CONOCERLOS , SABER SUS INTERES SUS SUEÑOS, INICIAR RELACIONES CREANDO VÍNCULOS </a:t>
            </a:r>
            <a:endParaRPr lang="es-CL" dirty="0"/>
          </a:p>
          <a:p>
            <a:endParaRPr lang="es-CL" baseline="0" dirty="0"/>
          </a:p>
          <a:p>
            <a:endParaRPr lang="es-CL" i="1"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37</a:t>
            </a:fld>
            <a:endParaRPr lang="es-CL">
              <a:solidFill>
                <a:prstClr val="black"/>
              </a:solidFill>
            </a:endParaRPr>
          </a:p>
        </p:txBody>
      </p:sp>
    </p:spTree>
    <p:extLst>
      <p:ext uri="{BB962C8B-B14F-4D97-AF65-F5344CB8AC3E}">
        <p14:creationId xmlns:p14="http://schemas.microsoft.com/office/powerpoint/2010/main" val="280620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Uno de los actos más importantes que puede realizar un ser humano es enseñar, el acto de enseñar es más allá de sólo mostrar algo, es un proceso por medio del cual una persona transmite un conocimiento, un valor, una actitud</a:t>
            </a:r>
          </a:p>
          <a:p>
            <a:endParaRPr lang="es-MX" dirty="0"/>
          </a:p>
          <a:p>
            <a:r>
              <a:rPr lang="es-MX" dirty="0"/>
              <a:t>Acompaña,</a:t>
            </a:r>
            <a:r>
              <a:rPr lang="es-MX" baseline="0" dirty="0"/>
              <a:t> guía y llévalos hacia el cumplimiento de sus sueños .  </a:t>
            </a:r>
            <a:r>
              <a:rPr lang="es-MX" baseline="0" dirty="0" err="1"/>
              <a:t>Enseñales</a:t>
            </a:r>
            <a:r>
              <a:rPr lang="es-MX" baseline="0" dirty="0"/>
              <a:t> a definir su meta y a planear </a:t>
            </a:r>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38</a:t>
            </a:fld>
            <a:endParaRPr lang="es-MX"/>
          </a:p>
        </p:txBody>
      </p:sp>
    </p:spTree>
    <p:extLst>
      <p:ext uri="{BB962C8B-B14F-4D97-AF65-F5344CB8AC3E}">
        <p14:creationId xmlns:p14="http://schemas.microsoft.com/office/powerpoint/2010/main" val="20842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 EL SEGUNDO CATÁLOGO ) Enséñales a planear y da seguimiento , es la única menara de poder acompañar en el camino del éxito.</a:t>
            </a:r>
          </a:p>
          <a:p>
            <a:r>
              <a:rPr lang="es-MX" dirty="0"/>
              <a:t>No hay garantías , sólo tu harás que sea más probable </a:t>
            </a:r>
          </a:p>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39</a:t>
            </a:fld>
            <a:endParaRPr lang="es-ES"/>
          </a:p>
        </p:txBody>
      </p:sp>
    </p:spTree>
    <p:extLst>
      <p:ext uri="{BB962C8B-B14F-4D97-AF65-F5344CB8AC3E}">
        <p14:creationId xmlns:p14="http://schemas.microsoft.com/office/powerpoint/2010/main" val="1655960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LOS objetivos son como el faro que alumbra el camino a lograr los sueños, dicho de otra manera son como el GPS que indica la dirección en la que  debes concentrarte.</a:t>
            </a:r>
          </a:p>
          <a:p>
            <a:r>
              <a:rPr lang="es-MX" dirty="0"/>
              <a:t>Alcanzar una  </a:t>
            </a:r>
            <a:r>
              <a:rPr lang="es-MX" dirty="0" err="1"/>
              <a:t>una</a:t>
            </a:r>
            <a:r>
              <a:rPr lang="es-MX" dirty="0"/>
              <a:t> meta implica una inversión de esfuerzo que en los momentos en que se duda ,solo se ve justificada cuando el objetivo (sueño) es suficientemente sólido como para no abandonar , es necesario que sea congruente con tus valores, conectado a ti, emocionalmente. ( EN LA CATÁLOGO ANTERIOR YA DEFINISTE OBJETIVOS)</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40</a:t>
            </a:fld>
            <a:endParaRPr lang="es-MX"/>
          </a:p>
        </p:txBody>
      </p:sp>
    </p:spTree>
    <p:extLst>
      <p:ext uri="{BB962C8B-B14F-4D97-AF65-F5344CB8AC3E}">
        <p14:creationId xmlns:p14="http://schemas.microsoft.com/office/powerpoint/2010/main" val="1975285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Si hacemos</a:t>
            </a:r>
            <a:r>
              <a:rPr lang="es-MX" baseline="0" dirty="0"/>
              <a:t> seguimiento, podremos retroalimentar, y es la única manera de mejorar, de crecer. Si eres líder eso es parte de tus deberes con tus nuevos socios.</a:t>
            </a:r>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41</a:t>
            </a:fld>
            <a:endParaRPr lang="es-MX"/>
          </a:p>
        </p:txBody>
      </p:sp>
    </p:spTree>
    <p:extLst>
      <p:ext uri="{BB962C8B-B14F-4D97-AF65-F5344CB8AC3E}">
        <p14:creationId xmlns:p14="http://schemas.microsoft.com/office/powerpoint/2010/main" val="398670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Haz la ROO conociendo sus intereses. Entrega el folleto resumen de la ROO.</a:t>
            </a:r>
          </a:p>
          <a:p>
            <a:r>
              <a:rPr lang="es-MX" dirty="0"/>
              <a:t>Cuando hagas la Reunión de Oportunidad ROO, procura antes, saber quiénes son las personas que asistirán. Si puedes </a:t>
            </a:r>
            <a:r>
              <a:rPr lang="es-MX" dirty="0" err="1"/>
              <a:t>conversa</a:t>
            </a:r>
            <a:r>
              <a:rPr lang="es-MX" dirty="0"/>
              <a:t> con ellos antes para descubrir cuáles son sus intereses, así podrás darle sentido a tu explicación de la reunión, resaltando los aspectos que son de interés para los invitados.</a:t>
            </a:r>
          </a:p>
          <a:p>
            <a:endParaRPr lang="es-MX" dirty="0"/>
          </a:p>
          <a:p>
            <a:r>
              <a:rPr lang="es-MX" dirty="0"/>
              <a:t>Siempre entrega el resumen de la Reunión de Oportunidad (les hablaste del negocio y no pueden llevarse sólo el Catálogo). Con este resumen podrán recordar lo que les dijiste y aclarar los importantes conceptos si tienen dudas.</a:t>
            </a:r>
          </a:p>
          <a:p>
            <a:r>
              <a:rPr lang="es-MX" dirty="0"/>
              <a:t>Este folleto no reemplaza en ningún caso la Guía de la Reunión de Oportunidad (</a:t>
            </a:r>
            <a:r>
              <a:rPr lang="es-MX" dirty="0" err="1"/>
              <a:t>rotafolio</a:t>
            </a:r>
            <a:r>
              <a:rPr lang="es-MX" dirty="0"/>
              <a:t>/caballete) es un complemento a esta.</a:t>
            </a:r>
          </a:p>
          <a:p>
            <a:endParaRPr lang="es-MX" dirty="0"/>
          </a:p>
          <a:p>
            <a:r>
              <a:rPr lang="es-MX" dirty="0"/>
              <a:t>Descubre qué le motiva de la oferta de </a:t>
            </a:r>
            <a:r>
              <a:rPr lang="es-MX" dirty="0" err="1"/>
              <a:t>Oriflame</a:t>
            </a:r>
            <a:r>
              <a:rPr lang="es-MX" dirty="0"/>
              <a:t> y cuáles son sus sueños.</a:t>
            </a:r>
          </a:p>
          <a:p>
            <a:r>
              <a:rPr lang="es-MX" dirty="0"/>
              <a:t>Los sueños son el punto de partida, son la motivación que hará que la persona se ponga en movimiento para alcanzar lo que busca y te permitirá además, mantenerlo motivado. Es importante que sepas qué le motiva, recuerda que una conversación cercana y abierta te ayudará a diagnosticarlo.</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42</a:t>
            </a:fld>
            <a:endParaRPr lang="es-ES"/>
          </a:p>
        </p:txBody>
      </p:sp>
    </p:spTree>
    <p:extLst>
      <p:ext uri="{BB962C8B-B14F-4D97-AF65-F5344CB8AC3E}">
        <p14:creationId xmlns:p14="http://schemas.microsoft.com/office/powerpoint/2010/main" val="47164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43</a:t>
            </a:fld>
            <a:endParaRPr lang="es-ES">
              <a:solidFill>
                <a:prstClr val="black"/>
              </a:solidFill>
            </a:endParaRPr>
          </a:p>
        </p:txBody>
      </p:sp>
    </p:spTree>
    <p:extLst>
      <p:ext uri="{BB962C8B-B14F-4D97-AF65-F5344CB8AC3E}">
        <p14:creationId xmlns:p14="http://schemas.microsoft.com/office/powerpoint/2010/main" val="1687026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´Después</a:t>
            </a:r>
            <a:r>
              <a:rPr lang="es-MX" baseline="0" dirty="0"/>
              <a:t> de planear con ellos, y darles seguimiento , reconoce… pero que sean esfuerzos y logros concretos, si tu reconocimiento es general, no logrará el objetivo de motivación o de pertenencia.</a:t>
            </a:r>
          </a:p>
          <a:p>
            <a:endParaRPr lang="es-MX" dirty="0"/>
          </a:p>
          <a:p>
            <a:r>
              <a:rPr lang="es-MX" dirty="0"/>
              <a:t>Aún si no lo esperan, se sorprenderán cuando reciban reconocimiento por lo que están haciendo.</a:t>
            </a:r>
          </a:p>
          <a:p>
            <a:endParaRPr lang="es-MX" dirty="0"/>
          </a:p>
          <a:p>
            <a:br>
              <a:rPr lang="es-MX" dirty="0"/>
            </a:br>
            <a:r>
              <a:rPr lang="es-MX" dirty="0"/>
              <a:t>Nada es mejor para hacerlos sentir parte del equipo.</a:t>
            </a:r>
          </a:p>
          <a:p>
            <a:endParaRPr lang="es-MX" dirty="0"/>
          </a:p>
          <a:p>
            <a:endParaRPr lang="es-MX" dirty="0"/>
          </a:p>
          <a:p>
            <a:r>
              <a:rPr lang="es-MX" dirty="0"/>
              <a:t>CREA SENTIDO DE ´PERTENENECIA</a:t>
            </a:r>
            <a:r>
              <a:rPr lang="es-MX" baseline="0" dirty="0"/>
              <a:t> … RETENCION </a:t>
            </a:r>
            <a:br>
              <a:rPr lang="es-MX" dirty="0"/>
            </a:br>
            <a:r>
              <a:rPr lang="es-MX" dirty="0"/>
              <a:t> </a:t>
            </a:r>
          </a:p>
        </p:txBody>
      </p:sp>
      <p:sp>
        <p:nvSpPr>
          <p:cNvPr id="4" name="3 Marcador de número de diapositiva"/>
          <p:cNvSpPr>
            <a:spLocks noGrp="1"/>
          </p:cNvSpPr>
          <p:nvPr>
            <p:ph type="sldNum" sz="quarter" idx="10"/>
          </p:nvPr>
        </p:nvSpPr>
        <p:spPr/>
        <p:txBody>
          <a:bodyPr/>
          <a:lstStyle/>
          <a:p>
            <a:fld id="{1769B778-B70F-4ABA-9C42-B498D6D856FB}" type="slidenum">
              <a:rPr lang="es-MX" smtClean="0"/>
              <a:t>45</a:t>
            </a:fld>
            <a:endParaRPr lang="es-MX"/>
          </a:p>
        </p:txBody>
      </p:sp>
    </p:spTree>
    <p:extLst>
      <p:ext uri="{BB962C8B-B14F-4D97-AF65-F5344CB8AC3E}">
        <p14:creationId xmlns:p14="http://schemas.microsoft.com/office/powerpoint/2010/main" val="645856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Incluso el reconocimiento de pequeños</a:t>
            </a:r>
            <a:r>
              <a:rPr lang="es-MX" baseline="0" dirty="0"/>
              <a:t> o de </a:t>
            </a:r>
            <a:r>
              <a:rPr lang="es-MX" dirty="0"/>
              <a:t>los</a:t>
            </a:r>
            <a:r>
              <a:rPr lang="es-MX" baseline="0" dirty="0"/>
              <a:t> primeros logros funciona también como motivador para seguir en el camino y llegar a la meta final o a una más grande.</a:t>
            </a:r>
          </a:p>
          <a:p>
            <a:endParaRPr lang="es-MX" baseline="0" dirty="0"/>
          </a:p>
          <a:p>
            <a:r>
              <a:rPr lang="es-MX" dirty="0"/>
              <a:t>Motivar es recordar las razones, impulso, entusiasmo e interés con el que provocar una acción específica o un determinado comportamiento. Es INFLUIR en el estado de ánimo para que así puedan proceder de una manera precisa y efectiva. Con esta habilidad tu socio nuevo  tendrá una fuerza interna que será como un motor potente que la impulsará constantemente hacia adelante, una fuerza real que hace que produzca la energía vital necesaria para realizar esfuerzos extraordinarios y lograr un determinado objetivo o meta.</a:t>
            </a:r>
          </a:p>
          <a:p>
            <a:r>
              <a:rPr lang="es-MX" dirty="0"/>
              <a:t>Para eso también invítalos a las </a:t>
            </a:r>
            <a:r>
              <a:rPr lang="es-MX" dirty="0" err="1"/>
              <a:t>ROOs</a:t>
            </a:r>
            <a:r>
              <a:rPr lang="es-MX" dirty="0"/>
              <a:t>, y a todos los eventos ,a los cursos y talleres, la motivación también se contagia!</a:t>
            </a:r>
          </a:p>
          <a:p>
            <a:r>
              <a:rPr lang="es-MX" dirty="0"/>
              <a:t>Motívalos a que cumplan su programa de bienvenida</a:t>
            </a:r>
          </a:p>
          <a:p>
            <a:endParaRPr lang="es-MX" dirty="0"/>
          </a:p>
          <a:p>
            <a:r>
              <a:rPr lang="es-MX" dirty="0"/>
              <a:t>Invita y apoya a los socios para que logren llevarse los premios vigentes además de su PB, no sólo se motivarán, aprenderán a hacer el negocio y obtendrán más ganancias.</a:t>
            </a:r>
          </a:p>
          <a:p>
            <a:r>
              <a:rPr lang="es-MX" dirty="0"/>
              <a:t>Obtendrás un socio más leal, un potencial líder y el sentido de pertenecía al equipo será más fuerte, además de que habrá motivos para reconocer. </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46</a:t>
            </a:fld>
            <a:endParaRPr lang="es-MX"/>
          </a:p>
        </p:txBody>
      </p:sp>
    </p:spTree>
    <p:extLst>
      <p:ext uri="{BB962C8B-B14F-4D97-AF65-F5344CB8AC3E}">
        <p14:creationId xmlns:p14="http://schemas.microsoft.com/office/powerpoint/2010/main" val="19111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5</a:t>
            </a:fld>
            <a:endParaRPr lang="es-CL">
              <a:solidFill>
                <a:prstClr val="black"/>
              </a:solidFill>
            </a:endParaRPr>
          </a:p>
        </p:txBody>
      </p:sp>
    </p:spTree>
    <p:extLst>
      <p:ext uri="{BB962C8B-B14F-4D97-AF65-F5344CB8AC3E}">
        <p14:creationId xmlns:p14="http://schemas.microsoft.com/office/powerpoint/2010/main" val="1155311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Haz la ROO conociendo sus intereses. Entrega el folleto resumen de la ROO.</a:t>
            </a:r>
          </a:p>
          <a:p>
            <a:r>
              <a:rPr lang="es-MX" dirty="0"/>
              <a:t>Cuando hagas la Reunión de Oportunidad ROO, procura antes, saber quiénes son las personas que asistirán. Si puedes </a:t>
            </a:r>
            <a:r>
              <a:rPr lang="es-MX" dirty="0" err="1"/>
              <a:t>conversa</a:t>
            </a:r>
            <a:r>
              <a:rPr lang="es-MX" dirty="0"/>
              <a:t> con ellos antes para descubrir cuáles son sus intereses, así podrás darle sentido a tu explicación de la reunión, resaltando los aspectos que son de interés para los invitados.</a:t>
            </a:r>
          </a:p>
          <a:p>
            <a:endParaRPr lang="es-MX" dirty="0"/>
          </a:p>
          <a:p>
            <a:r>
              <a:rPr lang="es-MX" dirty="0"/>
              <a:t>Siempre entrega el resumen de la Reunión de Oportunidad (les hablaste del negocio y no pueden llevarse sólo el Catálogo). Con este resumen podrán recordar lo que les dijiste y aclarar los importantes conceptos si tienen dudas.</a:t>
            </a:r>
          </a:p>
          <a:p>
            <a:r>
              <a:rPr lang="es-MX" dirty="0"/>
              <a:t>Este folleto no reemplaza en ningún caso la Guía de la Reunión de Oportunidad (</a:t>
            </a:r>
            <a:r>
              <a:rPr lang="es-MX" dirty="0" err="1"/>
              <a:t>rotafolio</a:t>
            </a:r>
            <a:r>
              <a:rPr lang="es-MX" dirty="0"/>
              <a:t>/caballete) es un complemento a esta.</a:t>
            </a:r>
          </a:p>
          <a:p>
            <a:endParaRPr lang="es-MX" dirty="0"/>
          </a:p>
          <a:p>
            <a:r>
              <a:rPr lang="es-MX" dirty="0"/>
              <a:t>Descubre qué le motiva de la oferta de </a:t>
            </a:r>
            <a:r>
              <a:rPr lang="es-MX" dirty="0" err="1"/>
              <a:t>Oriflame</a:t>
            </a:r>
            <a:r>
              <a:rPr lang="es-MX" dirty="0"/>
              <a:t> y cuáles son sus sueños.</a:t>
            </a:r>
          </a:p>
          <a:p>
            <a:r>
              <a:rPr lang="es-MX" dirty="0"/>
              <a:t>Los sueños son el punto de partida, son la motivación que hará que la persona se ponga en movimiento para alcanzar lo que busca y te permitirá además, mantenerlo motivado. Es importante que sepas qué le motiva, recuerda que una conversación cercana y abierta te ayudará a diagnosticarlo.</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47</a:t>
            </a:fld>
            <a:endParaRPr lang="es-ES">
              <a:solidFill>
                <a:prstClr val="black"/>
              </a:solidFill>
            </a:endParaRPr>
          </a:p>
        </p:txBody>
      </p:sp>
    </p:spTree>
    <p:extLst>
      <p:ext uri="{BB962C8B-B14F-4D97-AF65-F5344CB8AC3E}">
        <p14:creationId xmlns:p14="http://schemas.microsoft.com/office/powerpoint/2010/main" val="471646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48</a:t>
            </a:fld>
            <a:endParaRPr lang="es-ES">
              <a:solidFill>
                <a:prstClr val="black"/>
              </a:solidFill>
            </a:endParaRPr>
          </a:p>
        </p:txBody>
      </p:sp>
    </p:spTree>
    <p:extLst>
      <p:ext uri="{BB962C8B-B14F-4D97-AF65-F5344CB8AC3E}">
        <p14:creationId xmlns:p14="http://schemas.microsoft.com/office/powerpoint/2010/main" val="1219438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Lograr que la gente haga las cosas por obligación, presión, amenaza o temor a las consecuencias, es relativamente fácil. Sin embargo, lograr que la gente haga las cosas porque quiere o le interesa y que además lo haga con un extra de creatividad, compromiso por los resultados, solidaridad genuina con el compañero y/o preocupación por los resultados del equipo eso demanda un trabajo interno de parte del líder para seducir esa actitud.</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50</a:t>
            </a:fld>
            <a:endParaRPr lang="es-MX"/>
          </a:p>
        </p:txBody>
      </p:sp>
    </p:spTree>
    <p:extLst>
      <p:ext uri="{BB962C8B-B14F-4D97-AF65-F5344CB8AC3E}">
        <p14:creationId xmlns:p14="http://schemas.microsoft.com/office/powerpoint/2010/main" val="760417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Compromiso es una decisión, determinación de alcanzar nuestra meta dando unos pasos muy concretos. No es alcanzar nuestra meta como sea es hacerlo con inteligencia, siendo conscientes de cómo lo estamos haciendo.</a:t>
            </a:r>
          </a:p>
          <a:p>
            <a:r>
              <a:rPr lang="es-MX" dirty="0"/>
              <a:t>El compromiso contiene , atención focalizada/ imágenes positivas/ preparación mental/ no distraerse y aprendizaje constante </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51</a:t>
            </a:fld>
            <a:endParaRPr lang="es-MX"/>
          </a:p>
        </p:txBody>
      </p:sp>
    </p:spTree>
    <p:extLst>
      <p:ext uri="{BB962C8B-B14F-4D97-AF65-F5344CB8AC3E}">
        <p14:creationId xmlns:p14="http://schemas.microsoft.com/office/powerpoint/2010/main" val="543447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Enfocarnos</a:t>
            </a:r>
            <a:r>
              <a:rPr lang="es-MX" baseline="0" dirty="0"/>
              <a:t> no quiere decir si a una actividad , quiere decir NO a muchas otras ….</a:t>
            </a:r>
          </a:p>
          <a:p>
            <a:r>
              <a:rPr lang="es-MX" dirty="0"/>
              <a:t>Enfocarnos no quiere decir que le damos un SI a algo, quiere decir que le damos un  NO a muchas otras opciones.</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52</a:t>
            </a:fld>
            <a:endParaRPr lang="es-MX"/>
          </a:p>
        </p:txBody>
      </p:sp>
    </p:spTree>
    <p:extLst>
      <p:ext uri="{BB962C8B-B14F-4D97-AF65-F5344CB8AC3E}">
        <p14:creationId xmlns:p14="http://schemas.microsoft.com/office/powerpoint/2010/main" val="1012533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Prepárate</a:t>
            </a:r>
            <a:r>
              <a:rPr lang="es-MX" baseline="0" dirty="0"/>
              <a:t> mentalmente , para lo que viene, probablemente trabajo rudo, más tiempo, frustración, y aprendizaje de cosas nuevas , adaptarnos a situaciones desconocidas hasta hoy.</a:t>
            </a:r>
          </a:p>
          <a:p>
            <a:r>
              <a:rPr lang="es-MX" dirty="0"/>
              <a:t>viene una época nueva, que requerirá de esfuerzo y más…</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53</a:t>
            </a:fld>
            <a:endParaRPr lang="es-MX"/>
          </a:p>
        </p:txBody>
      </p:sp>
    </p:spTree>
    <p:extLst>
      <p:ext uri="{BB962C8B-B14F-4D97-AF65-F5344CB8AC3E}">
        <p14:creationId xmlns:p14="http://schemas.microsoft.com/office/powerpoint/2010/main" val="1225211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 ya tomaste una decisión</a:t>
            </a:r>
          </a:p>
        </p:txBody>
      </p:sp>
      <p:sp>
        <p:nvSpPr>
          <p:cNvPr id="4" name="3 Marcador de número de diapositiva"/>
          <p:cNvSpPr>
            <a:spLocks noGrp="1"/>
          </p:cNvSpPr>
          <p:nvPr>
            <p:ph type="sldNum" sz="quarter" idx="10"/>
          </p:nvPr>
        </p:nvSpPr>
        <p:spPr/>
        <p:txBody>
          <a:bodyPr/>
          <a:lstStyle/>
          <a:p>
            <a:fld id="{3657A795-2B0F-4C42-B75A-ED2665CA7E8A}" type="slidenum">
              <a:rPr lang="es-ES" smtClean="0"/>
              <a:t>54</a:t>
            </a:fld>
            <a:endParaRPr lang="es-ES"/>
          </a:p>
        </p:txBody>
      </p:sp>
    </p:spTree>
    <p:extLst>
      <p:ext uri="{BB962C8B-B14F-4D97-AF65-F5344CB8AC3E}">
        <p14:creationId xmlns:p14="http://schemas.microsoft.com/office/powerpoint/2010/main" val="2703285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Si imaginamos</a:t>
            </a:r>
            <a:r>
              <a:rPr lang="es-MX" baseline="0" dirty="0"/>
              <a:t> el éxito en cualquier meta planeada, lo que se logra es el DISFRUTE , si disfrutamos es más fácil comprometerse.</a:t>
            </a:r>
          </a:p>
          <a:p>
            <a:endParaRPr lang="es-MX" baseline="0" dirty="0"/>
          </a:p>
          <a:p>
            <a:r>
              <a:rPr lang="es-MX" baseline="0" dirty="0"/>
              <a:t>Si comparamos la visión positiva, con el panorama posible de No alcanzar el objetivo, también se logra comprometer </a:t>
            </a:r>
          </a:p>
          <a:p>
            <a:r>
              <a:rPr lang="es-MX" dirty="0"/>
              <a:t>Imagina  cómo sería el futuro con tu meta cumplida </a:t>
            </a:r>
          </a:p>
          <a:p>
            <a:endParaRPr lang="es-MX" dirty="0"/>
          </a:p>
        </p:txBody>
      </p:sp>
      <p:sp>
        <p:nvSpPr>
          <p:cNvPr id="4" name="3 Marcador de número de diapositiva"/>
          <p:cNvSpPr>
            <a:spLocks noGrp="1"/>
          </p:cNvSpPr>
          <p:nvPr>
            <p:ph type="sldNum" sz="quarter" idx="10"/>
          </p:nvPr>
        </p:nvSpPr>
        <p:spPr/>
        <p:txBody>
          <a:bodyPr/>
          <a:lstStyle/>
          <a:p>
            <a:fld id="{1769B778-B70F-4ABA-9C42-B498D6D856FB}" type="slidenum">
              <a:rPr lang="es-MX" smtClean="0"/>
              <a:t>55</a:t>
            </a:fld>
            <a:endParaRPr lang="es-MX"/>
          </a:p>
        </p:txBody>
      </p:sp>
    </p:spTree>
    <p:extLst>
      <p:ext uri="{BB962C8B-B14F-4D97-AF65-F5344CB8AC3E}">
        <p14:creationId xmlns:p14="http://schemas.microsoft.com/office/powerpoint/2010/main" val="1252102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Haz la ROO conociendo sus intereses. Entrega el folleto resumen de la ROO.</a:t>
            </a:r>
          </a:p>
          <a:p>
            <a:r>
              <a:rPr lang="es-MX" dirty="0"/>
              <a:t>Cuando hagas la Reunión de Oportunidad ROO, procura antes, saber quiénes son las personas que asistirán. Si puedes </a:t>
            </a:r>
            <a:r>
              <a:rPr lang="es-MX" dirty="0" err="1"/>
              <a:t>conversa</a:t>
            </a:r>
            <a:r>
              <a:rPr lang="es-MX" dirty="0"/>
              <a:t> con ellos antes para descubrir cuáles son sus intereses, así podrás darle sentido a tu explicación de la reunión, resaltando los aspectos que son de interés para los invitados.</a:t>
            </a:r>
          </a:p>
          <a:p>
            <a:endParaRPr lang="es-MX" dirty="0"/>
          </a:p>
          <a:p>
            <a:r>
              <a:rPr lang="es-MX" dirty="0"/>
              <a:t>Siempre entrega el resumen de la Reunión de Oportunidad (les hablaste del negocio y no pueden llevarse sólo el Catálogo). Con este resumen podrán recordar lo que les dijiste y aclarar los importantes conceptos si tienen dudas.</a:t>
            </a:r>
          </a:p>
          <a:p>
            <a:r>
              <a:rPr lang="es-MX" dirty="0"/>
              <a:t>Este folleto no reemplaza en ningún caso la Guía de la Reunión de Oportunidad (</a:t>
            </a:r>
            <a:r>
              <a:rPr lang="es-MX" dirty="0" err="1"/>
              <a:t>rotafolio</a:t>
            </a:r>
            <a:r>
              <a:rPr lang="es-MX" dirty="0"/>
              <a:t>/caballete) es un complemento a esta.</a:t>
            </a:r>
          </a:p>
          <a:p>
            <a:endParaRPr lang="es-MX" dirty="0"/>
          </a:p>
          <a:p>
            <a:r>
              <a:rPr lang="es-MX" dirty="0"/>
              <a:t>Descubre qué le motiva de la oferta de </a:t>
            </a:r>
            <a:r>
              <a:rPr lang="es-MX" dirty="0" err="1"/>
              <a:t>Oriflame</a:t>
            </a:r>
            <a:r>
              <a:rPr lang="es-MX" dirty="0"/>
              <a:t> y cuáles son sus sueños.</a:t>
            </a:r>
          </a:p>
          <a:p>
            <a:r>
              <a:rPr lang="es-MX" dirty="0"/>
              <a:t>Los sueños son el punto de partida, son la motivación que hará que la persona se ponga en movimiento para alcanzar lo que busca y te permitirá además, mantenerlo motivado. Es importante que sepas qué le motiva, recuerda que una conversación cercana y abierta te ayudará a diagnosticarlo.</a:t>
            </a:r>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56</a:t>
            </a:fld>
            <a:endParaRPr lang="es-ES">
              <a:solidFill>
                <a:prstClr val="black"/>
              </a:solidFill>
            </a:endParaRPr>
          </a:p>
        </p:txBody>
      </p:sp>
    </p:spTree>
    <p:extLst>
      <p:ext uri="{BB962C8B-B14F-4D97-AF65-F5344CB8AC3E}">
        <p14:creationId xmlns:p14="http://schemas.microsoft.com/office/powerpoint/2010/main" val="471646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a:t>nNo</a:t>
            </a:r>
            <a:r>
              <a:rPr lang="es-MX" dirty="0"/>
              <a:t> olvidemos que además de lo que destacamos</a:t>
            </a:r>
            <a:r>
              <a:rPr lang="es-MX" baseline="0" dirty="0"/>
              <a:t> para cada catálogo hay actividades que se deben hacer SIEMPRE  </a:t>
            </a:r>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57</a:t>
            </a:fld>
            <a:endParaRPr lang="es-ES"/>
          </a:p>
        </p:txBody>
      </p:sp>
    </p:spTree>
    <p:extLst>
      <p:ext uri="{BB962C8B-B14F-4D97-AF65-F5344CB8AC3E}">
        <p14:creationId xmlns:p14="http://schemas.microsoft.com/office/powerpoint/2010/main" val="240915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Debes</a:t>
            </a:r>
            <a:r>
              <a:rPr lang="es-MX" baseline="0" dirty="0"/>
              <a:t> ser consiente de que la gente que te dice que si, es a ti, no a la compañía por lo que adquieres una gran responsabilidad para apoyarlos de manera efectico, los primeros días de cualquier proyecto que iniciamos siempre son los más importantes ….</a:t>
            </a:r>
            <a:endParaRPr lang="es-MX" dirty="0"/>
          </a:p>
        </p:txBody>
      </p:sp>
      <p:sp>
        <p:nvSpPr>
          <p:cNvPr id="4" name="Marcador de número de diapositiva 3"/>
          <p:cNvSpPr>
            <a:spLocks noGrp="1"/>
          </p:cNvSpPr>
          <p:nvPr>
            <p:ph type="sldNum" sz="quarter" idx="10"/>
          </p:nvPr>
        </p:nvSpPr>
        <p:spPr/>
        <p:txBody>
          <a:bodyPr/>
          <a:lstStyle/>
          <a:p>
            <a:fld id="{3657A795-2B0F-4C42-B75A-ED2665CA7E8A}" type="slidenum">
              <a:rPr lang="es-ES" smtClean="0"/>
              <a:t>6</a:t>
            </a:fld>
            <a:endParaRPr lang="es-ES"/>
          </a:p>
        </p:txBody>
      </p:sp>
    </p:spTree>
    <p:extLst>
      <p:ext uri="{BB962C8B-B14F-4D97-AF65-F5344CB8AC3E}">
        <p14:creationId xmlns:p14="http://schemas.microsoft.com/office/powerpoint/2010/main" val="118093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baseline="0" dirty="0"/>
          </a:p>
          <a:p>
            <a:r>
              <a:rPr lang="es-MX" baseline="0" dirty="0"/>
              <a:t>Si tengo un vínculo, si tengo planes para el logro de mis objetivos  si además me los reconocen, lo estoy disfrutando,estoy comprometida, si me comprometo me quedo ….</a:t>
            </a:r>
          </a:p>
          <a:p>
            <a:r>
              <a:rPr lang="es-MX" baseline="0" dirty="0"/>
              <a:t>Si nosotros tenemos retención nuestro negocio tiene estabilidad, mis ingresos no disminuirán, si hago reclutamiento y además retengo mi trabajo valdrá la pena, si recluto pero la gente se me va estoy tirando al bote de basura todos mis esfuerzos …</a:t>
            </a:r>
          </a:p>
          <a:p>
            <a:endParaRPr lang="es-MX" baseline="0" dirty="0"/>
          </a:p>
          <a:p>
            <a:endParaRPr lang="es-MX" baseline="0" dirty="0"/>
          </a:p>
          <a:p>
            <a:r>
              <a:rPr lang="es-MX" baseline="0" dirty="0"/>
              <a:t>Debemos ser patrocinadores, y si me desvío del camino o soy nuevo en esto tenemos el plan 90 </a:t>
            </a:r>
          </a:p>
          <a:p>
            <a:endParaRPr lang="es-MX" baseline="0" dirty="0"/>
          </a:p>
          <a:p>
            <a:r>
              <a:rPr lang="es-MX" b="1" i="1" u="sng" baseline="0" dirty="0">
                <a:effectLst>
                  <a:outerShdw blurRad="38100" dist="38100" dir="2700000" algn="tl">
                    <a:srgbClr val="000000">
                      <a:alpha val="43137"/>
                    </a:srgbClr>
                  </a:outerShdw>
                </a:effectLst>
              </a:rPr>
              <a:t>Este negocio se trata de retener a los que invitamos …</a:t>
            </a:r>
          </a:p>
          <a:p>
            <a:endParaRPr lang="es-MX" b="1" i="1" u="sng" baseline="0" dirty="0">
              <a:effectLst>
                <a:outerShdw blurRad="38100" dist="38100" dir="2700000" algn="tl">
                  <a:srgbClr val="000000">
                    <a:alpha val="43137"/>
                  </a:srgbClr>
                </a:outerShdw>
              </a:effectLst>
            </a:endParaRPr>
          </a:p>
          <a:p>
            <a:r>
              <a:rPr lang="es-MX" b="1" i="1" u="sng" baseline="0" dirty="0">
                <a:effectLst>
                  <a:outerShdw blurRad="38100" dist="38100" dir="2700000" algn="tl">
                    <a:srgbClr val="000000">
                      <a:alpha val="43137"/>
                    </a:srgbClr>
                  </a:outerShdw>
                </a:effectLst>
              </a:rPr>
              <a:t>El reto es que la gente que invite se quede conmigo … quien  lo acepta ? </a:t>
            </a:r>
          </a:p>
          <a:p>
            <a:endParaRPr lang="es-MX" baseline="0"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t>58</a:t>
            </a:fld>
            <a:endParaRPr lang="es-ES"/>
          </a:p>
        </p:txBody>
      </p:sp>
    </p:spTree>
    <p:extLst>
      <p:ext uri="{BB962C8B-B14F-4D97-AF65-F5344CB8AC3E}">
        <p14:creationId xmlns:p14="http://schemas.microsoft.com/office/powerpoint/2010/main" val="267923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Y ustedes</a:t>
            </a:r>
            <a:r>
              <a:rPr lang="es-MX" baseline="0" dirty="0"/>
              <a:t> han escuchado sobre plan 90 , ya algunos lo conocen , y otros más tal vez han intentado trabajar con cada una de las actividades que nos plantea este programa, Lo importante en este curso es dejarles claro que debemos entender el “porqué” no la lista de actividades que deberán seguir, eso ya lo leerán .</a:t>
            </a:r>
          </a:p>
          <a:p>
            <a:r>
              <a:rPr lang="es-MX" baseline="0" dirty="0"/>
              <a:t> Cuenta sobre la importancia que tiene cada acción en este proceso.  cuando entendemos la importancia de algunas actividades es cuando realmente nos enfocamos a realizarlas .</a:t>
            </a:r>
            <a:endParaRPr lang="es-MX" dirty="0"/>
          </a:p>
          <a:p>
            <a:endParaRPr lang="es-MX" dirty="0"/>
          </a:p>
          <a:p>
            <a:r>
              <a:rPr lang="es-MX" dirty="0"/>
              <a:t>Mucho de esto ya lo saben , muchos</a:t>
            </a:r>
            <a:r>
              <a:rPr lang="es-MX" baseline="0" dirty="0"/>
              <a:t> lo hacen de manera empírica, ahora hay que hacerlo como método, como nuestro propio sistema .</a:t>
            </a:r>
          </a:p>
          <a:p>
            <a:endParaRPr lang="es-MX" dirty="0"/>
          </a:p>
          <a:p>
            <a:endParaRPr lang="es-MX" dirty="0"/>
          </a:p>
        </p:txBody>
      </p:sp>
      <p:sp>
        <p:nvSpPr>
          <p:cNvPr id="4" name="3 Marcador de número de diapositiva"/>
          <p:cNvSpPr>
            <a:spLocks noGrp="1"/>
          </p:cNvSpPr>
          <p:nvPr>
            <p:ph type="sldNum" sz="quarter" idx="10"/>
          </p:nvPr>
        </p:nvSpPr>
        <p:spPr/>
        <p:txBody>
          <a:bodyPr/>
          <a:lstStyle/>
          <a:p>
            <a:fld id="{3657A795-2B0F-4C42-B75A-ED2665CA7E8A}"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2409156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CUAL</a:t>
            </a:r>
            <a:r>
              <a:rPr lang="es-CL" baseline="0" dirty="0"/>
              <a:t> ES EL OBJETIVO DE ESTE PRIMER CATALOGO?</a:t>
            </a:r>
          </a:p>
          <a:p>
            <a:r>
              <a:rPr lang="es-CL" baseline="0" dirty="0"/>
              <a:t>CONOCERLOS , SABER SUS INTERES SUS SUEÑOS, INICIAR RELACIONES CREANDO VÍNCULOS </a:t>
            </a:r>
            <a:endParaRPr lang="es-CL" dirty="0"/>
          </a:p>
          <a:p>
            <a:endParaRPr lang="es-CL" baseline="0" dirty="0"/>
          </a:p>
          <a:p>
            <a:endParaRPr lang="es-CL" i="1"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9</a:t>
            </a:fld>
            <a:endParaRPr lang="es-CL">
              <a:solidFill>
                <a:prstClr val="black"/>
              </a:solidFill>
            </a:endParaRPr>
          </a:p>
        </p:txBody>
      </p:sp>
    </p:spTree>
    <p:extLst>
      <p:ext uri="{BB962C8B-B14F-4D97-AF65-F5344CB8AC3E}">
        <p14:creationId xmlns:p14="http://schemas.microsoft.com/office/powerpoint/2010/main" val="280620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85800" y="4343400"/>
            <a:ext cx="5486400" cy="4549080"/>
          </a:xfrm>
        </p:spPr>
        <p:txBody>
          <a:bodyPr/>
          <a:lstStyle/>
          <a:p>
            <a:r>
              <a:rPr lang="es-MX" sz="1200" b="1" i="0" kern="1200" baseline="0" dirty="0">
                <a:solidFill>
                  <a:schemeClr val="tx1"/>
                </a:solidFill>
                <a:effectLst/>
                <a:ea typeface="+mn-ea"/>
                <a:cs typeface="+mn-cs"/>
              </a:rPr>
              <a:t>Descubre sus  intereses y sus sueños  ¿CÓMO?</a:t>
            </a:r>
          </a:p>
          <a:p>
            <a:endParaRPr lang="es-CL" sz="1200" b="0" i="0" kern="1200" baseline="0" dirty="0">
              <a:solidFill>
                <a:schemeClr val="tx1"/>
              </a:solidFill>
              <a:effectLst/>
              <a:ea typeface="+mn-ea"/>
              <a:cs typeface="+mn-cs"/>
            </a:endParaRPr>
          </a:p>
          <a:p>
            <a:r>
              <a:rPr lang="es-CL" sz="1200" b="0" i="0" kern="1200" baseline="0" dirty="0">
                <a:solidFill>
                  <a:schemeClr val="tx1"/>
                </a:solidFill>
                <a:effectLst/>
                <a:ea typeface="+mn-ea"/>
                <a:cs typeface="+mn-cs"/>
              </a:rPr>
              <a:t>¡Genera vínculos de lealtad y confianza! </a:t>
            </a:r>
            <a:endParaRPr lang="es-CL" sz="1200" b="0" i="0" kern="1200" dirty="0">
              <a:solidFill>
                <a:schemeClr val="tx1"/>
              </a:solidFill>
              <a:effectLst/>
              <a:ea typeface="+mn-ea"/>
              <a:cs typeface="+mn-cs"/>
            </a:endParaRPr>
          </a:p>
          <a:p>
            <a:r>
              <a:rPr lang="es-CL" sz="1200" b="0" i="0" kern="1200" dirty="0">
                <a:solidFill>
                  <a:schemeClr val="tx1"/>
                </a:solidFill>
                <a:effectLst/>
                <a:ea typeface="+mn-ea"/>
                <a:cs typeface="+mn-cs"/>
              </a:rPr>
              <a:t>Una persona que</a:t>
            </a:r>
            <a:r>
              <a:rPr lang="es-CL" sz="1200" b="0" i="0" kern="1200" baseline="0" dirty="0">
                <a:solidFill>
                  <a:schemeClr val="tx1"/>
                </a:solidFill>
                <a:effectLst/>
                <a:ea typeface="+mn-ea"/>
                <a:cs typeface="+mn-cs"/>
              </a:rPr>
              <a:t> transmite confianza, es aquella persona que</a:t>
            </a:r>
            <a:r>
              <a:rPr lang="es-CL" sz="1200" b="0" i="0" kern="1200" dirty="0">
                <a:solidFill>
                  <a:schemeClr val="tx1"/>
                </a:solidFill>
                <a:effectLs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kern="1200" dirty="0">
                <a:solidFill>
                  <a:schemeClr val="tx1"/>
                </a:solidFill>
                <a:effectLst/>
                <a:ea typeface="+mn-ea"/>
                <a:cs typeface="+mn-cs"/>
              </a:rPr>
              <a:t>Creemos que está siendo sincera.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kern="1200" dirty="0">
                <a:solidFill>
                  <a:schemeClr val="tx1"/>
                </a:solidFill>
                <a:effectLst/>
                <a:ea typeface="+mn-ea"/>
                <a:cs typeface="+mn-cs"/>
              </a:rPr>
              <a:t>Consideramos que tiene los conocimientos (el saber), las aptitudes (el saber hacer) y las actitudes necesarias (el querer hacer o querer ser).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kern="1200" dirty="0">
                <a:solidFill>
                  <a:schemeClr val="tx1"/>
                </a:solidFill>
                <a:effectLst/>
                <a:ea typeface="+mn-ea"/>
                <a:cs typeface="+mn-cs"/>
              </a:rPr>
              <a:t>Pensamos que cumple sus promesas y es congruente en lo que dice y lo que hace.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L" sz="1200" b="0" i="0" kern="1200" dirty="0">
              <a:solidFill>
                <a:schemeClr val="tx1"/>
              </a:solidFill>
              <a:effectLst/>
              <a:ea typeface="+mn-ea"/>
              <a:cs typeface="+mn-cs"/>
            </a:endParaRPr>
          </a:p>
          <a:p>
            <a:endParaRPr lang="es-CL" sz="1200" b="1" i="0" kern="1200" dirty="0">
              <a:solidFill>
                <a:schemeClr val="tx1"/>
              </a:solidFill>
              <a:effectLst/>
              <a:ea typeface="+mn-ea"/>
              <a:cs typeface="+mn-cs"/>
            </a:endParaRPr>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10</a:t>
            </a:fld>
            <a:endParaRPr lang="es-CL">
              <a:solidFill>
                <a:prstClr val="black"/>
              </a:solidFill>
            </a:endParaRPr>
          </a:p>
        </p:txBody>
      </p:sp>
    </p:spTree>
    <p:extLst>
      <p:ext uri="{BB962C8B-B14F-4D97-AF65-F5344CB8AC3E}">
        <p14:creationId xmlns:p14="http://schemas.microsoft.com/office/powerpoint/2010/main" val="155272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indent="0" algn="l" defTabSz="914400" rtl="0" eaLnBrk="1" fontAlgn="auto" latinLnBrk="0" hangingPunct="1">
              <a:lnSpc>
                <a:spcPct val="100000"/>
              </a:lnSpc>
              <a:spcBef>
                <a:spcPts val="0"/>
              </a:spcBef>
              <a:spcAft>
                <a:spcPts val="0"/>
              </a:spcAft>
              <a:buClrTx/>
              <a:buSzTx/>
              <a:buFontTx/>
              <a:buNone/>
              <a:tabLst/>
              <a:defRPr/>
            </a:pPr>
            <a:r>
              <a:rPr lang="es-MX" dirty="0"/>
              <a:t>Como puedes generar confianza? , aprendiendo a ser un buen escucha..</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No necesitas estar de acuerdo con todo lo que el otro exprese, pero si debes respetar y eso lo debe percibir la otra persona, para que pueda expresarse libremente , sobre sus sueños, sus metas , sus propios miedos, y tú puedas ayudarlos a definir hacia donde desea ir …</a:t>
            </a:r>
          </a:p>
          <a:p>
            <a:pPr marL="0" marR="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A65A0D6A-AD68-4903-A802-1229782AB99A}" type="slidenum">
              <a:rPr lang="es-CL" smtClean="0">
                <a:solidFill>
                  <a:prstClr val="black"/>
                </a:solidFill>
              </a:rPr>
              <a:pPr/>
              <a:t>11</a:t>
            </a:fld>
            <a:endParaRPr lang="es-CL">
              <a:solidFill>
                <a:prstClr val="black"/>
              </a:solidFill>
            </a:endParaRPr>
          </a:p>
        </p:txBody>
      </p:sp>
    </p:spTree>
    <p:extLst>
      <p:ext uri="{BB962C8B-B14F-4D97-AF65-F5344CB8AC3E}">
        <p14:creationId xmlns:p14="http://schemas.microsoft.com/office/powerpoint/2010/main" val="155272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8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3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1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82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38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25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91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2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i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80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00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65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53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5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7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55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62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08695"/>
      </p:ext>
    </p:extLst>
  </p:cSld>
  <p:clrMap bg1="lt1" tx1="dk1" bg2="lt2" tx2="dk2" accent1="accent1" accent2="accent2" accent3="accent3" accent4="accent4" accent5="accent5" accent6="accent6" hlink="hlink" folHlink="folHlink"/>
  <p:sldLayoutIdLst>
    <p:sldLayoutId id="2147483812" r:id="rId1"/>
    <p:sldLayoutId id="2147483822"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8000"/>
          </a:xfrm>
          <a:prstGeom prst="rect">
            <a:avLst/>
          </a:prstGeom>
          <a:gradFill>
            <a:gsLst>
              <a:gs pos="0">
                <a:srgbClr val="48812E"/>
              </a:gs>
              <a:gs pos="100000">
                <a:srgbClr val="A4D04E"/>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CuadroTexto 3"/>
          <p:cNvSpPr txBox="1"/>
          <p:nvPr/>
        </p:nvSpPr>
        <p:spPr>
          <a:xfrm>
            <a:off x="1456841" y="3181016"/>
            <a:ext cx="6400800" cy="1077218"/>
          </a:xfrm>
          <a:prstGeom prst="rect">
            <a:avLst/>
          </a:prstGeom>
          <a:noFill/>
        </p:spPr>
        <p:txBody>
          <a:bodyPr wrap="square" rtlCol="0">
            <a:spAutoFit/>
          </a:bodyPr>
          <a:lstStyle/>
          <a:p>
            <a:pPr algn="ctr"/>
            <a:r>
              <a:rPr lang="es-ES_tradnl" sz="3200" dirty="0">
                <a:solidFill>
                  <a:schemeClr val="bg1"/>
                </a:solidFill>
              </a:rPr>
              <a:t>¿Cómo motivar a tu </a:t>
            </a:r>
            <a:r>
              <a:rPr lang="es-ES_tradnl" sz="3200" b="1" dirty="0">
                <a:solidFill>
                  <a:schemeClr val="bg1"/>
                </a:solidFill>
              </a:rPr>
              <a:t>nuevo Socio </a:t>
            </a:r>
            <a:r>
              <a:rPr lang="es-ES_tradnl" sz="3200" dirty="0">
                <a:solidFill>
                  <a:schemeClr val="bg1"/>
                </a:solidFill>
              </a:rPr>
              <a:t>a seguir un proceso de inducción?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026" y="1271968"/>
            <a:ext cx="3877949" cy="1315916"/>
          </a:xfrm>
          <a:prstGeom prst="rect">
            <a:avLst/>
          </a:prstGeom>
        </p:spPr>
      </p:pic>
    </p:spTree>
    <p:extLst>
      <p:ext uri="{BB962C8B-B14F-4D97-AF65-F5344CB8AC3E}">
        <p14:creationId xmlns:p14="http://schemas.microsoft.com/office/powerpoint/2010/main" val="61602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CuadroTexto"/>
          <p:cNvSpPr txBox="1"/>
          <p:nvPr/>
        </p:nvSpPr>
        <p:spPr>
          <a:xfrm>
            <a:off x="1427321" y="744334"/>
            <a:ext cx="6289357" cy="1323439"/>
          </a:xfrm>
          <a:prstGeom prst="rect">
            <a:avLst/>
          </a:prstGeom>
          <a:noFill/>
        </p:spPr>
        <p:txBody>
          <a:bodyPr wrap="square" rtlCol="0">
            <a:spAutoFit/>
          </a:bodyPr>
          <a:lstStyle/>
          <a:p>
            <a:r>
              <a:rPr lang="es-MX" sz="4000" b="1" dirty="0">
                <a:gradFill flip="none" rotWithShape="1">
                  <a:gsLst>
                    <a:gs pos="0">
                      <a:srgbClr val="A4D04E"/>
                    </a:gs>
                    <a:gs pos="100000">
                      <a:srgbClr val="48812E"/>
                    </a:gs>
                  </a:gsLst>
                  <a:lin ang="0" scaled="1"/>
                  <a:tileRect/>
                </a:gradFill>
              </a:rPr>
              <a:t>¡GENERA VÍNCULOS DE LEALTAD Y CONFIANZA!</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0233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CuadroTexto"/>
          <p:cNvSpPr txBox="1"/>
          <p:nvPr/>
        </p:nvSpPr>
        <p:spPr>
          <a:xfrm>
            <a:off x="467903" y="440503"/>
            <a:ext cx="5359459" cy="2554545"/>
          </a:xfrm>
          <a:prstGeom prst="rect">
            <a:avLst/>
          </a:prstGeom>
          <a:noFill/>
        </p:spPr>
        <p:txBody>
          <a:bodyPr wrap="square" rtlCol="0">
            <a:spAutoFit/>
          </a:bodyPr>
          <a:lstStyle/>
          <a:p>
            <a:r>
              <a:rPr lang="es-MX" sz="4000" dirty="0">
                <a:gradFill>
                  <a:gsLst>
                    <a:gs pos="0">
                      <a:srgbClr val="A4D04E"/>
                    </a:gs>
                    <a:gs pos="100000">
                      <a:srgbClr val="48812E"/>
                    </a:gs>
                  </a:gsLst>
                  <a:lin ang="0" scaled="1"/>
                </a:gradFill>
              </a:rPr>
              <a:t>Si aprendes a escuchar, estarás sentado las bases </a:t>
            </a:r>
            <a:br>
              <a:rPr lang="es-MX" sz="4000" dirty="0">
                <a:gradFill>
                  <a:gsLst>
                    <a:gs pos="0">
                      <a:srgbClr val="A4D04E"/>
                    </a:gs>
                    <a:gs pos="100000">
                      <a:srgbClr val="48812E"/>
                    </a:gs>
                  </a:gsLst>
                  <a:lin ang="0" scaled="1"/>
                </a:gradFill>
              </a:rPr>
            </a:br>
            <a:r>
              <a:rPr lang="es-MX" sz="4000" dirty="0">
                <a:gradFill>
                  <a:gsLst>
                    <a:gs pos="0">
                      <a:srgbClr val="A4D04E"/>
                    </a:gs>
                    <a:gs pos="100000">
                      <a:srgbClr val="48812E"/>
                    </a:gs>
                  </a:gsLst>
                  <a:lin ang="0" scaled="1"/>
                </a:gradFill>
              </a:rPr>
              <a:t>de la </a:t>
            </a:r>
            <a:r>
              <a:rPr lang="es-MX" sz="4000" b="1" dirty="0">
                <a:gradFill>
                  <a:gsLst>
                    <a:gs pos="0">
                      <a:srgbClr val="A4D04E"/>
                    </a:gs>
                    <a:gs pos="100000">
                      <a:srgbClr val="48812E"/>
                    </a:gs>
                  </a:gsLst>
                  <a:lin ang="0" scaled="1"/>
                </a:gradFill>
              </a:rPr>
              <a:t>CONFIANZA</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0064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CuadroTexto"/>
          <p:cNvSpPr txBox="1"/>
          <p:nvPr/>
        </p:nvSpPr>
        <p:spPr>
          <a:xfrm>
            <a:off x="374913" y="2954092"/>
            <a:ext cx="5684924" cy="3170099"/>
          </a:xfrm>
          <a:prstGeom prst="rect">
            <a:avLst/>
          </a:prstGeom>
          <a:noFill/>
        </p:spPr>
        <p:txBody>
          <a:bodyPr wrap="square" rtlCol="0">
            <a:spAutoFit/>
          </a:bodyPr>
          <a:lstStyle/>
          <a:p>
            <a:r>
              <a:rPr lang="es-MX" sz="4000" dirty="0">
                <a:gradFill>
                  <a:gsLst>
                    <a:gs pos="100000">
                      <a:srgbClr val="A4D04E"/>
                    </a:gs>
                    <a:gs pos="0">
                      <a:srgbClr val="48812E"/>
                    </a:gs>
                  </a:gsLst>
                  <a:lin ang="0" scaled="1"/>
                </a:gradFill>
              </a:rPr>
              <a:t>Escucha </a:t>
            </a:r>
            <a:br>
              <a:rPr lang="es-MX" sz="4000" dirty="0">
                <a:gradFill>
                  <a:gsLst>
                    <a:gs pos="100000">
                      <a:srgbClr val="A4D04E"/>
                    </a:gs>
                    <a:gs pos="0">
                      <a:srgbClr val="48812E"/>
                    </a:gs>
                  </a:gsLst>
                  <a:lin ang="0" scaled="1"/>
                </a:gradFill>
              </a:rPr>
            </a:br>
            <a:r>
              <a:rPr lang="es-MX" sz="4000" dirty="0">
                <a:gradFill>
                  <a:gsLst>
                    <a:gs pos="100000">
                      <a:srgbClr val="A4D04E"/>
                    </a:gs>
                    <a:gs pos="0">
                      <a:srgbClr val="48812E"/>
                    </a:gs>
                  </a:gsLst>
                  <a:lin ang="0" scaled="1"/>
                </a:gradFill>
              </a:rPr>
              <a:t>con los oídos, </a:t>
            </a:r>
            <a:br>
              <a:rPr lang="es-MX" sz="4000" dirty="0">
                <a:gradFill>
                  <a:gsLst>
                    <a:gs pos="100000">
                      <a:srgbClr val="A4D04E"/>
                    </a:gs>
                    <a:gs pos="0">
                      <a:srgbClr val="48812E"/>
                    </a:gs>
                  </a:gsLst>
                  <a:lin ang="0" scaled="1"/>
                </a:gradFill>
              </a:rPr>
            </a:br>
            <a:r>
              <a:rPr lang="es-MX" sz="4000" dirty="0">
                <a:gradFill>
                  <a:gsLst>
                    <a:gs pos="100000">
                      <a:srgbClr val="A4D04E"/>
                    </a:gs>
                    <a:gs pos="0">
                      <a:srgbClr val="48812E"/>
                    </a:gs>
                  </a:gsLst>
                  <a:lin ang="0" scaled="1"/>
                </a:gradFill>
              </a:rPr>
              <a:t>los ojos </a:t>
            </a:r>
            <a:br>
              <a:rPr lang="es-MX" sz="4000" dirty="0">
                <a:gradFill>
                  <a:gsLst>
                    <a:gs pos="100000">
                      <a:srgbClr val="A4D04E"/>
                    </a:gs>
                    <a:gs pos="0">
                      <a:srgbClr val="48812E"/>
                    </a:gs>
                  </a:gsLst>
                  <a:lin ang="0" scaled="1"/>
                </a:gradFill>
              </a:rPr>
            </a:br>
            <a:r>
              <a:rPr lang="es-MX" sz="4000" dirty="0">
                <a:gradFill>
                  <a:gsLst>
                    <a:gs pos="100000">
                      <a:srgbClr val="A4D04E"/>
                    </a:gs>
                    <a:gs pos="0">
                      <a:srgbClr val="48812E"/>
                    </a:gs>
                  </a:gsLst>
                  <a:lin ang="0" scaled="1"/>
                </a:gradFill>
              </a:rPr>
              <a:t>y el corazón, </a:t>
            </a:r>
            <a:br>
              <a:rPr lang="es-MX" sz="4000" dirty="0">
                <a:gradFill>
                  <a:gsLst>
                    <a:gs pos="100000">
                      <a:srgbClr val="A4D04E"/>
                    </a:gs>
                    <a:gs pos="0">
                      <a:srgbClr val="48812E"/>
                    </a:gs>
                  </a:gsLst>
                  <a:lin ang="0" scaled="1"/>
                </a:gradFill>
              </a:rPr>
            </a:br>
            <a:r>
              <a:rPr lang="es-MX" sz="4000" b="1" dirty="0">
                <a:gradFill>
                  <a:gsLst>
                    <a:gs pos="100000">
                      <a:srgbClr val="A4D04E"/>
                    </a:gs>
                    <a:gs pos="0">
                      <a:srgbClr val="48812E"/>
                    </a:gs>
                  </a:gsLst>
                  <a:lin ang="0" scaled="1"/>
                </a:gradFill>
              </a:rPr>
              <a:t>ESCUCHA EMPÁTICA</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9460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CuadroTexto"/>
          <p:cNvSpPr txBox="1"/>
          <p:nvPr/>
        </p:nvSpPr>
        <p:spPr>
          <a:xfrm>
            <a:off x="555022" y="501837"/>
            <a:ext cx="5684924" cy="1323439"/>
          </a:xfrm>
          <a:prstGeom prst="rect">
            <a:avLst/>
          </a:prstGeom>
          <a:noFill/>
        </p:spPr>
        <p:txBody>
          <a:bodyPr wrap="square" rtlCol="0">
            <a:spAutoFit/>
          </a:bodyPr>
          <a:lstStyle/>
          <a:p>
            <a:r>
              <a:rPr lang="es-MX" sz="4000" dirty="0">
                <a:gradFill>
                  <a:gsLst>
                    <a:gs pos="0">
                      <a:srgbClr val="A4D04E"/>
                    </a:gs>
                    <a:gs pos="100000">
                      <a:srgbClr val="48812E"/>
                    </a:gs>
                  </a:gsLst>
                  <a:lin ang="0" scaled="1"/>
                </a:gradFill>
              </a:rPr>
              <a:t>Conoce sus intereses </a:t>
            </a:r>
            <a:br>
              <a:rPr lang="es-MX" sz="4000" dirty="0">
                <a:gradFill>
                  <a:gsLst>
                    <a:gs pos="0">
                      <a:srgbClr val="A4D04E"/>
                    </a:gs>
                    <a:gs pos="100000">
                      <a:srgbClr val="48812E"/>
                    </a:gs>
                  </a:gsLst>
                  <a:lin ang="0" scaled="1"/>
                </a:gradFill>
              </a:rPr>
            </a:br>
            <a:r>
              <a:rPr lang="es-MX" sz="4000" dirty="0">
                <a:gradFill>
                  <a:gsLst>
                    <a:gs pos="0">
                      <a:srgbClr val="A4D04E"/>
                    </a:gs>
                    <a:gs pos="100000">
                      <a:srgbClr val="48812E"/>
                    </a:gs>
                  </a:gsLst>
                  <a:lin ang="0" scaled="1"/>
                </a:gradFill>
              </a:rPr>
              <a:t>y ayúdales a definirlos</a:t>
            </a:r>
            <a:endParaRPr lang="es-MX" sz="4000" b="1" dirty="0">
              <a:gradFill>
                <a:gsLst>
                  <a:gs pos="0">
                    <a:srgbClr val="A4D04E"/>
                  </a:gs>
                  <a:gs pos="100000">
                    <a:srgbClr val="48812E"/>
                  </a:gs>
                </a:gsLst>
                <a:lin ang="0" scaled="1"/>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11512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40383" y="2566800"/>
            <a:ext cx="7291514" cy="2862322"/>
          </a:xfrm>
          <a:prstGeom prst="rect">
            <a:avLst/>
          </a:prstGeom>
        </p:spPr>
        <p:txBody>
          <a:bodyPr wrap="square">
            <a:spAutoFit/>
          </a:bodyPr>
          <a:lstStyle/>
          <a:p>
            <a:r>
              <a:rPr lang="es-MX" sz="2000" dirty="0"/>
              <a:t>Haz la ROO conociendo sus intereses </a:t>
            </a:r>
            <a:br>
              <a:rPr lang="es-MX" sz="2000" dirty="0"/>
            </a:br>
            <a:r>
              <a:rPr lang="es-MX" sz="2000" dirty="0"/>
              <a:t>y entrega el folleto resumen de la ROO.</a:t>
            </a:r>
          </a:p>
          <a:p>
            <a:endParaRPr lang="es-MX" sz="2000" dirty="0"/>
          </a:p>
          <a:p>
            <a:r>
              <a:rPr lang="es-MX" sz="2000" dirty="0"/>
              <a:t>ABC </a:t>
            </a:r>
            <a:r>
              <a:rPr lang="es-MX" sz="2000" dirty="0" err="1"/>
              <a:t>Oriflame</a:t>
            </a:r>
            <a:endParaRPr lang="es-MX" sz="2000" dirty="0"/>
          </a:p>
          <a:p>
            <a:endParaRPr lang="es-MX" sz="2000" dirty="0"/>
          </a:p>
          <a:p>
            <a:r>
              <a:rPr lang="es-MX" sz="2000" dirty="0"/>
              <a:t>Curso 1 y 2 online </a:t>
            </a:r>
          </a:p>
          <a:p>
            <a:endParaRPr lang="es-MX" sz="2000" dirty="0"/>
          </a:p>
          <a:p>
            <a:r>
              <a:rPr lang="es-MX" sz="2000" dirty="0"/>
              <a:t>Invítalo a tus </a:t>
            </a:r>
            <a:r>
              <a:rPr lang="es-MX" sz="2000" dirty="0" err="1"/>
              <a:t>ROOs</a:t>
            </a:r>
            <a:r>
              <a:rPr lang="es-MX" sz="2000" dirty="0"/>
              <a:t> y a que forme parte de tu Core </a:t>
            </a:r>
            <a:r>
              <a:rPr lang="es-MX" sz="2000" dirty="0" err="1"/>
              <a:t>Team</a:t>
            </a:r>
            <a:r>
              <a:rPr lang="es-MX" sz="2000" dirty="0"/>
              <a:t>.</a:t>
            </a:r>
          </a:p>
          <a:p>
            <a:endParaRPr lang="es-MX" sz="2000" dirty="0"/>
          </a:p>
        </p:txBody>
      </p:sp>
      <p:sp>
        <p:nvSpPr>
          <p:cNvPr id="5" name="2 CuadroTexto"/>
          <p:cNvSpPr txBox="1"/>
          <p:nvPr/>
        </p:nvSpPr>
        <p:spPr>
          <a:xfrm>
            <a:off x="413392" y="307152"/>
            <a:ext cx="7041293"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PRINCIPALES ACTIVIDADES DEL </a:t>
            </a:r>
            <a:r>
              <a:rPr lang="es-MX" sz="3600" b="1" dirty="0">
                <a:gradFill>
                  <a:gsLst>
                    <a:gs pos="0">
                      <a:srgbClr val="48812E"/>
                    </a:gs>
                    <a:gs pos="100000">
                      <a:srgbClr val="A4D04E"/>
                    </a:gs>
                  </a:gsLst>
                  <a:lin ang="0" scaled="1"/>
                </a:gradFill>
              </a:rPr>
              <a:t>CATÁLOGO 1</a:t>
            </a:r>
          </a:p>
        </p:txBody>
      </p:sp>
      <p:sp>
        <p:nvSpPr>
          <p:cNvPr id="6" name="Rectángulo 5"/>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7" name="Agrupar 6"/>
          <p:cNvGrpSpPr/>
          <p:nvPr/>
        </p:nvGrpSpPr>
        <p:grpSpPr>
          <a:xfrm>
            <a:off x="1066847" y="2705377"/>
            <a:ext cx="299796" cy="400110"/>
            <a:chOff x="1155335" y="2705377"/>
            <a:chExt cx="299796" cy="400110"/>
          </a:xfrm>
        </p:grpSpPr>
        <p:sp>
          <p:nvSpPr>
            <p:cNvPr id="3" name="Elipse 2"/>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1</a:t>
              </a:r>
            </a:p>
          </p:txBody>
        </p:sp>
      </p:grpSp>
      <p:grpSp>
        <p:nvGrpSpPr>
          <p:cNvPr id="13" name="Agrupar 12"/>
          <p:cNvGrpSpPr/>
          <p:nvPr/>
        </p:nvGrpSpPr>
        <p:grpSpPr>
          <a:xfrm>
            <a:off x="1066847" y="3487041"/>
            <a:ext cx="299796" cy="400110"/>
            <a:chOff x="1155335" y="2705377"/>
            <a:chExt cx="299796" cy="400110"/>
          </a:xfrm>
        </p:grpSpPr>
        <p:sp>
          <p:nvSpPr>
            <p:cNvPr id="14" name="Elipse 13"/>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2</a:t>
              </a:r>
            </a:p>
          </p:txBody>
        </p:sp>
      </p:grpSp>
      <p:grpSp>
        <p:nvGrpSpPr>
          <p:cNvPr id="16" name="Agrupar 15"/>
          <p:cNvGrpSpPr/>
          <p:nvPr/>
        </p:nvGrpSpPr>
        <p:grpSpPr>
          <a:xfrm>
            <a:off x="1066847" y="4103328"/>
            <a:ext cx="299796" cy="400110"/>
            <a:chOff x="1155335" y="2705377"/>
            <a:chExt cx="299796" cy="400110"/>
          </a:xfrm>
        </p:grpSpPr>
        <p:sp>
          <p:nvSpPr>
            <p:cNvPr id="17" name="Elipse 16"/>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3</a:t>
              </a:r>
            </a:p>
          </p:txBody>
        </p:sp>
      </p:grpSp>
      <p:grpSp>
        <p:nvGrpSpPr>
          <p:cNvPr id="19" name="Agrupar 18"/>
          <p:cNvGrpSpPr/>
          <p:nvPr/>
        </p:nvGrpSpPr>
        <p:grpSpPr>
          <a:xfrm>
            <a:off x="1066847" y="4715386"/>
            <a:ext cx="299796" cy="400110"/>
            <a:chOff x="1155335" y="2705377"/>
            <a:chExt cx="299796" cy="400110"/>
          </a:xfrm>
        </p:grpSpPr>
        <p:sp>
          <p:nvSpPr>
            <p:cNvPr id="20" name="Elipse 19"/>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4</a:t>
              </a:r>
            </a:p>
          </p:txBody>
        </p:sp>
      </p:gr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41408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20865751">
            <a:off x="4274787" y="5122369"/>
            <a:ext cx="1942367" cy="815205"/>
          </a:xfrm>
          <a:prstGeom prst="rect">
            <a:avLst/>
          </a:prstGeom>
        </p:spPr>
      </p:pic>
      <p:pic>
        <p:nvPicPr>
          <p:cNvPr id="17" name="Imagen 16"/>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5982868" y="3197520"/>
            <a:ext cx="2937840" cy="1067415"/>
          </a:xfrm>
          <a:prstGeom prst="rect">
            <a:avLst/>
          </a:prstGeom>
        </p:spPr>
      </p:pic>
      <p:pic>
        <p:nvPicPr>
          <p:cNvPr id="16" name="Imagen 15"/>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5993501" y="5115668"/>
            <a:ext cx="2937840" cy="1067415"/>
          </a:xfrm>
          <a:prstGeom prst="rect">
            <a:avLst/>
          </a:prstGeom>
        </p:spPr>
      </p:pic>
      <p:sp>
        <p:nvSpPr>
          <p:cNvPr id="5" name="Content Placeholder 1"/>
          <p:cNvSpPr txBox="1">
            <a:spLocks/>
          </p:cNvSpPr>
          <p:nvPr/>
        </p:nvSpPr>
        <p:spPr>
          <a:xfrm>
            <a:off x="872340" y="5693241"/>
            <a:ext cx="7529948" cy="45794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Font typeface="Arial" pitchFamily="34" charset="0"/>
              <a:buNone/>
            </a:pPr>
            <a:r>
              <a:rPr lang="es-CL" sz="1800" dirty="0">
                <a:solidFill>
                  <a:schemeClr val="tx2">
                    <a:lumMod val="50000"/>
                  </a:schemeClr>
                </a:solidFill>
              </a:rPr>
              <a:t>Usa el rotafolio de Reunión de Oportunidad Oriflame</a:t>
            </a: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977049" y="3920763"/>
            <a:ext cx="2380505" cy="19620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Users\JBermudez\Desktop\NYC2\images\secure-copia_05.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0407" y="1812759"/>
            <a:ext cx="244714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Users\JBermudez\Desktop\NYC2\images\secure-copia_03.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4648" y="1835414"/>
            <a:ext cx="4907845" cy="3890759"/>
          </a:xfrm>
          <a:prstGeom prst="rect">
            <a:avLst/>
          </a:prstGeom>
          <a:noFill/>
          <a:extLst>
            <a:ext uri="{909E8E84-426E-40DD-AFC4-6F175D3DCCD1}">
              <a14:hiddenFill xmlns:a14="http://schemas.microsoft.com/office/drawing/2010/main">
                <a:solidFill>
                  <a:srgbClr val="FFFFFF"/>
                </a:solidFill>
              </a14:hiddenFill>
            </a:ext>
          </a:extLst>
        </p:spPr>
      </p:pic>
      <p:sp>
        <p:nvSpPr>
          <p:cNvPr id="9" name="2 CuadroTexto"/>
          <p:cNvSpPr txBox="1"/>
          <p:nvPr/>
        </p:nvSpPr>
        <p:spPr>
          <a:xfrm>
            <a:off x="693611" y="561394"/>
            <a:ext cx="6769923" cy="707886"/>
          </a:xfrm>
          <a:prstGeom prst="rect">
            <a:avLst/>
          </a:prstGeom>
          <a:noFill/>
        </p:spPr>
        <p:txBody>
          <a:bodyPr wrap="square" rtlCol="0">
            <a:spAutoFit/>
          </a:bodyPr>
          <a:lstStyle/>
          <a:p>
            <a:r>
              <a:rPr lang="es-MX" sz="2000" b="1" dirty="0">
                <a:gradFill>
                  <a:gsLst>
                    <a:gs pos="0">
                      <a:srgbClr val="48812E"/>
                    </a:gs>
                    <a:gs pos="100000">
                      <a:srgbClr val="A4D04E"/>
                    </a:gs>
                  </a:gsLst>
                  <a:lin ang="0" scaled="1"/>
                </a:gradFill>
              </a:rPr>
              <a:t>Haz la ROO conociendo sus intereses </a:t>
            </a:r>
            <a:br>
              <a:rPr lang="es-MX" sz="2000" b="1" dirty="0">
                <a:gradFill>
                  <a:gsLst>
                    <a:gs pos="0">
                      <a:srgbClr val="48812E"/>
                    </a:gs>
                    <a:gs pos="100000">
                      <a:srgbClr val="A4D04E"/>
                    </a:gs>
                  </a:gsLst>
                  <a:lin ang="0" scaled="1"/>
                </a:gradFill>
              </a:rPr>
            </a:br>
            <a:r>
              <a:rPr lang="es-MX" sz="2000" b="1" dirty="0">
                <a:gradFill>
                  <a:gsLst>
                    <a:gs pos="0">
                      <a:srgbClr val="48812E"/>
                    </a:gs>
                    <a:gs pos="100000">
                      <a:srgbClr val="A4D04E"/>
                    </a:gs>
                  </a:gsLst>
                  <a:lin ang="0" scaled="1"/>
                </a:gradFill>
              </a:rPr>
              <a:t>y entrega el folleto resumen de la ROO.</a:t>
            </a:r>
          </a:p>
        </p:txBody>
      </p:sp>
      <p:grpSp>
        <p:nvGrpSpPr>
          <p:cNvPr id="12" name="Agrupar 11"/>
          <p:cNvGrpSpPr/>
          <p:nvPr/>
        </p:nvGrpSpPr>
        <p:grpSpPr>
          <a:xfrm>
            <a:off x="314679" y="715282"/>
            <a:ext cx="299796" cy="400110"/>
            <a:chOff x="1155335" y="2705377"/>
            <a:chExt cx="299796" cy="400110"/>
          </a:xfrm>
        </p:grpSpPr>
        <p:sp>
          <p:nvSpPr>
            <p:cNvPr id="13" name="Elipse 12"/>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1</a:t>
              </a:r>
            </a:p>
          </p:txBody>
        </p:sp>
      </p:grpSp>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52890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63486" y="3401889"/>
            <a:ext cx="6336704" cy="830997"/>
          </a:xfrm>
          <a:prstGeom prst="rect">
            <a:avLst/>
          </a:prstGeom>
        </p:spPr>
        <p:txBody>
          <a:bodyPr wrap="square">
            <a:spAutoFit/>
          </a:bodyPr>
          <a:lstStyle/>
          <a:p>
            <a:pPr algn="ctr" defTabSz="914400">
              <a:spcBef>
                <a:spcPts val="1200"/>
              </a:spcBef>
              <a:spcAft>
                <a:spcPts val="1800"/>
              </a:spcAft>
            </a:pPr>
            <a:r>
              <a:rPr lang="es-CL" sz="2400" dirty="0"/>
              <a:t>¡Después de escucharla se dan cuenta </a:t>
            </a:r>
            <a:br>
              <a:rPr lang="es-CL" sz="2400" dirty="0"/>
            </a:br>
            <a:r>
              <a:rPr lang="es-CL" sz="2400" dirty="0"/>
              <a:t>que la oportunidad es mucho más grande!</a:t>
            </a:r>
            <a:endParaRPr lang="es-CL" sz="2400" dirty="0">
              <a:cs typeface="Arial"/>
            </a:endParaRPr>
          </a:p>
        </p:txBody>
      </p:sp>
      <p:sp>
        <p:nvSpPr>
          <p:cNvPr id="5" name="2 CuadroTexto"/>
          <p:cNvSpPr txBox="1"/>
          <p:nvPr/>
        </p:nvSpPr>
        <p:spPr>
          <a:xfrm>
            <a:off x="1146876" y="2201560"/>
            <a:ext cx="6769923" cy="1200329"/>
          </a:xfrm>
          <a:prstGeom prst="rect">
            <a:avLst/>
          </a:prstGeom>
          <a:noFill/>
        </p:spPr>
        <p:txBody>
          <a:bodyPr wrap="square" rtlCol="0">
            <a:spAutoFit/>
          </a:bodyPr>
          <a:lstStyle/>
          <a:p>
            <a:pPr algn="ctr"/>
            <a:r>
              <a:rPr lang="es-MX" sz="3600" dirty="0">
                <a:gradFill>
                  <a:gsLst>
                    <a:gs pos="0">
                      <a:srgbClr val="48812E"/>
                    </a:gs>
                    <a:gs pos="100000">
                      <a:srgbClr val="A4D04E"/>
                    </a:gs>
                  </a:gsLst>
                  <a:lin ang="0" scaled="1"/>
                </a:gradFill>
              </a:rPr>
              <a:t>Que </a:t>
            </a:r>
            <a:r>
              <a:rPr lang="es-MX" sz="3600" b="1" dirty="0">
                <a:gradFill>
                  <a:gsLst>
                    <a:gs pos="0">
                      <a:srgbClr val="48812E"/>
                    </a:gs>
                    <a:gs pos="100000">
                      <a:srgbClr val="A4D04E"/>
                    </a:gs>
                  </a:gsLst>
                  <a:lin ang="0" scaled="1"/>
                </a:gradFill>
              </a:rPr>
              <a:t>nadie</a:t>
            </a:r>
            <a:r>
              <a:rPr lang="es-MX" sz="3600" dirty="0">
                <a:gradFill>
                  <a:gsLst>
                    <a:gs pos="0">
                      <a:srgbClr val="48812E"/>
                    </a:gs>
                    <a:gs pos="100000">
                      <a:srgbClr val="A4D04E"/>
                    </a:gs>
                  </a:gsLst>
                  <a:lin ang="0" scaled="1"/>
                </a:gradFill>
              </a:rPr>
              <a:t> quede inscrito sin escuchar la ROO</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09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1844"/>
          <a:stretch/>
        </p:blipFill>
        <p:spPr>
          <a:xfrm>
            <a:off x="415637" y="1199647"/>
            <a:ext cx="8312727" cy="4872665"/>
          </a:xfrm>
          <a:prstGeom prst="rect">
            <a:avLst/>
          </a:prstGeom>
        </p:spPr>
      </p:pic>
      <p:sp>
        <p:nvSpPr>
          <p:cNvPr id="5" name="Content Placeholder 1"/>
          <p:cNvSpPr txBox="1">
            <a:spLocks/>
          </p:cNvSpPr>
          <p:nvPr/>
        </p:nvSpPr>
        <p:spPr>
          <a:xfrm>
            <a:off x="853678" y="5084479"/>
            <a:ext cx="7529948" cy="45794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Font typeface="Arial" pitchFamily="34" charset="0"/>
              <a:buNone/>
            </a:pPr>
            <a:r>
              <a:rPr lang="es-CL" sz="1800" dirty="0">
                <a:solidFill>
                  <a:schemeClr val="tx2">
                    <a:lumMod val="50000"/>
                  </a:schemeClr>
                </a:solidFill>
              </a:rPr>
              <a:t>Guía resumen de la ROO</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405553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ontent Placeholder 1"/>
          <p:cNvSpPr txBox="1">
            <a:spLocks/>
          </p:cNvSpPr>
          <p:nvPr/>
        </p:nvSpPr>
        <p:spPr>
          <a:xfrm>
            <a:off x="872340" y="5474707"/>
            <a:ext cx="7529948" cy="45794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Font typeface="Arial" pitchFamily="34" charset="0"/>
              <a:buNone/>
            </a:pPr>
            <a:r>
              <a:rPr lang="es-CL" sz="1800" dirty="0">
                <a:solidFill>
                  <a:schemeClr val="tx2">
                    <a:lumMod val="50000"/>
                  </a:schemeClr>
                </a:solidFill>
              </a:rPr>
              <a:t>Cierra con el Inicio Perfecto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50220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1 Título"/>
          <p:cNvSpPr>
            <a:spLocks noGrp="1"/>
          </p:cNvSpPr>
          <p:nvPr>
            <p:ph type="title" idx="4294967295"/>
          </p:nvPr>
        </p:nvSpPr>
        <p:spPr>
          <a:xfrm>
            <a:off x="1485900" y="1585153"/>
            <a:ext cx="6865085" cy="1451003"/>
          </a:xfrm>
          <a:prstGeom prst="rect">
            <a:avLst/>
          </a:prstGeom>
        </p:spPr>
        <p:txBody>
          <a:bodyPr>
            <a:normAutofit fontScale="90000"/>
          </a:bodyPr>
          <a:lstStyle/>
          <a:p>
            <a:pPr algn="r"/>
            <a:r>
              <a:rPr lang="es-MX" sz="3600" dirty="0">
                <a:gradFill flip="none" rotWithShape="1">
                  <a:gsLst>
                    <a:gs pos="0">
                      <a:srgbClr val="48812E"/>
                    </a:gs>
                    <a:gs pos="100000">
                      <a:srgbClr val="A4D04E"/>
                    </a:gs>
                  </a:gsLst>
                  <a:lin ang="8100000" scaled="1"/>
                  <a:tileRect/>
                </a:gradFill>
              </a:rPr>
              <a:t>Determina que </a:t>
            </a:r>
            <a:br>
              <a:rPr lang="es-MX" sz="3600" dirty="0">
                <a:gradFill flip="none" rotWithShape="1">
                  <a:gsLst>
                    <a:gs pos="0">
                      <a:srgbClr val="48812E"/>
                    </a:gs>
                    <a:gs pos="100000">
                      <a:srgbClr val="A4D04E"/>
                    </a:gs>
                  </a:gsLst>
                  <a:lin ang="8100000" scaled="1"/>
                  <a:tileRect/>
                </a:gradFill>
              </a:rPr>
            </a:br>
            <a:r>
              <a:rPr lang="es-MX" sz="3600" b="1" dirty="0">
                <a:gradFill flip="none" rotWithShape="1">
                  <a:gsLst>
                    <a:gs pos="0">
                      <a:srgbClr val="48812E"/>
                    </a:gs>
                    <a:gs pos="100000">
                      <a:srgbClr val="A4D04E"/>
                    </a:gs>
                  </a:gsLst>
                  <a:lin ang="8100000" scaled="1"/>
                  <a:tileRect/>
                </a:gradFill>
              </a:rPr>
              <a:t>Sistema de Belleza Total</a:t>
            </a:r>
            <a:br>
              <a:rPr lang="es-MX" sz="3600" b="1" dirty="0">
                <a:gradFill flip="none" rotWithShape="1">
                  <a:gsLst>
                    <a:gs pos="0">
                      <a:srgbClr val="48812E"/>
                    </a:gs>
                    <a:gs pos="100000">
                      <a:srgbClr val="A4D04E"/>
                    </a:gs>
                  </a:gsLst>
                  <a:lin ang="8100000" scaled="1"/>
                  <a:tileRect/>
                </a:gradFill>
              </a:rPr>
            </a:br>
            <a:r>
              <a:rPr lang="es-MX" sz="3600" dirty="0">
                <a:gradFill flip="none" rotWithShape="1">
                  <a:gsLst>
                    <a:gs pos="0">
                      <a:srgbClr val="48812E"/>
                    </a:gs>
                    <a:gs pos="100000">
                      <a:srgbClr val="A4D04E"/>
                    </a:gs>
                  </a:gsLst>
                  <a:lin ang="8100000" scaled="1"/>
                  <a:tileRect/>
                </a:gradFill>
              </a:rPr>
              <a:t>es el adecuado para ti</a:t>
            </a:r>
            <a:br>
              <a:rPr lang="es-MX" sz="3600" dirty="0">
                <a:gradFill flip="none" rotWithShape="1">
                  <a:gsLst>
                    <a:gs pos="0">
                      <a:srgbClr val="48812E"/>
                    </a:gs>
                    <a:gs pos="100000">
                      <a:srgbClr val="A4D04E"/>
                    </a:gs>
                  </a:gsLst>
                  <a:lin ang="8100000" scaled="1"/>
                  <a:tileRect/>
                </a:gradFill>
              </a:rPr>
            </a:br>
            <a:r>
              <a:rPr lang="es-MX" sz="3600" dirty="0">
                <a:gradFill flip="none" rotWithShape="1">
                  <a:gsLst>
                    <a:gs pos="0">
                      <a:srgbClr val="48812E"/>
                    </a:gs>
                    <a:gs pos="100000">
                      <a:srgbClr val="A4D04E"/>
                    </a:gs>
                  </a:gsLst>
                  <a:lin ang="8100000" scaled="1"/>
                  <a:tileRect/>
                </a:gradFill>
              </a:rPr>
              <a:t> </a:t>
            </a:r>
            <a:endParaRPr lang="es-MX" dirty="0">
              <a:gradFill flip="none" rotWithShape="1">
                <a:gsLst>
                  <a:gs pos="0">
                    <a:srgbClr val="48812E"/>
                  </a:gs>
                  <a:gs pos="100000">
                    <a:srgbClr val="A4D04E"/>
                  </a:gs>
                </a:gsLst>
                <a:lin ang="8100000" scaled="1"/>
                <a:tileRect/>
              </a:gradFill>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58992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6 Rectángulo"/>
          <p:cNvSpPr/>
          <p:nvPr/>
        </p:nvSpPr>
        <p:spPr>
          <a:xfrm>
            <a:off x="3708132" y="2523325"/>
            <a:ext cx="4813566" cy="2246769"/>
          </a:xfrm>
          <a:prstGeom prst="rect">
            <a:avLst/>
          </a:prstGeom>
        </p:spPr>
        <p:txBody>
          <a:bodyPr wrap="square">
            <a:spAutoFit/>
          </a:bodyPr>
          <a:lstStyle/>
          <a:p>
            <a:pPr algn="r">
              <a:spcAft>
                <a:spcPts val="600"/>
              </a:spcAft>
            </a:pPr>
            <a:r>
              <a:rPr lang="es-CL" sz="2800" dirty="0">
                <a:solidFill>
                  <a:schemeClr val="bg1"/>
                </a:solidFill>
                <a:latin typeface="Arial"/>
                <a:cs typeface="Arial"/>
              </a:rPr>
              <a:t>Las personas</a:t>
            </a:r>
            <a:br>
              <a:rPr lang="es-CL" sz="2800" dirty="0">
                <a:solidFill>
                  <a:schemeClr val="bg1"/>
                </a:solidFill>
                <a:latin typeface="Arial"/>
                <a:cs typeface="Arial"/>
              </a:rPr>
            </a:br>
            <a:r>
              <a:rPr lang="es-CL" sz="2800" dirty="0">
                <a:solidFill>
                  <a:schemeClr val="bg1"/>
                </a:solidFill>
                <a:latin typeface="Arial"/>
                <a:cs typeface="Arial"/>
              </a:rPr>
              <a:t>se inspiran </a:t>
            </a:r>
            <a:br>
              <a:rPr lang="es-CL" sz="2800" dirty="0">
                <a:solidFill>
                  <a:schemeClr val="bg1"/>
                </a:solidFill>
                <a:latin typeface="Arial"/>
                <a:cs typeface="Arial"/>
              </a:rPr>
            </a:br>
            <a:r>
              <a:rPr lang="es-CL" sz="2800" dirty="0">
                <a:solidFill>
                  <a:schemeClr val="bg1"/>
                </a:solidFill>
                <a:latin typeface="Arial"/>
                <a:cs typeface="Arial"/>
              </a:rPr>
              <a:t>por lo que hacemos</a:t>
            </a:r>
            <a:br>
              <a:rPr lang="es-CL" sz="2800" dirty="0">
                <a:solidFill>
                  <a:schemeClr val="bg1"/>
                </a:solidFill>
                <a:latin typeface="Arial"/>
                <a:cs typeface="Arial"/>
              </a:rPr>
            </a:br>
            <a:r>
              <a:rPr lang="es-CL" sz="2800" dirty="0">
                <a:solidFill>
                  <a:schemeClr val="bg1"/>
                </a:solidFill>
                <a:latin typeface="Arial"/>
                <a:cs typeface="Arial"/>
              </a:rPr>
              <a:t>cuando entienden </a:t>
            </a:r>
            <a:br>
              <a:rPr lang="es-CL" sz="2800" dirty="0">
                <a:solidFill>
                  <a:schemeClr val="bg1"/>
                </a:solidFill>
                <a:latin typeface="Arial"/>
                <a:cs typeface="Arial"/>
              </a:rPr>
            </a:br>
            <a:r>
              <a:rPr lang="es-CL" sz="2800" dirty="0">
                <a:solidFill>
                  <a:schemeClr val="bg1"/>
                </a:solidFill>
                <a:latin typeface="Arial"/>
                <a:cs typeface="Arial"/>
              </a:rPr>
              <a:t>por qué lo hacemos.</a:t>
            </a:r>
          </a:p>
        </p:txBody>
      </p:sp>
      <p:sp>
        <p:nvSpPr>
          <p:cNvPr id="3" name="2 CuadroTexto"/>
          <p:cNvSpPr txBox="1"/>
          <p:nvPr/>
        </p:nvSpPr>
        <p:spPr>
          <a:xfrm>
            <a:off x="413392" y="307152"/>
            <a:ext cx="8257592" cy="984885"/>
          </a:xfrm>
          <a:prstGeom prst="rect">
            <a:avLst/>
          </a:prstGeom>
          <a:noFill/>
        </p:spPr>
        <p:txBody>
          <a:bodyPr wrap="square" rtlCol="0">
            <a:spAutoFit/>
          </a:bodyPr>
          <a:lstStyle/>
          <a:p>
            <a:r>
              <a:rPr lang="es-MX" sz="4000" dirty="0">
                <a:solidFill>
                  <a:schemeClr val="bg1"/>
                </a:solidFill>
              </a:rPr>
              <a:t>COMUNICAR EL PORQUÉ</a:t>
            </a:r>
          </a:p>
          <a:p>
            <a:r>
              <a:rPr lang="es-MX" b="1" i="1" dirty="0">
                <a:solidFill>
                  <a:schemeClr val="bg1"/>
                </a:solidFill>
              </a:rPr>
              <a:t>TE ENTREGA LA HABILIDAD DE INSPIRAR A OTRAS PERSONAS</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50132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1 Título"/>
          <p:cNvSpPr txBox="1">
            <a:spLocks/>
          </p:cNvSpPr>
          <p:nvPr/>
        </p:nvSpPr>
        <p:spPr>
          <a:xfrm>
            <a:off x="5575746" y="4372386"/>
            <a:ext cx="3568254" cy="785057"/>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s-MX" sz="2700" dirty="0">
                <a:solidFill>
                  <a:schemeClr val="bg1">
                    <a:lumMod val="50000"/>
                  </a:schemeClr>
                </a:solidFill>
              </a:rPr>
              <a:t>Responde el test de</a:t>
            </a:r>
            <a:br>
              <a:rPr lang="es-MX" sz="2700" dirty="0">
                <a:solidFill>
                  <a:schemeClr val="bg1">
                    <a:lumMod val="50000"/>
                  </a:schemeClr>
                </a:solidFill>
              </a:rPr>
            </a:br>
            <a:r>
              <a:rPr lang="es-MX" sz="2700" b="1" dirty="0">
                <a:solidFill>
                  <a:schemeClr val="bg1">
                    <a:lumMod val="50000"/>
                  </a:schemeClr>
                </a:solidFill>
              </a:rPr>
              <a:t>Belleza Total</a:t>
            </a:r>
          </a:p>
        </p:txBody>
      </p:sp>
      <p:grpSp>
        <p:nvGrpSpPr>
          <p:cNvPr id="3" name="Agrupar 2"/>
          <p:cNvGrpSpPr/>
          <p:nvPr/>
        </p:nvGrpSpPr>
        <p:grpSpPr>
          <a:xfrm>
            <a:off x="5682040" y="3972276"/>
            <a:ext cx="299796" cy="400110"/>
            <a:chOff x="8330428" y="3206823"/>
            <a:chExt cx="299796" cy="400110"/>
          </a:xfrm>
        </p:grpSpPr>
        <p:sp>
          <p:nvSpPr>
            <p:cNvPr id="6" name="Elipse 5"/>
            <p:cNvSpPr/>
            <p:nvPr/>
          </p:nvSpPr>
          <p:spPr>
            <a:xfrm>
              <a:off x="8330428" y="3279102"/>
              <a:ext cx="299796" cy="299796"/>
            </a:xfrm>
            <a:prstGeom prst="ellips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1 Rectángulo"/>
            <p:cNvSpPr/>
            <p:nvPr/>
          </p:nvSpPr>
          <p:spPr>
            <a:xfrm>
              <a:off x="8363546" y="3206823"/>
              <a:ext cx="233560" cy="400110"/>
            </a:xfrm>
            <a:prstGeom prst="rect">
              <a:avLst/>
            </a:prstGeom>
          </p:spPr>
          <p:txBody>
            <a:bodyPr wrap="square">
              <a:spAutoFit/>
            </a:bodyPr>
            <a:lstStyle/>
            <a:p>
              <a:pPr algn="ctr"/>
              <a:r>
                <a:rPr lang="es-MX" sz="2000" b="1" dirty="0">
                  <a:solidFill>
                    <a:schemeClr val="bg1">
                      <a:lumMod val="50000"/>
                    </a:schemeClr>
                  </a:solidFill>
                </a:rPr>
                <a:t>a</a:t>
              </a:r>
            </a:p>
          </p:txBody>
        </p:sp>
      </p:gr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09082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064323" y="2045406"/>
            <a:ext cx="1368152" cy="2062103"/>
          </a:xfrm>
          <a:prstGeom prst="rect">
            <a:avLst/>
          </a:prstGeom>
          <a:noFill/>
        </p:spPr>
        <p:txBody>
          <a:bodyPr wrap="square" rtlCol="0">
            <a:spAutoFit/>
          </a:bodyPr>
          <a:lstStyle/>
          <a:p>
            <a:pPr algn="ctr"/>
            <a:r>
              <a:rPr lang="es-MX" dirty="0">
                <a:solidFill>
                  <a:prstClr val="white"/>
                </a:solidFill>
              </a:rPr>
              <a:t>PB</a:t>
            </a:r>
          </a:p>
          <a:p>
            <a:pPr algn="ctr"/>
            <a:r>
              <a:rPr lang="es-MX" sz="2800" b="1" dirty="0">
                <a:solidFill>
                  <a:prstClr val="white"/>
                </a:solidFill>
              </a:rPr>
              <a:t>+</a:t>
            </a:r>
          </a:p>
          <a:p>
            <a:pPr algn="ctr"/>
            <a:r>
              <a:rPr lang="es-MX" dirty="0">
                <a:solidFill>
                  <a:prstClr val="white"/>
                </a:solidFill>
              </a:rPr>
              <a:t>Lealtad </a:t>
            </a:r>
          </a:p>
          <a:p>
            <a:pPr algn="ctr"/>
            <a:r>
              <a:rPr lang="es-MX" sz="2800" b="1" dirty="0">
                <a:solidFill>
                  <a:prstClr val="white"/>
                </a:solidFill>
              </a:rPr>
              <a:t>+</a:t>
            </a:r>
          </a:p>
          <a:p>
            <a:pPr algn="ctr"/>
            <a:r>
              <a:rPr lang="es-MX" dirty="0">
                <a:solidFill>
                  <a:prstClr val="white"/>
                </a:solidFill>
              </a:rPr>
              <a:t>Puntos</a:t>
            </a:r>
          </a:p>
          <a:p>
            <a:pPr algn="ctr"/>
            <a:r>
              <a:rPr lang="es-MX" dirty="0">
                <a:solidFill>
                  <a:prstClr val="white"/>
                </a:solidFill>
              </a:rPr>
              <a:t>Ahorro</a:t>
            </a:r>
          </a:p>
        </p:txBody>
      </p:sp>
      <p:sp>
        <p:nvSpPr>
          <p:cNvPr id="11" name="1 Título"/>
          <p:cNvSpPr>
            <a:spLocks noGrp="1"/>
          </p:cNvSpPr>
          <p:nvPr>
            <p:ph type="title" idx="4294967295"/>
          </p:nvPr>
        </p:nvSpPr>
        <p:spPr>
          <a:xfrm>
            <a:off x="375914" y="1046884"/>
            <a:ext cx="6043440" cy="1143000"/>
          </a:xfrm>
          <a:prstGeom prst="rect">
            <a:avLst/>
          </a:prstGeom>
        </p:spPr>
        <p:txBody>
          <a:bodyPr>
            <a:noAutofit/>
          </a:bodyPr>
          <a:lstStyle/>
          <a:p>
            <a:pPr algn="l"/>
            <a:r>
              <a:rPr lang="es-MX" sz="2600" dirty="0">
                <a:solidFill>
                  <a:schemeClr val="bg1">
                    <a:lumMod val="50000"/>
                  </a:schemeClr>
                </a:solidFill>
              </a:rPr>
              <a:t>Identifica qué Sistema de Belleza Total es el </a:t>
            </a:r>
            <a:r>
              <a:rPr lang="es-MX" sz="2600" b="1" dirty="0">
                <a:solidFill>
                  <a:schemeClr val="bg1">
                    <a:lumMod val="50000"/>
                  </a:schemeClr>
                </a:solidFill>
              </a:rPr>
              <a:t>adecuado para ti</a:t>
            </a:r>
            <a:br>
              <a:rPr lang="es-MX" sz="2600" b="1" dirty="0">
                <a:solidFill>
                  <a:schemeClr val="bg1">
                    <a:lumMod val="50000"/>
                  </a:schemeClr>
                </a:solidFill>
              </a:rPr>
            </a:br>
            <a:endParaRPr lang="es-MX" sz="2600" dirty="0">
              <a:solidFill>
                <a:schemeClr val="bg1">
                  <a:lumMod val="50000"/>
                </a:schemeClr>
              </a:solidFill>
            </a:endParaRPr>
          </a:p>
        </p:txBody>
      </p:sp>
      <p:pic>
        <p:nvPicPr>
          <p:cNvPr id="3" name="Imagen 2" descr="56-57.jpg"/>
          <p:cNvPicPr>
            <a:picLocks noChangeAspect="1"/>
          </p:cNvPicPr>
          <p:nvPr/>
        </p:nvPicPr>
        <p:blipFill rotWithShape="1">
          <a:blip r:embed="rId3">
            <a:extLst>
              <a:ext uri="{28A0092B-C50C-407E-A947-70E740481C1C}">
                <a14:useLocalDpi xmlns:a14="http://schemas.microsoft.com/office/drawing/2010/main" val="0"/>
              </a:ext>
            </a:extLst>
          </a:blip>
          <a:srcRect l="992" t="21992" b="19140"/>
          <a:stretch/>
        </p:blipFill>
        <p:spPr>
          <a:xfrm>
            <a:off x="392975" y="2045406"/>
            <a:ext cx="8532502" cy="3804888"/>
          </a:xfrm>
          <a:prstGeom prst="rect">
            <a:avLst/>
          </a:prstGeom>
        </p:spPr>
      </p:pic>
      <p:grpSp>
        <p:nvGrpSpPr>
          <p:cNvPr id="2" name="Agrupar 1"/>
          <p:cNvGrpSpPr/>
          <p:nvPr/>
        </p:nvGrpSpPr>
        <p:grpSpPr>
          <a:xfrm>
            <a:off x="488412" y="713140"/>
            <a:ext cx="299796" cy="400110"/>
            <a:chOff x="444824" y="1160230"/>
            <a:chExt cx="299796" cy="400110"/>
          </a:xfrm>
        </p:grpSpPr>
        <p:sp>
          <p:nvSpPr>
            <p:cNvPr id="12" name="Elipse 11"/>
            <p:cNvSpPr/>
            <p:nvPr/>
          </p:nvSpPr>
          <p:spPr>
            <a:xfrm>
              <a:off x="444824" y="1210387"/>
              <a:ext cx="299796" cy="299796"/>
            </a:xfrm>
            <a:prstGeom prst="ellips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1 Rectángulo"/>
            <p:cNvSpPr/>
            <p:nvPr/>
          </p:nvSpPr>
          <p:spPr>
            <a:xfrm>
              <a:off x="477942" y="1160230"/>
              <a:ext cx="233560" cy="400110"/>
            </a:xfrm>
            <a:prstGeom prst="rect">
              <a:avLst/>
            </a:prstGeom>
          </p:spPr>
          <p:txBody>
            <a:bodyPr wrap="square">
              <a:spAutoFit/>
            </a:bodyPr>
            <a:lstStyle/>
            <a:p>
              <a:pPr algn="ctr"/>
              <a:r>
                <a:rPr lang="es-MX" sz="2000" b="1" dirty="0">
                  <a:solidFill>
                    <a:schemeClr val="bg1">
                      <a:lumMod val="50000"/>
                    </a:schemeClr>
                  </a:solidFill>
                </a:rPr>
                <a:t>b</a:t>
              </a:r>
            </a:p>
          </p:txBody>
        </p:sp>
      </p:gr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74967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0"/>
            <a:ext cx="8312727" cy="6234545"/>
          </a:xfrm>
          <a:prstGeom prst="rect">
            <a:avLst/>
          </a:prstGeom>
        </p:spPr>
      </p:pic>
      <p:sp>
        <p:nvSpPr>
          <p:cNvPr id="2" name="1 Título"/>
          <p:cNvSpPr>
            <a:spLocks noGrp="1"/>
          </p:cNvSpPr>
          <p:nvPr>
            <p:ph type="title" idx="4294967295"/>
          </p:nvPr>
        </p:nvSpPr>
        <p:spPr>
          <a:xfrm>
            <a:off x="471778" y="5690302"/>
            <a:ext cx="8229600" cy="303090"/>
          </a:xfrm>
          <a:prstGeom prst="rect">
            <a:avLst/>
          </a:prstGeom>
        </p:spPr>
        <p:txBody>
          <a:bodyPr>
            <a:noAutofit/>
          </a:bodyPr>
          <a:lstStyle/>
          <a:p>
            <a:pPr>
              <a:lnSpc>
                <a:spcPct val="80000"/>
              </a:lnSpc>
            </a:pPr>
            <a:r>
              <a:rPr lang="es-MX" sz="1800" dirty="0"/>
              <a:t>Localiza tus sistemas en el </a:t>
            </a:r>
            <a:r>
              <a:rPr lang="es-MX" sz="1800" b="1" dirty="0"/>
              <a:t>Catálogo y Beauty Xpert</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2112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7-06-30 a las 15.21.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65" y="405575"/>
            <a:ext cx="7557025" cy="5004809"/>
          </a:xfrm>
          <a:prstGeom prst="rect">
            <a:avLst/>
          </a:prstGeom>
          <a:ln w="3175">
            <a:solidFill>
              <a:schemeClr val="tx1">
                <a:lumMod val="50000"/>
                <a:lumOff val="50000"/>
              </a:schemeClr>
            </a:solidFill>
          </a:ln>
        </p:spPr>
      </p:pic>
      <p:sp>
        <p:nvSpPr>
          <p:cNvPr id="7" name="6 CuadroTexto"/>
          <p:cNvSpPr txBox="1"/>
          <p:nvPr/>
        </p:nvSpPr>
        <p:spPr>
          <a:xfrm>
            <a:off x="7064323" y="2045406"/>
            <a:ext cx="1368152" cy="2062103"/>
          </a:xfrm>
          <a:prstGeom prst="rect">
            <a:avLst/>
          </a:prstGeom>
          <a:noFill/>
        </p:spPr>
        <p:txBody>
          <a:bodyPr wrap="square" rtlCol="0">
            <a:spAutoFit/>
          </a:bodyPr>
          <a:lstStyle/>
          <a:p>
            <a:pPr algn="ctr"/>
            <a:r>
              <a:rPr lang="es-MX" dirty="0">
                <a:solidFill>
                  <a:prstClr val="white"/>
                </a:solidFill>
              </a:rPr>
              <a:t>PB</a:t>
            </a:r>
          </a:p>
          <a:p>
            <a:pPr algn="ctr"/>
            <a:r>
              <a:rPr lang="es-MX" sz="2800" b="1" dirty="0">
                <a:solidFill>
                  <a:prstClr val="white"/>
                </a:solidFill>
              </a:rPr>
              <a:t>+</a:t>
            </a:r>
          </a:p>
          <a:p>
            <a:pPr algn="ctr"/>
            <a:r>
              <a:rPr lang="es-MX" dirty="0">
                <a:solidFill>
                  <a:prstClr val="white"/>
                </a:solidFill>
              </a:rPr>
              <a:t>Lealtad </a:t>
            </a:r>
          </a:p>
          <a:p>
            <a:pPr algn="ctr"/>
            <a:r>
              <a:rPr lang="es-MX" sz="2800" b="1" dirty="0">
                <a:solidFill>
                  <a:prstClr val="white"/>
                </a:solidFill>
              </a:rPr>
              <a:t>+</a:t>
            </a:r>
          </a:p>
          <a:p>
            <a:pPr algn="ctr"/>
            <a:r>
              <a:rPr lang="es-MX" dirty="0">
                <a:solidFill>
                  <a:prstClr val="white"/>
                </a:solidFill>
              </a:rPr>
              <a:t>Puntos</a:t>
            </a:r>
          </a:p>
          <a:p>
            <a:pPr algn="ctr"/>
            <a:r>
              <a:rPr lang="es-MX" dirty="0">
                <a:solidFill>
                  <a:prstClr val="white"/>
                </a:solidFill>
              </a:rPr>
              <a:t>Ahorro</a:t>
            </a:r>
          </a:p>
        </p:txBody>
      </p:sp>
      <p:sp>
        <p:nvSpPr>
          <p:cNvPr id="9" name="1 Título"/>
          <p:cNvSpPr txBox="1">
            <a:spLocks/>
          </p:cNvSpPr>
          <p:nvPr/>
        </p:nvSpPr>
        <p:spPr>
          <a:xfrm>
            <a:off x="471778" y="5690302"/>
            <a:ext cx="8229600" cy="30309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s-MX" sz="1800" dirty="0"/>
              <a:t>También puedes usar el </a:t>
            </a:r>
            <a:r>
              <a:rPr lang="es-MX" sz="1800" b="1" dirty="0"/>
              <a:t>Catálogo online</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88822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ipse 17"/>
          <p:cNvSpPr/>
          <p:nvPr/>
        </p:nvSpPr>
        <p:spPr>
          <a:xfrm>
            <a:off x="-1917414" y="3230080"/>
            <a:ext cx="12951174" cy="9368320"/>
          </a:xfrm>
          <a:prstGeom prst="ellipse">
            <a:avLst/>
          </a:prstGeom>
          <a:solidFill>
            <a:schemeClr val="bg1"/>
          </a:solidFill>
          <a:ln>
            <a:gradFill>
              <a:gsLst>
                <a:gs pos="0">
                  <a:srgbClr val="48812E"/>
                </a:gs>
                <a:gs pos="100000">
                  <a:srgbClr val="A4D04E"/>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1 Título"/>
          <p:cNvSpPr>
            <a:spLocks noGrp="1"/>
          </p:cNvSpPr>
          <p:nvPr>
            <p:ph type="title" idx="4294967295"/>
          </p:nvPr>
        </p:nvSpPr>
        <p:spPr>
          <a:xfrm>
            <a:off x="673454" y="554425"/>
            <a:ext cx="8229600" cy="1143000"/>
          </a:xfrm>
          <a:prstGeom prst="rect">
            <a:avLst/>
          </a:prstGeom>
        </p:spPr>
        <p:txBody>
          <a:bodyPr>
            <a:noAutofit/>
          </a:bodyPr>
          <a:lstStyle/>
          <a:p>
            <a:pPr>
              <a:lnSpc>
                <a:spcPct val="80000"/>
              </a:lnSpc>
            </a:pPr>
            <a:r>
              <a:rPr lang="es-MX" sz="3600" dirty="0">
                <a:gradFill flip="none" rotWithShape="1">
                  <a:gsLst>
                    <a:gs pos="1000">
                      <a:srgbClr val="A4D04E"/>
                    </a:gs>
                    <a:gs pos="100000">
                      <a:srgbClr val="48812E"/>
                    </a:gs>
                  </a:gsLst>
                  <a:lin ang="0" scaled="1"/>
                  <a:tileRect/>
                </a:gradFill>
              </a:rPr>
              <a:t>HAZ TU PEDIDO IDEAL Y REVISA </a:t>
            </a:r>
            <a:r>
              <a:rPr lang="es-MX" sz="3600" b="1" dirty="0">
                <a:gradFill flip="none" rotWithShape="1">
                  <a:gsLst>
                    <a:gs pos="1000">
                      <a:srgbClr val="A4D04E"/>
                    </a:gs>
                    <a:gs pos="100000">
                      <a:srgbClr val="48812E"/>
                    </a:gs>
                  </a:gsLst>
                  <a:lin ang="0" scaled="1"/>
                  <a:tileRect/>
                </a:gradFill>
              </a:rPr>
              <a:t>LOS BENEFICIOS QUE OBTIENES </a:t>
            </a:r>
          </a:p>
        </p:txBody>
      </p:sp>
      <p:grpSp>
        <p:nvGrpSpPr>
          <p:cNvPr id="5" name="Agrupar 4"/>
          <p:cNvGrpSpPr/>
          <p:nvPr/>
        </p:nvGrpSpPr>
        <p:grpSpPr>
          <a:xfrm>
            <a:off x="735675" y="3025446"/>
            <a:ext cx="1728114" cy="1725562"/>
            <a:chOff x="934775" y="2530720"/>
            <a:chExt cx="1728114" cy="1725562"/>
          </a:xfrm>
        </p:grpSpPr>
        <p:sp>
          <p:nvSpPr>
            <p:cNvPr id="3" name="Elipse 2"/>
            <p:cNvSpPr/>
            <p:nvPr/>
          </p:nvSpPr>
          <p:spPr>
            <a:xfrm>
              <a:off x="937327" y="2530720"/>
              <a:ext cx="1725562" cy="1725562"/>
            </a:xfrm>
            <a:prstGeom prst="ellipse">
              <a:avLst/>
            </a:prstGeom>
            <a:solidFill>
              <a:schemeClr val="bg1"/>
            </a:solidFill>
            <a:ln>
              <a:gradFill>
                <a:gsLst>
                  <a:gs pos="0">
                    <a:srgbClr val="48812E"/>
                  </a:gs>
                  <a:gs pos="100000">
                    <a:srgbClr val="A4D04E"/>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3 CuadroTexto"/>
            <p:cNvSpPr txBox="1"/>
            <p:nvPr/>
          </p:nvSpPr>
          <p:spPr>
            <a:xfrm>
              <a:off x="934775" y="3101114"/>
              <a:ext cx="1725342" cy="584775"/>
            </a:xfrm>
            <a:prstGeom prst="rect">
              <a:avLst/>
            </a:prstGeom>
            <a:noFill/>
          </p:spPr>
          <p:txBody>
            <a:bodyPr wrap="square" rtlCol="0">
              <a:spAutoFit/>
            </a:bodyPr>
            <a:lstStyle/>
            <a:p>
              <a:pPr algn="ctr"/>
              <a:r>
                <a:rPr lang="es-MX" sz="1600" dirty="0">
                  <a:gradFill>
                    <a:gsLst>
                      <a:gs pos="0">
                        <a:srgbClr val="48812E"/>
                      </a:gs>
                      <a:gs pos="100000">
                        <a:srgbClr val="A4D04E"/>
                      </a:gs>
                    </a:gsLst>
                    <a:lin ang="5400000" scaled="1"/>
                  </a:gradFill>
                </a:rPr>
                <a:t>AHORRO </a:t>
              </a:r>
            </a:p>
            <a:p>
              <a:pPr algn="ctr"/>
              <a:r>
                <a:rPr lang="es-MX" sz="1600" dirty="0">
                  <a:gradFill>
                    <a:gsLst>
                      <a:gs pos="0">
                        <a:srgbClr val="48812E"/>
                      </a:gs>
                      <a:gs pos="100000">
                        <a:srgbClr val="A4D04E"/>
                      </a:gs>
                    </a:gsLst>
                    <a:lin ang="5400000" scaled="1"/>
                  </a:gradFill>
                </a:rPr>
                <a:t>O GANANCIA </a:t>
              </a:r>
            </a:p>
          </p:txBody>
        </p:sp>
      </p:grpSp>
      <p:grpSp>
        <p:nvGrpSpPr>
          <p:cNvPr id="6" name="Agrupar 5"/>
          <p:cNvGrpSpPr/>
          <p:nvPr/>
        </p:nvGrpSpPr>
        <p:grpSpPr>
          <a:xfrm>
            <a:off x="2729480" y="2517446"/>
            <a:ext cx="1725562" cy="1725562"/>
            <a:chOff x="2885831" y="2530720"/>
            <a:chExt cx="1725562" cy="1725562"/>
          </a:xfrm>
        </p:grpSpPr>
        <p:sp>
          <p:nvSpPr>
            <p:cNvPr id="19" name="Elipse 18"/>
            <p:cNvSpPr/>
            <p:nvPr/>
          </p:nvSpPr>
          <p:spPr>
            <a:xfrm>
              <a:off x="2885831" y="2530720"/>
              <a:ext cx="1725562" cy="1725562"/>
            </a:xfrm>
            <a:prstGeom prst="ellipse">
              <a:avLst/>
            </a:prstGeom>
            <a:solidFill>
              <a:schemeClr val="bg1"/>
            </a:solidFill>
            <a:ln>
              <a:gradFill>
                <a:gsLst>
                  <a:gs pos="0">
                    <a:srgbClr val="48812E"/>
                  </a:gs>
                  <a:gs pos="100000">
                    <a:srgbClr val="A4D04E"/>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13 CuadroTexto"/>
            <p:cNvSpPr txBox="1"/>
            <p:nvPr/>
          </p:nvSpPr>
          <p:spPr>
            <a:xfrm>
              <a:off x="3169492" y="3224224"/>
              <a:ext cx="1158240" cy="338554"/>
            </a:xfrm>
            <a:prstGeom prst="rect">
              <a:avLst/>
            </a:prstGeom>
            <a:noFill/>
          </p:spPr>
          <p:txBody>
            <a:bodyPr wrap="square" rtlCol="0">
              <a:spAutoFit/>
            </a:bodyPr>
            <a:lstStyle/>
            <a:p>
              <a:pPr algn="ctr"/>
              <a:r>
                <a:rPr lang="es-MX" sz="1600" dirty="0">
                  <a:gradFill>
                    <a:gsLst>
                      <a:gs pos="0">
                        <a:srgbClr val="48812E"/>
                      </a:gs>
                      <a:gs pos="100000">
                        <a:srgbClr val="A4D04E"/>
                      </a:gs>
                    </a:gsLst>
                    <a:lin ang="5400000" scaled="1"/>
                  </a:gradFill>
                </a:rPr>
                <a:t>PUNTOS</a:t>
              </a:r>
            </a:p>
          </p:txBody>
        </p:sp>
      </p:grpSp>
      <p:grpSp>
        <p:nvGrpSpPr>
          <p:cNvPr id="7" name="Agrupar 6"/>
          <p:cNvGrpSpPr/>
          <p:nvPr/>
        </p:nvGrpSpPr>
        <p:grpSpPr>
          <a:xfrm>
            <a:off x="4720733" y="2517446"/>
            <a:ext cx="1725562" cy="1725562"/>
            <a:chOff x="4788254" y="2530720"/>
            <a:chExt cx="1725562" cy="1725562"/>
          </a:xfrm>
        </p:grpSpPr>
        <p:sp>
          <p:nvSpPr>
            <p:cNvPr id="20" name="Elipse 19"/>
            <p:cNvSpPr/>
            <p:nvPr/>
          </p:nvSpPr>
          <p:spPr>
            <a:xfrm>
              <a:off x="4788254" y="2530720"/>
              <a:ext cx="1725562" cy="1725562"/>
            </a:xfrm>
            <a:prstGeom prst="ellipse">
              <a:avLst/>
            </a:prstGeom>
            <a:solidFill>
              <a:schemeClr val="bg1"/>
            </a:solidFill>
            <a:ln>
              <a:gradFill>
                <a:gsLst>
                  <a:gs pos="0">
                    <a:srgbClr val="48812E"/>
                  </a:gs>
                  <a:gs pos="100000">
                    <a:srgbClr val="A4D04E"/>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14 CuadroTexto"/>
            <p:cNvSpPr txBox="1"/>
            <p:nvPr/>
          </p:nvSpPr>
          <p:spPr>
            <a:xfrm>
              <a:off x="4788254" y="3101114"/>
              <a:ext cx="1725562" cy="584775"/>
            </a:xfrm>
            <a:prstGeom prst="rect">
              <a:avLst/>
            </a:prstGeom>
            <a:noFill/>
          </p:spPr>
          <p:txBody>
            <a:bodyPr wrap="square" rtlCol="0">
              <a:spAutoFit/>
            </a:bodyPr>
            <a:lstStyle/>
            <a:p>
              <a:pPr algn="ctr"/>
              <a:r>
                <a:rPr lang="es-MX" sz="1600" dirty="0">
                  <a:gradFill>
                    <a:gsLst>
                      <a:gs pos="0">
                        <a:srgbClr val="48812E"/>
                      </a:gs>
                      <a:gs pos="100000">
                        <a:srgbClr val="A4D04E"/>
                      </a:gs>
                    </a:gsLst>
                    <a:lin ang="5400000" scaled="1"/>
                  </a:gradFill>
                </a:rPr>
                <a:t>PROGRAMA DE BIENVENIDA</a:t>
              </a:r>
            </a:p>
          </p:txBody>
        </p:sp>
      </p:grpSp>
      <p:grpSp>
        <p:nvGrpSpPr>
          <p:cNvPr id="8" name="Agrupar 7"/>
          <p:cNvGrpSpPr/>
          <p:nvPr/>
        </p:nvGrpSpPr>
        <p:grpSpPr>
          <a:xfrm>
            <a:off x="6711987" y="3025446"/>
            <a:ext cx="1725562" cy="1725562"/>
            <a:chOff x="6911087" y="2530720"/>
            <a:chExt cx="1725562" cy="1725562"/>
          </a:xfrm>
        </p:grpSpPr>
        <p:sp>
          <p:nvSpPr>
            <p:cNvPr id="21" name="Elipse 20"/>
            <p:cNvSpPr/>
            <p:nvPr/>
          </p:nvSpPr>
          <p:spPr>
            <a:xfrm>
              <a:off x="6911087" y="2530720"/>
              <a:ext cx="1725562" cy="1725562"/>
            </a:xfrm>
            <a:prstGeom prst="ellipse">
              <a:avLst/>
            </a:prstGeom>
            <a:solidFill>
              <a:schemeClr val="bg1"/>
            </a:solidFill>
            <a:ln>
              <a:gradFill>
                <a:gsLst>
                  <a:gs pos="0">
                    <a:srgbClr val="48812E"/>
                  </a:gs>
                  <a:gs pos="100000">
                    <a:srgbClr val="A4D04E"/>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16 CuadroTexto"/>
            <p:cNvSpPr txBox="1"/>
            <p:nvPr/>
          </p:nvSpPr>
          <p:spPr>
            <a:xfrm>
              <a:off x="6911087" y="3101114"/>
              <a:ext cx="1725562" cy="584775"/>
            </a:xfrm>
            <a:prstGeom prst="rect">
              <a:avLst/>
            </a:prstGeom>
            <a:noFill/>
          </p:spPr>
          <p:txBody>
            <a:bodyPr wrap="square" rtlCol="0">
              <a:spAutoFit/>
            </a:bodyPr>
            <a:lstStyle/>
            <a:p>
              <a:pPr algn="ctr"/>
              <a:r>
                <a:rPr lang="es-MX" sz="1600" dirty="0">
                  <a:gradFill>
                    <a:gsLst>
                      <a:gs pos="0">
                        <a:srgbClr val="48812E"/>
                      </a:gs>
                      <a:gs pos="100000">
                        <a:srgbClr val="A4D04E"/>
                      </a:gs>
                    </a:gsLst>
                    <a:lin ang="5400000" scaled="1"/>
                  </a:gradFill>
                </a:rPr>
                <a:t>¿INCENTIVO MONETARIO?</a:t>
              </a:r>
            </a:p>
          </p:txBody>
        </p:sp>
      </p:gr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1136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5559552" y="3078144"/>
            <a:ext cx="3757423" cy="2064923"/>
          </a:xfrm>
          <a:prstGeom prst="rect">
            <a:avLst/>
          </a:prstGeom>
          <a:gradFill flip="none" rotWithShape="1">
            <a:gsLst>
              <a:gs pos="0">
                <a:srgbClr val="A4D04E"/>
              </a:gs>
              <a:gs pos="100000">
                <a:srgbClr val="48812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2" name="1 Título"/>
          <p:cNvSpPr>
            <a:spLocks noGrp="1"/>
          </p:cNvSpPr>
          <p:nvPr>
            <p:ph type="title" idx="4294967295"/>
          </p:nvPr>
        </p:nvSpPr>
        <p:spPr>
          <a:xfrm>
            <a:off x="5119355" y="3246494"/>
            <a:ext cx="3807828" cy="1595252"/>
          </a:xfrm>
          <a:prstGeom prst="rect">
            <a:avLst/>
          </a:prstGeom>
        </p:spPr>
        <p:txBody>
          <a:bodyPr>
            <a:noAutofit/>
          </a:bodyPr>
          <a:lstStyle/>
          <a:p>
            <a:pPr algn="r"/>
            <a:r>
              <a:rPr lang="es-MX" sz="3600" dirty="0">
                <a:solidFill>
                  <a:schemeClr val="bg1"/>
                </a:solidFill>
              </a:rPr>
              <a:t>Haz una </a:t>
            </a:r>
            <a:r>
              <a:rPr lang="es-MX" sz="3600">
                <a:solidFill>
                  <a:schemeClr val="bg1"/>
                </a:solidFill>
              </a:rPr>
              <a:t>lista </a:t>
            </a:r>
            <a:br>
              <a:rPr lang="es-MX" sz="3600">
                <a:solidFill>
                  <a:schemeClr val="bg1"/>
                </a:solidFill>
              </a:rPr>
            </a:br>
            <a:r>
              <a:rPr lang="es-MX" sz="3600">
                <a:solidFill>
                  <a:schemeClr val="bg1"/>
                </a:solidFill>
              </a:rPr>
              <a:t>con al </a:t>
            </a:r>
            <a:r>
              <a:rPr lang="es-MX" sz="3600" dirty="0">
                <a:solidFill>
                  <a:schemeClr val="bg1"/>
                </a:solidFill>
              </a:rPr>
              <a:t>menos </a:t>
            </a:r>
            <a:br>
              <a:rPr lang="es-MX" sz="3600" dirty="0">
                <a:solidFill>
                  <a:schemeClr val="bg1"/>
                </a:solidFill>
              </a:rPr>
            </a:br>
            <a:r>
              <a:rPr lang="es-MX" sz="3600" b="1" dirty="0">
                <a:solidFill>
                  <a:schemeClr val="bg1"/>
                </a:solidFill>
              </a:rPr>
              <a:t>30 contactos  </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29159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4583997" y="2695026"/>
            <a:ext cx="4732978" cy="2127380"/>
          </a:xfrm>
          <a:prstGeom prst="rect">
            <a:avLst/>
          </a:prstGeom>
          <a:gradFill flip="none" rotWithShape="1">
            <a:gsLst>
              <a:gs pos="0">
                <a:srgbClr val="A4D04E"/>
              </a:gs>
              <a:gs pos="100000">
                <a:srgbClr val="48812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2" name="1 Título"/>
          <p:cNvSpPr>
            <a:spLocks noGrp="1"/>
          </p:cNvSpPr>
          <p:nvPr>
            <p:ph type="title" idx="4294967295"/>
          </p:nvPr>
        </p:nvSpPr>
        <p:spPr>
          <a:xfrm>
            <a:off x="4583997" y="2921191"/>
            <a:ext cx="4332283" cy="2423087"/>
          </a:xfrm>
          <a:prstGeom prst="rect">
            <a:avLst/>
          </a:prstGeom>
        </p:spPr>
        <p:txBody>
          <a:bodyPr>
            <a:noAutofit/>
          </a:bodyPr>
          <a:lstStyle/>
          <a:p>
            <a:pPr algn="r"/>
            <a:r>
              <a:rPr lang="es-MX" sz="3200" b="1" dirty="0">
                <a:solidFill>
                  <a:srgbClr val="FFFFFF"/>
                </a:solidFill>
              </a:rPr>
              <a:t>Elige 5 personas</a:t>
            </a:r>
            <a:r>
              <a:rPr lang="es-MX" sz="3200" dirty="0">
                <a:solidFill>
                  <a:srgbClr val="FFFFFF"/>
                </a:solidFill>
              </a:rPr>
              <a:t> y muéstrales el catálogo en los próximos 2 días </a:t>
            </a:r>
            <a:endParaRPr lang="es-MX" sz="3200" b="1" dirty="0">
              <a:solidFill>
                <a:srgbClr val="FFFFFF"/>
              </a:solidFill>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50933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r="10349" b="7801"/>
          <a:stretch/>
        </p:blipFill>
        <p:spPr>
          <a:xfrm>
            <a:off x="520996" y="311727"/>
            <a:ext cx="8197702" cy="6322989"/>
          </a:xfrm>
          <a:prstGeom prst="rect">
            <a:avLst/>
          </a:prstGeom>
        </p:spPr>
      </p:pic>
      <p:sp>
        <p:nvSpPr>
          <p:cNvPr id="2" name="1 Título"/>
          <p:cNvSpPr>
            <a:spLocks noGrp="1"/>
          </p:cNvSpPr>
          <p:nvPr>
            <p:ph type="title" idx="4294967295"/>
          </p:nvPr>
        </p:nvSpPr>
        <p:spPr>
          <a:xfrm>
            <a:off x="186654" y="313506"/>
            <a:ext cx="8957346" cy="891053"/>
          </a:xfrm>
          <a:prstGeom prst="rect">
            <a:avLst/>
          </a:prstGeom>
        </p:spPr>
        <p:txBody>
          <a:bodyPr>
            <a:noAutofit/>
          </a:bodyPr>
          <a:lstStyle/>
          <a:p>
            <a:r>
              <a:rPr lang="es-MX" sz="3600" b="1" dirty="0">
                <a:gradFill flip="none" rotWithShape="1">
                  <a:gsLst>
                    <a:gs pos="0">
                      <a:srgbClr val="A4D04E"/>
                    </a:gs>
                    <a:gs pos="100000">
                      <a:srgbClr val="48812E"/>
                    </a:gs>
                  </a:gsLst>
                  <a:lin ang="0" scaled="1"/>
                  <a:tileRect/>
                </a:gradFill>
              </a:rPr>
              <a:t>Muestra </a:t>
            </a:r>
            <a:r>
              <a:rPr lang="es-MX" sz="3600" dirty="0">
                <a:gradFill flip="none" rotWithShape="1">
                  <a:gsLst>
                    <a:gs pos="0">
                      <a:srgbClr val="A4D04E"/>
                    </a:gs>
                    <a:gs pos="100000">
                      <a:srgbClr val="48812E"/>
                    </a:gs>
                  </a:gsLst>
                  <a:lin ang="0" scaled="1"/>
                  <a:tileRect/>
                </a:gradFill>
              </a:rPr>
              <a:t>el catálogo, el programa </a:t>
            </a:r>
            <a:br>
              <a:rPr lang="es-MX" sz="3600" dirty="0">
                <a:gradFill flip="none" rotWithShape="1">
                  <a:gsLst>
                    <a:gs pos="0">
                      <a:srgbClr val="A4D04E"/>
                    </a:gs>
                    <a:gs pos="100000">
                      <a:srgbClr val="48812E"/>
                    </a:gs>
                  </a:gsLst>
                  <a:lin ang="0" scaled="1"/>
                  <a:tileRect/>
                </a:gradFill>
              </a:rPr>
            </a:br>
            <a:r>
              <a:rPr lang="es-MX" sz="3600" dirty="0">
                <a:gradFill flip="none" rotWithShape="1">
                  <a:gsLst>
                    <a:gs pos="0">
                      <a:srgbClr val="A4D04E"/>
                    </a:gs>
                    <a:gs pos="100000">
                      <a:srgbClr val="48812E"/>
                    </a:gs>
                  </a:gsLst>
                  <a:lin ang="0" scaled="1"/>
                  <a:tileRect/>
                </a:gradFill>
              </a:rPr>
              <a:t>de bienvenida y flyer de contacto</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95139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ángulo 15"/>
          <p:cNvSpPr/>
          <p:nvPr/>
        </p:nvSpPr>
        <p:spPr>
          <a:xfrm>
            <a:off x="3383280" y="3776451"/>
            <a:ext cx="5933695" cy="1735913"/>
          </a:xfrm>
          <a:prstGeom prst="rect">
            <a:avLst/>
          </a:prstGeom>
          <a:gradFill flip="none" rotWithShape="1">
            <a:gsLst>
              <a:gs pos="0">
                <a:srgbClr val="A4D04E"/>
              </a:gs>
              <a:gs pos="100000">
                <a:srgbClr val="48812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1 Título"/>
          <p:cNvSpPr txBox="1">
            <a:spLocks/>
          </p:cNvSpPr>
          <p:nvPr/>
        </p:nvSpPr>
        <p:spPr>
          <a:xfrm>
            <a:off x="3607822" y="3432863"/>
            <a:ext cx="5536178" cy="24230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600" b="1" dirty="0">
                <a:solidFill>
                  <a:srgbClr val="FFFFFF"/>
                </a:solidFill>
              </a:rPr>
              <a:t>Elige a otras 5 personas </a:t>
            </a:r>
            <a:br>
              <a:rPr lang="es-MX" sz="3600" b="1" dirty="0">
                <a:solidFill>
                  <a:srgbClr val="FFFFFF"/>
                </a:solidFill>
              </a:rPr>
            </a:br>
            <a:r>
              <a:rPr lang="es-MX" sz="3600" dirty="0">
                <a:solidFill>
                  <a:srgbClr val="FFFFFF"/>
                </a:solidFill>
              </a:rPr>
              <a:t>para mostrarles la </a:t>
            </a:r>
            <a:br>
              <a:rPr lang="es-MX" sz="3600" dirty="0">
                <a:solidFill>
                  <a:srgbClr val="FFFFFF"/>
                </a:solidFill>
              </a:rPr>
            </a:br>
            <a:r>
              <a:rPr lang="es-MX" sz="3600" dirty="0">
                <a:solidFill>
                  <a:srgbClr val="FFFFFF"/>
                </a:solidFill>
              </a:rPr>
              <a:t>oportunidad oriflame</a:t>
            </a:r>
            <a:endParaRPr lang="es-MX" sz="3600" b="1" dirty="0">
              <a:solidFill>
                <a:srgbClr val="FFFFFF"/>
              </a:solidFill>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6232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26720" y="2627780"/>
            <a:ext cx="8379065" cy="1143000"/>
          </a:xfrm>
          <a:prstGeom prst="rect">
            <a:avLst/>
          </a:prstGeom>
        </p:spPr>
        <p:txBody>
          <a:bodyPr>
            <a:noAutofit/>
          </a:bodyPr>
          <a:lstStyle/>
          <a:p>
            <a:r>
              <a:rPr lang="es-MX" sz="3200" dirty="0">
                <a:gradFill>
                  <a:gsLst>
                    <a:gs pos="0">
                      <a:srgbClr val="A4D04E"/>
                    </a:gs>
                    <a:gs pos="100000">
                      <a:srgbClr val="48812E"/>
                    </a:gs>
                  </a:gsLst>
                  <a:lin ang="0" scaled="1"/>
                </a:gradFill>
              </a:rPr>
              <a:t>INVÍTALOS A LA PRÓXIMA</a:t>
            </a:r>
            <a:br>
              <a:rPr lang="es-MX" sz="3200" dirty="0">
                <a:gradFill>
                  <a:gsLst>
                    <a:gs pos="0">
                      <a:srgbClr val="A4D04E"/>
                    </a:gs>
                    <a:gs pos="100000">
                      <a:srgbClr val="48812E"/>
                    </a:gs>
                  </a:gsLst>
                  <a:lin ang="0" scaled="1"/>
                </a:gradFill>
              </a:rPr>
            </a:br>
            <a:r>
              <a:rPr lang="es-MX" sz="3200" b="1" dirty="0">
                <a:gradFill>
                  <a:gsLst>
                    <a:gs pos="0">
                      <a:srgbClr val="A4D04E"/>
                    </a:gs>
                    <a:gs pos="100000">
                      <a:srgbClr val="48812E"/>
                    </a:gs>
                  </a:gsLst>
                  <a:lin ang="0" scaled="1"/>
                </a:gradFill>
              </a:rPr>
              <a:t>REUNIÓN DE OPORTUNIDAD ORIFLAME</a:t>
            </a:r>
            <a:r>
              <a:rPr lang="es-MX" sz="3200" dirty="0">
                <a:gradFill>
                  <a:gsLst>
                    <a:gs pos="0">
                      <a:srgbClr val="A4D04E"/>
                    </a:gs>
                    <a:gs pos="100000">
                      <a:srgbClr val="48812E"/>
                    </a:gs>
                  </a:gsLst>
                  <a:lin ang="0" scaled="1"/>
                </a:gradFill>
              </a:rPr>
              <a:t> (ROO)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414648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Rectángulo"/>
          <p:cNvSpPr/>
          <p:nvPr/>
        </p:nvSpPr>
        <p:spPr>
          <a:xfrm>
            <a:off x="542441" y="834468"/>
            <a:ext cx="8059118" cy="1938992"/>
          </a:xfrm>
          <a:prstGeom prst="rect">
            <a:avLst/>
          </a:prstGeom>
        </p:spPr>
        <p:txBody>
          <a:bodyPr wrap="square">
            <a:spAutoFit/>
          </a:bodyPr>
          <a:lstStyle/>
          <a:p>
            <a:pPr algn="ctr"/>
            <a:r>
              <a:rPr lang="es-MX" sz="4000" i="1" dirty="0">
                <a:solidFill>
                  <a:schemeClr val="bg1"/>
                </a:solidFill>
              </a:rPr>
              <a:t>DILES </a:t>
            </a:r>
            <a:r>
              <a:rPr lang="es-MX" sz="4000" b="1" i="1" dirty="0">
                <a:solidFill>
                  <a:schemeClr val="bg1"/>
                </a:solidFill>
              </a:rPr>
              <a:t>POR QUÉ LES CONVIENE </a:t>
            </a:r>
            <a:r>
              <a:rPr lang="es-MX" sz="4000" i="1" dirty="0">
                <a:solidFill>
                  <a:schemeClr val="bg1"/>
                </a:solidFill>
              </a:rPr>
              <a:t>SER PARTE DE ORIFLAME </a:t>
            </a:r>
          </a:p>
          <a:p>
            <a:pPr algn="ctr"/>
            <a:endParaRPr lang="es-MX" sz="4000" i="1" dirty="0">
              <a:solidFill>
                <a:schemeClr val="bg1"/>
              </a:soli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9083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CuadroTexto"/>
          <p:cNvSpPr txBox="1"/>
          <p:nvPr/>
        </p:nvSpPr>
        <p:spPr>
          <a:xfrm>
            <a:off x="1706880" y="3017520"/>
            <a:ext cx="3581400" cy="369332"/>
          </a:xfrm>
          <a:prstGeom prst="rect">
            <a:avLst/>
          </a:prstGeom>
          <a:noFill/>
        </p:spPr>
        <p:txBody>
          <a:bodyPr wrap="square" rtlCol="0">
            <a:spAutoFit/>
          </a:bodyPr>
          <a:lstStyle/>
          <a:p>
            <a:endParaRPr lang="es-MX" dirty="0">
              <a:solidFill>
                <a:prstClr val="black"/>
              </a:solidFill>
            </a:endParaRPr>
          </a:p>
        </p:txBody>
      </p:sp>
      <p:sp>
        <p:nvSpPr>
          <p:cNvPr id="7" name="Rectángulo 6"/>
          <p:cNvSpPr/>
          <p:nvPr/>
        </p:nvSpPr>
        <p:spPr>
          <a:xfrm>
            <a:off x="4564512" y="3534486"/>
            <a:ext cx="5512796" cy="1722674"/>
          </a:xfrm>
          <a:prstGeom prst="rect">
            <a:avLst/>
          </a:prstGeom>
          <a:gradFill flip="none" rotWithShape="1">
            <a:gsLst>
              <a:gs pos="0">
                <a:srgbClr val="A4D04E"/>
              </a:gs>
              <a:gs pos="100000">
                <a:srgbClr val="48812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2" name="1 Título"/>
          <p:cNvSpPr>
            <a:spLocks noGrp="1"/>
          </p:cNvSpPr>
          <p:nvPr>
            <p:ph type="title" idx="4294967295"/>
          </p:nvPr>
        </p:nvSpPr>
        <p:spPr>
          <a:xfrm>
            <a:off x="4749798" y="3656042"/>
            <a:ext cx="4394202" cy="2324837"/>
          </a:xfrm>
          <a:prstGeom prst="rect">
            <a:avLst/>
          </a:prstGeom>
        </p:spPr>
        <p:txBody>
          <a:bodyPr>
            <a:noAutofit/>
          </a:bodyPr>
          <a:lstStyle/>
          <a:p>
            <a:pPr algn="r">
              <a:lnSpc>
                <a:spcPct val="80000"/>
              </a:lnSpc>
            </a:pPr>
            <a:r>
              <a:rPr lang="es-MX" sz="3600" b="1" dirty="0">
                <a:solidFill>
                  <a:srgbClr val="FFFFFF"/>
                </a:solidFill>
              </a:rPr>
              <a:t>Informa </a:t>
            </a:r>
            <a:r>
              <a:rPr lang="es-MX" sz="3600" dirty="0">
                <a:solidFill>
                  <a:srgbClr val="FFFFFF"/>
                </a:solidFill>
              </a:rPr>
              <a:t>fecha, lugar y horario de la próxima </a:t>
            </a:r>
            <a:r>
              <a:rPr lang="es-MX" sz="3600" b="1" dirty="0">
                <a:solidFill>
                  <a:srgbClr val="FFFFFF"/>
                </a:solidFill>
              </a:rPr>
              <a:t>roo</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09351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eguimien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4337074" y="1369585"/>
            <a:ext cx="4503556" cy="728356"/>
          </a:xfrm>
          <a:prstGeom prst="rect">
            <a:avLst/>
          </a:prstGeom>
        </p:spPr>
        <p:txBody>
          <a:bodyPr>
            <a:noAutofit/>
          </a:bodyPr>
          <a:lstStyle>
            <a:lvl1pPr algn="ctr" defTabSz="457200" rtl="0" eaLnBrk="1" latinLnBrk="0" hangingPunct="1">
              <a:spcBef>
                <a:spcPct val="0"/>
              </a:spcBef>
              <a:buNone/>
              <a:defRPr sz="4400" b="0" i="0" kern="1200">
                <a:solidFill>
                  <a:schemeClr val="tx1"/>
                </a:solidFill>
                <a:latin typeface="Arial" charset="0"/>
                <a:ea typeface="+mj-ea"/>
                <a:cs typeface="+mj-cs"/>
              </a:defRPr>
            </a:lvl1pPr>
          </a:lstStyle>
          <a:p>
            <a:pPr>
              <a:lnSpc>
                <a:spcPct val="80000"/>
              </a:lnSpc>
            </a:pPr>
            <a:r>
              <a:rPr lang="es-MX" sz="4800" b="1" dirty="0">
                <a:gradFill flip="none" rotWithShape="1">
                  <a:gsLst>
                    <a:gs pos="0">
                      <a:srgbClr val="A4D04E"/>
                    </a:gs>
                    <a:gs pos="100000">
                      <a:srgbClr val="48812E"/>
                    </a:gs>
                  </a:gsLst>
                  <a:lin ang="0" scaled="1"/>
                  <a:tileRect/>
                </a:gradFill>
              </a:rPr>
              <a:t>SEGUIMIENTO</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407554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10339" y="5546872"/>
            <a:ext cx="6810392" cy="400110"/>
          </a:xfrm>
          <a:prstGeom prst="rect">
            <a:avLst/>
          </a:prstGeom>
          <a:noFill/>
        </p:spPr>
        <p:txBody>
          <a:bodyPr wrap="square" rtlCol="0">
            <a:spAutoFit/>
          </a:bodyPr>
          <a:lstStyle/>
          <a:p>
            <a:pPr algn="ctr"/>
            <a:r>
              <a:rPr lang="es-MX" sz="2000" dirty="0">
                <a:solidFill>
                  <a:schemeClr val="tx1">
                    <a:lumMod val="95000"/>
                    <a:lumOff val="5000"/>
                  </a:schemeClr>
                </a:solidFill>
              </a:rPr>
              <a:t>En especial  a cómo hacer su pedido y registrar a otros.</a:t>
            </a:r>
          </a:p>
        </p:txBody>
      </p:sp>
      <p:pic>
        <p:nvPicPr>
          <p:cNvPr id="5"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4783" y="1577909"/>
            <a:ext cx="4761505" cy="35671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2 CuadroTexto"/>
          <p:cNvSpPr txBox="1"/>
          <p:nvPr/>
        </p:nvSpPr>
        <p:spPr>
          <a:xfrm>
            <a:off x="693611" y="561394"/>
            <a:ext cx="6769923" cy="400110"/>
          </a:xfrm>
          <a:prstGeom prst="rect">
            <a:avLst/>
          </a:prstGeom>
          <a:noFill/>
        </p:spPr>
        <p:txBody>
          <a:bodyPr wrap="square" rtlCol="0">
            <a:spAutoFit/>
          </a:bodyPr>
          <a:lstStyle/>
          <a:p>
            <a:r>
              <a:rPr lang="es-MX" sz="2000" b="1" dirty="0">
                <a:gradFill>
                  <a:gsLst>
                    <a:gs pos="0">
                      <a:srgbClr val="48812E"/>
                    </a:gs>
                    <a:gs pos="100000">
                      <a:srgbClr val="A4D04E"/>
                    </a:gs>
                  </a:gsLst>
                  <a:lin ang="0" scaled="1"/>
                </a:gradFill>
              </a:rPr>
              <a:t>Muestrales como operar Online</a:t>
            </a:r>
          </a:p>
        </p:txBody>
      </p:sp>
      <p:grpSp>
        <p:nvGrpSpPr>
          <p:cNvPr id="11" name="Agrupar 10"/>
          <p:cNvGrpSpPr/>
          <p:nvPr/>
        </p:nvGrpSpPr>
        <p:grpSpPr>
          <a:xfrm>
            <a:off x="314679" y="565991"/>
            <a:ext cx="299796" cy="400110"/>
            <a:chOff x="1155335" y="2705377"/>
            <a:chExt cx="299796" cy="400110"/>
          </a:xfrm>
        </p:grpSpPr>
        <p:sp>
          <p:nvSpPr>
            <p:cNvPr id="12" name="Elipse 11"/>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2</a:t>
              </a:r>
            </a:p>
          </p:txBody>
        </p:sp>
      </p:gr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86113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Rectángulo"/>
          <p:cNvSpPr/>
          <p:nvPr/>
        </p:nvSpPr>
        <p:spPr>
          <a:xfrm>
            <a:off x="4432040" y="469228"/>
            <a:ext cx="4300437" cy="2677656"/>
          </a:xfrm>
          <a:prstGeom prst="rect">
            <a:avLst/>
          </a:prstGeom>
        </p:spPr>
        <p:txBody>
          <a:bodyPr wrap="square">
            <a:spAutoFit/>
          </a:bodyPr>
          <a:lstStyle/>
          <a:p>
            <a:pPr algn="r" defTabSz="914400"/>
            <a:r>
              <a:rPr lang="es-CL" sz="3200" b="1" i="1" dirty="0">
                <a:gradFill>
                  <a:gsLst>
                    <a:gs pos="100000">
                      <a:srgbClr val="A4D04E"/>
                    </a:gs>
                    <a:gs pos="0">
                      <a:srgbClr val="48812E"/>
                    </a:gs>
                  </a:gsLst>
                  <a:lin ang="0" scaled="1"/>
                </a:gradFill>
              </a:rPr>
              <a:t>DEDICA TODO EL TIEMPO NECESARIO PARA ENSEÑARLE A OPERAR ONLINE</a:t>
            </a:r>
          </a:p>
          <a:p>
            <a:pPr algn="r" defTabSz="914400"/>
            <a:r>
              <a:rPr lang="es-CL" sz="2000" dirty="0">
                <a:solidFill>
                  <a:schemeClr val="tx1">
                    <a:lumMod val="95000"/>
                    <a:lumOff val="5000"/>
                  </a:schemeClr>
                </a:solidFill>
              </a:rPr>
              <a:t>Es la mejor inversión para desarrollar a Socios independientes</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90242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874760" y="1539195"/>
            <a:ext cx="7056784" cy="4703563"/>
            <a:chOff x="827584" y="1725807"/>
            <a:chExt cx="7056784" cy="4703563"/>
          </a:xfrm>
        </p:grpSpPr>
        <p:pic>
          <p:nvPicPr>
            <p:cNvPr id="4" name="Picture 2" descr="Z:\2014\Imagenes Shutter2014\Computador transparent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84" y="1725807"/>
              <a:ext cx="7056784" cy="47035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6" descr="Captura de pantalla 2015-09-17 a las 15.26.54.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06113" y="2282270"/>
              <a:ext cx="3794079" cy="2583028"/>
            </a:xfrm>
            <a:prstGeom prst="rect">
              <a:avLst/>
            </a:prstGeom>
            <a:effectLst/>
          </p:spPr>
        </p:pic>
      </p:grpSp>
      <p:sp>
        <p:nvSpPr>
          <p:cNvPr id="7" name="2 CuadroTexto"/>
          <p:cNvSpPr txBox="1"/>
          <p:nvPr/>
        </p:nvSpPr>
        <p:spPr>
          <a:xfrm>
            <a:off x="693611" y="561394"/>
            <a:ext cx="6769923" cy="400110"/>
          </a:xfrm>
          <a:prstGeom prst="rect">
            <a:avLst/>
          </a:prstGeom>
          <a:noFill/>
        </p:spPr>
        <p:txBody>
          <a:bodyPr wrap="square" rtlCol="0">
            <a:spAutoFit/>
          </a:bodyPr>
          <a:lstStyle/>
          <a:p>
            <a:r>
              <a:rPr lang="es-MX" sz="2000" b="1" dirty="0">
                <a:gradFill>
                  <a:gsLst>
                    <a:gs pos="0">
                      <a:srgbClr val="48812E"/>
                    </a:gs>
                    <a:gs pos="100000">
                      <a:srgbClr val="A4D04E"/>
                    </a:gs>
                  </a:gsLst>
                  <a:lin ang="0" scaled="1"/>
                </a:gradFill>
              </a:rPr>
              <a:t>Invítalos a tomar los cursos 1 y 2 Online</a:t>
            </a:r>
          </a:p>
        </p:txBody>
      </p:sp>
      <p:grpSp>
        <p:nvGrpSpPr>
          <p:cNvPr id="8" name="Agrupar 7"/>
          <p:cNvGrpSpPr/>
          <p:nvPr/>
        </p:nvGrpSpPr>
        <p:grpSpPr>
          <a:xfrm>
            <a:off x="314679" y="561394"/>
            <a:ext cx="299796" cy="400110"/>
            <a:chOff x="1155335" y="2705377"/>
            <a:chExt cx="299796" cy="400110"/>
          </a:xfrm>
        </p:grpSpPr>
        <p:sp>
          <p:nvSpPr>
            <p:cNvPr id="9" name="Elipse 8"/>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3</a:t>
              </a:r>
            </a:p>
          </p:txBody>
        </p:sp>
      </p:gr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87181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2 CuadroTexto"/>
          <p:cNvSpPr txBox="1"/>
          <p:nvPr/>
        </p:nvSpPr>
        <p:spPr>
          <a:xfrm>
            <a:off x="1113489" y="552063"/>
            <a:ext cx="4251614" cy="1015663"/>
          </a:xfrm>
          <a:prstGeom prst="rect">
            <a:avLst/>
          </a:prstGeom>
          <a:noFill/>
        </p:spPr>
        <p:txBody>
          <a:bodyPr wrap="square" rtlCol="0">
            <a:spAutoFit/>
          </a:bodyPr>
          <a:lstStyle/>
          <a:p>
            <a:r>
              <a:rPr lang="es-MX" sz="2000" b="1" dirty="0">
                <a:gradFill>
                  <a:gsLst>
                    <a:gs pos="0">
                      <a:srgbClr val="48812E"/>
                    </a:gs>
                    <a:gs pos="100000">
                      <a:srgbClr val="A4D04E"/>
                    </a:gs>
                  </a:gsLst>
                  <a:lin ang="0" scaled="1"/>
                </a:gradFill>
              </a:rPr>
              <a:t>Una vez interesados en tu negocio, invítalos a que formen parte de tu core team.</a:t>
            </a:r>
          </a:p>
        </p:txBody>
      </p:sp>
      <p:grpSp>
        <p:nvGrpSpPr>
          <p:cNvPr id="6" name="Agrupar 5"/>
          <p:cNvGrpSpPr/>
          <p:nvPr/>
        </p:nvGrpSpPr>
        <p:grpSpPr>
          <a:xfrm>
            <a:off x="734556" y="705952"/>
            <a:ext cx="299796" cy="400110"/>
            <a:chOff x="1155335" y="2705377"/>
            <a:chExt cx="299796" cy="400110"/>
          </a:xfrm>
        </p:grpSpPr>
        <p:sp>
          <p:nvSpPr>
            <p:cNvPr id="7" name="Elipse 6"/>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4</a:t>
              </a:r>
            </a:p>
          </p:txBody>
        </p:sp>
      </p:gr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7415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204720"/>
            <a:ext cx="8312727" cy="2438400"/>
          </a:xfrm>
          <a:prstGeom prst="rect">
            <a:avLst/>
          </a:prstGeom>
        </p:spPr>
      </p:pic>
      <p:sp>
        <p:nvSpPr>
          <p:cNvPr id="4" name="2 CuadroTexto"/>
          <p:cNvSpPr txBox="1"/>
          <p:nvPr/>
        </p:nvSpPr>
        <p:spPr>
          <a:xfrm>
            <a:off x="413392" y="307152"/>
            <a:ext cx="5847923" cy="646331"/>
          </a:xfrm>
          <a:prstGeom prst="rect">
            <a:avLst/>
          </a:prstGeom>
          <a:noFill/>
        </p:spPr>
        <p:txBody>
          <a:bodyPr wrap="square" rtlCol="0">
            <a:spAutoFit/>
          </a:bodyPr>
          <a:lstStyle/>
          <a:p>
            <a:r>
              <a:rPr lang="es-MX" sz="3600" b="1" dirty="0">
                <a:gradFill>
                  <a:gsLst>
                    <a:gs pos="0">
                      <a:srgbClr val="48812E"/>
                    </a:gs>
                    <a:gs pos="100000">
                      <a:srgbClr val="A4D04E"/>
                    </a:gs>
                  </a:gsLst>
                  <a:lin ang="0" scaled="1"/>
                </a:gradFill>
              </a:rPr>
              <a:t>PRIMEROS 90 DÍAS</a:t>
            </a:r>
          </a:p>
        </p:txBody>
      </p:sp>
      <p:sp>
        <p:nvSpPr>
          <p:cNvPr id="6" name="Rectángulo 5"/>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470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4634"/>
            <a:ext cx="9144000" cy="5549827"/>
          </a:xfrm>
          <a:prstGeom prst="rect">
            <a:avLst/>
          </a:prstGeom>
        </p:spPr>
      </p:pic>
      <p:sp>
        <p:nvSpPr>
          <p:cNvPr id="3" name="2 CuadroTexto"/>
          <p:cNvSpPr txBox="1"/>
          <p:nvPr/>
        </p:nvSpPr>
        <p:spPr>
          <a:xfrm>
            <a:off x="1017510" y="1022038"/>
            <a:ext cx="7108980" cy="830997"/>
          </a:xfrm>
          <a:prstGeom prst="rect">
            <a:avLst/>
          </a:prstGeom>
          <a:noFill/>
        </p:spPr>
        <p:txBody>
          <a:bodyPr wrap="square" rtlCol="0">
            <a:spAutoFit/>
          </a:bodyPr>
          <a:lstStyle/>
          <a:p>
            <a:pPr algn="ctr"/>
            <a:r>
              <a:rPr lang="es-MX" sz="4800" dirty="0">
                <a:solidFill>
                  <a:srgbClr val="48812E"/>
                </a:solidFill>
              </a:rPr>
              <a:t>PLANEEN JUNTOS </a:t>
            </a:r>
          </a:p>
        </p:txBody>
      </p:sp>
    </p:spTree>
    <p:extLst>
      <p:ext uri="{BB962C8B-B14F-4D97-AF65-F5344CB8AC3E}">
        <p14:creationId xmlns:p14="http://schemas.microsoft.com/office/powerpoint/2010/main" val="38567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643810" y="1000437"/>
            <a:ext cx="5720413" cy="2871767"/>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s-MX" sz="3600" b="1" i="1" dirty="0">
                <a:solidFill>
                  <a:schemeClr val="accent6">
                    <a:lumMod val="50000"/>
                  </a:schemeClr>
                </a:solidFill>
              </a:rPr>
              <a:t>Transmitir </a:t>
            </a:r>
            <a:r>
              <a:rPr lang="es-MX" sz="3600" i="1" dirty="0">
                <a:solidFill>
                  <a:schemeClr val="accent6">
                    <a:lumMod val="50000"/>
                  </a:schemeClr>
                </a:solidFill>
              </a:rPr>
              <a:t>conocimientos, es una actitud, ayudar </a:t>
            </a:r>
            <a:br>
              <a:rPr lang="es-MX" sz="3600" i="1" dirty="0">
                <a:solidFill>
                  <a:schemeClr val="accent6">
                    <a:lumMod val="50000"/>
                  </a:schemeClr>
                </a:solidFill>
              </a:rPr>
            </a:br>
            <a:r>
              <a:rPr lang="es-MX" sz="3600" i="1" dirty="0">
                <a:solidFill>
                  <a:schemeClr val="accent6">
                    <a:lumMod val="50000"/>
                  </a:schemeClr>
                </a:solidFill>
              </a:rPr>
              <a:t>a otros es una misión.</a:t>
            </a:r>
            <a:endParaRPr lang="es-MX" i="1" dirty="0">
              <a:solidFill>
                <a:schemeClr val="accent6">
                  <a:lumMod val="50000"/>
                </a:schemeClr>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96566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3701511" y="729593"/>
            <a:ext cx="4991878" cy="3459339"/>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sz="3600" i="1" dirty="0">
                <a:solidFill>
                  <a:srgbClr val="48812E"/>
                </a:solidFill>
              </a:rPr>
              <a:t>La única manera </a:t>
            </a:r>
            <a:br>
              <a:rPr lang="es-MX" sz="3600" i="1" dirty="0">
                <a:solidFill>
                  <a:srgbClr val="48812E"/>
                </a:solidFill>
              </a:rPr>
            </a:br>
            <a:r>
              <a:rPr lang="es-MX" sz="3600" i="1" dirty="0">
                <a:solidFill>
                  <a:srgbClr val="48812E"/>
                </a:solidFill>
              </a:rPr>
              <a:t>de poder acompañar </a:t>
            </a:r>
            <a:br>
              <a:rPr lang="es-MX" sz="3600" i="1" dirty="0">
                <a:solidFill>
                  <a:srgbClr val="48812E"/>
                </a:solidFill>
              </a:rPr>
            </a:br>
            <a:r>
              <a:rPr lang="es-MX" sz="3600" i="1" dirty="0">
                <a:solidFill>
                  <a:srgbClr val="48812E"/>
                </a:solidFill>
              </a:rPr>
              <a:t>en el camino del éxito es enseñar a planear </a:t>
            </a:r>
            <a:br>
              <a:rPr lang="es-MX" sz="3600" i="1" dirty="0">
                <a:solidFill>
                  <a:srgbClr val="48812E"/>
                </a:solidFill>
              </a:rPr>
            </a:br>
            <a:r>
              <a:rPr lang="es-MX" sz="3600" i="1" dirty="0">
                <a:solidFill>
                  <a:srgbClr val="48812E"/>
                </a:solidFill>
              </a:rPr>
              <a:t>y dar seguimiento</a:t>
            </a:r>
            <a:endParaRPr lang="es-MX" i="1" dirty="0">
              <a:solidFill>
                <a:srgbClr val="48812E"/>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71745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44231" y="4672546"/>
            <a:ext cx="2893393" cy="646331"/>
          </a:xfrm>
          <a:prstGeom prst="rect">
            <a:avLst/>
          </a:prstGeom>
        </p:spPr>
        <p:txBody>
          <a:bodyPr wrap="square">
            <a:spAutoFit/>
          </a:bodyPr>
          <a:lstStyle/>
          <a:p>
            <a:pPr algn="ctr" defTabSz="914400"/>
            <a:r>
              <a:rPr lang="es-CL" dirty="0">
                <a:solidFill>
                  <a:srgbClr val="B6D037"/>
                </a:solidFill>
              </a:rPr>
              <a:t>VERSE Y</a:t>
            </a:r>
          </a:p>
          <a:p>
            <a:pPr algn="ctr" defTabSz="914400"/>
            <a:r>
              <a:rPr lang="es-CL" dirty="0">
                <a:solidFill>
                  <a:srgbClr val="B6D037"/>
                </a:solidFill>
              </a:rPr>
              <a:t>SENTIRSE BIEN</a:t>
            </a:r>
          </a:p>
        </p:txBody>
      </p:sp>
      <p:sp>
        <p:nvSpPr>
          <p:cNvPr id="9" name="8 Rectángulo"/>
          <p:cNvSpPr/>
          <p:nvPr/>
        </p:nvSpPr>
        <p:spPr>
          <a:xfrm>
            <a:off x="3923877" y="4672545"/>
            <a:ext cx="1526657" cy="646331"/>
          </a:xfrm>
          <a:prstGeom prst="rect">
            <a:avLst/>
          </a:prstGeom>
        </p:spPr>
        <p:txBody>
          <a:bodyPr wrap="square">
            <a:spAutoFit/>
          </a:bodyPr>
          <a:lstStyle/>
          <a:p>
            <a:pPr algn="ctr" defTabSz="914400"/>
            <a:r>
              <a:rPr lang="es-CL" dirty="0">
                <a:solidFill>
                  <a:srgbClr val="B6D037"/>
                </a:solidFill>
              </a:rPr>
              <a:t>GANAR</a:t>
            </a:r>
          </a:p>
          <a:p>
            <a:pPr algn="ctr" defTabSz="914400"/>
            <a:r>
              <a:rPr lang="es-CL" dirty="0">
                <a:solidFill>
                  <a:srgbClr val="B6D037"/>
                </a:solidFill>
              </a:rPr>
              <a:t>DINERO</a:t>
            </a:r>
          </a:p>
        </p:txBody>
      </p:sp>
      <p:sp>
        <p:nvSpPr>
          <p:cNvPr id="23" name="22 Rectángulo"/>
          <p:cNvSpPr/>
          <p:nvPr/>
        </p:nvSpPr>
        <p:spPr>
          <a:xfrm>
            <a:off x="6904635" y="4672545"/>
            <a:ext cx="1637928" cy="646331"/>
          </a:xfrm>
          <a:prstGeom prst="rect">
            <a:avLst/>
          </a:prstGeom>
        </p:spPr>
        <p:txBody>
          <a:bodyPr wrap="square">
            <a:spAutoFit/>
          </a:bodyPr>
          <a:lstStyle/>
          <a:p>
            <a:pPr algn="ctr" defTabSz="914400"/>
            <a:r>
              <a:rPr lang="es-CL" dirty="0">
                <a:solidFill>
                  <a:srgbClr val="B6D037"/>
                </a:solidFill>
              </a:rPr>
              <a:t>PASARLA</a:t>
            </a:r>
          </a:p>
          <a:p>
            <a:pPr algn="ctr" defTabSz="914400"/>
            <a:r>
              <a:rPr lang="es-CL" dirty="0">
                <a:solidFill>
                  <a:srgbClr val="B6D037"/>
                </a:solidFill>
              </a:rPr>
              <a:t>BIEN</a:t>
            </a:r>
          </a:p>
        </p:txBody>
      </p:sp>
      <p:sp>
        <p:nvSpPr>
          <p:cNvPr id="26" name="2 CuadroTexto"/>
          <p:cNvSpPr txBox="1"/>
          <p:nvPr/>
        </p:nvSpPr>
        <p:spPr>
          <a:xfrm>
            <a:off x="413392" y="307152"/>
            <a:ext cx="5878920"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HABLA DE POR QUÉ SER PARTE DE ORIFLAME</a:t>
            </a:r>
          </a:p>
        </p:txBody>
      </p:sp>
      <p:sp>
        <p:nvSpPr>
          <p:cNvPr id="27" name="Rectángulo 26"/>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1660"/>
            <a:ext cx="9144000" cy="1475232"/>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08369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411814" y="4900378"/>
            <a:ext cx="6487517" cy="145377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s-MX" sz="3600" i="1" dirty="0">
                <a:gradFill flip="none" rotWithShape="1">
                  <a:gsLst>
                    <a:gs pos="0">
                      <a:srgbClr val="48812E"/>
                    </a:gs>
                    <a:gs pos="100000">
                      <a:srgbClr val="A4D04E"/>
                    </a:gs>
                  </a:gsLst>
                  <a:lin ang="8100000" scaled="1"/>
                  <a:tileRect/>
                </a:gradFill>
              </a:rPr>
              <a:t>UN OBJETIVO SIN UN PLAN SÓLO </a:t>
            </a:r>
            <a:r>
              <a:rPr lang="es-MX" sz="3600" b="1" i="1" dirty="0">
                <a:gradFill flip="none" rotWithShape="1">
                  <a:gsLst>
                    <a:gs pos="0">
                      <a:srgbClr val="48812E"/>
                    </a:gs>
                    <a:gs pos="100000">
                      <a:srgbClr val="A4D04E"/>
                    </a:gs>
                  </a:gsLst>
                  <a:lin ang="8100000" scaled="1"/>
                  <a:tileRect/>
                </a:gradFill>
              </a:rPr>
              <a:t>ES UN DESEO</a:t>
            </a:r>
            <a:endParaRPr lang="es-MX" b="1" i="1" dirty="0">
              <a:gradFill flip="none" rotWithShape="1">
                <a:gsLst>
                  <a:gs pos="0">
                    <a:srgbClr val="48812E"/>
                  </a:gs>
                  <a:gs pos="100000">
                    <a:srgbClr val="A4D04E"/>
                  </a:gs>
                </a:gsLst>
                <a:lin ang="8100000" scaled="1"/>
                <a:tileRect/>
              </a:gradFill>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8556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1232908" y="571764"/>
            <a:ext cx="6487517" cy="145377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s-MX" sz="3600" i="1" dirty="0">
                <a:gradFill flip="none" rotWithShape="1">
                  <a:gsLst>
                    <a:gs pos="0">
                      <a:srgbClr val="48812E"/>
                    </a:gs>
                    <a:gs pos="100000">
                      <a:srgbClr val="A4D04E"/>
                    </a:gs>
                  </a:gsLst>
                  <a:lin ang="8100000" scaled="1"/>
                  <a:tileRect/>
                </a:gradFill>
              </a:rPr>
              <a:t>El </a:t>
            </a:r>
            <a:r>
              <a:rPr lang="es-MX" sz="3600" b="1" i="1" dirty="0">
                <a:gradFill flip="none" rotWithShape="1">
                  <a:gsLst>
                    <a:gs pos="0">
                      <a:srgbClr val="48812E"/>
                    </a:gs>
                    <a:gs pos="100000">
                      <a:srgbClr val="A4D04E"/>
                    </a:gs>
                  </a:gsLst>
                  <a:lin ang="8100000" scaled="1"/>
                  <a:tileRect/>
                </a:gradFill>
              </a:rPr>
              <a:t>seguimiento constante </a:t>
            </a:r>
            <a:br>
              <a:rPr lang="es-MX" sz="3600" b="1" i="1" dirty="0">
                <a:gradFill flip="none" rotWithShape="1">
                  <a:gsLst>
                    <a:gs pos="0">
                      <a:srgbClr val="48812E"/>
                    </a:gs>
                    <a:gs pos="100000">
                      <a:srgbClr val="A4D04E"/>
                    </a:gs>
                  </a:gsLst>
                  <a:lin ang="8100000" scaled="1"/>
                  <a:tileRect/>
                </a:gradFill>
              </a:rPr>
            </a:br>
            <a:r>
              <a:rPr lang="es-MX" sz="3600" i="1" dirty="0">
                <a:gradFill flip="none" rotWithShape="1">
                  <a:gsLst>
                    <a:gs pos="0">
                      <a:srgbClr val="48812E"/>
                    </a:gs>
                    <a:gs pos="100000">
                      <a:srgbClr val="A4D04E"/>
                    </a:gs>
                  </a:gsLst>
                  <a:lin ang="8100000" scaled="1"/>
                  <a:tileRect/>
                </a:gradFill>
              </a:rPr>
              <a:t>nos permite un verdadero desarrollo integral</a:t>
            </a:r>
            <a:endParaRPr lang="es-MX" b="1"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7078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Rectángulo"/>
          <p:cNvSpPr/>
          <p:nvPr/>
        </p:nvSpPr>
        <p:spPr>
          <a:xfrm>
            <a:off x="1440383" y="2566800"/>
            <a:ext cx="5265217" cy="2862322"/>
          </a:xfrm>
          <a:prstGeom prst="rect">
            <a:avLst/>
          </a:prstGeom>
        </p:spPr>
        <p:txBody>
          <a:bodyPr wrap="square">
            <a:spAutoFit/>
          </a:bodyPr>
          <a:lstStyle/>
          <a:p>
            <a:r>
              <a:rPr lang="es-MX" sz="2000" dirty="0"/>
              <a:t>Definir Meta y dar seguimiento.</a:t>
            </a:r>
          </a:p>
          <a:p>
            <a:endParaRPr lang="es-MX" sz="2000" dirty="0"/>
          </a:p>
          <a:p>
            <a:r>
              <a:rPr lang="es-MX" sz="2000" dirty="0"/>
              <a:t>Revisen su primer pedido, explica como usar y pagar el crédito Oriflame.</a:t>
            </a:r>
          </a:p>
          <a:p>
            <a:endParaRPr lang="es-MX" sz="2000" dirty="0"/>
          </a:p>
          <a:p>
            <a:r>
              <a:rPr lang="es-MX" sz="2000" dirty="0"/>
              <a:t>Curso 1 y 2 presencial </a:t>
            </a:r>
          </a:p>
          <a:p>
            <a:endParaRPr lang="es-MX" sz="2000" dirty="0"/>
          </a:p>
          <a:p>
            <a:endParaRPr lang="es-MX" sz="2000" dirty="0"/>
          </a:p>
          <a:p>
            <a:endParaRPr lang="es-MX" sz="2000" dirty="0"/>
          </a:p>
        </p:txBody>
      </p:sp>
      <p:sp>
        <p:nvSpPr>
          <p:cNvPr id="6" name="2 CuadroTexto"/>
          <p:cNvSpPr txBox="1"/>
          <p:nvPr/>
        </p:nvSpPr>
        <p:spPr>
          <a:xfrm>
            <a:off x="413392" y="307152"/>
            <a:ext cx="7041293"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PRINCIPALES ACTIVIDADES DEL </a:t>
            </a:r>
            <a:r>
              <a:rPr lang="es-MX" sz="3600" b="1" dirty="0">
                <a:gradFill>
                  <a:gsLst>
                    <a:gs pos="0">
                      <a:srgbClr val="48812E"/>
                    </a:gs>
                    <a:gs pos="100000">
                      <a:srgbClr val="A4D04E"/>
                    </a:gs>
                  </a:gsLst>
                  <a:lin ang="0" scaled="1"/>
                </a:gradFill>
              </a:rPr>
              <a:t>CATÁLOGO 2</a:t>
            </a:r>
          </a:p>
        </p:txBody>
      </p:sp>
      <p:sp>
        <p:nvSpPr>
          <p:cNvPr id="7" name="Rectángulo 6"/>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9" name="Agrupar 8"/>
          <p:cNvGrpSpPr/>
          <p:nvPr/>
        </p:nvGrpSpPr>
        <p:grpSpPr>
          <a:xfrm>
            <a:off x="1066847" y="2583457"/>
            <a:ext cx="299796" cy="400110"/>
            <a:chOff x="1155335" y="2705377"/>
            <a:chExt cx="299796" cy="400110"/>
          </a:xfrm>
        </p:grpSpPr>
        <p:sp>
          <p:nvSpPr>
            <p:cNvPr id="10" name="Elipse 9"/>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1</a:t>
              </a:r>
            </a:p>
          </p:txBody>
        </p:sp>
      </p:grpSp>
      <p:grpSp>
        <p:nvGrpSpPr>
          <p:cNvPr id="12" name="Agrupar 11"/>
          <p:cNvGrpSpPr/>
          <p:nvPr/>
        </p:nvGrpSpPr>
        <p:grpSpPr>
          <a:xfrm>
            <a:off x="1066847" y="3324481"/>
            <a:ext cx="299796" cy="400110"/>
            <a:chOff x="1155335" y="2705377"/>
            <a:chExt cx="299796" cy="400110"/>
          </a:xfrm>
        </p:grpSpPr>
        <p:sp>
          <p:nvSpPr>
            <p:cNvPr id="13" name="Elipse 12"/>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2</a:t>
              </a:r>
            </a:p>
          </p:txBody>
        </p:sp>
      </p:grpSp>
      <p:grpSp>
        <p:nvGrpSpPr>
          <p:cNvPr id="15" name="Agrupar 14"/>
          <p:cNvGrpSpPr/>
          <p:nvPr/>
        </p:nvGrpSpPr>
        <p:grpSpPr>
          <a:xfrm>
            <a:off x="1066847" y="4103328"/>
            <a:ext cx="299796" cy="400110"/>
            <a:chOff x="1155335" y="2705377"/>
            <a:chExt cx="299796" cy="400110"/>
          </a:xfrm>
        </p:grpSpPr>
        <p:sp>
          <p:nvSpPr>
            <p:cNvPr id="16" name="Elipse 15"/>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3</a:t>
              </a:r>
            </a:p>
          </p:txBody>
        </p:sp>
      </p:gr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152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204720"/>
            <a:ext cx="8312727" cy="2438400"/>
          </a:xfrm>
          <a:prstGeom prst="rect">
            <a:avLst/>
          </a:prstGeom>
        </p:spPr>
      </p:pic>
      <p:sp>
        <p:nvSpPr>
          <p:cNvPr id="6" name="Rectángulo 5"/>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
        <p:nvSpPr>
          <p:cNvPr id="8" name="2 CuadroTexto"/>
          <p:cNvSpPr txBox="1"/>
          <p:nvPr/>
        </p:nvSpPr>
        <p:spPr>
          <a:xfrm>
            <a:off x="413392" y="307152"/>
            <a:ext cx="5847923" cy="646331"/>
          </a:xfrm>
          <a:prstGeom prst="rect">
            <a:avLst/>
          </a:prstGeom>
          <a:noFill/>
        </p:spPr>
        <p:txBody>
          <a:bodyPr wrap="square" rtlCol="0">
            <a:spAutoFit/>
          </a:bodyPr>
          <a:lstStyle/>
          <a:p>
            <a:r>
              <a:rPr lang="es-MX" sz="3600" b="1" dirty="0">
                <a:gradFill>
                  <a:gsLst>
                    <a:gs pos="0">
                      <a:srgbClr val="48812E"/>
                    </a:gs>
                    <a:gs pos="100000">
                      <a:srgbClr val="A4D04E"/>
                    </a:gs>
                  </a:gsLst>
                  <a:lin ang="0" scaled="1"/>
                </a:gradFill>
              </a:rPr>
              <a:t>PRIMEROS 90 DÍAS</a:t>
            </a:r>
          </a:p>
        </p:txBody>
      </p:sp>
    </p:spTree>
    <p:extLst>
      <p:ext uri="{BB962C8B-B14F-4D97-AF65-F5344CB8AC3E}">
        <p14:creationId xmlns:p14="http://schemas.microsoft.com/office/powerpoint/2010/main" val="47605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73060"/>
          </a:xfrm>
          <a:prstGeom prst="rect">
            <a:avLst/>
          </a:prstGeom>
        </p:spPr>
      </p:pic>
      <p:sp>
        <p:nvSpPr>
          <p:cNvPr id="2" name="1 CuadroTexto"/>
          <p:cNvSpPr txBox="1"/>
          <p:nvPr/>
        </p:nvSpPr>
        <p:spPr>
          <a:xfrm>
            <a:off x="1243896" y="4572895"/>
            <a:ext cx="6656208" cy="1200329"/>
          </a:xfrm>
          <a:prstGeom prst="rect">
            <a:avLst/>
          </a:prstGeom>
          <a:noFill/>
        </p:spPr>
        <p:txBody>
          <a:bodyPr wrap="square" rtlCol="0">
            <a:spAutoFit/>
          </a:bodyPr>
          <a:lstStyle/>
          <a:p>
            <a:pPr algn="ctr"/>
            <a:r>
              <a:rPr lang="es-MX" sz="3600" dirty="0">
                <a:solidFill>
                  <a:schemeClr val="accent3">
                    <a:lumMod val="50000"/>
                  </a:schemeClr>
                </a:solidFill>
              </a:rPr>
              <a:t>HAZLOS SENTIR PARTE </a:t>
            </a:r>
            <a:br>
              <a:rPr lang="es-MX" sz="3600" dirty="0">
                <a:solidFill>
                  <a:schemeClr val="accent3">
                    <a:lumMod val="50000"/>
                  </a:schemeClr>
                </a:solidFill>
              </a:rPr>
            </a:br>
            <a:r>
              <a:rPr lang="es-MX" sz="3600" dirty="0">
                <a:solidFill>
                  <a:schemeClr val="accent3">
                    <a:lumMod val="50000"/>
                  </a:schemeClr>
                </a:solidFill>
              </a:rPr>
              <a:t>DEL EQUIPO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59662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0" y="599221"/>
            <a:ext cx="9144000"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s-MX" sz="3600" b="1" i="1" dirty="0">
                <a:gradFill flip="none" rotWithShape="1">
                  <a:gsLst>
                    <a:gs pos="0">
                      <a:srgbClr val="48812E"/>
                    </a:gs>
                    <a:gs pos="100000">
                      <a:srgbClr val="A4D04E"/>
                    </a:gs>
                  </a:gsLst>
                  <a:lin ang="8100000" scaled="1"/>
                  <a:tileRect/>
                </a:gradFill>
              </a:rPr>
              <a:t>Siempre reconoce</a:t>
            </a:r>
            <a:br>
              <a:rPr lang="es-MX" sz="3600" b="1" i="1" dirty="0">
                <a:gradFill flip="none" rotWithShape="1">
                  <a:gsLst>
                    <a:gs pos="0">
                      <a:srgbClr val="48812E"/>
                    </a:gs>
                    <a:gs pos="100000">
                      <a:srgbClr val="A4D04E"/>
                    </a:gs>
                  </a:gsLst>
                  <a:lin ang="8100000" scaled="1"/>
                  <a:tileRect/>
                </a:gradFill>
              </a:rPr>
            </a:br>
            <a:r>
              <a:rPr lang="es-MX" sz="3600" i="1" dirty="0">
                <a:gradFill flip="none" rotWithShape="1">
                  <a:gsLst>
                    <a:gs pos="0">
                      <a:srgbClr val="48812E"/>
                    </a:gs>
                    <a:gs pos="100000">
                      <a:srgbClr val="A4D04E"/>
                    </a:gs>
                  </a:gsLst>
                  <a:lin ang="8100000" scaled="1"/>
                  <a:tileRect/>
                </a:gradFill>
              </a:rPr>
              <a:t>los esfuerzos </a:t>
            </a:r>
            <a:br>
              <a:rPr lang="es-MX" sz="3600" i="1" dirty="0">
                <a:gradFill flip="none" rotWithShape="1">
                  <a:gsLst>
                    <a:gs pos="0">
                      <a:srgbClr val="48812E"/>
                    </a:gs>
                    <a:gs pos="100000">
                      <a:srgbClr val="A4D04E"/>
                    </a:gs>
                  </a:gsLst>
                  <a:lin ang="8100000" scaled="1"/>
                  <a:tileRect/>
                </a:gradFill>
              </a:rPr>
            </a:br>
            <a:r>
              <a:rPr lang="es-MX" sz="3600" i="1" dirty="0">
                <a:gradFill flip="none" rotWithShape="1">
                  <a:gsLst>
                    <a:gs pos="0">
                      <a:srgbClr val="48812E"/>
                    </a:gs>
                    <a:gs pos="100000">
                      <a:srgbClr val="A4D04E"/>
                    </a:gs>
                  </a:gsLst>
                  <a:lin ang="8100000" scaled="1"/>
                  <a:tileRect/>
                </a:gradFill>
              </a:rPr>
              <a:t>y logros concretos</a:t>
            </a:r>
            <a:endParaRPr lang="es-MX" i="1" dirty="0">
              <a:gradFill flip="none" rotWithShape="1">
                <a:gsLst>
                  <a:gs pos="0">
                    <a:srgbClr val="48812E"/>
                  </a:gs>
                  <a:gs pos="100000">
                    <a:srgbClr val="A4D04E"/>
                  </a:gs>
                </a:gsLst>
                <a:lin ang="8100000" scaled="1"/>
                <a:tileRect/>
              </a:gradFill>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5256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4581331" y="1578935"/>
            <a:ext cx="4394718" cy="369286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sz="3600" i="1" dirty="0">
                <a:gradFill flip="none" rotWithShape="1">
                  <a:gsLst>
                    <a:gs pos="0">
                      <a:srgbClr val="48812E"/>
                    </a:gs>
                    <a:gs pos="100000">
                      <a:srgbClr val="A4D04E"/>
                    </a:gs>
                  </a:gsLst>
                  <a:lin ang="8100000" scaled="1"/>
                  <a:tileRect/>
                </a:gradFill>
              </a:rPr>
              <a:t>Nada motiva </a:t>
            </a:r>
            <a:br>
              <a:rPr lang="es-MX" sz="3600" i="1" dirty="0">
                <a:gradFill flip="none" rotWithShape="1">
                  <a:gsLst>
                    <a:gs pos="0">
                      <a:srgbClr val="48812E"/>
                    </a:gs>
                    <a:gs pos="100000">
                      <a:srgbClr val="A4D04E"/>
                    </a:gs>
                  </a:gsLst>
                  <a:lin ang="8100000" scaled="1"/>
                  <a:tileRect/>
                </a:gradFill>
              </a:rPr>
            </a:br>
            <a:r>
              <a:rPr lang="es-MX" sz="3600" i="1" dirty="0">
                <a:gradFill flip="none" rotWithShape="1">
                  <a:gsLst>
                    <a:gs pos="0">
                      <a:srgbClr val="48812E"/>
                    </a:gs>
                    <a:gs pos="100000">
                      <a:srgbClr val="A4D04E"/>
                    </a:gs>
                  </a:gsLst>
                  <a:lin ang="8100000" scaled="1"/>
                  <a:tileRect/>
                </a:gradFill>
              </a:rPr>
              <a:t>más que el éxito, </a:t>
            </a:r>
            <a:br>
              <a:rPr lang="es-MX" sz="3600" i="1" dirty="0">
                <a:gradFill flip="none" rotWithShape="1">
                  <a:gsLst>
                    <a:gs pos="0">
                      <a:srgbClr val="48812E"/>
                    </a:gs>
                    <a:gs pos="100000">
                      <a:srgbClr val="A4D04E"/>
                    </a:gs>
                  </a:gsLst>
                  <a:lin ang="8100000" scaled="1"/>
                  <a:tileRect/>
                </a:gradFill>
              </a:rPr>
            </a:br>
            <a:r>
              <a:rPr lang="es-MX" sz="3600" i="1" dirty="0">
                <a:gradFill flip="none" rotWithShape="1">
                  <a:gsLst>
                    <a:gs pos="0">
                      <a:srgbClr val="48812E"/>
                    </a:gs>
                    <a:gs pos="100000">
                      <a:srgbClr val="A4D04E"/>
                    </a:gs>
                  </a:gsLst>
                  <a:lin ang="8100000" scaled="1"/>
                  <a:tileRect/>
                </a:gradFill>
              </a:rPr>
              <a:t>y el reconocimiento es la consecuencia de este éxito</a:t>
            </a:r>
            <a:endParaRPr lang="es-MX"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72047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1440383" y="2566800"/>
            <a:ext cx="6626657" cy="1015663"/>
          </a:xfrm>
          <a:prstGeom prst="rect">
            <a:avLst/>
          </a:prstGeom>
        </p:spPr>
        <p:txBody>
          <a:bodyPr wrap="square">
            <a:spAutoFit/>
          </a:bodyPr>
          <a:lstStyle/>
          <a:p>
            <a:r>
              <a:rPr lang="es-MX" sz="2000" dirty="0">
                <a:solidFill>
                  <a:prstClr val="black"/>
                </a:solidFill>
              </a:rPr>
              <a:t>Curso Belleza Total</a:t>
            </a:r>
          </a:p>
          <a:p>
            <a:endParaRPr lang="es-MX" sz="2000" dirty="0">
              <a:solidFill>
                <a:prstClr val="black"/>
              </a:solidFill>
            </a:endParaRPr>
          </a:p>
          <a:p>
            <a:r>
              <a:rPr lang="es-MX" sz="2000" dirty="0">
                <a:solidFill>
                  <a:prstClr val="black"/>
                </a:solidFill>
              </a:rPr>
              <a:t>Las actividades recurrentes de cada catálogo</a:t>
            </a:r>
          </a:p>
        </p:txBody>
      </p:sp>
      <p:sp>
        <p:nvSpPr>
          <p:cNvPr id="7" name="2 CuadroTexto"/>
          <p:cNvSpPr txBox="1"/>
          <p:nvPr/>
        </p:nvSpPr>
        <p:spPr>
          <a:xfrm>
            <a:off x="413392" y="307152"/>
            <a:ext cx="7041293"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PRINCIPALES ACTIVIDADES DEL </a:t>
            </a:r>
            <a:r>
              <a:rPr lang="es-MX" sz="3600" b="1" dirty="0">
                <a:gradFill>
                  <a:gsLst>
                    <a:gs pos="0">
                      <a:srgbClr val="48812E"/>
                    </a:gs>
                    <a:gs pos="100000">
                      <a:srgbClr val="A4D04E"/>
                    </a:gs>
                  </a:gsLst>
                  <a:lin ang="0" scaled="1"/>
                </a:gradFill>
              </a:rPr>
              <a:t>CATÁLOGO 3</a:t>
            </a:r>
          </a:p>
        </p:txBody>
      </p:sp>
      <p:sp>
        <p:nvSpPr>
          <p:cNvPr id="8" name="Rectángulo 7"/>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10" name="Agrupar 9"/>
          <p:cNvGrpSpPr/>
          <p:nvPr/>
        </p:nvGrpSpPr>
        <p:grpSpPr>
          <a:xfrm>
            <a:off x="1066847" y="2583457"/>
            <a:ext cx="299796" cy="400110"/>
            <a:chOff x="1155335" y="2705377"/>
            <a:chExt cx="299796" cy="400110"/>
          </a:xfrm>
        </p:grpSpPr>
        <p:sp>
          <p:nvSpPr>
            <p:cNvPr id="11" name="Elipse 10"/>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1</a:t>
              </a:r>
            </a:p>
          </p:txBody>
        </p:sp>
      </p:grpSp>
      <p:grpSp>
        <p:nvGrpSpPr>
          <p:cNvPr id="13" name="Agrupar 12"/>
          <p:cNvGrpSpPr/>
          <p:nvPr/>
        </p:nvGrpSpPr>
        <p:grpSpPr>
          <a:xfrm>
            <a:off x="1066847" y="3182241"/>
            <a:ext cx="299796" cy="400110"/>
            <a:chOff x="1155335" y="2705377"/>
            <a:chExt cx="299796" cy="400110"/>
          </a:xfrm>
        </p:grpSpPr>
        <p:sp>
          <p:nvSpPr>
            <p:cNvPr id="14" name="Elipse 13"/>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2</a:t>
              </a:r>
            </a:p>
          </p:txBody>
        </p:sp>
      </p:gr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22241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204720"/>
            <a:ext cx="8312727" cy="2438400"/>
          </a:xfrm>
          <a:prstGeom prst="rect">
            <a:avLst/>
          </a:prstGeom>
        </p:spPr>
      </p:pic>
      <p:sp>
        <p:nvSpPr>
          <p:cNvPr id="6" name="Rectángulo 5"/>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
        <p:nvSpPr>
          <p:cNvPr id="8" name="2 CuadroTexto"/>
          <p:cNvSpPr txBox="1"/>
          <p:nvPr/>
        </p:nvSpPr>
        <p:spPr>
          <a:xfrm>
            <a:off x="413392" y="307152"/>
            <a:ext cx="5847923" cy="646331"/>
          </a:xfrm>
          <a:prstGeom prst="rect">
            <a:avLst/>
          </a:prstGeom>
          <a:noFill/>
        </p:spPr>
        <p:txBody>
          <a:bodyPr wrap="square" rtlCol="0">
            <a:spAutoFit/>
          </a:bodyPr>
          <a:lstStyle/>
          <a:p>
            <a:r>
              <a:rPr lang="es-MX" sz="3600" b="1" dirty="0">
                <a:gradFill>
                  <a:gsLst>
                    <a:gs pos="0">
                      <a:srgbClr val="48812E"/>
                    </a:gs>
                    <a:gs pos="100000">
                      <a:srgbClr val="A4D04E"/>
                    </a:gs>
                  </a:gsLst>
                  <a:lin ang="0" scaled="1"/>
                </a:gradFill>
              </a:rPr>
              <a:t>PRIMEROS 90 DÍAS</a:t>
            </a:r>
          </a:p>
        </p:txBody>
      </p:sp>
    </p:spTree>
    <p:extLst>
      <p:ext uri="{BB962C8B-B14F-4D97-AF65-F5344CB8AC3E}">
        <p14:creationId xmlns:p14="http://schemas.microsoft.com/office/powerpoint/2010/main" val="6351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150698" y="3289515"/>
            <a:ext cx="4497355" cy="2308324"/>
          </a:xfrm>
          <a:prstGeom prst="rect">
            <a:avLst/>
          </a:prstGeom>
          <a:noFill/>
        </p:spPr>
        <p:txBody>
          <a:bodyPr wrap="square" rtlCol="0">
            <a:spAutoFit/>
          </a:bodyPr>
          <a:lstStyle/>
          <a:p>
            <a:pPr algn="r"/>
            <a:r>
              <a:rPr lang="es-MX" sz="4800" dirty="0">
                <a:solidFill>
                  <a:schemeClr val="accent3">
                    <a:lumMod val="50000"/>
                  </a:schemeClr>
                </a:solidFill>
              </a:rPr>
              <a:t>AYÚDALOS </a:t>
            </a:r>
            <a:br>
              <a:rPr lang="es-MX" sz="4800" dirty="0">
                <a:solidFill>
                  <a:schemeClr val="accent3">
                    <a:lumMod val="50000"/>
                  </a:schemeClr>
                </a:solidFill>
              </a:rPr>
            </a:br>
            <a:r>
              <a:rPr lang="es-MX" sz="4800" dirty="0">
                <a:solidFill>
                  <a:schemeClr val="accent3">
                    <a:lumMod val="50000"/>
                  </a:schemeClr>
                </a:solidFill>
              </a:rPr>
              <a:t>A TOMAR DECISIONES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 y="139820"/>
            <a:ext cx="4897345" cy="515251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33650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40440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600038" y="1357700"/>
            <a:ext cx="6865085"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s-MX" sz="3600" b="1" i="1" dirty="0">
                <a:gradFill flip="none" rotWithShape="1">
                  <a:gsLst>
                    <a:gs pos="0">
                      <a:srgbClr val="48812E"/>
                    </a:gs>
                    <a:gs pos="100000">
                      <a:srgbClr val="A4D04E"/>
                    </a:gs>
                  </a:gsLst>
                  <a:lin ang="8100000" scaled="1"/>
                  <a:tileRect/>
                </a:gradFill>
              </a:rPr>
              <a:t>COMPROMÉTELOS</a:t>
            </a:r>
            <a:endParaRPr lang="es-MX" b="1"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6999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1465580" y="1083172"/>
            <a:ext cx="6865085"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s-MX" sz="3600" b="1" i="1" dirty="0">
                <a:gradFill flip="none" rotWithShape="1">
                  <a:gsLst>
                    <a:gs pos="0">
                      <a:srgbClr val="48812E"/>
                    </a:gs>
                    <a:gs pos="100000">
                      <a:srgbClr val="A4D04E"/>
                    </a:gs>
                  </a:gsLst>
                  <a:lin ang="8100000" scaled="1"/>
                  <a:tileRect/>
                </a:gradFill>
              </a:rPr>
              <a:t>COMPROMISO</a:t>
            </a:r>
          </a:p>
          <a:p>
            <a:pPr algn="r">
              <a:lnSpc>
                <a:spcPct val="80000"/>
              </a:lnSpc>
            </a:pPr>
            <a:r>
              <a:rPr lang="es-MX" sz="3600" i="1" dirty="0">
                <a:gradFill flip="none" rotWithShape="1">
                  <a:gsLst>
                    <a:gs pos="0">
                      <a:srgbClr val="48812E"/>
                    </a:gs>
                    <a:gs pos="100000">
                      <a:srgbClr val="A4D04E"/>
                    </a:gs>
                  </a:gsLst>
                  <a:lin ang="8100000" scaled="1"/>
                  <a:tileRect/>
                </a:gradFill>
              </a:rPr>
              <a:t>ES TOMAR UNA </a:t>
            </a:r>
            <a:r>
              <a:rPr lang="es-MX" sz="3600" b="1" i="1" dirty="0">
                <a:gradFill flip="none" rotWithShape="1">
                  <a:gsLst>
                    <a:gs pos="0">
                      <a:srgbClr val="48812E"/>
                    </a:gs>
                    <a:gs pos="100000">
                      <a:srgbClr val="A4D04E"/>
                    </a:gs>
                  </a:gsLst>
                  <a:lin ang="8100000" scaled="1"/>
                  <a:tileRect/>
                </a:gradFill>
              </a:rPr>
              <a:t>DECISIÓN</a:t>
            </a:r>
            <a:endParaRPr lang="es-MX" b="1"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43478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1 Título"/>
          <p:cNvSpPr txBox="1">
            <a:spLocks/>
          </p:cNvSpPr>
          <p:nvPr/>
        </p:nvSpPr>
        <p:spPr>
          <a:xfrm>
            <a:off x="1587500" y="1306692"/>
            <a:ext cx="6865085"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s-MX" sz="3600" b="1" i="1" dirty="0">
                <a:gradFill flip="none" rotWithShape="1">
                  <a:gsLst>
                    <a:gs pos="0">
                      <a:srgbClr val="48812E"/>
                    </a:gs>
                    <a:gs pos="100000">
                      <a:srgbClr val="A4D04E"/>
                    </a:gs>
                  </a:gsLst>
                  <a:lin ang="8100000" scaled="1"/>
                  <a:tileRect/>
                </a:gradFill>
              </a:rPr>
              <a:t>ATENCIÓN</a:t>
            </a:r>
          </a:p>
          <a:p>
            <a:pPr algn="r">
              <a:lnSpc>
                <a:spcPct val="80000"/>
              </a:lnSpc>
            </a:pPr>
            <a:r>
              <a:rPr lang="es-MX" sz="3600" b="1" i="1" dirty="0">
                <a:gradFill flip="none" rotWithShape="1">
                  <a:gsLst>
                    <a:gs pos="0">
                      <a:srgbClr val="48812E"/>
                    </a:gs>
                    <a:gs pos="100000">
                      <a:srgbClr val="A4D04E"/>
                    </a:gs>
                  </a:gsLst>
                  <a:lin ang="8100000" scaled="1"/>
                  <a:tileRect/>
                </a:gradFill>
              </a:rPr>
              <a:t>FOCALIZADA</a:t>
            </a:r>
            <a:endParaRPr lang="es-MX" b="1"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3830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5" name="1 Título"/>
          <p:cNvSpPr txBox="1">
            <a:spLocks/>
          </p:cNvSpPr>
          <p:nvPr/>
        </p:nvSpPr>
        <p:spPr>
          <a:xfrm>
            <a:off x="3577857" y="1876397"/>
            <a:ext cx="4945715" cy="174056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s-MX" sz="3600" b="1" i="1" dirty="0">
                <a:solidFill>
                  <a:schemeClr val="bg1"/>
                </a:solidFill>
              </a:rPr>
              <a:t>PREPÁRATE MENTALMENTE</a:t>
            </a:r>
            <a:endParaRPr lang="es-MX" b="1" i="1" dirty="0">
              <a:solidFill>
                <a:schemeClr val="bg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422643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0" y="1103492"/>
            <a:ext cx="9144000"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s-MX" sz="3600" i="1" dirty="0">
                <a:gradFill flip="none" rotWithShape="1">
                  <a:gsLst>
                    <a:gs pos="0">
                      <a:srgbClr val="48812E"/>
                    </a:gs>
                    <a:gs pos="100000">
                      <a:srgbClr val="A4D04E"/>
                    </a:gs>
                  </a:gsLst>
                  <a:lin ang="8100000" scaled="1"/>
                  <a:tileRect/>
                </a:gradFill>
              </a:rPr>
              <a:t>EVITA</a:t>
            </a:r>
            <a:r>
              <a:rPr lang="es-MX" sz="3600" b="1" i="1" dirty="0">
                <a:gradFill flip="none" rotWithShape="1">
                  <a:gsLst>
                    <a:gs pos="0">
                      <a:srgbClr val="48812E"/>
                    </a:gs>
                    <a:gs pos="100000">
                      <a:srgbClr val="A4D04E"/>
                    </a:gs>
                  </a:gsLst>
                  <a:lin ang="8100000" scaled="1"/>
                  <a:tileRect/>
                </a:gradFill>
              </a:rPr>
              <a:t> DISTRACCIONES</a:t>
            </a:r>
            <a:endParaRPr lang="es-MX" b="1" i="1" dirty="0">
              <a:gradFill flip="none" rotWithShape="1">
                <a:gsLst>
                  <a:gs pos="0">
                    <a:srgbClr val="48812E"/>
                  </a:gs>
                  <a:gs pos="100000">
                    <a:srgbClr val="A4D04E"/>
                  </a:gs>
                </a:gsLst>
                <a:lin ang="8100000" scaled="1"/>
                <a:tileRect/>
              </a:gra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84216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 Título"/>
          <p:cNvSpPr txBox="1">
            <a:spLocks/>
          </p:cNvSpPr>
          <p:nvPr/>
        </p:nvSpPr>
        <p:spPr>
          <a:xfrm>
            <a:off x="0" y="1103492"/>
            <a:ext cx="9144000" cy="1451003"/>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s-MX" sz="3600" i="1" dirty="0">
                <a:gradFill flip="none" rotWithShape="1">
                  <a:gsLst>
                    <a:gs pos="0">
                      <a:srgbClr val="48812E"/>
                    </a:gs>
                    <a:gs pos="100000">
                      <a:srgbClr val="A4D04E"/>
                    </a:gs>
                  </a:gsLst>
                  <a:lin ang="8100000" scaled="1"/>
                  <a:tileRect/>
                </a:gradFill>
              </a:rPr>
              <a:t>IMAGEN </a:t>
            </a:r>
            <a:r>
              <a:rPr lang="es-MX" sz="3600" b="1" i="1" dirty="0">
                <a:gradFill flip="none" rotWithShape="1">
                  <a:gsLst>
                    <a:gs pos="0">
                      <a:srgbClr val="48812E"/>
                    </a:gs>
                    <a:gs pos="100000">
                      <a:srgbClr val="A4D04E"/>
                    </a:gs>
                  </a:gsLst>
                  <a:lin ang="8100000" scaled="1"/>
                  <a:tileRect/>
                </a:gradFill>
              </a:rPr>
              <a:t>POSITIVA</a:t>
            </a:r>
            <a:endParaRPr lang="es-MX" b="1" i="1" dirty="0">
              <a:gradFill flip="none" rotWithShape="1">
                <a:gsLst>
                  <a:gs pos="0">
                    <a:srgbClr val="48812E"/>
                  </a:gs>
                  <a:gs pos="100000">
                    <a:srgbClr val="A4D04E"/>
                  </a:gs>
                </a:gsLst>
                <a:lin ang="8100000" scaled="1"/>
                <a:tileRect/>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915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Rectángulo"/>
          <p:cNvSpPr/>
          <p:nvPr/>
        </p:nvSpPr>
        <p:spPr>
          <a:xfrm>
            <a:off x="1440383" y="2566800"/>
            <a:ext cx="5265217" cy="1631216"/>
          </a:xfrm>
          <a:prstGeom prst="rect">
            <a:avLst/>
          </a:prstGeom>
        </p:spPr>
        <p:txBody>
          <a:bodyPr wrap="square">
            <a:spAutoFit/>
          </a:bodyPr>
          <a:lstStyle/>
          <a:p>
            <a:r>
              <a:rPr lang="es-MX" sz="2000" dirty="0">
                <a:solidFill>
                  <a:prstClr val="black"/>
                </a:solidFill>
              </a:rPr>
              <a:t>Sarpio.</a:t>
            </a:r>
            <a:br>
              <a:rPr lang="es-MX" sz="2000" dirty="0">
                <a:solidFill>
                  <a:prstClr val="black"/>
                </a:solidFill>
              </a:rPr>
            </a:br>
            <a:endParaRPr lang="es-MX" sz="2000" dirty="0">
              <a:solidFill>
                <a:prstClr val="black"/>
              </a:solidFill>
            </a:endParaRPr>
          </a:p>
          <a:p>
            <a:r>
              <a:rPr lang="es-MX" sz="2000" dirty="0">
                <a:solidFill>
                  <a:prstClr val="black"/>
                </a:solidFill>
              </a:rPr>
              <a:t>Patrocinio exitoso (primeros 90 días).</a:t>
            </a:r>
            <a:br>
              <a:rPr lang="es-MX" sz="2000" dirty="0">
                <a:solidFill>
                  <a:prstClr val="black"/>
                </a:solidFill>
              </a:rPr>
            </a:br>
            <a:endParaRPr lang="es-MX" sz="2000" dirty="0">
              <a:solidFill>
                <a:prstClr val="black"/>
              </a:solidFill>
            </a:endParaRPr>
          </a:p>
          <a:p>
            <a:r>
              <a:rPr lang="es-MX" sz="2000" dirty="0">
                <a:solidFill>
                  <a:prstClr val="black"/>
                </a:solidFill>
              </a:rPr>
              <a:t>Capacitaciones.</a:t>
            </a:r>
          </a:p>
        </p:txBody>
      </p:sp>
      <p:sp>
        <p:nvSpPr>
          <p:cNvPr id="6" name="2 CuadroTexto"/>
          <p:cNvSpPr txBox="1"/>
          <p:nvPr/>
        </p:nvSpPr>
        <p:spPr>
          <a:xfrm>
            <a:off x="413392" y="307152"/>
            <a:ext cx="7041293"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PRINCIPALES ACTIVIDADES DEL </a:t>
            </a:r>
            <a:r>
              <a:rPr lang="es-MX" sz="3600" b="1" dirty="0">
                <a:gradFill>
                  <a:gsLst>
                    <a:gs pos="0">
                      <a:srgbClr val="48812E"/>
                    </a:gs>
                    <a:gs pos="100000">
                      <a:srgbClr val="A4D04E"/>
                    </a:gs>
                  </a:gsLst>
                  <a:lin ang="0" scaled="1"/>
                </a:gradFill>
              </a:rPr>
              <a:t>CATÁLOGO 4</a:t>
            </a:r>
          </a:p>
        </p:txBody>
      </p:sp>
      <p:sp>
        <p:nvSpPr>
          <p:cNvPr id="7" name="Rectángulo 6"/>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9" name="Agrupar 8"/>
          <p:cNvGrpSpPr/>
          <p:nvPr/>
        </p:nvGrpSpPr>
        <p:grpSpPr>
          <a:xfrm>
            <a:off x="1066847" y="2583457"/>
            <a:ext cx="299796" cy="400110"/>
            <a:chOff x="1155335" y="2705377"/>
            <a:chExt cx="299796" cy="400110"/>
          </a:xfrm>
        </p:grpSpPr>
        <p:sp>
          <p:nvSpPr>
            <p:cNvPr id="10" name="Elipse 9"/>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1</a:t>
              </a:r>
            </a:p>
          </p:txBody>
        </p:sp>
      </p:grpSp>
      <p:grpSp>
        <p:nvGrpSpPr>
          <p:cNvPr id="12" name="Agrupar 11"/>
          <p:cNvGrpSpPr/>
          <p:nvPr/>
        </p:nvGrpSpPr>
        <p:grpSpPr>
          <a:xfrm>
            <a:off x="1066847" y="3182241"/>
            <a:ext cx="299796" cy="400110"/>
            <a:chOff x="1155335" y="2705377"/>
            <a:chExt cx="299796" cy="400110"/>
          </a:xfrm>
        </p:grpSpPr>
        <p:sp>
          <p:nvSpPr>
            <p:cNvPr id="13" name="Elipse 12"/>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2</a:t>
              </a:r>
            </a:p>
          </p:txBody>
        </p:sp>
      </p:grpSp>
      <p:grpSp>
        <p:nvGrpSpPr>
          <p:cNvPr id="15" name="Agrupar 14"/>
          <p:cNvGrpSpPr/>
          <p:nvPr/>
        </p:nvGrpSpPr>
        <p:grpSpPr>
          <a:xfrm>
            <a:off x="1066847" y="3798528"/>
            <a:ext cx="299796" cy="400110"/>
            <a:chOff x="1155335" y="2705377"/>
            <a:chExt cx="299796" cy="400110"/>
          </a:xfrm>
        </p:grpSpPr>
        <p:sp>
          <p:nvSpPr>
            <p:cNvPr id="16" name="Elipse 15"/>
            <p:cNvSpPr/>
            <p:nvPr/>
          </p:nvSpPr>
          <p:spPr>
            <a:xfrm>
              <a:off x="1155335" y="2755534"/>
              <a:ext cx="299796" cy="299796"/>
            </a:xfrm>
            <a:prstGeom prst="ellipse">
              <a:avLst/>
            </a:prstGeom>
            <a:noFill/>
            <a:ln w="28575">
              <a:solidFill>
                <a:srgbClr val="4881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1 Rectángulo"/>
            <p:cNvSpPr/>
            <p:nvPr/>
          </p:nvSpPr>
          <p:spPr>
            <a:xfrm>
              <a:off x="1188453" y="2705377"/>
              <a:ext cx="233560" cy="400110"/>
            </a:xfrm>
            <a:prstGeom prst="rect">
              <a:avLst/>
            </a:prstGeom>
          </p:spPr>
          <p:txBody>
            <a:bodyPr wrap="square">
              <a:spAutoFit/>
            </a:bodyPr>
            <a:lstStyle/>
            <a:p>
              <a:pPr algn="ctr"/>
              <a:r>
                <a:rPr lang="es-MX" sz="2000" b="1" dirty="0">
                  <a:solidFill>
                    <a:srgbClr val="48812E"/>
                  </a:solidFill>
                </a:rPr>
                <a:t>3</a:t>
              </a:r>
            </a:p>
          </p:txBody>
        </p:sp>
      </p:gr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83927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05" y="1789857"/>
            <a:ext cx="6870023" cy="1703970"/>
          </a:xfrm>
          <a:prstGeom prst="rect">
            <a:avLst/>
          </a:prstGeom>
        </p:spPr>
      </p:pic>
      <p:sp>
        <p:nvSpPr>
          <p:cNvPr id="7" name="2 CuadroTexto"/>
          <p:cNvSpPr txBox="1"/>
          <p:nvPr/>
        </p:nvSpPr>
        <p:spPr>
          <a:xfrm>
            <a:off x="413392" y="307152"/>
            <a:ext cx="8314972" cy="1077218"/>
          </a:xfrm>
          <a:prstGeom prst="rect">
            <a:avLst/>
          </a:prstGeom>
          <a:noFill/>
        </p:spPr>
        <p:txBody>
          <a:bodyPr wrap="square" rtlCol="0">
            <a:spAutoFit/>
          </a:bodyPr>
          <a:lstStyle/>
          <a:p>
            <a:r>
              <a:rPr lang="es-MX" sz="3200" dirty="0">
                <a:gradFill>
                  <a:gsLst>
                    <a:gs pos="0">
                      <a:srgbClr val="48812E"/>
                    </a:gs>
                    <a:gs pos="100000">
                      <a:srgbClr val="A4D04E"/>
                    </a:gs>
                  </a:gsLst>
                  <a:lin ang="0" scaled="1"/>
                </a:gradFill>
              </a:rPr>
              <a:t>HAY ACTIVIDADES QUE DEBEN HACERSE EN </a:t>
            </a:r>
            <a:r>
              <a:rPr lang="es-MX" sz="3200" b="1" dirty="0">
                <a:gradFill>
                  <a:gsLst>
                    <a:gs pos="0">
                      <a:srgbClr val="48812E"/>
                    </a:gs>
                    <a:gs pos="100000">
                      <a:srgbClr val="A4D04E"/>
                    </a:gs>
                  </a:gsLst>
                  <a:lin ang="0" scaled="1"/>
                </a:gradFill>
                <a:effectLst>
                  <a:outerShdw blurRad="38100" dist="38100" dir="2700000" algn="tl">
                    <a:srgbClr val="000000">
                      <a:alpha val="43137"/>
                    </a:srgbClr>
                  </a:outerShdw>
                </a:effectLst>
              </a:rPr>
              <a:t>TODOS LOS CATÁLOGOS</a:t>
            </a:r>
          </a:p>
        </p:txBody>
      </p:sp>
      <p:sp>
        <p:nvSpPr>
          <p:cNvPr id="8" name="Rectángulo 7"/>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1 Rectángulo"/>
          <p:cNvSpPr/>
          <p:nvPr/>
        </p:nvSpPr>
        <p:spPr>
          <a:xfrm>
            <a:off x="647280" y="3760131"/>
            <a:ext cx="4008694" cy="2308324"/>
          </a:xfrm>
          <a:prstGeom prst="rect">
            <a:avLst/>
          </a:prstGeom>
        </p:spPr>
        <p:txBody>
          <a:bodyPr wrap="square">
            <a:spAutoFit/>
          </a:bodyPr>
          <a:lstStyle/>
          <a:p>
            <a:pPr marL="285750" indent="-285750">
              <a:buFont typeface="Arial" charset="0"/>
              <a:buChar char="•"/>
            </a:pPr>
            <a:r>
              <a:rPr lang="es-MX" sz="1600" dirty="0">
                <a:solidFill>
                  <a:prstClr val="black"/>
                </a:solidFill>
              </a:rPr>
              <a:t>Planeen juntos cómo lograr sus metas y haz seguimiento cada semana.</a:t>
            </a:r>
          </a:p>
          <a:p>
            <a:pPr marL="285750" indent="-285750">
              <a:buFont typeface="Arial" charset="0"/>
              <a:buChar char="•"/>
            </a:pPr>
            <a:endParaRPr lang="es-MX" sz="1600" dirty="0">
              <a:solidFill>
                <a:prstClr val="black"/>
              </a:solidFill>
            </a:endParaRPr>
          </a:p>
          <a:p>
            <a:pPr marL="285750" indent="-285750">
              <a:buFont typeface="Arial" charset="0"/>
              <a:buChar char="•"/>
            </a:pPr>
            <a:r>
              <a:rPr lang="es-MX" sz="1600" dirty="0">
                <a:solidFill>
                  <a:prstClr val="black"/>
                </a:solidFill>
              </a:rPr>
              <a:t>Invítalos a asistir a tus lanzamientos de Catálogo, tus reuniones y todos </a:t>
            </a:r>
            <a:br>
              <a:rPr lang="es-MX" sz="1600" dirty="0">
                <a:solidFill>
                  <a:prstClr val="black"/>
                </a:solidFill>
              </a:rPr>
            </a:br>
            <a:r>
              <a:rPr lang="es-MX" sz="1600" dirty="0">
                <a:solidFill>
                  <a:prstClr val="black"/>
                </a:solidFill>
              </a:rPr>
              <a:t>los eventos de la compañía.</a:t>
            </a:r>
          </a:p>
          <a:p>
            <a:pPr marL="285750" indent="-285750">
              <a:buFont typeface="Arial" charset="0"/>
              <a:buChar char="•"/>
            </a:pPr>
            <a:endParaRPr lang="es-MX" sz="1600" dirty="0">
              <a:solidFill>
                <a:prstClr val="black"/>
              </a:solidFill>
            </a:endParaRPr>
          </a:p>
          <a:p>
            <a:pPr marL="285750" indent="-285750">
              <a:buFont typeface="Arial" charset="0"/>
              <a:buChar char="•"/>
            </a:pPr>
            <a:r>
              <a:rPr lang="es-MX" sz="1600" dirty="0">
                <a:solidFill>
                  <a:prstClr val="black"/>
                </a:solidFill>
              </a:rPr>
              <a:t>Enséñales a aprovechar las ofertas </a:t>
            </a:r>
            <a:br>
              <a:rPr lang="es-MX" sz="1600" dirty="0">
                <a:solidFill>
                  <a:prstClr val="black"/>
                </a:solidFill>
              </a:rPr>
            </a:br>
            <a:r>
              <a:rPr lang="es-MX" sz="1600" dirty="0">
                <a:solidFill>
                  <a:prstClr val="black"/>
                </a:solidFill>
              </a:rPr>
              <a:t>del Catálogo.</a:t>
            </a:r>
          </a:p>
        </p:txBody>
      </p:sp>
      <p:sp>
        <p:nvSpPr>
          <p:cNvPr id="19" name="1 Rectángulo"/>
          <p:cNvSpPr/>
          <p:nvPr/>
        </p:nvSpPr>
        <p:spPr>
          <a:xfrm>
            <a:off x="4673015" y="3760131"/>
            <a:ext cx="4116420" cy="2062103"/>
          </a:xfrm>
          <a:prstGeom prst="rect">
            <a:avLst/>
          </a:prstGeom>
        </p:spPr>
        <p:txBody>
          <a:bodyPr wrap="square">
            <a:spAutoFit/>
          </a:bodyPr>
          <a:lstStyle/>
          <a:p>
            <a:pPr marL="285750" indent="-285750">
              <a:buFont typeface="Arial" charset="0"/>
              <a:buChar char="•"/>
            </a:pPr>
            <a:r>
              <a:rPr lang="es-MX" sz="1600" dirty="0">
                <a:solidFill>
                  <a:prstClr val="black"/>
                </a:solidFill>
              </a:rPr>
              <a:t>Invítalos a tus Reuniones </a:t>
            </a:r>
            <a:br>
              <a:rPr lang="es-MX" sz="1600" dirty="0">
                <a:solidFill>
                  <a:prstClr val="black"/>
                </a:solidFill>
              </a:rPr>
            </a:br>
            <a:r>
              <a:rPr lang="es-MX" sz="1600" dirty="0">
                <a:solidFill>
                  <a:prstClr val="black"/>
                </a:solidFill>
              </a:rPr>
              <a:t>de Oportunidad, haz que participen </a:t>
            </a:r>
            <a:br>
              <a:rPr lang="es-MX" sz="1600" dirty="0">
                <a:solidFill>
                  <a:prstClr val="black"/>
                </a:solidFill>
              </a:rPr>
            </a:br>
            <a:r>
              <a:rPr lang="es-MX" sz="1600" dirty="0">
                <a:solidFill>
                  <a:prstClr val="black"/>
                </a:solidFill>
              </a:rPr>
              <a:t>en ella y que lleven invitados.</a:t>
            </a:r>
          </a:p>
          <a:p>
            <a:pPr marL="285750" indent="-285750">
              <a:buFont typeface="Arial" charset="0"/>
              <a:buChar char="•"/>
            </a:pPr>
            <a:endParaRPr lang="es-MX" sz="1600" dirty="0">
              <a:solidFill>
                <a:prstClr val="black"/>
              </a:solidFill>
            </a:endParaRPr>
          </a:p>
          <a:p>
            <a:pPr marL="285750" indent="-285750">
              <a:buFont typeface="Arial" charset="0"/>
              <a:buChar char="•"/>
            </a:pPr>
            <a:r>
              <a:rPr lang="es-MX" sz="1600" dirty="0">
                <a:solidFill>
                  <a:prstClr val="black"/>
                </a:solidFill>
              </a:rPr>
              <a:t>Motívalos para que prueben </a:t>
            </a:r>
            <a:br>
              <a:rPr lang="es-MX" sz="1600" dirty="0">
                <a:solidFill>
                  <a:prstClr val="black"/>
                </a:solidFill>
              </a:rPr>
            </a:br>
            <a:r>
              <a:rPr lang="es-MX" sz="1600" dirty="0">
                <a:solidFill>
                  <a:prstClr val="black"/>
                </a:solidFill>
              </a:rPr>
              <a:t>y recomienden nuevos productos </a:t>
            </a:r>
            <a:br>
              <a:rPr lang="es-MX" sz="1600" dirty="0">
                <a:solidFill>
                  <a:prstClr val="black"/>
                </a:solidFill>
              </a:rPr>
            </a:br>
            <a:r>
              <a:rPr lang="es-MX" sz="1600" dirty="0">
                <a:solidFill>
                  <a:prstClr val="black"/>
                </a:solidFill>
              </a:rPr>
              <a:t>y a aprovechar las ofertas especiales para Socios.</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77200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5298" t="13732"/>
          <a:stretch/>
        </p:blipFill>
        <p:spPr>
          <a:xfrm>
            <a:off x="0" y="0"/>
            <a:ext cx="9144000" cy="6858000"/>
          </a:xfrm>
          <a:prstGeom prst="rect">
            <a:avLst/>
          </a:prstGeom>
        </p:spPr>
      </p:pic>
      <p:sp>
        <p:nvSpPr>
          <p:cNvPr id="5" name="2 CuadroTexto"/>
          <p:cNvSpPr txBox="1"/>
          <p:nvPr/>
        </p:nvSpPr>
        <p:spPr>
          <a:xfrm>
            <a:off x="4572000" y="1930462"/>
            <a:ext cx="4212564" cy="584775"/>
          </a:xfrm>
          <a:prstGeom prst="rect">
            <a:avLst/>
          </a:prstGeom>
          <a:noFill/>
        </p:spPr>
        <p:txBody>
          <a:bodyPr wrap="square" rtlCol="0">
            <a:spAutoFit/>
          </a:bodyPr>
          <a:lstStyle/>
          <a:p>
            <a:pPr algn="r"/>
            <a:r>
              <a:rPr lang="es-MX" sz="3200" b="1">
                <a:gradFill>
                  <a:gsLst>
                    <a:gs pos="0">
                      <a:srgbClr val="48812E"/>
                    </a:gs>
                    <a:gs pos="100000">
                      <a:srgbClr val="A4D04E"/>
                    </a:gs>
                  </a:gsLst>
                  <a:lin ang="0" scaled="1"/>
                </a:gradFill>
              </a:rPr>
              <a:t>SIGAMOS UNIDOS</a:t>
            </a:r>
            <a:endParaRPr lang="es-MX" sz="3200" b="1" dirty="0">
              <a:gradFill>
                <a:gsLst>
                  <a:gs pos="0">
                    <a:srgbClr val="48812E"/>
                  </a:gs>
                  <a:gs pos="100000">
                    <a:srgbClr val="A4D04E"/>
                  </a:gs>
                </a:gsLst>
                <a:lin ang="0" scaled="1"/>
              </a:gra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233432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07505" y="2208387"/>
            <a:ext cx="4537840" cy="2092881"/>
          </a:xfrm>
          <a:prstGeom prst="rect">
            <a:avLst/>
          </a:prstGeom>
          <a:noFill/>
        </p:spPr>
        <p:txBody>
          <a:bodyPr wrap="square" rtlCol="0">
            <a:spAutoFit/>
          </a:bodyPr>
          <a:lstStyle/>
          <a:p>
            <a:pPr algn="ctr"/>
            <a:r>
              <a:rPr lang="es-MX" sz="4000" b="1" dirty="0"/>
              <a:t>Eres el motor,</a:t>
            </a:r>
            <a:br>
              <a:rPr lang="es-MX" sz="2400" dirty="0"/>
            </a:br>
            <a:r>
              <a:rPr lang="es-MX" sz="2400" dirty="0"/>
              <a:t>no sólo de tus sueños, sino también de quienes aceptan la invitación y son parte de tu red.</a:t>
            </a:r>
          </a:p>
          <a:p>
            <a:pPr algn="ctr"/>
            <a:endParaRPr lang="es-MX" dirty="0"/>
          </a:p>
        </p:txBody>
      </p:sp>
      <p:sp>
        <p:nvSpPr>
          <p:cNvPr id="7" name="2 CuadroTexto"/>
          <p:cNvSpPr txBox="1"/>
          <p:nvPr/>
        </p:nvSpPr>
        <p:spPr>
          <a:xfrm>
            <a:off x="413392" y="307152"/>
            <a:ext cx="5847923" cy="1200329"/>
          </a:xfrm>
          <a:prstGeom prst="rect">
            <a:avLst/>
          </a:prstGeom>
          <a:noFill/>
        </p:spPr>
        <p:txBody>
          <a:bodyPr wrap="square" rtlCol="0">
            <a:spAutoFit/>
          </a:bodyPr>
          <a:lstStyle/>
          <a:p>
            <a:r>
              <a:rPr lang="es-MX" sz="3600" dirty="0">
                <a:gradFill>
                  <a:gsLst>
                    <a:gs pos="0">
                      <a:srgbClr val="48812E"/>
                    </a:gs>
                    <a:gs pos="100000">
                      <a:srgbClr val="A4D04E"/>
                    </a:gs>
                  </a:gsLst>
                  <a:lin ang="0" scaled="1"/>
                </a:gradFill>
              </a:rPr>
              <a:t>CUANDO INVITAS A SER PARTE DE ORIFLAME</a:t>
            </a:r>
          </a:p>
        </p:txBody>
      </p:sp>
      <p:sp>
        <p:nvSpPr>
          <p:cNvPr id="9" name="Rectángulo 8"/>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10903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70961" y="2426753"/>
            <a:ext cx="6323369"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s-CL" sz="2800" b="1" i="1" u="none" strike="noStrike" kern="1200" cap="none" spc="0" normalizeH="0" baseline="0" noProof="0" dirty="0">
                <a:ln>
                  <a:noFill/>
                </a:ln>
                <a:solidFill>
                  <a:prstClr val="black">
                    <a:lumMod val="60000"/>
                    <a:lumOff val="40000"/>
                  </a:prstClr>
                </a:solidFill>
                <a:effectLst/>
                <a:uLnTx/>
                <a:uFillTx/>
                <a:latin typeface="Arial"/>
                <a:ea typeface="+mn-ea"/>
                <a:cs typeface="Arial"/>
              </a:rPr>
              <a:t>El liderazgo no es una posición </a:t>
            </a:r>
            <a:br>
              <a:rPr kumimoji="0" lang="es-CL" sz="2800" b="1" i="1" u="none" strike="noStrike" kern="1200" cap="none" spc="0" normalizeH="0" baseline="0" noProof="0" dirty="0">
                <a:ln>
                  <a:noFill/>
                </a:ln>
                <a:solidFill>
                  <a:prstClr val="black">
                    <a:lumMod val="60000"/>
                    <a:lumOff val="40000"/>
                  </a:prstClr>
                </a:solidFill>
                <a:effectLst/>
                <a:uLnTx/>
                <a:uFillTx/>
                <a:latin typeface="Arial"/>
                <a:ea typeface="+mn-ea"/>
                <a:cs typeface="Arial"/>
              </a:rPr>
            </a:br>
            <a:r>
              <a:rPr kumimoji="0" lang="es-CL" sz="2800" b="1" i="1" u="none" strike="noStrike" kern="1200" cap="none" spc="0" normalizeH="0" baseline="0" noProof="0" dirty="0">
                <a:ln>
                  <a:noFill/>
                </a:ln>
                <a:solidFill>
                  <a:prstClr val="black">
                    <a:lumMod val="60000"/>
                    <a:lumOff val="40000"/>
                  </a:prstClr>
                </a:solidFill>
                <a:effectLst/>
                <a:uLnTx/>
                <a:uFillTx/>
                <a:latin typeface="Arial"/>
                <a:ea typeface="+mn-ea"/>
                <a:cs typeface="Arial"/>
              </a:rPr>
              <a:t>o un título es ser acción y ejemplo</a:t>
            </a:r>
          </a:p>
        </p:txBody>
      </p:sp>
      <p:sp>
        <p:nvSpPr>
          <p:cNvPr id="9" name="Rectángulo 8"/>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33478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204720"/>
            <a:ext cx="8312727" cy="2438400"/>
          </a:xfrm>
          <a:prstGeom prst="rect">
            <a:avLst/>
          </a:prstGeom>
          <a:solidFill>
            <a:schemeClr val="bg1"/>
          </a:solidFill>
        </p:spPr>
      </p:pic>
      <p:sp>
        <p:nvSpPr>
          <p:cNvPr id="4" name="2 CuadroTexto"/>
          <p:cNvSpPr txBox="1"/>
          <p:nvPr/>
        </p:nvSpPr>
        <p:spPr>
          <a:xfrm>
            <a:off x="413392" y="307152"/>
            <a:ext cx="5847923" cy="1200329"/>
          </a:xfrm>
          <a:prstGeom prst="rect">
            <a:avLst/>
          </a:prstGeom>
          <a:noFill/>
        </p:spPr>
        <p:txBody>
          <a:bodyPr wrap="square" rtlCol="0">
            <a:spAutoFit/>
          </a:bodyPr>
          <a:lstStyle/>
          <a:p>
            <a:r>
              <a:rPr lang="es-MX" sz="3600" b="1" dirty="0">
                <a:gradFill>
                  <a:gsLst>
                    <a:gs pos="0">
                      <a:srgbClr val="48812E"/>
                    </a:gs>
                    <a:gs pos="100000">
                      <a:srgbClr val="A4D04E"/>
                    </a:gs>
                  </a:gsLst>
                  <a:lin ang="0" scaled="1"/>
                </a:gradFill>
              </a:rPr>
              <a:t>PRIMEROS 90 DÍAS</a:t>
            </a:r>
          </a:p>
          <a:p>
            <a:r>
              <a:rPr lang="es-MX" sz="3600" b="1" dirty="0">
                <a:gradFill>
                  <a:gsLst>
                    <a:gs pos="0">
                      <a:srgbClr val="48812E"/>
                    </a:gs>
                    <a:gs pos="100000">
                      <a:srgbClr val="A4D04E"/>
                    </a:gs>
                  </a:gsLst>
                  <a:lin ang="0" scaled="1"/>
                </a:gradFill>
              </a:rPr>
              <a:t> (plan 90 días)</a:t>
            </a:r>
          </a:p>
        </p:txBody>
      </p:sp>
      <p:sp>
        <p:nvSpPr>
          <p:cNvPr id="6" name="Rectángulo 5"/>
          <p:cNvSpPr/>
          <p:nvPr/>
        </p:nvSpPr>
        <p:spPr>
          <a:xfrm>
            <a:off x="0" y="-28166"/>
            <a:ext cx="297626" cy="1376520"/>
          </a:xfrm>
          <a:prstGeom prst="rect">
            <a:avLst/>
          </a:prstGeom>
          <a:solidFill>
            <a:srgbClr val="48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8401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4880" y="1581559"/>
            <a:ext cx="3592286" cy="1938992"/>
          </a:xfrm>
          <a:prstGeom prst="rect">
            <a:avLst/>
          </a:prstGeom>
          <a:noFill/>
        </p:spPr>
        <p:txBody>
          <a:bodyPr wrap="square" rtlCol="0">
            <a:spAutoFit/>
          </a:bodyPr>
          <a:lstStyle/>
          <a:p>
            <a:r>
              <a:rPr lang="es-MX" sz="4000" dirty="0">
                <a:gradFill>
                  <a:gsLst>
                    <a:gs pos="56000">
                      <a:srgbClr val="A4D04E"/>
                    </a:gs>
                    <a:gs pos="100000">
                      <a:srgbClr val="48812E"/>
                    </a:gs>
                  </a:gsLst>
                  <a:lin ang="0" scaled="1"/>
                </a:gradFill>
              </a:rPr>
              <a:t>CREA VÍNCULOS </a:t>
            </a:r>
            <a:br>
              <a:rPr lang="es-MX" sz="4000" dirty="0">
                <a:gradFill>
                  <a:gsLst>
                    <a:gs pos="56000">
                      <a:srgbClr val="A4D04E"/>
                    </a:gs>
                    <a:gs pos="100000">
                      <a:srgbClr val="48812E"/>
                    </a:gs>
                  </a:gsLst>
                  <a:lin ang="0" scaled="1"/>
                </a:gradFill>
              </a:rPr>
            </a:br>
            <a:r>
              <a:rPr lang="es-MX" sz="4000" dirty="0">
                <a:gradFill>
                  <a:gsLst>
                    <a:gs pos="56000">
                      <a:srgbClr val="A4D04E"/>
                    </a:gs>
                    <a:gs pos="100000">
                      <a:srgbClr val="48812E"/>
                    </a:gs>
                  </a:gsLst>
                  <a:lin ang="0" scaled="1"/>
                </a:gradFill>
              </a:rPr>
              <a:t>Y GUÍALOS </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166" y="527278"/>
            <a:ext cx="4897830" cy="515251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330" y="6072312"/>
            <a:ext cx="1990001" cy="925350"/>
          </a:xfrm>
          <a:prstGeom prst="rect">
            <a:avLst/>
          </a:prstGeom>
        </p:spPr>
      </p:pic>
    </p:spTree>
    <p:extLst>
      <p:ext uri="{BB962C8B-B14F-4D97-AF65-F5344CB8AC3E}">
        <p14:creationId xmlns:p14="http://schemas.microsoft.com/office/powerpoint/2010/main" val="177609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5296</TotalTime>
  <Words>4280</Words>
  <Application>Microsoft Office PowerPoint</Application>
  <PresentationFormat>Presentación en pantalla (4:3)</PresentationFormat>
  <Paragraphs>381</Paragraphs>
  <Slides>58</Slides>
  <Notes>50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58</vt:i4>
      </vt:variant>
    </vt:vector>
  </HeadingPairs>
  <TitlesOfParts>
    <vt:vector size="61" baseType="lpstr">
      <vt:lpstr>Arial</vt:lpstr>
      <vt:lpstr>Calibri</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Determina que  Sistema de Belleza Total es el adecuado para ti  </vt:lpstr>
      <vt:lpstr>Presentación de PowerPoint</vt:lpstr>
      <vt:lpstr>Identifica qué Sistema de Belleza Total es el adecuado para ti </vt:lpstr>
      <vt:lpstr>Localiza tus sistemas en el Catálogo y Beauty Xpert</vt:lpstr>
      <vt:lpstr>Presentación de PowerPoint</vt:lpstr>
      <vt:lpstr>HAZ TU PEDIDO IDEAL Y REVISA LOS BENEFICIOS QUE OBTIENES </vt:lpstr>
      <vt:lpstr>Haz una lista  con al menos  30 contactos  </vt:lpstr>
      <vt:lpstr>Elige 5 personas y muéstrales el catálogo en los próximos 2 días </vt:lpstr>
      <vt:lpstr>Muestra el catálogo, el programa  de bienvenida y flyer de contacto</vt:lpstr>
      <vt:lpstr>Presentación de PowerPoint</vt:lpstr>
      <vt:lpstr>INVÍTALOS A LA PRÓXIMA REUNIÓN DE OPORTUNIDAD ORIFLAME (ROO)</vt:lpstr>
      <vt:lpstr>Informa fecha, lugar y horario de la próxima roo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Oriflame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Sanchez</dc:creator>
  <cp:lastModifiedBy>Castellanos, Irene</cp:lastModifiedBy>
  <cp:revision>255</cp:revision>
  <dcterms:created xsi:type="dcterms:W3CDTF">2016-07-26T20:12:45Z</dcterms:created>
  <dcterms:modified xsi:type="dcterms:W3CDTF">2018-01-15T23:08:31Z</dcterms:modified>
</cp:coreProperties>
</file>